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5" r:id="rId27"/>
    <p:sldId id="286" r:id="rId28"/>
    <p:sldId id="287"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1A284-4912-4E42-9ABA-87ABA4EA8805}" type="datetimeFigureOut">
              <a:rPr lang="en-IN" smtClean="0"/>
              <a:t>22-07-2015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96632-E2D5-4215-A781-258C9DC510F1}" type="slidenum">
              <a:rPr lang="en-IN" smtClean="0"/>
              <a:t>‹#›</a:t>
            </a:fld>
            <a:endParaRPr lang="en-IN"/>
          </a:p>
        </p:txBody>
      </p:sp>
    </p:spTree>
    <p:extLst>
      <p:ext uri="{BB962C8B-B14F-4D97-AF65-F5344CB8AC3E}">
        <p14:creationId xmlns:p14="http://schemas.microsoft.com/office/powerpoint/2010/main" val="222862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8618E5-2FAA-4B6B-98CC-5C16E35F23F1}"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Cestodes</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732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Reach duodenum where  </a:t>
            </a:r>
            <a:r>
              <a:rPr lang="en-US" dirty="0" err="1" smtClean="0"/>
              <a:t>embryphore</a:t>
            </a:r>
            <a:r>
              <a:rPr lang="en-US" dirty="0" smtClean="0"/>
              <a:t> of egg ruptures and liberates </a:t>
            </a:r>
            <a:r>
              <a:rPr lang="en-US" dirty="0" err="1" smtClean="0"/>
              <a:t>oncospheres</a:t>
            </a:r>
            <a:r>
              <a:rPr lang="en-US" dirty="0" smtClean="0"/>
              <a:t>.</a:t>
            </a:r>
          </a:p>
          <a:p>
            <a:endParaRPr lang="en-US" dirty="0" smtClean="0"/>
          </a:p>
          <a:p>
            <a:r>
              <a:rPr lang="en-US" dirty="0" smtClean="0"/>
              <a:t>With the help of their </a:t>
            </a:r>
            <a:r>
              <a:rPr lang="en-US" dirty="0" err="1" smtClean="0"/>
              <a:t>hooklets</a:t>
            </a:r>
            <a:r>
              <a:rPr lang="en-US" dirty="0" smtClean="0"/>
              <a:t>, they penetrate the intestinal wall &amp; enter into portal circulation then they reach the general circulation -----&gt; via liver ----&gt; right side of heart -----&gt;lungs -</a:t>
            </a:r>
            <a:r>
              <a:rPr lang="en-US" dirty="0" smtClean="0">
                <a:sym typeface="Wingdings" pitchFamily="2" charset="2"/>
              </a:rPr>
              <a:t>---&gt; left side of heart</a:t>
            </a:r>
          </a:p>
          <a:p>
            <a:endParaRPr lang="en-US" dirty="0" smtClean="0">
              <a:sym typeface="Wingdings" pitchFamily="2" charset="2"/>
            </a:endParaRPr>
          </a:p>
          <a:p>
            <a:r>
              <a:rPr lang="en-US" dirty="0" smtClean="0">
                <a:sym typeface="Wingdings" pitchFamily="2" charset="2"/>
              </a:rPr>
              <a:t>From general circulation they are filtered out in striated muscles where in 10-12 weeks they develop into bladder worm called </a:t>
            </a:r>
            <a:r>
              <a:rPr lang="en-US" dirty="0" err="1" smtClean="0">
                <a:sym typeface="Wingdings" pitchFamily="2" charset="2"/>
              </a:rPr>
              <a:t>cysticercus</a:t>
            </a:r>
            <a:r>
              <a:rPr lang="en-US" dirty="0" smtClean="0">
                <a:sym typeface="Wingdings" pitchFamily="2" charset="2"/>
              </a:rPr>
              <a:t> </a:t>
            </a:r>
            <a:r>
              <a:rPr lang="en-US" dirty="0" err="1" smtClean="0">
                <a:sym typeface="Wingdings" pitchFamily="2" charset="2"/>
              </a:rPr>
              <a:t>cellulosae</a:t>
            </a:r>
            <a:r>
              <a:rPr lang="en-US" dirty="0" smtClean="0">
                <a:sym typeface="Wingdings" pitchFamily="2" charset="2"/>
              </a:rPr>
              <a:t> (infective stage)</a:t>
            </a:r>
            <a:endParaRPr lang="en-US" dirty="0" smtClean="0"/>
          </a:p>
          <a:p>
            <a:pPr>
              <a:buNone/>
            </a:pPr>
            <a:endParaRPr lang="en-US" dirty="0"/>
          </a:p>
        </p:txBody>
      </p:sp>
      <p:cxnSp>
        <p:nvCxnSpPr>
          <p:cNvPr id="5" name="Straight Arrow Connector 4"/>
          <p:cNvCxnSpPr/>
          <p:nvPr/>
        </p:nvCxnSpPr>
        <p:spPr>
          <a:xfrm rot="5400000">
            <a:off x="3771900" y="14859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733800" y="3962400"/>
            <a:ext cx="6096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8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20000"/>
          </a:bodyPr>
          <a:lstStyle/>
          <a:p>
            <a:r>
              <a:rPr lang="en-US" b="1" dirty="0" err="1" smtClean="0"/>
              <a:t>Cysticercus</a:t>
            </a:r>
            <a:r>
              <a:rPr lang="en-US" b="1" dirty="0" smtClean="0"/>
              <a:t> </a:t>
            </a:r>
            <a:r>
              <a:rPr lang="en-US" b="1" dirty="0" err="1" smtClean="0"/>
              <a:t>cellulosae</a:t>
            </a:r>
            <a:r>
              <a:rPr lang="en-US" dirty="0" smtClean="0"/>
              <a:t>: mature </a:t>
            </a:r>
            <a:r>
              <a:rPr lang="en-US" dirty="0" err="1" smtClean="0"/>
              <a:t>cysticerci</a:t>
            </a:r>
            <a:r>
              <a:rPr lang="en-US" dirty="0" smtClean="0"/>
              <a:t> are oval, </a:t>
            </a:r>
            <a:r>
              <a:rPr lang="en-US" dirty="0" smtClean="0"/>
              <a:t>milky-white. </a:t>
            </a:r>
            <a:r>
              <a:rPr lang="en-US" dirty="0" smtClean="0"/>
              <a:t>They have the </a:t>
            </a:r>
            <a:r>
              <a:rPr lang="en-US" dirty="0" err="1" smtClean="0"/>
              <a:t>invaginated</a:t>
            </a:r>
            <a:r>
              <a:rPr lang="en-US" dirty="0" smtClean="0"/>
              <a:t> </a:t>
            </a:r>
            <a:r>
              <a:rPr lang="en-US" dirty="0" err="1" smtClean="0"/>
              <a:t>scolices</a:t>
            </a:r>
            <a:r>
              <a:rPr lang="en-US" dirty="0" smtClean="0"/>
              <a:t> with its 4 suckers and a </a:t>
            </a:r>
            <a:r>
              <a:rPr lang="en-US" dirty="0" err="1" smtClean="0"/>
              <a:t>rostellum</a:t>
            </a:r>
            <a:r>
              <a:rPr lang="en-US" dirty="0" smtClean="0"/>
              <a:t>.</a:t>
            </a:r>
            <a:endParaRPr lang="en-US" dirty="0" smtClean="0"/>
          </a:p>
          <a:p>
            <a:r>
              <a:rPr lang="en-US" dirty="0" err="1" smtClean="0"/>
              <a:t>Cysticerci</a:t>
            </a:r>
            <a:r>
              <a:rPr lang="en-US" dirty="0" smtClean="0"/>
              <a:t> can survive in </a:t>
            </a:r>
            <a:r>
              <a:rPr lang="en-US" dirty="0" smtClean="0"/>
              <a:t>skeletal</a:t>
            </a:r>
            <a:r>
              <a:rPr lang="en-US" dirty="0" smtClean="0"/>
              <a:t> muscles of </a:t>
            </a:r>
            <a:r>
              <a:rPr lang="en-US" dirty="0" smtClean="0"/>
              <a:t>pig for about </a:t>
            </a:r>
            <a:r>
              <a:rPr lang="en-US" dirty="0" smtClean="0"/>
              <a:t>8months</a:t>
            </a:r>
            <a:endParaRPr lang="en-US" dirty="0" smtClean="0"/>
          </a:p>
          <a:p>
            <a:endParaRPr lang="en-US" dirty="0" smtClean="0"/>
          </a:p>
          <a:p>
            <a:r>
              <a:rPr lang="en-US" dirty="0" smtClean="0"/>
              <a:t>When man eats undercooked pork containing encysted larval stage -----&gt; larvae hatch out in small intestine ------&gt; </a:t>
            </a:r>
            <a:r>
              <a:rPr lang="en-US" dirty="0" err="1" smtClean="0"/>
              <a:t>scolices</a:t>
            </a:r>
            <a:r>
              <a:rPr lang="en-US" dirty="0" smtClean="0"/>
              <a:t> </a:t>
            </a:r>
            <a:r>
              <a:rPr lang="en-US" dirty="0" err="1" smtClean="0"/>
              <a:t>evaginate</a:t>
            </a:r>
            <a:r>
              <a:rPr lang="en-US" dirty="0" smtClean="0"/>
              <a:t> and attach to the mucosal surface by their suckers and develop into adult worms.</a:t>
            </a:r>
          </a:p>
          <a:p>
            <a:endParaRPr lang="en-US" dirty="0" smtClean="0"/>
          </a:p>
          <a:p>
            <a:r>
              <a:rPr lang="en-US" dirty="0" smtClean="0"/>
              <a:t>They grow to sexual maturity in 2-3 months and start laying eggs which pass in </a:t>
            </a:r>
            <a:r>
              <a:rPr lang="en-US" dirty="0" err="1" smtClean="0"/>
              <a:t>faeces</a:t>
            </a:r>
            <a:endParaRPr lang="en-US" dirty="0"/>
          </a:p>
        </p:txBody>
      </p:sp>
      <p:cxnSp>
        <p:nvCxnSpPr>
          <p:cNvPr id="7" name="Straight Arrow Connector 6"/>
          <p:cNvCxnSpPr/>
          <p:nvPr/>
        </p:nvCxnSpPr>
        <p:spPr>
          <a:xfrm rot="5400000">
            <a:off x="4160622" y="2399506"/>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235234" y="49149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11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micro\micro3.jpg"/>
          <p:cNvPicPr>
            <a:picLocks noChangeAspect="1" noChangeArrowheads="1"/>
          </p:cNvPicPr>
          <p:nvPr/>
        </p:nvPicPr>
        <p:blipFill>
          <a:blip r:embed="rId2"/>
          <a:srcRect/>
          <a:stretch>
            <a:fillRect/>
          </a:stretch>
        </p:blipFill>
        <p:spPr bwMode="auto">
          <a:xfrm>
            <a:off x="228600" y="304800"/>
            <a:ext cx="7543799" cy="6172199"/>
          </a:xfrm>
          <a:prstGeom prst="rect">
            <a:avLst/>
          </a:prstGeom>
          <a:noFill/>
        </p:spPr>
      </p:pic>
      <p:sp>
        <p:nvSpPr>
          <p:cNvPr id="3" name="TextBox 2"/>
          <p:cNvSpPr txBox="1"/>
          <p:nvPr/>
        </p:nvSpPr>
        <p:spPr>
          <a:xfrm>
            <a:off x="304800" y="3124200"/>
            <a:ext cx="1676400" cy="369332"/>
          </a:xfrm>
          <a:prstGeom prst="rect">
            <a:avLst/>
          </a:prstGeom>
          <a:noFill/>
        </p:spPr>
        <p:txBody>
          <a:bodyPr wrap="square" rtlCol="0">
            <a:spAutoFit/>
          </a:bodyPr>
          <a:lstStyle/>
          <a:p>
            <a:r>
              <a:rPr lang="en-US" b="1" dirty="0" smtClean="0"/>
              <a:t>Infective stage</a:t>
            </a:r>
            <a:endParaRPr lang="en-US" b="1" dirty="0"/>
          </a:p>
        </p:txBody>
      </p:sp>
      <p:sp>
        <p:nvSpPr>
          <p:cNvPr id="4" name="TextBox 3"/>
          <p:cNvSpPr txBox="1"/>
          <p:nvPr/>
        </p:nvSpPr>
        <p:spPr>
          <a:xfrm>
            <a:off x="6553200" y="1143000"/>
            <a:ext cx="1600200" cy="646331"/>
          </a:xfrm>
          <a:prstGeom prst="rect">
            <a:avLst/>
          </a:prstGeom>
          <a:noFill/>
        </p:spPr>
        <p:txBody>
          <a:bodyPr wrap="square" rtlCol="0">
            <a:spAutoFit/>
          </a:bodyPr>
          <a:lstStyle/>
          <a:p>
            <a:r>
              <a:rPr lang="en-US" dirty="0" err="1" smtClean="0"/>
              <a:t>Cisticercus</a:t>
            </a:r>
            <a:r>
              <a:rPr lang="en-US" dirty="0" smtClean="0"/>
              <a:t> </a:t>
            </a:r>
            <a:r>
              <a:rPr lang="en-US" dirty="0" err="1" smtClean="0"/>
              <a:t>cellulosae</a:t>
            </a:r>
            <a:r>
              <a:rPr lang="en-US" dirty="0" smtClean="0"/>
              <a:t> </a:t>
            </a:r>
            <a:endParaRPr lang="en-US" dirty="0"/>
          </a:p>
        </p:txBody>
      </p:sp>
    </p:spTree>
    <p:extLst>
      <p:ext uri="{BB962C8B-B14F-4D97-AF65-F5344CB8AC3E}">
        <p14:creationId xmlns:p14="http://schemas.microsoft.com/office/powerpoint/2010/main" val="25996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Cysticercus</a:t>
            </a:r>
            <a:r>
              <a:rPr lang="en-US" dirty="0" smtClean="0"/>
              <a:t> </a:t>
            </a:r>
            <a:r>
              <a:rPr lang="en-US" dirty="0" err="1" smtClean="0"/>
              <a:t>cellulosae</a:t>
            </a:r>
            <a:r>
              <a:rPr lang="en-US" dirty="0" smtClean="0"/>
              <a:t> in man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 of infection: </a:t>
            </a:r>
          </a:p>
          <a:p>
            <a:pPr marL="514350" indent="-514350">
              <a:buFont typeface="+mj-lt"/>
              <a:buAutoNum type="arabicPeriod"/>
            </a:pPr>
            <a:r>
              <a:rPr lang="en-US" dirty="0" smtClean="0"/>
              <a:t>Ingestion of food/water contaminated with eggs of T. </a:t>
            </a:r>
            <a:r>
              <a:rPr lang="en-US" dirty="0" err="1" smtClean="0"/>
              <a:t>solium</a:t>
            </a:r>
            <a:r>
              <a:rPr lang="en-US" dirty="0" smtClean="0"/>
              <a:t>.</a:t>
            </a:r>
          </a:p>
          <a:p>
            <a:pPr marL="514350" indent="-514350">
              <a:buFont typeface="+mj-lt"/>
              <a:buAutoNum type="arabicPeriod"/>
            </a:pPr>
            <a:r>
              <a:rPr lang="en-US" dirty="0" smtClean="0"/>
              <a:t>Autoinfection due unhygienic personal habits or by reverse peristalsis eggs/gravid segments reach stomach----&gt; </a:t>
            </a:r>
            <a:r>
              <a:rPr lang="en-US" dirty="0" err="1" smtClean="0"/>
              <a:t>embryophore</a:t>
            </a:r>
            <a:r>
              <a:rPr lang="en-US" dirty="0" smtClean="0"/>
              <a:t> ruptures --------------&gt;</a:t>
            </a:r>
            <a:r>
              <a:rPr lang="en-US" dirty="0" err="1" smtClean="0"/>
              <a:t>oncosphere</a:t>
            </a:r>
            <a:r>
              <a:rPr lang="en-US" dirty="0" smtClean="0"/>
              <a:t> liberated -----&gt; penetrate intestinal wall ----&gt; reach general circulation and filtered out in striated muscle, brain ----&gt; develop into </a:t>
            </a:r>
            <a:r>
              <a:rPr lang="en-US" dirty="0" err="1" smtClean="0"/>
              <a:t>cysticercus</a:t>
            </a:r>
            <a:r>
              <a:rPr lang="en-US" dirty="0" smtClean="0"/>
              <a:t> </a:t>
            </a:r>
            <a:r>
              <a:rPr lang="en-US" dirty="0" err="1" smtClean="0"/>
              <a:t>cellulosae</a:t>
            </a:r>
            <a:r>
              <a:rPr lang="en-US" dirty="0" smtClean="0"/>
              <a:t>.</a:t>
            </a:r>
          </a:p>
          <a:p>
            <a:pPr marL="514350" indent="-514350">
              <a:buNone/>
            </a:pPr>
            <a:endParaRPr lang="en-US" dirty="0" smtClean="0"/>
          </a:p>
          <a:p>
            <a:pPr marL="514350" indent="-514350">
              <a:buNone/>
            </a:pPr>
            <a:endParaRPr lang="en-US" dirty="0" smtClean="0"/>
          </a:p>
          <a:p>
            <a:endParaRPr lang="en-US" dirty="0"/>
          </a:p>
        </p:txBody>
      </p:sp>
    </p:spTree>
    <p:extLst>
      <p:ext uri="{BB962C8B-B14F-4D97-AF65-F5344CB8AC3E}">
        <p14:creationId xmlns:p14="http://schemas.microsoft.com/office/powerpoint/2010/main" val="329417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Cisticercous</a:t>
            </a:r>
            <a:r>
              <a:rPr lang="en-US" dirty="0" smtClean="0"/>
              <a:t> </a:t>
            </a:r>
            <a:r>
              <a:rPr lang="en-US" dirty="0" err="1" smtClean="0"/>
              <a:t>cellulosae</a:t>
            </a:r>
            <a:endParaRPr lang="en-US" dirty="0"/>
          </a:p>
        </p:txBody>
      </p:sp>
      <p:pic>
        <p:nvPicPr>
          <p:cNvPr id="4098" name="Picture 2" descr="G:\micro\micro4.jpg"/>
          <p:cNvPicPr>
            <a:picLocks noGrp="1" noChangeAspect="1" noChangeArrowheads="1"/>
          </p:cNvPicPr>
          <p:nvPr>
            <p:ph sz="half" idx="2"/>
          </p:nvPr>
        </p:nvPicPr>
        <p:blipFill>
          <a:blip r:embed="rId2"/>
          <a:srcRect/>
          <a:stretch>
            <a:fillRect/>
          </a:stretch>
        </p:blipFill>
        <p:spPr bwMode="auto">
          <a:xfrm>
            <a:off x="4172875" y="1295400"/>
            <a:ext cx="4950823" cy="5029200"/>
          </a:xfrm>
          <a:prstGeom prst="rect">
            <a:avLst/>
          </a:prstGeom>
          <a:noFill/>
        </p:spPr>
      </p:pic>
      <p:pic>
        <p:nvPicPr>
          <p:cNvPr id="6" name="Picture 2" descr="E:\taenia\cysticercus.jpg"/>
          <p:cNvPicPr>
            <a:picLocks noGrp="1" noChangeAspect="1" noChangeArrowheads="1"/>
          </p:cNvPicPr>
          <p:nvPr>
            <p:ph sz="half" idx="1"/>
          </p:nvPr>
        </p:nvPicPr>
        <p:blipFill>
          <a:blip r:embed="rId3"/>
          <a:srcRect/>
          <a:stretch>
            <a:fillRect/>
          </a:stretch>
        </p:blipFill>
        <p:spPr bwMode="auto">
          <a:xfrm>
            <a:off x="365919" y="1752600"/>
            <a:ext cx="3657600" cy="3657600"/>
          </a:xfrm>
          <a:prstGeom prst="rect">
            <a:avLst/>
          </a:prstGeom>
          <a:noFill/>
        </p:spPr>
      </p:pic>
    </p:spTree>
    <p:extLst>
      <p:ext uri="{BB962C8B-B14F-4D97-AF65-F5344CB8AC3E}">
        <p14:creationId xmlns:p14="http://schemas.microsoft.com/office/powerpoint/2010/main" val="31328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T. </a:t>
            </a:r>
            <a:r>
              <a:rPr lang="en-US" dirty="0" err="1" smtClean="0"/>
              <a:t>saginata</a:t>
            </a:r>
            <a:endParaRPr lang="en-US" dirty="0"/>
          </a:p>
        </p:txBody>
      </p:sp>
      <p:sp>
        <p:nvSpPr>
          <p:cNvPr id="3" name="Content Placeholder 2"/>
          <p:cNvSpPr>
            <a:spLocks noGrp="1"/>
          </p:cNvSpPr>
          <p:nvPr>
            <p:ph idx="1"/>
          </p:nvPr>
        </p:nvSpPr>
        <p:spPr/>
        <p:txBody>
          <a:bodyPr>
            <a:normAutofit/>
          </a:bodyPr>
          <a:lstStyle/>
          <a:p>
            <a:r>
              <a:rPr lang="en-US" dirty="0" smtClean="0"/>
              <a:t>Definitive host: man</a:t>
            </a:r>
          </a:p>
          <a:p>
            <a:r>
              <a:rPr lang="en-US" dirty="0" smtClean="0"/>
              <a:t>Intermediate host: cattle</a:t>
            </a:r>
          </a:p>
          <a:p>
            <a:r>
              <a:rPr lang="en-US" dirty="0" smtClean="0"/>
              <a:t>Infection acquired by ingestion of raw or undercooked beef containing encysted larvae </a:t>
            </a:r>
            <a:r>
              <a:rPr lang="en-US" dirty="0" err="1" smtClean="0"/>
              <a:t>cysticercus</a:t>
            </a:r>
            <a:r>
              <a:rPr lang="en-US" dirty="0" smtClean="0"/>
              <a:t> </a:t>
            </a:r>
            <a:r>
              <a:rPr lang="en-US" dirty="0" err="1" smtClean="0"/>
              <a:t>bovis</a:t>
            </a:r>
            <a:r>
              <a:rPr lang="en-US" dirty="0" smtClean="0"/>
              <a:t> </a:t>
            </a:r>
            <a:r>
              <a:rPr lang="en-US" i="1" dirty="0" smtClean="0"/>
              <a:t>(Measly beef)</a:t>
            </a:r>
          </a:p>
          <a:p>
            <a:r>
              <a:rPr lang="en-US" dirty="0" smtClean="0"/>
              <a:t>Habitat: adult worm in small intestine of man</a:t>
            </a:r>
          </a:p>
          <a:p>
            <a:r>
              <a:rPr lang="en-US" dirty="0" err="1" smtClean="0"/>
              <a:t>Cysticercus</a:t>
            </a:r>
            <a:r>
              <a:rPr lang="en-US" dirty="0" smtClean="0"/>
              <a:t> </a:t>
            </a:r>
            <a:r>
              <a:rPr lang="en-US" dirty="0" err="1" smtClean="0"/>
              <a:t>bovis</a:t>
            </a:r>
            <a:r>
              <a:rPr lang="en-US" dirty="0" smtClean="0"/>
              <a:t> does not occur in man</a:t>
            </a:r>
          </a:p>
          <a:p>
            <a:r>
              <a:rPr lang="en-US" dirty="0" smtClean="0"/>
              <a:t>Life cycle similar to T. </a:t>
            </a:r>
            <a:r>
              <a:rPr lang="en-US" dirty="0" err="1" smtClean="0"/>
              <a:t>solium</a:t>
            </a:r>
            <a:endParaRPr lang="en-US" dirty="0" smtClean="0"/>
          </a:p>
          <a:p>
            <a:pPr>
              <a:buNone/>
            </a:pPr>
            <a:endParaRPr lang="en-US" dirty="0"/>
          </a:p>
        </p:txBody>
      </p:sp>
    </p:spTree>
    <p:extLst>
      <p:ext uri="{BB962C8B-B14F-4D97-AF65-F5344CB8AC3E}">
        <p14:creationId xmlns:p14="http://schemas.microsoft.com/office/powerpoint/2010/main" val="153708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Pathogenecity</a:t>
            </a:r>
            <a:r>
              <a:rPr lang="en-US" dirty="0" smtClean="0"/>
              <a:t> and clinical features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Due to adult worm in intestine:</a:t>
            </a:r>
            <a:r>
              <a:rPr lang="en-US" dirty="0" smtClean="0"/>
              <a:t> usually symptomless but </a:t>
            </a:r>
            <a:r>
              <a:rPr lang="en-US" dirty="0" smtClean="0"/>
              <a:t>may </a:t>
            </a:r>
            <a:r>
              <a:rPr lang="en-US" dirty="0" smtClean="0"/>
              <a:t>present as  abdominal discomfort, indigestion, loss of appetite, bowel disturbances.</a:t>
            </a:r>
          </a:p>
          <a:p>
            <a:r>
              <a:rPr lang="en-US" b="1" dirty="0" smtClean="0"/>
              <a:t>Due to larval form</a:t>
            </a:r>
            <a:r>
              <a:rPr lang="en-US" dirty="0" smtClean="0"/>
              <a:t>: symptoms depend upon location of </a:t>
            </a:r>
            <a:r>
              <a:rPr lang="en-US" dirty="0" err="1" smtClean="0"/>
              <a:t>cysticerci</a:t>
            </a:r>
            <a:r>
              <a:rPr lang="en-US" dirty="0" smtClean="0"/>
              <a:t>. They usually occur in large nos.-</a:t>
            </a:r>
          </a:p>
          <a:p>
            <a:r>
              <a:rPr lang="en-US" dirty="0" smtClean="0"/>
              <a:t>Muscle and subcutaneous tissue: visible nodule</a:t>
            </a:r>
          </a:p>
          <a:p>
            <a:r>
              <a:rPr lang="en-US" dirty="0" smtClean="0"/>
              <a:t>Brain: epileptic attacks, intracranial space-occupying lesion</a:t>
            </a:r>
          </a:p>
          <a:p>
            <a:r>
              <a:rPr lang="en-US" dirty="0" smtClean="0"/>
              <a:t>Anterior/vitreous chambers of eye – Visual disturbances</a:t>
            </a:r>
          </a:p>
          <a:p>
            <a:endParaRPr lang="en-US" dirty="0"/>
          </a:p>
        </p:txBody>
      </p:sp>
    </p:spTree>
    <p:extLst>
      <p:ext uri="{BB962C8B-B14F-4D97-AF65-F5344CB8AC3E}">
        <p14:creationId xmlns:p14="http://schemas.microsoft.com/office/powerpoint/2010/main" val="133096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diagnosis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smtClean="0"/>
              <a:t>For adult worm:</a:t>
            </a:r>
            <a:r>
              <a:rPr lang="en-US" dirty="0" smtClean="0"/>
              <a:t> </a:t>
            </a:r>
          </a:p>
          <a:p>
            <a:pPr marL="571500" indent="-571500">
              <a:buFont typeface="+mj-lt"/>
              <a:buAutoNum type="romanLcPeriod"/>
            </a:pPr>
            <a:r>
              <a:rPr lang="en-US" dirty="0" smtClean="0"/>
              <a:t>Demonstration of eggs in stool by direct smear and by </a:t>
            </a:r>
            <a:r>
              <a:rPr lang="en-US" dirty="0" err="1" smtClean="0"/>
              <a:t>formol</a:t>
            </a:r>
            <a:r>
              <a:rPr lang="en-US" dirty="0" smtClean="0"/>
              <a:t>-ether concentration method.</a:t>
            </a:r>
          </a:p>
          <a:p>
            <a:pPr marL="571500" indent="-571500">
              <a:buFont typeface="+mj-lt"/>
              <a:buAutoNum type="romanLcPeriod"/>
            </a:pPr>
            <a:r>
              <a:rPr lang="en-US" dirty="0" smtClean="0"/>
              <a:t>Demonstration of </a:t>
            </a:r>
            <a:r>
              <a:rPr lang="en-US" dirty="0" err="1" smtClean="0"/>
              <a:t>proglottids</a:t>
            </a:r>
            <a:r>
              <a:rPr lang="en-US" dirty="0" smtClean="0"/>
              <a:t> and </a:t>
            </a:r>
            <a:r>
              <a:rPr lang="en-US" dirty="0" err="1" smtClean="0"/>
              <a:t>scolices</a:t>
            </a:r>
            <a:r>
              <a:rPr lang="en-US" dirty="0" smtClean="0"/>
              <a:t> in stool sample – for species </a:t>
            </a:r>
            <a:r>
              <a:rPr lang="en-US" dirty="0" smtClean="0"/>
              <a:t>diagnosis</a:t>
            </a:r>
          </a:p>
          <a:p>
            <a:pPr marL="571500" indent="-571500">
              <a:buFont typeface="+mj-lt"/>
              <a:buAutoNum type="romanLcPeriod"/>
            </a:pPr>
            <a:r>
              <a:rPr lang="en-US" b="1" dirty="0" smtClean="0"/>
              <a:t>Diagnosis of </a:t>
            </a:r>
            <a:r>
              <a:rPr lang="en-US" b="1" dirty="0" err="1" smtClean="0"/>
              <a:t>cysticercosis</a:t>
            </a:r>
            <a:r>
              <a:rPr lang="en-US" b="1" dirty="0" smtClean="0"/>
              <a:t>: </a:t>
            </a:r>
            <a:r>
              <a:rPr lang="en-US" dirty="0" smtClean="0"/>
              <a:t>Biopsy of </a:t>
            </a:r>
            <a:r>
              <a:rPr lang="en-US" dirty="0" err="1" smtClean="0"/>
              <a:t>subscutaneous</a:t>
            </a:r>
            <a:r>
              <a:rPr lang="en-US" dirty="0" smtClean="0"/>
              <a:t> nodule, </a:t>
            </a:r>
            <a:r>
              <a:rPr lang="en-US" dirty="0"/>
              <a:t>X-ray of </a:t>
            </a:r>
            <a:r>
              <a:rPr lang="en-US" dirty="0" smtClean="0"/>
              <a:t>skull, </a:t>
            </a:r>
            <a:r>
              <a:rPr lang="en-US" dirty="0"/>
              <a:t>CT scan of </a:t>
            </a:r>
            <a:r>
              <a:rPr lang="en-US" dirty="0" smtClean="0"/>
              <a:t>brain, serological tests.</a:t>
            </a:r>
          </a:p>
          <a:p>
            <a:pPr marL="571500" indent="-571500">
              <a:buFont typeface="+mj-lt"/>
              <a:buAutoNum type="romanLcPeriod"/>
            </a:pPr>
            <a:endParaRPr lang="en-US" b="1" dirty="0"/>
          </a:p>
          <a:p>
            <a:pPr marL="571500" indent="-571500">
              <a:buFont typeface="+mj-lt"/>
              <a:buAutoNum type="romanLcPeriod"/>
            </a:pPr>
            <a:endParaRPr lang="en-US" dirty="0" smtClean="0"/>
          </a:p>
          <a:p>
            <a:pPr marL="571500" indent="-571500">
              <a:buFont typeface="+mj-lt"/>
              <a:buAutoNum type="romanLcPeriod"/>
            </a:pPr>
            <a:endParaRPr lang="en-US" dirty="0" smtClean="0"/>
          </a:p>
        </p:txBody>
      </p:sp>
    </p:spTree>
    <p:extLst>
      <p:ext uri="{BB962C8B-B14F-4D97-AF65-F5344CB8AC3E}">
        <p14:creationId xmlns:p14="http://schemas.microsoft.com/office/powerpoint/2010/main" val="390945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err="1" smtClean="0"/>
              <a:t>Praziquantel</a:t>
            </a:r>
            <a:r>
              <a:rPr lang="en-US" dirty="0" smtClean="0"/>
              <a:t> </a:t>
            </a:r>
          </a:p>
          <a:p>
            <a:r>
              <a:rPr lang="en-US" dirty="0" err="1" smtClean="0"/>
              <a:t>Niclosamide</a:t>
            </a:r>
            <a:r>
              <a:rPr lang="en-US" dirty="0" smtClean="0"/>
              <a:t> </a:t>
            </a:r>
          </a:p>
          <a:p>
            <a:r>
              <a:rPr lang="en-US" dirty="0" err="1" smtClean="0"/>
              <a:t>Albendazole</a:t>
            </a:r>
            <a:r>
              <a:rPr lang="en-US" dirty="0" smtClean="0"/>
              <a:t> </a:t>
            </a:r>
            <a:endParaRPr lang="en-US" dirty="0"/>
          </a:p>
        </p:txBody>
      </p:sp>
    </p:spTree>
    <p:extLst>
      <p:ext uri="{BB962C8B-B14F-4D97-AF65-F5344CB8AC3E}">
        <p14:creationId xmlns:p14="http://schemas.microsoft.com/office/powerpoint/2010/main" val="213958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839200" cy="5536722"/>
          </a:xfrm>
        </p:spPr>
        <p:txBody>
          <a:bodyPr>
            <a:normAutofit/>
          </a:bodyPr>
          <a:lstStyle/>
          <a:p>
            <a:r>
              <a:rPr lang="en-US" sz="3600" i="1" dirty="0" err="1" smtClean="0">
                <a:solidFill>
                  <a:schemeClr val="tx1"/>
                </a:solidFill>
              </a:rPr>
              <a:t>Echinococcus</a:t>
            </a:r>
            <a:r>
              <a:rPr lang="en-US" sz="3600" i="1" dirty="0" smtClean="0">
                <a:solidFill>
                  <a:schemeClr val="tx1"/>
                </a:solidFill>
              </a:rPr>
              <a:t> </a:t>
            </a:r>
            <a:r>
              <a:rPr lang="en-US" sz="3600" i="1" dirty="0" err="1" smtClean="0">
                <a:solidFill>
                  <a:schemeClr val="tx1"/>
                </a:solidFill>
              </a:rPr>
              <a:t>granulosus</a:t>
            </a:r>
            <a:endParaRPr lang="en-US" sz="3600" i="1" dirty="0" smtClean="0">
              <a:solidFill>
                <a:schemeClr val="tx1"/>
              </a:solidFill>
            </a:endParaRPr>
          </a:p>
          <a:p>
            <a:r>
              <a:rPr lang="en-US" sz="3600" i="1" dirty="0" smtClean="0">
                <a:solidFill>
                  <a:schemeClr val="tx1"/>
                </a:solidFill>
              </a:rPr>
              <a:t>Dog Tape worm</a:t>
            </a:r>
          </a:p>
          <a:p>
            <a:endParaRPr lang="en-US" sz="7200" dirty="0">
              <a:solidFill>
                <a:schemeClr val="tx1"/>
              </a:solidFill>
            </a:endParaRPr>
          </a:p>
        </p:txBody>
      </p:sp>
      <p:pic>
        <p:nvPicPr>
          <p:cNvPr id="4" name="Picture 3" descr="ver_imagen.jpg"/>
          <p:cNvPicPr>
            <a:picLocks noChangeAspect="1"/>
          </p:cNvPicPr>
          <p:nvPr/>
        </p:nvPicPr>
        <p:blipFill>
          <a:blip r:embed="rId2"/>
          <a:stretch>
            <a:fillRect/>
          </a:stretch>
        </p:blipFill>
        <p:spPr>
          <a:xfrm>
            <a:off x="3352800" y="2743200"/>
            <a:ext cx="2889971" cy="2951460"/>
          </a:xfrm>
          <a:prstGeom prst="rect">
            <a:avLst/>
          </a:prstGeom>
        </p:spPr>
      </p:pic>
    </p:spTree>
    <p:extLst>
      <p:ext uri="{BB962C8B-B14F-4D97-AF65-F5344CB8AC3E}">
        <p14:creationId xmlns:p14="http://schemas.microsoft.com/office/powerpoint/2010/main" val="385836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Taenia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Taenia saginata (Beef tape worm)/(Unarmed tape worm), uncommon in hindus as generally do not eat beef. </a:t>
            </a:r>
          </a:p>
          <a:p>
            <a:pPr marL="514350" indent="-514350">
              <a:buFont typeface="+mj-lt"/>
              <a:buAutoNum type="arabicPeriod"/>
            </a:pPr>
            <a:r>
              <a:rPr lang="en-US" dirty="0" smtClean="0"/>
              <a:t>Taenia solium (Pork tape worm)/(Armed tape worm), uncommon in muslims as they do not eat pork.</a:t>
            </a:r>
          </a:p>
          <a:p>
            <a:r>
              <a:rPr lang="en-US" dirty="0" smtClean="0"/>
              <a:t>Habitat: adult worms of both live in small intestine (jejunum) of man </a:t>
            </a:r>
            <a:endParaRPr lang="en-US" dirty="0"/>
          </a:p>
        </p:txBody>
      </p:sp>
    </p:spTree>
    <p:extLst>
      <p:ext uri="{BB962C8B-B14F-4D97-AF65-F5344CB8AC3E}">
        <p14:creationId xmlns:p14="http://schemas.microsoft.com/office/powerpoint/2010/main" val="41809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smtClean="0">
                <a:solidFill>
                  <a:schemeClr val="tx1"/>
                </a:solidFill>
              </a:rPr>
              <a:t>Morphology</a:t>
            </a:r>
            <a:endParaRPr lang="en-US" sz="4000" b="1" i="1" dirty="0">
              <a:solidFill>
                <a:schemeClr val="tx1"/>
              </a:solidFill>
            </a:endParaRPr>
          </a:p>
        </p:txBody>
      </p:sp>
      <p:sp>
        <p:nvSpPr>
          <p:cNvPr id="3" name="Content Placeholder 2"/>
          <p:cNvSpPr>
            <a:spLocks noGrp="1"/>
          </p:cNvSpPr>
          <p:nvPr>
            <p:ph sz="quarter" idx="1"/>
          </p:nvPr>
        </p:nvSpPr>
        <p:spPr>
          <a:xfrm>
            <a:off x="457200" y="1066800"/>
            <a:ext cx="8229600" cy="5059363"/>
          </a:xfrm>
        </p:spPr>
        <p:txBody>
          <a:bodyPr>
            <a:normAutofit fontScale="92500" lnSpcReduction="20000"/>
          </a:bodyPr>
          <a:lstStyle/>
          <a:p>
            <a:pPr>
              <a:buNone/>
            </a:pPr>
            <a:r>
              <a:rPr lang="en-US" sz="3200" dirty="0" smtClean="0">
                <a:solidFill>
                  <a:schemeClr val="accent1">
                    <a:lumMod val="50000"/>
                  </a:schemeClr>
                </a:solidFill>
              </a:rPr>
              <a:t>Adult worm – found in intestine of dog</a:t>
            </a:r>
          </a:p>
          <a:p>
            <a:r>
              <a:rPr lang="en-US" dirty="0" smtClean="0"/>
              <a:t>small tapeworm 3-6 mm in length.</a:t>
            </a:r>
          </a:p>
          <a:p>
            <a:r>
              <a:rPr lang="en-US" dirty="0" smtClean="0"/>
              <a:t>consist of a </a:t>
            </a:r>
            <a:r>
              <a:rPr lang="en-US" dirty="0" err="1" smtClean="0"/>
              <a:t>scolex,neck</a:t>
            </a:r>
            <a:r>
              <a:rPr lang="en-US" dirty="0" smtClean="0"/>
              <a:t> and </a:t>
            </a:r>
            <a:r>
              <a:rPr lang="en-US" dirty="0" err="1" smtClean="0"/>
              <a:t>strobila</a:t>
            </a:r>
            <a:r>
              <a:rPr lang="en-US" dirty="0" smtClean="0"/>
              <a:t>.</a:t>
            </a:r>
          </a:p>
          <a:p>
            <a:pPr>
              <a:buNone/>
            </a:pPr>
            <a:r>
              <a:rPr lang="en-US" sz="3200" dirty="0" err="1" smtClean="0">
                <a:solidFill>
                  <a:srgbClr val="FF0000"/>
                </a:solidFill>
              </a:rPr>
              <a:t>Scolex</a:t>
            </a:r>
            <a:r>
              <a:rPr lang="en-US" dirty="0" err="1" smtClean="0"/>
              <a:t>:possesses</a:t>
            </a:r>
            <a:r>
              <a:rPr lang="en-US" dirty="0" smtClean="0"/>
              <a:t> four suckers and a </a:t>
            </a:r>
          </a:p>
          <a:p>
            <a:pPr>
              <a:buNone/>
            </a:pPr>
            <a:r>
              <a:rPr lang="en-US" dirty="0" err="1" smtClean="0"/>
              <a:t>protrusible</a:t>
            </a:r>
            <a:r>
              <a:rPr lang="en-US" dirty="0" smtClean="0"/>
              <a:t> </a:t>
            </a:r>
            <a:r>
              <a:rPr lang="en-US" dirty="0" err="1" smtClean="0"/>
              <a:t>rostellum</a:t>
            </a:r>
            <a:r>
              <a:rPr lang="en-US" dirty="0" smtClean="0"/>
              <a:t> with two circular rows of </a:t>
            </a:r>
            <a:r>
              <a:rPr lang="en-US" dirty="0" err="1" smtClean="0"/>
              <a:t>hooklets</a:t>
            </a:r>
            <a:r>
              <a:rPr lang="en-US" dirty="0" smtClean="0"/>
              <a:t>.</a:t>
            </a:r>
          </a:p>
          <a:p>
            <a:pPr>
              <a:buNone/>
            </a:pPr>
            <a:r>
              <a:rPr lang="en-US" sz="3200" dirty="0" err="1" smtClean="0">
                <a:solidFill>
                  <a:srgbClr val="FF0000"/>
                </a:solidFill>
              </a:rPr>
              <a:t>Neck</a:t>
            </a:r>
            <a:r>
              <a:rPr lang="en-US" dirty="0" err="1" smtClean="0"/>
              <a:t>:short</a:t>
            </a:r>
            <a:r>
              <a:rPr lang="en-US" dirty="0" smtClean="0"/>
              <a:t> and thick.</a:t>
            </a:r>
          </a:p>
          <a:p>
            <a:pPr>
              <a:buNone/>
            </a:pPr>
            <a:r>
              <a:rPr lang="en-US" sz="3200" dirty="0" err="1" smtClean="0">
                <a:solidFill>
                  <a:srgbClr val="FF0000"/>
                </a:solidFill>
              </a:rPr>
              <a:t>Strobila</a:t>
            </a:r>
            <a:r>
              <a:rPr lang="en-US" dirty="0" err="1" smtClean="0"/>
              <a:t>:consists</a:t>
            </a:r>
            <a:r>
              <a:rPr lang="en-US" dirty="0" smtClean="0"/>
              <a:t> of three segments.</a:t>
            </a:r>
          </a:p>
          <a:p>
            <a:pPr>
              <a:buNone/>
            </a:pPr>
            <a:r>
              <a:rPr lang="en-US" dirty="0" smtClean="0"/>
              <a:t>The first segment is immature, the second is mature and the third is gravid.</a:t>
            </a:r>
          </a:p>
          <a:p>
            <a:pPr>
              <a:buNone/>
            </a:pPr>
            <a:r>
              <a:rPr lang="en-US" dirty="0" smtClean="0"/>
              <a:t>Eggs: same as </a:t>
            </a:r>
            <a:r>
              <a:rPr lang="en-US" dirty="0" err="1" smtClean="0"/>
              <a:t>taenia</a:t>
            </a:r>
            <a:endParaRPr lang="en-US" dirty="0"/>
          </a:p>
        </p:txBody>
      </p:sp>
    </p:spTree>
    <p:extLst>
      <p:ext uri="{BB962C8B-B14F-4D97-AF65-F5344CB8AC3E}">
        <p14:creationId xmlns:p14="http://schemas.microsoft.com/office/powerpoint/2010/main" val="444736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smtClean="0">
                <a:solidFill>
                  <a:schemeClr val="tx1"/>
                </a:solidFill>
              </a:rPr>
              <a:t>Life cycle</a:t>
            </a:r>
            <a:endParaRPr lang="en-US" sz="4000" b="1" i="1" dirty="0">
              <a:solidFill>
                <a:schemeClr val="tx1"/>
              </a:solidFill>
            </a:endParaRPr>
          </a:p>
        </p:txBody>
      </p:sp>
      <p:sp>
        <p:nvSpPr>
          <p:cNvPr id="3" name="Content Placeholder 2"/>
          <p:cNvSpPr>
            <a:spLocks noGrp="1"/>
          </p:cNvSpPr>
          <p:nvPr>
            <p:ph sz="quarter" idx="1"/>
          </p:nvPr>
        </p:nvSpPr>
        <p:spPr/>
        <p:txBody>
          <a:bodyPr/>
          <a:lstStyle/>
          <a:p>
            <a:r>
              <a:rPr lang="en-US" dirty="0" err="1" smtClean="0"/>
              <a:t>Dog:definitive</a:t>
            </a:r>
            <a:r>
              <a:rPr lang="en-US" dirty="0" smtClean="0"/>
              <a:t> host.</a:t>
            </a:r>
          </a:p>
          <a:p>
            <a:r>
              <a:rPr lang="en-US" dirty="0" err="1" smtClean="0"/>
              <a:t>Sheep:intermediate</a:t>
            </a:r>
            <a:r>
              <a:rPr lang="en-US" dirty="0" smtClean="0"/>
              <a:t> host.</a:t>
            </a:r>
          </a:p>
          <a:p>
            <a:pPr>
              <a:buNone/>
            </a:pPr>
            <a:r>
              <a:rPr lang="en-US" dirty="0" smtClean="0"/>
              <a:t>Man is the accidental intermediate host</a:t>
            </a:r>
          </a:p>
          <a:p>
            <a:pPr>
              <a:buNone/>
            </a:pPr>
            <a:endParaRPr lang="en-US" dirty="0" smtClean="0"/>
          </a:p>
        </p:txBody>
      </p:sp>
    </p:spTree>
    <p:extLst>
      <p:ext uri="{BB962C8B-B14F-4D97-AF65-F5344CB8AC3E}">
        <p14:creationId xmlns:p14="http://schemas.microsoft.com/office/powerpoint/2010/main" val="2324838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CDC_Echinococcus_Life_Cycle_svg.png"/>
          <p:cNvPicPr>
            <a:picLocks noGrp="1" noChangeAspect="1"/>
          </p:cNvPicPr>
          <p:nvPr>
            <p:ph sz="quarter" idx="1"/>
          </p:nvPr>
        </p:nvPicPr>
        <p:blipFill>
          <a:blip r:embed="rId2"/>
          <a:stretch>
            <a:fillRect/>
          </a:stretch>
        </p:blipFill>
        <p:spPr>
          <a:xfrm>
            <a:off x="304800" y="0"/>
            <a:ext cx="8305800" cy="6858000"/>
          </a:xfrm>
        </p:spPr>
      </p:pic>
    </p:spTree>
    <p:extLst>
      <p:ext uri="{BB962C8B-B14F-4D97-AF65-F5344CB8AC3E}">
        <p14:creationId xmlns:p14="http://schemas.microsoft.com/office/powerpoint/2010/main" val="1343387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477000"/>
          </a:xfrm>
        </p:spPr>
        <p:txBody>
          <a:bodyPr>
            <a:normAutofit lnSpcReduction="10000"/>
          </a:bodyPr>
          <a:lstStyle/>
          <a:p>
            <a:r>
              <a:rPr lang="en-US" dirty="0" smtClean="0"/>
              <a:t>The adult worm in intestine of dog discharges egg in </a:t>
            </a:r>
            <a:r>
              <a:rPr lang="en-US" dirty="0" err="1" smtClean="0"/>
              <a:t>faeces</a:t>
            </a:r>
            <a:r>
              <a:rPr lang="en-US" dirty="0" smtClean="0"/>
              <a:t>.</a:t>
            </a:r>
            <a:endParaRPr lang="en-US" dirty="0"/>
          </a:p>
          <a:p>
            <a:r>
              <a:rPr lang="en-US" dirty="0" smtClean="0"/>
              <a:t>Swallowed by sheep (intermediate host) or</a:t>
            </a:r>
          </a:p>
          <a:p>
            <a:pPr>
              <a:buNone/>
            </a:pPr>
            <a:r>
              <a:rPr lang="en-US" dirty="0" smtClean="0"/>
              <a:t>Man acquire infection.</a:t>
            </a:r>
          </a:p>
          <a:p>
            <a:pPr>
              <a:buNone/>
            </a:pPr>
            <a:endParaRPr lang="en-US" dirty="0"/>
          </a:p>
          <a:p>
            <a:r>
              <a:rPr lang="en-US" dirty="0" smtClean="0"/>
              <a:t>In duodenum </a:t>
            </a:r>
            <a:r>
              <a:rPr lang="en-US" dirty="0" err="1" smtClean="0"/>
              <a:t>hexacanth</a:t>
            </a:r>
            <a:r>
              <a:rPr lang="en-US" dirty="0" smtClean="0"/>
              <a:t> embryo hatch out.</a:t>
            </a:r>
          </a:p>
          <a:p>
            <a:pPr>
              <a:buNone/>
            </a:pPr>
            <a:r>
              <a:rPr lang="en-US" dirty="0" smtClean="0"/>
              <a:t>Penetrate into the intestinal wall and then into the portal vein</a:t>
            </a:r>
          </a:p>
          <a:p>
            <a:pPr>
              <a:buNone/>
            </a:pPr>
            <a:endParaRPr lang="en-US" dirty="0" smtClean="0"/>
          </a:p>
          <a:p>
            <a:pPr>
              <a:buNone/>
            </a:pPr>
            <a:r>
              <a:rPr lang="en-US" dirty="0" smtClean="0"/>
              <a:t>Liver act as first filter(where 60-70 %)of human inf.  Embryo then enter into pulmonary circulation.</a:t>
            </a:r>
          </a:p>
          <a:p>
            <a:pPr>
              <a:buNone/>
            </a:pPr>
            <a:endParaRPr lang="en-US" dirty="0" smtClean="0"/>
          </a:p>
          <a:p>
            <a:pPr>
              <a:buNone/>
            </a:pPr>
            <a:endParaRPr lang="en-US" dirty="0" smtClean="0"/>
          </a:p>
        </p:txBody>
      </p:sp>
      <p:sp>
        <p:nvSpPr>
          <p:cNvPr id="4" name="Down Arrow 3"/>
          <p:cNvSpPr/>
          <p:nvPr/>
        </p:nvSpPr>
        <p:spPr>
          <a:xfrm>
            <a:off x="3962400" y="9144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14800" y="2286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087091" y="4308764"/>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114800" y="6096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21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r>
              <a:rPr lang="en-US" sz="2800" dirty="0" smtClean="0"/>
              <a:t>Lung acts as secondary filter and then embryo pass through pulmonary circulation.</a:t>
            </a:r>
          </a:p>
          <a:p>
            <a:endParaRPr lang="en-US" sz="2800" dirty="0"/>
          </a:p>
          <a:p>
            <a:pPr>
              <a:buNone/>
            </a:pPr>
            <a:endParaRPr lang="en-US" sz="2800" dirty="0" smtClean="0"/>
          </a:p>
          <a:p>
            <a:pPr>
              <a:buNone/>
            </a:pPr>
            <a:r>
              <a:rPr lang="en-US" sz="2800" dirty="0" smtClean="0"/>
              <a:t>Lodge in various organs like brain ,heart , spleen, etc..</a:t>
            </a:r>
          </a:p>
          <a:p>
            <a:pPr>
              <a:buNone/>
            </a:pPr>
            <a:r>
              <a:rPr lang="en-US" sz="2800" dirty="0" smtClean="0"/>
              <a:t>Develops into </a:t>
            </a:r>
            <a:r>
              <a:rPr lang="en-US" sz="2800" dirty="0" err="1" smtClean="0"/>
              <a:t>hydatid</a:t>
            </a:r>
            <a:r>
              <a:rPr lang="en-US" sz="2800" dirty="0" smtClean="0"/>
              <a:t> cyst.</a:t>
            </a:r>
          </a:p>
          <a:p>
            <a:pPr>
              <a:buNone/>
            </a:pPr>
            <a:endParaRPr lang="en-US" sz="2800" dirty="0"/>
          </a:p>
          <a:p>
            <a:pPr>
              <a:buNone/>
            </a:pPr>
            <a:endParaRPr lang="en-US" sz="2800" dirty="0" smtClean="0"/>
          </a:p>
          <a:p>
            <a:pPr>
              <a:buNone/>
            </a:pPr>
            <a:r>
              <a:rPr lang="en-US" sz="2800" dirty="0" smtClean="0"/>
              <a:t>Development </a:t>
            </a:r>
            <a:r>
              <a:rPr lang="en-US" sz="2800" dirty="0" smtClean="0"/>
              <a:t>of </a:t>
            </a:r>
            <a:r>
              <a:rPr lang="en-US" sz="2800" dirty="0" err="1" smtClean="0"/>
              <a:t>hydatid</a:t>
            </a:r>
            <a:r>
              <a:rPr lang="en-US" sz="2800" dirty="0" smtClean="0"/>
              <a:t> cyst in man is the dead end for the parasite as dog has no access to viscera of man while ingestion of cyst from viscera of sheep ,the dog again acquires  the infective form and cycle is repeated</a:t>
            </a:r>
          </a:p>
          <a:p>
            <a:pPr>
              <a:buNone/>
            </a:pPr>
            <a:endParaRPr lang="en-US" sz="2800" dirty="0" smtClean="0"/>
          </a:p>
          <a:p>
            <a:pPr>
              <a:buNone/>
            </a:pPr>
            <a:endParaRPr lang="en-US" sz="2800" dirty="0" smtClean="0"/>
          </a:p>
          <a:p>
            <a:pPr>
              <a:buNone/>
            </a:pPr>
            <a:r>
              <a:rPr lang="en-US" sz="2800" dirty="0" smtClean="0"/>
              <a:t> </a:t>
            </a:r>
            <a:endParaRPr lang="en-US" sz="2800" dirty="0"/>
          </a:p>
          <a:p>
            <a:pPr>
              <a:buNone/>
            </a:pPr>
            <a:endParaRPr lang="en-US" sz="2800" dirty="0" smtClean="0"/>
          </a:p>
          <a:p>
            <a:pPr>
              <a:buNone/>
            </a:pPr>
            <a:endParaRPr lang="en-US" sz="2800" dirty="0"/>
          </a:p>
        </p:txBody>
      </p:sp>
      <p:sp>
        <p:nvSpPr>
          <p:cNvPr id="4" name="Down Arrow 3"/>
          <p:cNvSpPr/>
          <p:nvPr/>
        </p:nvSpPr>
        <p:spPr>
          <a:xfrm>
            <a:off x="4038600" y="12192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56364" y="3429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a:t>
            </a:r>
            <a:endParaRPr lang="en-US" dirty="0"/>
          </a:p>
        </p:txBody>
      </p:sp>
    </p:spTree>
    <p:extLst>
      <p:ext uri="{BB962C8B-B14F-4D97-AF65-F5344CB8AC3E}">
        <p14:creationId xmlns:p14="http://schemas.microsoft.com/office/powerpoint/2010/main" val="322594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77500" lnSpcReduction="20000"/>
          </a:bodyPr>
          <a:lstStyle/>
          <a:p>
            <a:pPr>
              <a:buFont typeface="Arial" pitchFamily="34" charset="0"/>
              <a:buChar char="•"/>
            </a:pPr>
            <a:endParaRPr lang="en-US" dirty="0" smtClean="0"/>
          </a:p>
          <a:p>
            <a:pPr>
              <a:buFont typeface="Arial" pitchFamily="34" charset="0"/>
              <a:buChar char="•"/>
            </a:pPr>
            <a:endParaRPr lang="en-US" dirty="0" smtClean="0"/>
          </a:p>
          <a:p>
            <a:pPr marL="0" indent="0">
              <a:buNone/>
            </a:pPr>
            <a:r>
              <a:rPr lang="en-US" dirty="0" err="1" smtClean="0"/>
              <a:t>Hydatid</a:t>
            </a:r>
            <a:r>
              <a:rPr lang="en-US" dirty="0" smtClean="0"/>
              <a:t> </a:t>
            </a:r>
            <a:r>
              <a:rPr lang="en-US" dirty="0" smtClean="0"/>
              <a:t>cyst in man</a:t>
            </a:r>
            <a:r>
              <a:rPr lang="en-US" dirty="0" smtClean="0"/>
              <a:t>.</a:t>
            </a:r>
            <a:endParaRPr lang="en-US" dirty="0" smtClean="0"/>
          </a:p>
          <a:p>
            <a:pPr>
              <a:buFont typeface="Arial" pitchFamily="34" charset="0"/>
              <a:buChar char="•"/>
            </a:pPr>
            <a:r>
              <a:rPr lang="en-US" dirty="0" smtClean="0"/>
              <a:t>The disease is </a:t>
            </a:r>
            <a:r>
              <a:rPr lang="en-US" dirty="0" smtClean="0"/>
              <a:t>generally </a:t>
            </a:r>
            <a:r>
              <a:rPr lang="en-US" dirty="0" smtClean="0"/>
              <a:t>acquired during childhood though it does not </a:t>
            </a:r>
            <a:r>
              <a:rPr lang="en-US" dirty="0" smtClean="0"/>
              <a:t>manifest </a:t>
            </a:r>
            <a:r>
              <a:rPr lang="en-US" dirty="0" smtClean="0"/>
              <a:t>before adult life </a:t>
            </a:r>
          </a:p>
          <a:p>
            <a:pPr>
              <a:buFont typeface="Arial" pitchFamily="34" charset="0"/>
              <a:buChar char="•"/>
            </a:pPr>
            <a:r>
              <a:rPr lang="en-US" dirty="0" smtClean="0"/>
              <a:t>The cyst wall secreted by the embryo consists of-</a:t>
            </a:r>
          </a:p>
          <a:p>
            <a:pPr>
              <a:buFont typeface="Wingdings" pitchFamily="2" charset="2"/>
              <a:buChar char="Ø"/>
            </a:pPr>
            <a:r>
              <a:rPr lang="en-US" dirty="0" err="1" smtClean="0"/>
              <a:t>Ectocyst</a:t>
            </a:r>
            <a:endParaRPr lang="en-US" dirty="0" smtClean="0"/>
          </a:p>
          <a:p>
            <a:pPr>
              <a:buFont typeface="Wingdings" pitchFamily="2" charset="2"/>
              <a:buChar char="Ø"/>
            </a:pPr>
            <a:r>
              <a:rPr lang="en-US" dirty="0" err="1" smtClean="0"/>
              <a:t>Endocyst</a:t>
            </a:r>
            <a:endParaRPr lang="en-US" dirty="0" smtClean="0"/>
          </a:p>
          <a:p>
            <a:endParaRPr lang="en-US" dirty="0" smtClean="0"/>
          </a:p>
          <a:p>
            <a:pPr lvl="4">
              <a:buFont typeface="Arial" pitchFamily="34" charset="0"/>
              <a:buChar char="•"/>
            </a:pPr>
            <a:r>
              <a:rPr lang="en-US" sz="2800" b="1" dirty="0" smtClean="0"/>
              <a:t>ECTOCYST:</a:t>
            </a:r>
          </a:p>
          <a:p>
            <a:pPr>
              <a:buFont typeface="Wingdings" pitchFamily="2" charset="2"/>
              <a:buChar char="v"/>
            </a:pPr>
            <a:r>
              <a:rPr lang="en-US" dirty="0" smtClean="0"/>
              <a:t>Outer layer</a:t>
            </a:r>
          </a:p>
          <a:p>
            <a:pPr>
              <a:buFont typeface="Wingdings" pitchFamily="2" charset="2"/>
              <a:buChar char="v"/>
            </a:pPr>
            <a:r>
              <a:rPr lang="en-US" dirty="0" smtClean="0"/>
              <a:t>Rough</a:t>
            </a:r>
            <a:r>
              <a:rPr lang="en-US" dirty="0" smtClean="0"/>
              <a:t>, </a:t>
            </a:r>
            <a:r>
              <a:rPr lang="en-US" dirty="0" err="1" smtClean="0"/>
              <a:t>acellular</a:t>
            </a:r>
            <a:r>
              <a:rPr lang="en-US" dirty="0" smtClean="0"/>
              <a:t>, laminated, hyaline membrane </a:t>
            </a:r>
            <a:r>
              <a:rPr lang="en-US" dirty="0" err="1" smtClean="0"/>
              <a:t>upto</a:t>
            </a:r>
            <a:r>
              <a:rPr lang="en-US" dirty="0" smtClean="0"/>
              <a:t> 1 mm in thickness.</a:t>
            </a:r>
          </a:p>
          <a:p>
            <a:pPr>
              <a:buFont typeface="Wingdings" pitchFamily="2" charset="2"/>
              <a:buChar char="v"/>
            </a:pPr>
            <a:r>
              <a:rPr lang="en-US" dirty="0" smtClean="0"/>
              <a:t>elastic therefore</a:t>
            </a:r>
            <a:r>
              <a:rPr lang="en-US" dirty="0" smtClean="0"/>
              <a:t>, when </a:t>
            </a:r>
            <a:r>
              <a:rPr lang="en-US" dirty="0" smtClean="0"/>
              <a:t>excised or </a:t>
            </a:r>
            <a:r>
              <a:rPr lang="en-US" dirty="0" err="1" smtClean="0"/>
              <a:t>ruptured,it</a:t>
            </a:r>
            <a:r>
              <a:rPr lang="en-US" dirty="0" smtClean="0"/>
              <a:t> curls</a:t>
            </a:r>
          </a:p>
          <a:p>
            <a:endParaRPr lang="en-US" b="1" dirty="0" smtClean="0"/>
          </a:p>
          <a:p>
            <a:endParaRPr lang="en-US" dirty="0"/>
          </a:p>
        </p:txBody>
      </p:sp>
    </p:spTree>
    <p:extLst>
      <p:ext uri="{BB962C8B-B14F-4D97-AF65-F5344CB8AC3E}">
        <p14:creationId xmlns:p14="http://schemas.microsoft.com/office/powerpoint/2010/main" val="76776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62000" y="381000"/>
            <a:ext cx="8008208" cy="5867400"/>
          </a:xfrm>
          <a:prstGeom prst="rect">
            <a:avLst/>
          </a:prstGeom>
          <a:noFill/>
          <a:ln w="9525">
            <a:noFill/>
            <a:miter lim="800000"/>
            <a:headEnd/>
            <a:tailEnd/>
          </a:ln>
          <a:effectLst/>
        </p:spPr>
      </p:pic>
    </p:spTree>
    <p:extLst>
      <p:ext uri="{BB962C8B-B14F-4D97-AF65-F5344CB8AC3E}">
        <p14:creationId xmlns:p14="http://schemas.microsoft.com/office/powerpoint/2010/main" val="2782927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924800" cy="5693866"/>
          </a:xfrm>
          <a:prstGeom prst="rect">
            <a:avLst/>
          </a:prstGeom>
        </p:spPr>
        <p:txBody>
          <a:bodyPr wrap="square">
            <a:spAutoFit/>
          </a:bodyPr>
          <a:lstStyle/>
          <a:p>
            <a:pPr lvl="4"/>
            <a:r>
              <a:rPr lang="en-US" sz="2800" b="1" dirty="0"/>
              <a:t>ECTOCYST:</a:t>
            </a:r>
          </a:p>
          <a:p>
            <a:pPr>
              <a:buFont typeface="Wingdings" pitchFamily="2" charset="2"/>
              <a:buChar char="v"/>
            </a:pPr>
            <a:r>
              <a:rPr lang="en-US" sz="2400" dirty="0"/>
              <a:t>Outer layer</a:t>
            </a:r>
          </a:p>
          <a:p>
            <a:pPr>
              <a:buFont typeface="Wingdings" pitchFamily="2" charset="2"/>
              <a:buChar char="v"/>
            </a:pPr>
            <a:r>
              <a:rPr lang="en-US" sz="2400" dirty="0"/>
              <a:t>Rough, </a:t>
            </a:r>
            <a:r>
              <a:rPr lang="en-US" sz="2400" dirty="0" err="1"/>
              <a:t>acellular</a:t>
            </a:r>
            <a:r>
              <a:rPr lang="en-US" sz="2400" dirty="0"/>
              <a:t>, laminated, hyaline membrane </a:t>
            </a:r>
            <a:r>
              <a:rPr lang="en-US" sz="2400" dirty="0" err="1"/>
              <a:t>upto</a:t>
            </a:r>
            <a:r>
              <a:rPr lang="en-US" sz="2400" dirty="0"/>
              <a:t> 1 mm in thickness.</a:t>
            </a:r>
          </a:p>
          <a:p>
            <a:pPr>
              <a:buFont typeface="Wingdings" pitchFamily="2" charset="2"/>
              <a:buChar char="v"/>
            </a:pPr>
            <a:r>
              <a:rPr lang="en-US" sz="2400" dirty="0" smtClean="0"/>
              <a:t>elastic</a:t>
            </a:r>
            <a:r>
              <a:rPr lang="en-US" sz="2400" dirty="0" smtClean="0"/>
              <a:t> contains </a:t>
            </a:r>
            <a:r>
              <a:rPr lang="en-US" sz="2400" dirty="0" smtClean="0"/>
              <a:t>brood capsules</a:t>
            </a:r>
            <a:r>
              <a:rPr lang="en-US" sz="2400" dirty="0" smtClean="0"/>
              <a:t>, </a:t>
            </a:r>
            <a:r>
              <a:rPr lang="en-US" sz="2400" dirty="0" err="1" smtClean="0"/>
              <a:t>scolices</a:t>
            </a:r>
            <a:r>
              <a:rPr lang="en-US" sz="2400" dirty="0" smtClean="0"/>
              <a:t> </a:t>
            </a:r>
            <a:r>
              <a:rPr lang="en-US" sz="2400" dirty="0" smtClean="0"/>
              <a:t>&amp; daughter cysts</a:t>
            </a:r>
          </a:p>
          <a:p>
            <a:r>
              <a:rPr lang="en-US" sz="2400" b="1" dirty="0" smtClean="0"/>
              <a:t>ENDOCYST:</a:t>
            </a:r>
            <a:endParaRPr lang="en-US" sz="2400" dirty="0" smtClean="0"/>
          </a:p>
          <a:p>
            <a:pPr>
              <a:buFont typeface="Wingdings" pitchFamily="2" charset="2"/>
              <a:buChar char="v"/>
            </a:pPr>
            <a:r>
              <a:rPr lang="en-US" sz="2400" dirty="0" smtClean="0"/>
              <a:t>inner or germinal layer.</a:t>
            </a:r>
          </a:p>
          <a:p>
            <a:pPr>
              <a:buFont typeface="Wingdings" pitchFamily="2" charset="2"/>
              <a:buChar char="v"/>
            </a:pPr>
            <a:r>
              <a:rPr lang="en-US" sz="2400" dirty="0" smtClean="0"/>
              <a:t>Consists of a no. of nuclei embedded in a protoplasmic mass.</a:t>
            </a:r>
          </a:p>
          <a:p>
            <a:pPr>
              <a:buFont typeface="Wingdings" pitchFamily="2" charset="2"/>
              <a:buChar char="v"/>
            </a:pPr>
            <a:r>
              <a:rPr lang="en-US" sz="2400" dirty="0" smtClean="0"/>
              <a:t>Measures 22-25um in thickness.</a:t>
            </a:r>
          </a:p>
          <a:p>
            <a:pPr>
              <a:buFont typeface="Wingdings" pitchFamily="2" charset="2"/>
              <a:buChar char="v"/>
            </a:pPr>
            <a:r>
              <a:rPr lang="en-US" sz="2400" dirty="0" smtClean="0"/>
              <a:t>It gives rise to </a:t>
            </a:r>
            <a:r>
              <a:rPr lang="en-US" sz="2400" dirty="0" err="1" smtClean="0"/>
              <a:t>ectocyst</a:t>
            </a:r>
            <a:r>
              <a:rPr lang="en-US" sz="2400" dirty="0" smtClean="0"/>
              <a:t> on outside and brood capsules </a:t>
            </a:r>
            <a:r>
              <a:rPr lang="en-US" sz="2400" dirty="0" smtClean="0"/>
              <a:t>&amp; </a:t>
            </a:r>
            <a:r>
              <a:rPr lang="en-US" sz="2400" dirty="0" err="1" smtClean="0"/>
              <a:t>scolices</a:t>
            </a:r>
            <a:r>
              <a:rPr lang="en-US" sz="2400" dirty="0" smtClean="0"/>
              <a:t> </a:t>
            </a:r>
            <a:r>
              <a:rPr lang="en-US" sz="2400" dirty="0" smtClean="0"/>
              <a:t>on inside.</a:t>
            </a:r>
          </a:p>
          <a:p>
            <a:pPr>
              <a:buFont typeface="Wingdings" pitchFamily="2" charset="2"/>
              <a:buChar char="v"/>
            </a:pPr>
            <a:r>
              <a:rPr lang="en-US" sz="2400" b="1" dirty="0" smtClean="0"/>
              <a:t>HYDATID SAND- </a:t>
            </a:r>
            <a:r>
              <a:rPr lang="en-US" sz="2400" dirty="0" smtClean="0"/>
              <a:t>when the embryo break free from the membrane &amp; float in the fluid</a:t>
            </a:r>
            <a:r>
              <a:rPr lang="en-US" sz="2400" b="1" dirty="0" smtClean="0"/>
              <a:t> </a:t>
            </a:r>
            <a:r>
              <a:rPr lang="en-US" sz="2400" dirty="0" smtClean="0"/>
              <a:t>within the cyst</a:t>
            </a:r>
            <a:r>
              <a:rPr lang="en-US" sz="2400" dirty="0" smtClean="0"/>
              <a:t>, they </a:t>
            </a:r>
            <a:r>
              <a:rPr lang="en-US" sz="2400" dirty="0" smtClean="0"/>
              <a:t>are known as </a:t>
            </a:r>
            <a:r>
              <a:rPr lang="en-US" sz="2400" dirty="0" err="1" smtClean="0"/>
              <a:t>hydatid</a:t>
            </a:r>
            <a:r>
              <a:rPr lang="en-US" sz="2400" dirty="0" smtClean="0"/>
              <a:t> sand.</a:t>
            </a:r>
            <a:endParaRPr lang="en-US" sz="2400" b="1" dirty="0"/>
          </a:p>
        </p:txBody>
      </p:sp>
    </p:spTree>
    <p:extLst>
      <p:ext uri="{BB962C8B-B14F-4D97-AF65-F5344CB8AC3E}">
        <p14:creationId xmlns:p14="http://schemas.microsoft.com/office/powerpoint/2010/main" val="278505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1"/>
            <a:ext cx="7772400" cy="5940088"/>
          </a:xfrm>
          <a:prstGeom prst="rect">
            <a:avLst/>
          </a:prstGeom>
        </p:spPr>
        <p:txBody>
          <a:bodyPr wrap="square">
            <a:spAutoFit/>
          </a:bodyPr>
          <a:lstStyle/>
          <a:p>
            <a:r>
              <a:rPr lang="en-US" sz="2800" b="1" dirty="0" smtClean="0"/>
              <a:t>CLINICAL DISEASE</a:t>
            </a:r>
          </a:p>
          <a:p>
            <a:r>
              <a:rPr lang="en-US" sz="2800" dirty="0" smtClean="0"/>
              <a:t>Potentially dangerous ;present in various body organs </a:t>
            </a:r>
          </a:p>
          <a:p>
            <a:r>
              <a:rPr lang="en-US" sz="2800" b="1" dirty="0" smtClean="0"/>
              <a:t>LIVER CYSTS (1</a:t>
            </a:r>
            <a:r>
              <a:rPr lang="en-US" sz="2800" b="1" baseline="30000" dirty="0" smtClean="0"/>
              <a:t>st</a:t>
            </a:r>
            <a:r>
              <a:rPr lang="en-US" sz="2800" b="1" dirty="0" smtClean="0"/>
              <a:t> filter)</a:t>
            </a:r>
          </a:p>
          <a:p>
            <a:r>
              <a:rPr lang="en-US" sz="2800" dirty="0" smtClean="0"/>
              <a:t>Majority of</a:t>
            </a:r>
            <a:r>
              <a:rPr lang="en-US" sz="2800" b="1" dirty="0" smtClean="0"/>
              <a:t> </a:t>
            </a:r>
            <a:r>
              <a:rPr lang="en-US" sz="2800" dirty="0" err="1" smtClean="0"/>
              <a:t>hydatid</a:t>
            </a:r>
            <a:r>
              <a:rPr lang="en-US" sz="2800" dirty="0" smtClean="0"/>
              <a:t> cyst occur in the liver.</a:t>
            </a:r>
          </a:p>
          <a:p>
            <a:r>
              <a:rPr lang="en-US" sz="2800" dirty="0" smtClean="0"/>
              <a:t>symptoms: chronic abdominal discomfort with a palpable or visible abdominal mass.</a:t>
            </a:r>
          </a:p>
          <a:p>
            <a:r>
              <a:rPr lang="en-US" sz="2800" dirty="0" smtClean="0"/>
              <a:t>If the cyst ruptures from trauma or during surgery, there may be serious allergic reactions, including skin rash, anaphylactic shock or death.</a:t>
            </a:r>
            <a:endParaRPr lang="en-US" sz="2800" dirty="0"/>
          </a:p>
          <a:p>
            <a:pPr lvl="1">
              <a:buNone/>
            </a:pPr>
            <a:r>
              <a:rPr lang="en-US" sz="2400" b="1" dirty="0"/>
              <a:t>LUNG CYSTS (2</a:t>
            </a:r>
            <a:r>
              <a:rPr lang="en-US" sz="2400" b="1" baseline="30000" dirty="0"/>
              <a:t>nd</a:t>
            </a:r>
            <a:r>
              <a:rPr lang="en-US" sz="2400" b="1" dirty="0"/>
              <a:t> filter)</a:t>
            </a:r>
          </a:p>
          <a:p>
            <a:pPr lvl="1">
              <a:buFont typeface="Wingdings" pitchFamily="2" charset="2"/>
              <a:buChar char="q"/>
            </a:pPr>
            <a:r>
              <a:rPr lang="en-US" sz="2400" dirty="0"/>
              <a:t>Asymptomatic  until they become large enough to cause cough</a:t>
            </a:r>
            <a:r>
              <a:rPr lang="en-US" sz="2400" dirty="0" smtClean="0"/>
              <a:t>, </a:t>
            </a:r>
            <a:r>
              <a:rPr lang="en-US" sz="2400" dirty="0" err="1" smtClean="0"/>
              <a:t>dyspnoea</a:t>
            </a:r>
            <a:r>
              <a:rPr lang="en-US" sz="2400" dirty="0" smtClean="0"/>
              <a:t>, </a:t>
            </a:r>
            <a:r>
              <a:rPr lang="en-US" sz="2400" dirty="0"/>
              <a:t>or chest pain.</a:t>
            </a:r>
          </a:p>
          <a:p>
            <a:endParaRPr lang="en-US" sz="2800" dirty="0" smtClean="0"/>
          </a:p>
        </p:txBody>
      </p:sp>
    </p:spTree>
    <p:extLst>
      <p:ext uri="{BB962C8B-B14F-4D97-AF65-F5344CB8AC3E}">
        <p14:creationId xmlns:p14="http://schemas.microsoft.com/office/powerpoint/2010/main" val="181873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239000" cy="3539430"/>
          </a:xfrm>
          <a:prstGeom prst="rect">
            <a:avLst/>
          </a:prstGeom>
        </p:spPr>
        <p:txBody>
          <a:bodyPr wrap="square">
            <a:spAutoFit/>
          </a:bodyPr>
          <a:lstStyle/>
          <a:p>
            <a:pPr>
              <a:buNone/>
            </a:pPr>
            <a:r>
              <a:rPr lang="en-US" sz="2800" b="1" dirty="0" smtClean="0"/>
              <a:t> TREATMENT</a:t>
            </a:r>
          </a:p>
          <a:p>
            <a:pPr>
              <a:buFont typeface="Wingdings" pitchFamily="2" charset="2"/>
              <a:buChar char="v"/>
            </a:pPr>
            <a:r>
              <a:rPr lang="en-US" sz="2800" dirty="0" smtClean="0"/>
              <a:t>Surgical removal of the </a:t>
            </a:r>
            <a:r>
              <a:rPr lang="en-US" sz="2800" dirty="0" err="1" smtClean="0"/>
              <a:t>hydatid</a:t>
            </a:r>
            <a:r>
              <a:rPr lang="en-US" sz="2800" dirty="0" smtClean="0"/>
              <a:t> cyst in </a:t>
            </a:r>
            <a:r>
              <a:rPr lang="en-US" sz="2800" dirty="0" err="1" smtClean="0"/>
              <a:t>toto</a:t>
            </a:r>
            <a:r>
              <a:rPr lang="en-US" sz="2800" dirty="0" smtClean="0"/>
              <a:t> is the  treatment of choice</a:t>
            </a:r>
          </a:p>
          <a:p>
            <a:pPr>
              <a:buFont typeface="Wingdings" pitchFamily="2" charset="2"/>
              <a:buChar char="v"/>
            </a:pPr>
            <a:r>
              <a:rPr lang="en-US" sz="2800" dirty="0" smtClean="0"/>
              <a:t>Postoperative chemotherapy given for at least 2 yrs after radical surgery.</a:t>
            </a:r>
          </a:p>
          <a:p>
            <a:pPr>
              <a:buFont typeface="Wingdings" pitchFamily="2" charset="2"/>
              <a:buChar char="v"/>
            </a:pPr>
            <a:r>
              <a:rPr lang="en-US" sz="2800" dirty="0" err="1" smtClean="0"/>
              <a:t>Praziquantel</a:t>
            </a:r>
            <a:r>
              <a:rPr lang="en-US" sz="2800" dirty="0" smtClean="0"/>
              <a:t> &amp; </a:t>
            </a:r>
            <a:r>
              <a:rPr lang="en-US" sz="2800" dirty="0" err="1" smtClean="0"/>
              <a:t>albendazole</a:t>
            </a:r>
            <a:r>
              <a:rPr lang="en-US" sz="2800" dirty="0" smtClean="0"/>
              <a:t> are the  chemotherapeutic agents.</a:t>
            </a:r>
          </a:p>
          <a:p>
            <a:pPr>
              <a:buNone/>
            </a:pPr>
            <a:endParaRPr lang="en-US" sz="2800" dirty="0"/>
          </a:p>
        </p:txBody>
      </p:sp>
    </p:spTree>
    <p:extLst>
      <p:ext uri="{BB962C8B-B14F-4D97-AF65-F5344CB8AC3E}">
        <p14:creationId xmlns:p14="http://schemas.microsoft.com/office/powerpoint/2010/main" val="334927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 </a:t>
            </a:r>
            <a:endParaRPr lang="en-US" dirty="0"/>
          </a:p>
        </p:txBody>
      </p:sp>
      <p:sp>
        <p:nvSpPr>
          <p:cNvPr id="3" name="Content Placeholder 2"/>
          <p:cNvSpPr>
            <a:spLocks noGrp="1"/>
          </p:cNvSpPr>
          <p:nvPr>
            <p:ph idx="1"/>
          </p:nvPr>
        </p:nvSpPr>
        <p:spPr>
          <a:xfrm>
            <a:off x="457200" y="1295400"/>
            <a:ext cx="8534400" cy="4830763"/>
          </a:xfrm>
        </p:spPr>
        <p:txBody>
          <a:bodyPr/>
          <a:lstStyle/>
          <a:p>
            <a:r>
              <a:rPr lang="en-US" dirty="0" smtClean="0"/>
              <a:t>Definitive host: man for both saginata &amp; solium</a:t>
            </a:r>
          </a:p>
          <a:p>
            <a:r>
              <a:rPr lang="en-US" dirty="0" smtClean="0"/>
              <a:t>Intermediate host: </a:t>
            </a:r>
          </a:p>
          <a:p>
            <a:pPr>
              <a:buFontTx/>
              <a:buChar char="-"/>
            </a:pPr>
            <a:r>
              <a:rPr lang="en-US" dirty="0" smtClean="0"/>
              <a:t>T saginata: cattle</a:t>
            </a:r>
          </a:p>
          <a:p>
            <a:pPr>
              <a:buFontTx/>
              <a:buChar char="-"/>
            </a:pPr>
            <a:r>
              <a:rPr lang="en-US" dirty="0" smtClean="0"/>
              <a:t>T solium: pig &amp; sometimes man</a:t>
            </a:r>
            <a:endParaRPr lang="en-US" dirty="0"/>
          </a:p>
        </p:txBody>
      </p:sp>
    </p:spTree>
    <p:extLst>
      <p:ext uri="{BB962C8B-B14F-4D97-AF65-F5344CB8AC3E}">
        <p14:creationId xmlns:p14="http://schemas.microsoft.com/office/powerpoint/2010/main" val="268689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a:t>
            </a:r>
            <a:endParaRPr lang="en-US" dirty="0"/>
          </a:p>
        </p:txBody>
      </p:sp>
      <p:sp>
        <p:nvSpPr>
          <p:cNvPr id="3" name="Content Placeholder 2"/>
          <p:cNvSpPr>
            <a:spLocks noGrp="1"/>
          </p:cNvSpPr>
          <p:nvPr>
            <p:ph idx="1"/>
          </p:nvPr>
        </p:nvSpPr>
        <p:spPr>
          <a:xfrm>
            <a:off x="381000" y="1143000"/>
            <a:ext cx="8229600" cy="5334000"/>
          </a:xfrm>
        </p:spPr>
        <p:txBody>
          <a:bodyPr>
            <a:normAutofit/>
          </a:bodyPr>
          <a:lstStyle/>
          <a:p>
            <a:r>
              <a:rPr lang="en-US" b="1" dirty="0" smtClean="0"/>
              <a:t>Adult:</a:t>
            </a:r>
            <a:r>
              <a:rPr lang="en-US" dirty="0" smtClean="0"/>
              <a:t> Body thin tape like white &amp; semitransparent divided into </a:t>
            </a:r>
            <a:r>
              <a:rPr lang="en-US" dirty="0" err="1" smtClean="0"/>
              <a:t>scolex</a:t>
            </a:r>
            <a:r>
              <a:rPr lang="en-US" dirty="0" smtClean="0"/>
              <a:t>, neck and </a:t>
            </a:r>
            <a:r>
              <a:rPr lang="en-US" dirty="0" err="1" smtClean="0"/>
              <a:t>proglottids</a:t>
            </a:r>
            <a:r>
              <a:rPr lang="en-US" dirty="0" smtClean="0"/>
              <a:t>.</a:t>
            </a:r>
          </a:p>
          <a:p>
            <a:endParaRPr lang="en-US" dirty="0" smtClean="0"/>
          </a:p>
          <a:p>
            <a:pPr>
              <a:buNone/>
            </a:pPr>
            <a:endParaRPr lang="en-US" dirty="0"/>
          </a:p>
        </p:txBody>
      </p:sp>
      <p:pic>
        <p:nvPicPr>
          <p:cNvPr id="1027" name="Picture 3" descr="E:\taenia\tape worm.jpg"/>
          <p:cNvPicPr>
            <a:picLocks noChangeAspect="1" noChangeArrowheads="1"/>
          </p:cNvPicPr>
          <p:nvPr/>
        </p:nvPicPr>
        <p:blipFill>
          <a:blip r:embed="rId2"/>
          <a:srcRect/>
          <a:stretch>
            <a:fillRect/>
          </a:stretch>
        </p:blipFill>
        <p:spPr bwMode="auto">
          <a:xfrm>
            <a:off x="1524000" y="2895599"/>
            <a:ext cx="6477000" cy="3518845"/>
          </a:xfrm>
          <a:prstGeom prst="rect">
            <a:avLst/>
          </a:prstGeom>
          <a:noFill/>
        </p:spPr>
      </p:pic>
    </p:spTree>
    <p:extLst>
      <p:ext uri="{BB962C8B-B14F-4D97-AF65-F5344CB8AC3E}">
        <p14:creationId xmlns:p14="http://schemas.microsoft.com/office/powerpoint/2010/main" val="178442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r>
              <a:rPr lang="en-US" sz="2400" b="1" dirty="0" smtClean="0"/>
              <a:t>Eggs:  </a:t>
            </a:r>
            <a:r>
              <a:rPr lang="en-US" sz="2400" dirty="0" smtClean="0"/>
              <a:t>Same for both species</a:t>
            </a:r>
          </a:p>
          <a:p>
            <a:pPr>
              <a:buFontTx/>
              <a:buChar char="-"/>
            </a:pPr>
            <a:r>
              <a:rPr lang="en-US" sz="2400" dirty="0" smtClean="0"/>
              <a:t>Spherical &amp; bile stained,31-43µm.</a:t>
            </a:r>
          </a:p>
          <a:p>
            <a:pPr>
              <a:buFontTx/>
              <a:buChar char="-"/>
            </a:pPr>
            <a:r>
              <a:rPr lang="en-US" sz="2400" dirty="0" smtClean="0"/>
              <a:t>Inner  </a:t>
            </a:r>
            <a:r>
              <a:rPr lang="en-US" sz="2400" dirty="0" err="1" smtClean="0"/>
              <a:t>embryophore</a:t>
            </a:r>
            <a:r>
              <a:rPr lang="en-US" sz="2400" dirty="0" smtClean="0"/>
              <a:t> is thick-walled, </a:t>
            </a:r>
            <a:r>
              <a:rPr lang="en-US" sz="2400" dirty="0" err="1" smtClean="0"/>
              <a:t>radially</a:t>
            </a:r>
            <a:r>
              <a:rPr lang="en-US" sz="2400" dirty="0" smtClean="0"/>
              <a:t> striated &amp; brown in color</a:t>
            </a:r>
          </a:p>
          <a:p>
            <a:pPr>
              <a:buFontTx/>
              <a:buChar char="-"/>
            </a:pPr>
            <a:r>
              <a:rPr lang="en-US" sz="2400" dirty="0" smtClean="0"/>
              <a:t>Contains an </a:t>
            </a:r>
            <a:r>
              <a:rPr lang="en-US" sz="2400" dirty="0" err="1" smtClean="0"/>
              <a:t>oncosphere</a:t>
            </a:r>
            <a:r>
              <a:rPr lang="en-US" sz="2400" dirty="0" smtClean="0"/>
              <a:t> 14-20µm, containing 3 pairs of </a:t>
            </a:r>
            <a:r>
              <a:rPr lang="en-US" sz="2400" dirty="0" err="1" smtClean="0"/>
              <a:t>hooklets</a:t>
            </a:r>
            <a:endParaRPr lang="en-US" sz="2400" dirty="0" smtClean="0"/>
          </a:p>
          <a:p>
            <a:pPr>
              <a:buFontTx/>
              <a:buChar char="-"/>
            </a:pPr>
            <a:r>
              <a:rPr lang="en-US" sz="2400" dirty="0" smtClean="0"/>
              <a:t>Does not float in saturated solution of common salt </a:t>
            </a:r>
          </a:p>
          <a:p>
            <a:pPr>
              <a:buFontTx/>
              <a:buChar char="-"/>
            </a:pPr>
            <a:r>
              <a:rPr lang="en-US" sz="2400" dirty="0" smtClean="0"/>
              <a:t>Eggs of T. </a:t>
            </a:r>
            <a:r>
              <a:rPr lang="en-US" sz="2400" dirty="0" err="1" smtClean="0"/>
              <a:t>solium</a:t>
            </a:r>
            <a:r>
              <a:rPr lang="en-US" sz="2400" dirty="0" smtClean="0"/>
              <a:t> are infective to both pig and man, while those of T. </a:t>
            </a:r>
            <a:r>
              <a:rPr lang="en-US" sz="2400" dirty="0" err="1" smtClean="0"/>
              <a:t>saginata</a:t>
            </a:r>
            <a:r>
              <a:rPr lang="en-US" sz="2400" dirty="0" smtClean="0"/>
              <a:t> is infective only to cattle.  </a:t>
            </a:r>
          </a:p>
          <a:p>
            <a:pPr>
              <a:buFontTx/>
              <a:buChar char="-"/>
            </a:pPr>
            <a:endParaRPr lang="en-US" sz="2400" dirty="0" smtClean="0"/>
          </a:p>
          <a:p>
            <a:pPr>
              <a:buFontTx/>
              <a:buChar char="-"/>
            </a:pPr>
            <a:endParaRPr lang="en-US" sz="2400" dirty="0" smtClean="0"/>
          </a:p>
        </p:txBody>
      </p:sp>
      <p:pic>
        <p:nvPicPr>
          <p:cNvPr id="2051" name="Picture 3" descr="E:\taenia\taenia egg.jpg"/>
          <p:cNvPicPr>
            <a:picLocks noChangeAspect="1" noChangeArrowheads="1"/>
          </p:cNvPicPr>
          <p:nvPr/>
        </p:nvPicPr>
        <p:blipFill>
          <a:blip r:embed="rId2"/>
          <a:srcRect/>
          <a:stretch>
            <a:fillRect/>
          </a:stretch>
        </p:blipFill>
        <p:spPr bwMode="auto">
          <a:xfrm>
            <a:off x="3264189" y="3962400"/>
            <a:ext cx="3441411" cy="2743200"/>
          </a:xfrm>
          <a:prstGeom prst="rect">
            <a:avLst/>
          </a:prstGeom>
          <a:noFill/>
        </p:spPr>
      </p:pic>
    </p:spTree>
    <p:extLst>
      <p:ext uri="{BB962C8B-B14F-4D97-AF65-F5344CB8AC3E}">
        <p14:creationId xmlns:p14="http://schemas.microsoft.com/office/powerpoint/2010/main" val="363035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micro\micro.jpg"/>
          <p:cNvPicPr>
            <a:picLocks noChangeAspect="1" noChangeArrowheads="1"/>
          </p:cNvPicPr>
          <p:nvPr/>
        </p:nvPicPr>
        <p:blipFill>
          <a:blip r:embed="rId2"/>
          <a:srcRect/>
          <a:stretch>
            <a:fillRect/>
          </a:stretch>
        </p:blipFill>
        <p:spPr bwMode="auto">
          <a:xfrm>
            <a:off x="228600" y="228600"/>
            <a:ext cx="8346528" cy="6248400"/>
          </a:xfrm>
          <a:prstGeom prst="rect">
            <a:avLst/>
          </a:prstGeom>
          <a:noFill/>
        </p:spPr>
      </p:pic>
    </p:spTree>
    <p:extLst>
      <p:ext uri="{BB962C8B-B14F-4D97-AF65-F5344CB8AC3E}">
        <p14:creationId xmlns:p14="http://schemas.microsoft.com/office/powerpoint/2010/main" val="56374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Scolex</a:t>
            </a:r>
            <a:r>
              <a:rPr lang="en-US" dirty="0" smtClean="0"/>
              <a:t> of </a:t>
            </a:r>
            <a:r>
              <a:rPr lang="en-US" dirty="0" err="1" smtClean="0"/>
              <a:t>saginata</a:t>
            </a:r>
            <a:r>
              <a:rPr lang="en-US" dirty="0" smtClean="0"/>
              <a:t> and </a:t>
            </a:r>
            <a:r>
              <a:rPr lang="en-US" dirty="0" err="1" smtClean="0"/>
              <a:t>solium</a:t>
            </a:r>
            <a:endParaRPr lang="en-US" dirty="0"/>
          </a:p>
        </p:txBody>
      </p:sp>
      <p:pic>
        <p:nvPicPr>
          <p:cNvPr id="3074" name="Picture 2" descr="E:\taenia\saginata scolex.jpg"/>
          <p:cNvPicPr>
            <a:picLocks noGrp="1" noChangeAspect="1" noChangeArrowheads="1"/>
          </p:cNvPicPr>
          <p:nvPr>
            <p:ph sz="half" idx="1"/>
          </p:nvPr>
        </p:nvPicPr>
        <p:blipFill>
          <a:blip r:embed="rId2"/>
          <a:srcRect/>
          <a:stretch>
            <a:fillRect/>
          </a:stretch>
        </p:blipFill>
        <p:spPr bwMode="auto">
          <a:xfrm>
            <a:off x="404944" y="1905000"/>
            <a:ext cx="4178301" cy="4191000"/>
          </a:xfrm>
          <a:prstGeom prst="rect">
            <a:avLst/>
          </a:prstGeom>
          <a:noFill/>
        </p:spPr>
      </p:pic>
      <p:pic>
        <p:nvPicPr>
          <p:cNvPr id="3075" name="Picture 3" descr="E:\taenia\solium scolex.jpg"/>
          <p:cNvPicPr>
            <a:picLocks noGrp="1" noChangeAspect="1" noChangeArrowheads="1"/>
          </p:cNvPicPr>
          <p:nvPr>
            <p:ph sz="half" idx="2"/>
          </p:nvPr>
        </p:nvPicPr>
        <p:blipFill>
          <a:blip r:embed="rId3"/>
          <a:srcRect/>
          <a:stretch>
            <a:fillRect/>
          </a:stretch>
        </p:blipFill>
        <p:spPr bwMode="auto">
          <a:xfrm>
            <a:off x="4647109" y="1828800"/>
            <a:ext cx="3800474" cy="4343400"/>
          </a:xfrm>
          <a:prstGeom prst="rect">
            <a:avLst/>
          </a:prstGeom>
          <a:noFill/>
        </p:spPr>
      </p:pic>
    </p:spTree>
    <p:extLst>
      <p:ext uri="{BB962C8B-B14F-4D97-AF65-F5344CB8AC3E}">
        <p14:creationId xmlns:p14="http://schemas.microsoft.com/office/powerpoint/2010/main" val="131179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Proglottids</a:t>
            </a:r>
            <a:r>
              <a:rPr lang="en-US" dirty="0" smtClean="0"/>
              <a:t>  of </a:t>
            </a:r>
            <a:r>
              <a:rPr lang="en-US" dirty="0" err="1" smtClean="0"/>
              <a:t>saginata</a:t>
            </a:r>
            <a:r>
              <a:rPr lang="en-US" dirty="0" smtClean="0"/>
              <a:t> and </a:t>
            </a:r>
            <a:r>
              <a:rPr lang="en-US" dirty="0" err="1" smtClean="0"/>
              <a:t>solium</a:t>
            </a:r>
            <a:endParaRPr lang="en-US" dirty="0"/>
          </a:p>
        </p:txBody>
      </p:sp>
      <p:pic>
        <p:nvPicPr>
          <p:cNvPr id="4098" name="Picture 2" descr="E:\taenia\saginata proglotid.jpg"/>
          <p:cNvPicPr>
            <a:picLocks noGrp="1" noChangeAspect="1" noChangeArrowheads="1"/>
          </p:cNvPicPr>
          <p:nvPr>
            <p:ph sz="half" idx="1"/>
          </p:nvPr>
        </p:nvPicPr>
        <p:blipFill>
          <a:blip r:embed="rId2"/>
          <a:srcRect/>
          <a:stretch>
            <a:fillRect/>
          </a:stretch>
        </p:blipFill>
        <p:spPr bwMode="auto">
          <a:xfrm>
            <a:off x="189718" y="1447800"/>
            <a:ext cx="4808681" cy="4876800"/>
          </a:xfrm>
          <a:prstGeom prst="rect">
            <a:avLst/>
          </a:prstGeom>
          <a:noFill/>
        </p:spPr>
      </p:pic>
      <p:pic>
        <p:nvPicPr>
          <p:cNvPr id="4099" name="Picture 3" descr="E:\taenia\solium proglotid.jpg"/>
          <p:cNvPicPr>
            <a:picLocks noGrp="1" noChangeAspect="1" noChangeArrowheads="1"/>
          </p:cNvPicPr>
          <p:nvPr>
            <p:ph sz="half" idx="2"/>
          </p:nvPr>
        </p:nvPicPr>
        <p:blipFill>
          <a:blip r:embed="rId3"/>
          <a:srcRect/>
          <a:stretch>
            <a:fillRect/>
          </a:stretch>
        </p:blipFill>
        <p:spPr bwMode="auto">
          <a:xfrm>
            <a:off x="5378604" y="1526486"/>
            <a:ext cx="3207579" cy="4798114"/>
          </a:xfrm>
          <a:prstGeom prst="rect">
            <a:avLst/>
          </a:prstGeom>
          <a:noFill/>
        </p:spPr>
      </p:pic>
    </p:spTree>
    <p:extLst>
      <p:ext uri="{BB962C8B-B14F-4D97-AF65-F5344CB8AC3E}">
        <p14:creationId xmlns:p14="http://schemas.microsoft.com/office/powerpoint/2010/main" val="176240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T. </a:t>
            </a:r>
            <a:r>
              <a:rPr lang="en-US" dirty="0" err="1" smtClean="0"/>
              <a:t>solium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Definitive host: Man (</a:t>
            </a:r>
            <a:r>
              <a:rPr lang="en-US" dirty="0" err="1" smtClean="0"/>
              <a:t>harbours</a:t>
            </a:r>
            <a:r>
              <a:rPr lang="en-US" dirty="0" smtClean="0"/>
              <a:t> adult worm)</a:t>
            </a:r>
          </a:p>
          <a:p>
            <a:r>
              <a:rPr lang="en-US" dirty="0" smtClean="0"/>
              <a:t>Intermediate host: pig, occasionally man</a:t>
            </a:r>
          </a:p>
          <a:p>
            <a:r>
              <a:rPr lang="en-US" dirty="0" smtClean="0"/>
              <a:t>Infective stage: ingestion of raw or undercooked beef containing encysted larval stage (</a:t>
            </a:r>
            <a:r>
              <a:rPr lang="en-US" dirty="0" err="1" smtClean="0"/>
              <a:t>cysticercus</a:t>
            </a:r>
            <a:r>
              <a:rPr lang="en-US" dirty="0" smtClean="0"/>
              <a:t> </a:t>
            </a:r>
            <a:r>
              <a:rPr lang="en-US" dirty="0" err="1" smtClean="0"/>
              <a:t>cellulosae</a:t>
            </a:r>
            <a:r>
              <a:rPr lang="en-US" dirty="0" smtClean="0"/>
              <a:t>) called</a:t>
            </a:r>
            <a:r>
              <a:rPr lang="en-US" i="1" dirty="0" smtClean="0"/>
              <a:t> measly pork</a:t>
            </a:r>
          </a:p>
          <a:p>
            <a:r>
              <a:rPr lang="en-US" dirty="0" smtClean="0"/>
              <a:t>Eggs or gravid segments in chains of 5-6 are passed along with </a:t>
            </a:r>
            <a:r>
              <a:rPr lang="en-US" dirty="0" err="1" smtClean="0"/>
              <a:t>faeces</a:t>
            </a:r>
            <a:r>
              <a:rPr lang="en-US" dirty="0" smtClean="0"/>
              <a:t> on the ground</a:t>
            </a:r>
          </a:p>
          <a:p>
            <a:endParaRPr lang="en-US" dirty="0" smtClean="0"/>
          </a:p>
          <a:p>
            <a:r>
              <a:rPr lang="en-US" dirty="0" smtClean="0"/>
              <a:t>Ingested by pig while grazing in field. </a:t>
            </a:r>
            <a:endParaRPr lang="en-US" dirty="0"/>
          </a:p>
        </p:txBody>
      </p:sp>
      <p:cxnSp>
        <p:nvCxnSpPr>
          <p:cNvPr id="5" name="Straight Arrow Connector 4"/>
          <p:cNvCxnSpPr/>
          <p:nvPr/>
        </p:nvCxnSpPr>
        <p:spPr>
          <a:xfrm rot="5400000">
            <a:off x="4267200" y="50292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267200" y="6019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85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1143</Words>
  <Application>Microsoft Office PowerPoint</Application>
  <PresentationFormat>On-screen Show (4:3)</PresentationFormat>
  <Paragraphs>140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Cestodes </vt:lpstr>
      <vt:lpstr>Taenia</vt:lpstr>
      <vt:lpstr>Hosts </vt:lpstr>
      <vt:lpstr>Morphology </vt:lpstr>
      <vt:lpstr>PowerPoint Presentation</vt:lpstr>
      <vt:lpstr>PowerPoint Presentation</vt:lpstr>
      <vt:lpstr>Scolex of saginata and solium</vt:lpstr>
      <vt:lpstr>Proglottids  of saginata and solium</vt:lpstr>
      <vt:lpstr>Life cycle of T. solium</vt:lpstr>
      <vt:lpstr>PowerPoint Presentation</vt:lpstr>
      <vt:lpstr>PowerPoint Presentation</vt:lpstr>
      <vt:lpstr>PowerPoint Presentation</vt:lpstr>
      <vt:lpstr>Cysticercus cellulosae in man</vt:lpstr>
      <vt:lpstr>Cisticercous cellulosae</vt:lpstr>
      <vt:lpstr>Life cycle of T. saginata</vt:lpstr>
      <vt:lpstr>Pathogenecity and clinical features</vt:lpstr>
      <vt:lpstr>Lab diagnosis</vt:lpstr>
      <vt:lpstr>Treatment </vt:lpstr>
      <vt:lpstr>PowerPoint Presentation</vt:lpstr>
      <vt:lpstr>Morphology</vt:lpstr>
      <vt:lpstr>Life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Cestodes - Taenia</dc:title>
  <dc:creator>DR DIVYA SAHAY</dc:creator>
  <cp:lastModifiedBy>DR DIVYA SAHAY</cp:lastModifiedBy>
  <cp:revision>17</cp:revision>
  <dcterms:created xsi:type="dcterms:W3CDTF">2006-08-16T00:00:00Z</dcterms:created>
  <dcterms:modified xsi:type="dcterms:W3CDTF">2015-07-22T07:11:56Z</dcterms:modified>
</cp:coreProperties>
</file>