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8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1" r:id="rId13"/>
    <p:sldId id="266" r:id="rId14"/>
    <p:sldId id="267" r:id="rId15"/>
    <p:sldId id="268" r:id="rId16"/>
    <p:sldId id="269" r:id="rId17"/>
    <p:sldId id="270" r:id="rId18"/>
    <p:sldId id="275" r:id="rId19"/>
    <p:sldId id="277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F69C5-D7CF-4886-BFDA-CBE7C619019D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089CE-63F5-47B6-8C95-C2661AD5D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89CE-63F5-47B6-8C95-C2661AD5D25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3170-1701-498A-8CFE-23D285C05FCF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BFD8-E204-4AB6-8D37-C66584C2D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3170-1701-498A-8CFE-23D285C05FCF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BFD8-E204-4AB6-8D37-C66584C2D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3170-1701-498A-8CFE-23D285C05FCF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BFD8-E204-4AB6-8D37-C66584C2D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3170-1701-498A-8CFE-23D285C05FCF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BFD8-E204-4AB6-8D37-C66584C2D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3170-1701-498A-8CFE-23D285C05FCF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BFD8-E204-4AB6-8D37-C66584C2D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3170-1701-498A-8CFE-23D285C05FCF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BFD8-E204-4AB6-8D37-C66584C2D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3170-1701-498A-8CFE-23D285C05FCF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BFD8-E204-4AB6-8D37-C66584C2D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3170-1701-498A-8CFE-23D285C05FCF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BFD8-E204-4AB6-8D37-C66584C2D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3170-1701-498A-8CFE-23D285C05FCF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BFD8-E204-4AB6-8D37-C66584C2D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3170-1701-498A-8CFE-23D285C05FCF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BFD8-E204-4AB6-8D37-C66584C2D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3170-1701-498A-8CFE-23D285C05FCF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BFD8-E204-4AB6-8D37-C66584C2D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C3170-1701-498A-8CFE-23D285C05FCF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3BFD8-E204-4AB6-8D37-C66584C2D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Oral microbiology -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Normal oral flora + plaque + dental caries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Formation of plaque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Oral bacteria produce extra cellular </a:t>
            </a:r>
            <a:r>
              <a:rPr lang="en-US" dirty="0" smtClean="0"/>
              <a:t>adhesives </a:t>
            </a:r>
            <a:r>
              <a:rPr lang="en-US" dirty="0" smtClean="0"/>
              <a:t>(</a:t>
            </a:r>
            <a:r>
              <a:rPr lang="en-US" dirty="0" err="1" smtClean="0"/>
              <a:t>glucan</a:t>
            </a:r>
            <a:r>
              <a:rPr lang="en-US" dirty="0" smtClean="0"/>
              <a:t>, </a:t>
            </a:r>
            <a:r>
              <a:rPr lang="en-US" dirty="0" err="1" smtClean="0"/>
              <a:t>dextran</a:t>
            </a:r>
            <a:r>
              <a:rPr lang="en-US" dirty="0" smtClean="0"/>
              <a:t>, </a:t>
            </a:r>
            <a:r>
              <a:rPr lang="en-US" dirty="0" err="1" smtClean="0"/>
              <a:t>fructan</a:t>
            </a:r>
            <a:r>
              <a:rPr lang="en-US" dirty="0" smtClean="0"/>
              <a:t>) from carbohydrates</a:t>
            </a:r>
          </a:p>
          <a:p>
            <a:r>
              <a:rPr lang="en-US" dirty="0" err="1" smtClean="0"/>
              <a:t>Adherance</a:t>
            </a:r>
            <a:r>
              <a:rPr lang="en-US" dirty="0" smtClean="0"/>
              <a:t> to pellicle on tooth surfaces</a:t>
            </a:r>
          </a:p>
          <a:p>
            <a:r>
              <a:rPr lang="en-US" dirty="0" smtClean="0"/>
              <a:t>Pellicle – salivary glycoprotein adsorbed to enamel forming a bio film</a:t>
            </a:r>
          </a:p>
          <a:p>
            <a:r>
              <a:rPr lang="en-US" dirty="0" smtClean="0"/>
              <a:t>Adsorption of more bacteria forming a confluent layer – PLAQUE ------&gt;calcification -------&gt; forming CALCULUS or TARTER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 of dental plaque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Initially Streptococcus </a:t>
            </a:r>
            <a:r>
              <a:rPr lang="en-US" dirty="0" err="1" smtClean="0"/>
              <a:t>mutans</a:t>
            </a:r>
            <a:r>
              <a:rPr lang="en-US" dirty="0" smtClean="0"/>
              <a:t>/</a:t>
            </a:r>
            <a:r>
              <a:rPr lang="en-US" dirty="0" err="1" smtClean="0"/>
              <a:t>Str.sanguis</a:t>
            </a:r>
            <a:r>
              <a:rPr lang="en-US" dirty="0" smtClean="0"/>
              <a:t> </a:t>
            </a:r>
            <a:r>
              <a:rPr lang="en-US" dirty="0" err="1" smtClean="0"/>
              <a:t>colonise</a:t>
            </a:r>
            <a:r>
              <a:rPr lang="en-US" dirty="0" smtClean="0"/>
              <a:t> dental pellicle thru </a:t>
            </a:r>
            <a:r>
              <a:rPr lang="en-US" dirty="0" err="1" smtClean="0"/>
              <a:t>adhesins</a:t>
            </a:r>
            <a:endParaRPr lang="en-US" dirty="0" smtClean="0"/>
          </a:p>
          <a:p>
            <a:r>
              <a:rPr lang="en-US" dirty="0" err="1" smtClean="0"/>
              <a:t>Actinomyces</a:t>
            </a:r>
            <a:r>
              <a:rPr lang="en-US" dirty="0" smtClean="0"/>
              <a:t> found in oral cavity bind ------&gt;        Co-aggregation</a:t>
            </a:r>
          </a:p>
          <a:p>
            <a:r>
              <a:rPr lang="en-US" dirty="0" smtClean="0"/>
              <a:t>Other bacteria like </a:t>
            </a:r>
            <a:r>
              <a:rPr lang="en-US" dirty="0" err="1" smtClean="0"/>
              <a:t>Prevotella</a:t>
            </a:r>
            <a:r>
              <a:rPr lang="en-US" dirty="0" smtClean="0"/>
              <a:t> </a:t>
            </a:r>
            <a:r>
              <a:rPr lang="en-US" dirty="0" err="1" smtClean="0"/>
              <a:t>intermidia</a:t>
            </a:r>
            <a:r>
              <a:rPr lang="en-US" dirty="0" smtClean="0"/>
              <a:t>,  </a:t>
            </a:r>
            <a:r>
              <a:rPr lang="en-US" dirty="0" err="1" smtClean="0"/>
              <a:t>Fusobacterium</a:t>
            </a:r>
            <a:r>
              <a:rPr lang="en-US" dirty="0" smtClean="0"/>
              <a:t> </a:t>
            </a:r>
            <a:r>
              <a:rPr lang="en-US" dirty="0" err="1" smtClean="0"/>
              <a:t>nucleatum</a:t>
            </a:r>
            <a:r>
              <a:rPr lang="en-US" dirty="0" smtClean="0"/>
              <a:t>, </a:t>
            </a:r>
            <a:r>
              <a:rPr lang="en-US" dirty="0" err="1" smtClean="0"/>
              <a:t>Porphyromonas</a:t>
            </a:r>
            <a:r>
              <a:rPr lang="en-US" dirty="0" smtClean="0"/>
              <a:t> </a:t>
            </a:r>
            <a:r>
              <a:rPr lang="en-US" dirty="0" err="1" smtClean="0"/>
              <a:t>gingivalis</a:t>
            </a:r>
            <a:r>
              <a:rPr lang="en-US" dirty="0" smtClean="0"/>
              <a:t>, </a:t>
            </a:r>
            <a:r>
              <a:rPr lang="en-US" dirty="0" err="1" smtClean="0"/>
              <a:t>Mycoplasma</a:t>
            </a:r>
            <a:r>
              <a:rPr lang="en-US" dirty="0" smtClean="0"/>
              <a:t>, yeast  &amp; even viruses bind</a:t>
            </a:r>
          </a:p>
          <a:p>
            <a:r>
              <a:rPr lang="en-US" dirty="0" smtClean="0"/>
              <a:t>As well as binding with host cells, epithelial cells along with macrophages &amp; leucocytes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plaque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Calculus formation – both supra &amp; sub gingival plaque may become calcified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Dental caries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Periodontal disease – the disease may effect the marginal </a:t>
            </a:r>
            <a:r>
              <a:rPr lang="en-US" dirty="0" err="1" smtClean="0"/>
              <a:t>gingiva</a:t>
            </a:r>
            <a:r>
              <a:rPr lang="en-US" dirty="0" smtClean="0"/>
              <a:t>, </a:t>
            </a:r>
            <a:r>
              <a:rPr lang="en-US" dirty="0" err="1" smtClean="0"/>
              <a:t>priodontal</a:t>
            </a:r>
            <a:r>
              <a:rPr lang="en-US" dirty="0" smtClean="0"/>
              <a:t> ligament, </a:t>
            </a:r>
            <a:r>
              <a:rPr lang="en-US" dirty="0" err="1" smtClean="0"/>
              <a:t>cementum</a:t>
            </a:r>
            <a:r>
              <a:rPr lang="en-US" dirty="0" smtClean="0"/>
              <a:t> or alveolar bone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Other oral diseases –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Infections of dental plaque or </a:t>
            </a:r>
            <a:r>
              <a:rPr lang="en-US" dirty="0" err="1" smtClean="0"/>
              <a:t>periapical</a:t>
            </a:r>
            <a:r>
              <a:rPr lang="en-US" dirty="0" smtClean="0"/>
              <a:t> tissues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Acute necrotising ulcerative gingivitis (ANUG)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err="1" smtClean="0"/>
              <a:t>Peridontal</a:t>
            </a:r>
            <a:r>
              <a:rPr lang="en-US" dirty="0" smtClean="0"/>
              <a:t> abscess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err="1" smtClean="0"/>
              <a:t>Actinomycosis</a:t>
            </a:r>
            <a:r>
              <a:rPr lang="en-US" dirty="0" smtClean="0"/>
              <a:t>  of </a:t>
            </a:r>
            <a:r>
              <a:rPr lang="en-US" dirty="0" err="1" smtClean="0"/>
              <a:t>cervicofascial</a:t>
            </a:r>
            <a:r>
              <a:rPr lang="en-US" dirty="0" smtClean="0"/>
              <a:t> region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err="1" smtClean="0"/>
              <a:t>Candidiasis</a:t>
            </a:r>
            <a:r>
              <a:rPr lang="en-US" dirty="0" smtClean="0"/>
              <a:t> – specially after antibiotic therapy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Dental caries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Caries – Latin =decay or rottenness</a:t>
            </a:r>
          </a:p>
          <a:p>
            <a:r>
              <a:rPr lang="en-US" dirty="0" smtClean="0"/>
              <a:t>Calcified tissues of teeth </a:t>
            </a:r>
            <a:r>
              <a:rPr lang="en-US" dirty="0" smtClean="0"/>
              <a:t>----</a:t>
            </a:r>
            <a:r>
              <a:rPr lang="en-US" dirty="0" smtClean="0">
                <a:sym typeface="Wingdings" pitchFamily="2" charset="2"/>
              </a:rPr>
              <a:t>&gt;demineralization </a:t>
            </a:r>
            <a:r>
              <a:rPr lang="en-US" dirty="0" smtClean="0">
                <a:sym typeface="Wingdings" pitchFamily="2" charset="2"/>
              </a:rPr>
              <a:t>and destruction</a:t>
            </a:r>
          </a:p>
          <a:p>
            <a:r>
              <a:rPr lang="en-US" dirty="0" smtClean="0">
                <a:sym typeface="Wingdings" pitchFamily="2" charset="2"/>
              </a:rPr>
              <a:t>Due to – (</a:t>
            </a:r>
            <a:r>
              <a:rPr lang="en-US" dirty="0" err="1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)decreased host resistance(ii) increased cariogenic challenge from diet ----&gt; </a:t>
            </a:r>
            <a:r>
              <a:rPr lang="en-US" dirty="0" smtClean="0">
                <a:sym typeface="Wingdings" pitchFamily="2" charset="2"/>
              </a:rPr>
              <a:t>proliferation </a:t>
            </a:r>
            <a:r>
              <a:rPr lang="en-US" dirty="0" smtClean="0">
                <a:sym typeface="Wingdings" pitchFamily="2" charset="2"/>
              </a:rPr>
              <a:t>of bacteria</a:t>
            </a:r>
          </a:p>
          <a:p>
            <a:r>
              <a:rPr lang="en-US" b="1" dirty="0" smtClean="0">
                <a:sym typeface="Wingdings" pitchFamily="2" charset="2"/>
              </a:rPr>
              <a:t>Mechanism of caries</a:t>
            </a:r>
            <a:r>
              <a:rPr lang="en-US" dirty="0" smtClean="0">
                <a:sym typeface="Wingdings" pitchFamily="2" charset="2"/>
              </a:rPr>
              <a:t> – </a:t>
            </a:r>
            <a:r>
              <a:rPr lang="en-US" dirty="0" smtClean="0">
                <a:sym typeface="Wingdings" pitchFamily="2" charset="2"/>
              </a:rPr>
              <a:t>demineralization </a:t>
            </a:r>
            <a:r>
              <a:rPr lang="en-US" dirty="0" smtClean="0">
                <a:sym typeface="Wingdings" pitchFamily="2" charset="2"/>
              </a:rPr>
              <a:t>of inorganic components of teeth --------&gt; weakening of tooth structures -------&gt;cavity formation ------&gt; eventually loss of teeth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</a:t>
            </a:r>
            <a:endParaRPr lang="en-US" dirty="0"/>
          </a:p>
        </p:txBody>
      </p:sp>
      <p:pic>
        <p:nvPicPr>
          <p:cNvPr id="1028" name="Picture 4" descr="E:\pics of oral microbiology\Scan000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1371" y="1828801"/>
            <a:ext cx="7175473" cy="4110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Host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rmAutofit fontScale="92500" lnSpcReduction="20000"/>
          </a:bodyPr>
          <a:lstStyle/>
          <a:p>
            <a:pPr marL="514350" indent="-514350"/>
            <a:r>
              <a:rPr lang="en-US" b="1" dirty="0" smtClean="0"/>
              <a:t>Structure of enamel </a:t>
            </a:r>
            <a:r>
              <a:rPr lang="en-US" dirty="0" smtClean="0"/>
              <a:t>– mineral content &amp; structure of enamel may make some areas more </a:t>
            </a:r>
            <a:r>
              <a:rPr lang="en-US" dirty="0" smtClean="0"/>
              <a:t>susceptible</a:t>
            </a:r>
            <a:endParaRPr lang="en-US" dirty="0" smtClean="0"/>
          </a:p>
          <a:p>
            <a:pPr marL="514350" indent="-514350"/>
            <a:r>
              <a:rPr lang="en-US" b="1" dirty="0" smtClean="0"/>
              <a:t>Nature of saliva</a:t>
            </a:r>
            <a:r>
              <a:rPr lang="en-US" dirty="0" smtClean="0"/>
              <a:t> – quality &amp; quantity of saliva &amp; functions as: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Mechanical washing – prevents accumulation of debris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Neutralizes </a:t>
            </a:r>
            <a:r>
              <a:rPr lang="en-US" dirty="0" smtClean="0"/>
              <a:t>acid – buffering effect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High Ca &amp; P content – important in remineralisation in early disease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err="1" smtClean="0"/>
              <a:t>Lysozyme</a:t>
            </a:r>
            <a:r>
              <a:rPr lang="en-US" dirty="0" smtClean="0"/>
              <a:t> – bactericidal</a:t>
            </a:r>
          </a:p>
          <a:p>
            <a:pPr marL="571500" indent="-57150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Diet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Micro flora </a:t>
            </a:r>
            <a:r>
              <a:rPr lang="en-US" dirty="0" smtClean="0"/>
              <a:t>of oral cavity ferment dietary carbohydrates producing acid which dental tissues</a:t>
            </a:r>
          </a:p>
          <a:p>
            <a:r>
              <a:rPr lang="en-US" dirty="0" err="1" smtClean="0"/>
              <a:t>Cariogenecity</a:t>
            </a:r>
            <a:r>
              <a:rPr lang="en-US" dirty="0" smtClean="0"/>
              <a:t> – High – Sucrose, Moderate – Glucose &amp; fructose, Low – </a:t>
            </a:r>
            <a:r>
              <a:rPr lang="en-US" dirty="0" err="1" smtClean="0"/>
              <a:t>xylitol</a:t>
            </a:r>
            <a:endParaRPr lang="en-US" dirty="0" smtClean="0"/>
          </a:p>
          <a:p>
            <a:r>
              <a:rPr lang="en-US" dirty="0" smtClean="0"/>
              <a:t>Sucrose also acts substrate for synthesis of adherent polysaccharides which in adhesion of bacteria  to dental plaque -----</a:t>
            </a:r>
            <a:r>
              <a:rPr lang="en-US" dirty="0" smtClean="0">
                <a:sym typeface="Wingdings" pitchFamily="2" charset="2"/>
              </a:rPr>
              <a:t>&gt; plaque thickens -------&gt;more acid production ------&gt;prolongs maintenance of low pH on tooth surface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 to ingestion of carbohydrate pH of oral cavity – slightly acidic or alkaline</a:t>
            </a:r>
          </a:p>
          <a:p>
            <a:r>
              <a:rPr lang="en-US" dirty="0" smtClean="0"/>
              <a:t>After ingestion of carbohydrate pH rapidly reduced  by 2 or more</a:t>
            </a:r>
          </a:p>
          <a:p>
            <a:r>
              <a:rPr lang="en-US" dirty="0" smtClean="0"/>
              <a:t>Repeated ingestion of carbohydrate at short intervals </a:t>
            </a:r>
            <a:r>
              <a:rPr lang="en-US" dirty="0" smtClean="0"/>
              <a:t>favors </a:t>
            </a:r>
            <a:r>
              <a:rPr lang="en-US" dirty="0" smtClean="0"/>
              <a:t>caries formation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Microbial flora in plaque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species of </a:t>
            </a:r>
            <a:r>
              <a:rPr lang="en-US" dirty="0" err="1" smtClean="0"/>
              <a:t>viridans</a:t>
            </a:r>
            <a:r>
              <a:rPr lang="en-US" dirty="0" smtClean="0"/>
              <a:t> streptococci 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err="1" smtClean="0"/>
              <a:t>Strep.mutans</a:t>
            </a:r>
            <a:r>
              <a:rPr lang="en-US" dirty="0" smtClean="0"/>
              <a:t>, </a:t>
            </a:r>
            <a:r>
              <a:rPr lang="en-US" dirty="0" err="1" smtClean="0"/>
              <a:t>strep.sorbinus</a:t>
            </a:r>
            <a:r>
              <a:rPr lang="en-US" dirty="0" smtClean="0"/>
              <a:t>, </a:t>
            </a:r>
            <a:r>
              <a:rPr lang="en-US" dirty="0" err="1" smtClean="0"/>
              <a:t>strep.sanguis</a:t>
            </a:r>
            <a:r>
              <a:rPr lang="en-US" dirty="0" smtClean="0"/>
              <a:t>, </a:t>
            </a:r>
            <a:r>
              <a:rPr lang="en-US" dirty="0" err="1" smtClean="0"/>
              <a:t>Strep.salivarius</a:t>
            </a:r>
            <a:r>
              <a:rPr lang="en-US" dirty="0" smtClean="0"/>
              <a:t> present in oral cavity produce </a:t>
            </a:r>
            <a:r>
              <a:rPr lang="en-US" dirty="0" err="1" smtClean="0"/>
              <a:t>glycosyltransferases</a:t>
            </a:r>
            <a:r>
              <a:rPr lang="en-US" dirty="0" smtClean="0"/>
              <a:t> which converts dietary sucrose to GLUCAN</a:t>
            </a:r>
          </a:p>
          <a:p>
            <a:r>
              <a:rPr lang="en-US" dirty="0" smtClean="0"/>
              <a:t>Others like lactobacillus, </a:t>
            </a:r>
            <a:r>
              <a:rPr lang="en-US" dirty="0" err="1" smtClean="0"/>
              <a:t>actinomyces</a:t>
            </a: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Good oral hygiene – reduction of microbial flora</a:t>
            </a:r>
          </a:p>
          <a:p>
            <a:r>
              <a:rPr lang="en-US" dirty="0" smtClean="0"/>
              <a:t>Regular brushing &amp; flossing – prevent stagnation of food</a:t>
            </a:r>
          </a:p>
          <a:p>
            <a:r>
              <a:rPr lang="en-US" dirty="0" smtClean="0"/>
              <a:t>Decreased intake of sucrose rich diet</a:t>
            </a:r>
          </a:p>
          <a:p>
            <a:r>
              <a:rPr lang="en-US" dirty="0" smtClean="0"/>
              <a:t>Improvement of tooth resistance by incorporation of </a:t>
            </a:r>
            <a:r>
              <a:rPr lang="en-US" dirty="0" smtClean="0"/>
              <a:t>fluorides </a:t>
            </a:r>
            <a:r>
              <a:rPr lang="en-US" dirty="0" smtClean="0"/>
              <a:t>in water or topical application </a:t>
            </a:r>
          </a:p>
          <a:p>
            <a:r>
              <a:rPr lang="en-US" dirty="0" smtClean="0"/>
              <a:t>Removal of dental plaque by mechanical methods (scaling)</a:t>
            </a:r>
          </a:p>
          <a:p>
            <a:r>
              <a:rPr lang="en-US" dirty="0" smtClean="0"/>
              <a:t>Sealing of more prone anatomical sites by fissure sealants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u="sng" dirty="0" smtClean="0">
                <a:solidFill>
                  <a:srgbClr val="FF0000"/>
                </a:solidFill>
              </a:rPr>
              <a:t>ORAL CAVITY – IDEAL  MICROBIAL INCUBATOR</a:t>
            </a:r>
          </a:p>
          <a:p>
            <a:r>
              <a:rPr lang="en-US" dirty="0" smtClean="0"/>
              <a:t>Normal oral flora – (</a:t>
            </a:r>
            <a:r>
              <a:rPr lang="en-US" dirty="0" err="1" smtClean="0"/>
              <a:t>i</a:t>
            </a:r>
            <a:r>
              <a:rPr lang="en-US" dirty="0" smtClean="0"/>
              <a:t>)Resident flora – regularly present (ii) Transient flora – inhabit for a limited period (pathogens or non pathogenic)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Microbiological test to assess dental caries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specific microbiological test for assessment</a:t>
            </a:r>
          </a:p>
          <a:p>
            <a:r>
              <a:rPr lang="en-US" dirty="0" smtClean="0"/>
              <a:t>However salivary counts of </a:t>
            </a:r>
            <a:r>
              <a:rPr lang="en-US" dirty="0" err="1" smtClean="0"/>
              <a:t>S.mutans</a:t>
            </a:r>
            <a:r>
              <a:rPr lang="en-US" dirty="0" smtClean="0"/>
              <a:t> and lactobacilli have been advocated for detection for patients of higher risk of developing caries</a:t>
            </a:r>
          </a:p>
          <a:p>
            <a:endParaRPr lang="en-US" dirty="0" smtClean="0"/>
          </a:p>
          <a:p>
            <a:r>
              <a:rPr lang="en-US" dirty="0" smtClean="0"/>
              <a:t>Prevention &amp; reduce extensive costly oral treatment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3848100" y="40767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Normal</a:t>
            </a:r>
          </a:p>
          <a:p>
            <a:r>
              <a:rPr lang="en-US" sz="3200" dirty="0" smtClean="0"/>
              <a:t> flora </a:t>
            </a:r>
          </a:p>
          <a:p>
            <a:r>
              <a:rPr lang="en-US" sz="3200" dirty="0" smtClean="0"/>
              <a:t>of oral</a:t>
            </a:r>
          </a:p>
          <a:p>
            <a:r>
              <a:rPr lang="en-US" sz="3200" dirty="0" smtClean="0"/>
              <a:t> cavity</a:t>
            </a:r>
            <a:endParaRPr lang="en-US" sz="3200" dirty="0"/>
          </a:p>
        </p:txBody>
      </p:sp>
      <p:pic>
        <p:nvPicPr>
          <p:cNvPr id="3074" name="Picture 2" descr="E:\pics of oral microbiology\Scan00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0"/>
            <a:ext cx="60198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Resident flora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Beneficial Role:</a:t>
            </a:r>
          </a:p>
          <a:p>
            <a:pPr marL="514350" indent="-514350"/>
            <a:r>
              <a:rPr lang="en-US" dirty="0" smtClean="0"/>
              <a:t>Prevent </a:t>
            </a:r>
            <a:r>
              <a:rPr lang="en-US" dirty="0" smtClean="0"/>
              <a:t>colonization </a:t>
            </a:r>
            <a:r>
              <a:rPr lang="en-US" dirty="0" smtClean="0"/>
              <a:t>of pathogens</a:t>
            </a:r>
          </a:p>
          <a:p>
            <a:pPr marL="514350" indent="-514350"/>
            <a:r>
              <a:rPr lang="en-US" dirty="0" err="1" smtClean="0"/>
              <a:t>Synthesises</a:t>
            </a:r>
            <a:r>
              <a:rPr lang="en-US" dirty="0" smtClean="0"/>
              <a:t> </a:t>
            </a:r>
            <a:r>
              <a:rPr lang="en-US" dirty="0" smtClean="0"/>
              <a:t>vitamins esp. K &amp; B (Biotin &amp; Riboflavin)</a:t>
            </a:r>
          </a:p>
          <a:p>
            <a:pPr marL="514350" indent="-514350"/>
            <a:r>
              <a:rPr lang="en-US" dirty="0" smtClean="0"/>
              <a:t>Antibodies produced against commensals cross react with pathogens</a:t>
            </a:r>
          </a:p>
          <a:p>
            <a:pPr marL="514350" indent="-514350"/>
            <a:r>
              <a:rPr lang="en-US" dirty="0" err="1" smtClean="0"/>
              <a:t>Bacteriocin</a:t>
            </a:r>
            <a:r>
              <a:rPr lang="en-US" dirty="0" smtClean="0"/>
              <a:t> – harmful for pathogens</a:t>
            </a:r>
          </a:p>
          <a:p>
            <a:pPr marL="514350" indent="-514350"/>
            <a:r>
              <a:rPr lang="en-US" dirty="0" err="1" smtClean="0"/>
              <a:t>Endotoxin</a:t>
            </a:r>
            <a:r>
              <a:rPr lang="en-US" dirty="0" smtClean="0"/>
              <a:t> – help </a:t>
            </a:r>
            <a:r>
              <a:rPr lang="en-US" dirty="0" smtClean="0"/>
              <a:t>defense </a:t>
            </a:r>
            <a:r>
              <a:rPr lang="en-US" dirty="0" smtClean="0"/>
              <a:t>mechanism by </a:t>
            </a:r>
            <a:r>
              <a:rPr lang="en-US" dirty="0" smtClean="0"/>
              <a:t>triggering </a:t>
            </a:r>
            <a:r>
              <a:rPr lang="en-US" dirty="0" smtClean="0"/>
              <a:t>alternative complement pathway</a:t>
            </a:r>
          </a:p>
          <a:p>
            <a:pPr marL="514350" indent="-514350"/>
            <a:r>
              <a:rPr lang="en-US" dirty="0" smtClean="0"/>
              <a:t> production of digestive enzymes – amylase, lipase, protease 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 startAt="2"/>
            </a:pPr>
            <a:r>
              <a:rPr lang="en-US" dirty="0" smtClean="0">
                <a:solidFill>
                  <a:srgbClr val="FF0000"/>
                </a:solidFill>
              </a:rPr>
              <a:t>Disease production:</a:t>
            </a:r>
            <a:r>
              <a:rPr lang="en-US" dirty="0" smtClean="0"/>
              <a:t> </a:t>
            </a:r>
          </a:p>
          <a:p>
            <a:pPr marL="514350" indent="-514350"/>
            <a:r>
              <a:rPr lang="en-US" dirty="0" err="1" smtClean="0"/>
              <a:t>Immunocomprised</a:t>
            </a:r>
            <a:r>
              <a:rPr lang="en-US" dirty="0" smtClean="0"/>
              <a:t> states – nonpathogenic organisms may become pathogenic</a:t>
            </a:r>
          </a:p>
          <a:p>
            <a:pPr marL="514350" indent="-514350"/>
            <a:r>
              <a:rPr lang="en-US" dirty="0" smtClean="0"/>
              <a:t>Streptococcus  </a:t>
            </a:r>
            <a:r>
              <a:rPr lang="en-US" dirty="0" err="1" smtClean="0"/>
              <a:t>mutans</a:t>
            </a:r>
            <a:r>
              <a:rPr lang="en-US" dirty="0" smtClean="0"/>
              <a:t> – causes caries</a:t>
            </a:r>
          </a:p>
          <a:p>
            <a:pPr marL="514350" indent="-514350"/>
            <a:r>
              <a:rPr lang="en-US" dirty="0" err="1" smtClean="0"/>
              <a:t>Viridans</a:t>
            </a:r>
            <a:r>
              <a:rPr lang="en-US" dirty="0" smtClean="0"/>
              <a:t> streptococci -------------</a:t>
            </a:r>
            <a:r>
              <a:rPr lang="en-US" dirty="0" smtClean="0">
                <a:sym typeface="Wingdings" pitchFamily="2" charset="2"/>
              </a:rPr>
              <a:t>&gt;</a:t>
            </a:r>
            <a:r>
              <a:rPr lang="en-US" dirty="0" err="1" smtClean="0">
                <a:sym typeface="Wingdings" pitchFamily="2" charset="2"/>
              </a:rPr>
              <a:t>septicaemia</a:t>
            </a:r>
            <a:r>
              <a:rPr lang="en-US" dirty="0" smtClean="0">
                <a:sym typeface="Wingdings" pitchFamily="2" charset="2"/>
              </a:rPr>
              <a:t> -----------------&gt;endocarditis</a:t>
            </a:r>
          </a:p>
          <a:p>
            <a:pPr marL="514350" indent="-514350"/>
            <a:r>
              <a:rPr lang="en-US" dirty="0" err="1" smtClean="0">
                <a:sym typeface="Wingdings" pitchFamily="2" charset="2"/>
              </a:rPr>
              <a:t>Commensal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enterococcus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faecalis</a:t>
            </a:r>
            <a:r>
              <a:rPr lang="en-US" dirty="0" smtClean="0">
                <a:sym typeface="Wingdings" pitchFamily="2" charset="2"/>
              </a:rPr>
              <a:t> ----&gt;UTI</a:t>
            </a:r>
          </a:p>
          <a:p>
            <a:pPr marL="514350" indent="-514350"/>
            <a:r>
              <a:rPr lang="en-US" dirty="0" smtClean="0">
                <a:sym typeface="Wingdings" pitchFamily="2" charset="2"/>
              </a:rPr>
              <a:t>Prolonged use of broad spectrum antibiotics may cause – acute necrotising ulcerative gingivitis, </a:t>
            </a:r>
            <a:r>
              <a:rPr lang="en-US" dirty="0" err="1" smtClean="0">
                <a:sym typeface="Wingdings" pitchFamily="2" charset="2"/>
              </a:rPr>
              <a:t>periodontitis</a:t>
            </a:r>
            <a:r>
              <a:rPr lang="en-US" dirty="0" smtClean="0">
                <a:sym typeface="Wingdings" pitchFamily="2" charset="2"/>
              </a:rPr>
              <a:t>, Vincent’s angina, </a:t>
            </a:r>
            <a:r>
              <a:rPr lang="en-US" dirty="0" err="1" smtClean="0">
                <a:sym typeface="Wingdings" pitchFamily="2" charset="2"/>
              </a:rPr>
              <a:t>candidiasis</a:t>
            </a:r>
            <a:r>
              <a:rPr lang="en-US" dirty="0" smtClean="0">
                <a:sym typeface="Wingdings" pitchFamily="2" charset="2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Microbe-Host interaction in oral cavity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Microbial factors                             Host factors</a:t>
            </a:r>
          </a:p>
          <a:p>
            <a:pPr marL="514350" indent="-514350">
              <a:buAutoNum type="arabicPeriod"/>
            </a:pPr>
            <a:r>
              <a:rPr lang="en-US" dirty="0" smtClean="0"/>
              <a:t>Adherence                        </a:t>
            </a:r>
            <a:r>
              <a:rPr lang="en-US" dirty="0" smtClean="0"/>
              <a:t>1. Anatomical factors </a:t>
            </a:r>
          </a:p>
          <a:p>
            <a:pPr marL="514350" indent="-514350">
              <a:buAutoNum type="arabicPeriod"/>
            </a:pPr>
            <a:r>
              <a:rPr lang="en-US" dirty="0" smtClean="0"/>
              <a:t>Production of                   2. Salivary factors  </a:t>
            </a:r>
          </a:p>
          <a:p>
            <a:pPr marL="514350" indent="-514350">
              <a:buNone/>
            </a:pPr>
            <a:r>
              <a:rPr lang="en-US" dirty="0" smtClean="0"/>
              <a:t>    antimicrobial agents         3. Crevicular fluid</a:t>
            </a:r>
          </a:p>
          <a:p>
            <a:pPr marL="514350" indent="-514350">
              <a:buAutoNum type="arabicPeriod" startAt="3"/>
            </a:pPr>
            <a:r>
              <a:rPr lang="en-US" dirty="0" smtClean="0"/>
              <a:t>Sensitivity to                    4. Diet</a:t>
            </a:r>
          </a:p>
          <a:p>
            <a:pPr marL="514350" indent="-514350">
              <a:buNone/>
            </a:pPr>
            <a:r>
              <a:rPr lang="en-US" dirty="0" smtClean="0"/>
              <a:t>  antimicrobial  agents          5. Oral hygiene</a:t>
            </a:r>
          </a:p>
          <a:p>
            <a:pPr marL="514350" indent="-514350">
              <a:buNone/>
            </a:pPr>
            <a:r>
              <a:rPr lang="en-US" dirty="0" smtClean="0"/>
              <a:t>4. Metabolic capability         6. Oral &amp; systemic </a:t>
            </a:r>
          </a:p>
          <a:p>
            <a:pPr marL="514350" indent="-514350">
              <a:buNone/>
            </a:pPr>
            <a:r>
              <a:rPr lang="en-US" dirty="0" smtClean="0"/>
              <a:t>5. Nutritional requirement          diseases</a:t>
            </a:r>
          </a:p>
          <a:p>
            <a:pPr marL="514350" indent="-514350">
              <a:buNone/>
            </a:pPr>
            <a:r>
              <a:rPr lang="en-US" dirty="0" smtClean="0"/>
              <a:t>                                                  7. Oral immune</a:t>
            </a:r>
          </a:p>
          <a:p>
            <a:pPr marL="514350" indent="-514350">
              <a:buNone/>
            </a:pPr>
            <a:r>
              <a:rPr lang="en-US" dirty="0" smtClean="0"/>
              <a:t>                                                         </a:t>
            </a:r>
            <a:r>
              <a:rPr lang="en-US" dirty="0" smtClean="0"/>
              <a:t>defenses                                        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Microbial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Adherence </a:t>
            </a:r>
            <a:r>
              <a:rPr lang="en-US" dirty="0" smtClean="0"/>
              <a:t>– factors like </a:t>
            </a:r>
            <a:r>
              <a:rPr lang="en-US" dirty="0" err="1" smtClean="0"/>
              <a:t>pili</a:t>
            </a:r>
            <a:r>
              <a:rPr lang="en-US" dirty="0" smtClean="0"/>
              <a:t>, </a:t>
            </a:r>
            <a:r>
              <a:rPr lang="en-US" dirty="0" err="1" smtClean="0"/>
              <a:t>fimbriae</a:t>
            </a:r>
            <a:r>
              <a:rPr lang="en-US" dirty="0" smtClean="0"/>
              <a:t>, </a:t>
            </a:r>
            <a:r>
              <a:rPr lang="en-US" dirty="0" err="1" smtClean="0"/>
              <a:t>lipoteichoic</a:t>
            </a:r>
            <a:r>
              <a:rPr lang="en-US" dirty="0" smtClean="0"/>
              <a:t> acid </a:t>
            </a:r>
            <a:r>
              <a:rPr lang="en-US" dirty="0" smtClean="0"/>
              <a:t>favor </a:t>
            </a:r>
            <a:r>
              <a:rPr lang="en-US" dirty="0" smtClean="0"/>
              <a:t>bacterial </a:t>
            </a:r>
            <a:r>
              <a:rPr lang="en-US" dirty="0" smtClean="0"/>
              <a:t>adherence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Antimicrobial agents produced by some bacteria like </a:t>
            </a:r>
            <a:r>
              <a:rPr lang="en-US" dirty="0" err="1" smtClean="0"/>
              <a:t>bacteriocin</a:t>
            </a:r>
            <a:r>
              <a:rPr lang="en-US" dirty="0" smtClean="0"/>
              <a:t>, hydrogen-peroxide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factors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Anatomical factors – malocclusion irregular teeth, poor restoration are factors which favor plaque formation</a:t>
            </a:r>
          </a:p>
          <a:p>
            <a:r>
              <a:rPr lang="en-US" dirty="0" smtClean="0"/>
              <a:t>Salivary factors – mechanical washing, swallowing, </a:t>
            </a:r>
            <a:r>
              <a:rPr lang="en-US" dirty="0" err="1" smtClean="0"/>
              <a:t>glycoproteins</a:t>
            </a:r>
            <a:r>
              <a:rPr lang="en-US" dirty="0" smtClean="0"/>
              <a:t> of saliva promotes </a:t>
            </a:r>
            <a:r>
              <a:rPr lang="en-US" dirty="0" smtClean="0"/>
              <a:t>adherence </a:t>
            </a:r>
            <a:r>
              <a:rPr lang="en-US" dirty="0" smtClean="0"/>
              <a:t>&amp; nutrition, </a:t>
            </a:r>
            <a:r>
              <a:rPr lang="en-US" dirty="0" err="1" smtClean="0"/>
              <a:t>lysozyme</a:t>
            </a:r>
            <a:r>
              <a:rPr lang="en-US" dirty="0" smtClean="0"/>
              <a:t> &amp; </a:t>
            </a:r>
            <a:r>
              <a:rPr lang="en-US" dirty="0" err="1" smtClean="0"/>
              <a:t>lactoferrin</a:t>
            </a:r>
            <a:r>
              <a:rPr lang="en-US" dirty="0" smtClean="0"/>
              <a:t> are lethal to bacteria, buffering, </a:t>
            </a:r>
            <a:r>
              <a:rPr lang="en-US" dirty="0" err="1" smtClean="0"/>
              <a:t>IgA</a:t>
            </a:r>
            <a:endParaRPr lang="en-US" dirty="0" smtClean="0"/>
          </a:p>
          <a:p>
            <a:r>
              <a:rPr lang="en-US" dirty="0" smtClean="0"/>
              <a:t>Crevicular fluid – contains </a:t>
            </a:r>
            <a:r>
              <a:rPr lang="en-US" dirty="0" err="1" smtClean="0"/>
              <a:t>IgG,IgM</a:t>
            </a:r>
            <a:r>
              <a:rPr lang="en-US" dirty="0" smtClean="0"/>
              <a:t> &amp;</a:t>
            </a:r>
            <a:r>
              <a:rPr lang="en-US" dirty="0" err="1" smtClean="0"/>
              <a:t>IgA</a:t>
            </a:r>
            <a:r>
              <a:rPr lang="en-US" dirty="0" smtClean="0"/>
              <a:t>, complement &amp; </a:t>
            </a:r>
            <a:r>
              <a:rPr lang="en-US" dirty="0" err="1" smtClean="0"/>
              <a:t>transferrin</a:t>
            </a:r>
            <a:r>
              <a:rPr lang="en-US" dirty="0" smtClean="0"/>
              <a:t>, </a:t>
            </a:r>
            <a:r>
              <a:rPr lang="en-US" dirty="0" err="1" smtClean="0"/>
              <a:t>lysozyme</a:t>
            </a:r>
            <a:r>
              <a:rPr lang="en-US" dirty="0" smtClean="0"/>
              <a:t> protease, </a:t>
            </a:r>
            <a:r>
              <a:rPr lang="en-US" dirty="0" err="1" smtClean="0"/>
              <a:t>elastase</a:t>
            </a:r>
            <a:r>
              <a:rPr lang="en-US" dirty="0" smtClean="0"/>
              <a:t> &amp; electrolytes</a:t>
            </a:r>
          </a:p>
          <a:p>
            <a:r>
              <a:rPr lang="en-US" dirty="0" smtClean="0"/>
              <a:t>Miscellaneous factors – reduced redox potential promotes growth of anaerobes.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Dental Plaque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Def: soft deposits that form a bio film adhering to teeth and other hard surfaces in oral cavity including intra-oral prosthesis</a:t>
            </a:r>
          </a:p>
          <a:p>
            <a:r>
              <a:rPr lang="en-US" dirty="0" smtClean="0"/>
              <a:t>Consists of micro-organisms +amorphous material</a:t>
            </a:r>
          </a:p>
          <a:p>
            <a:r>
              <a:rPr lang="en-US" dirty="0" smtClean="0"/>
              <a:t>Classification: based on site of origin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Supragingival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Subgingival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Marginal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876</Words>
  <Application>Microsoft Office PowerPoint</Application>
  <PresentationFormat>On-screen Show (4:3)</PresentationFormat>
  <Paragraphs>106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Oral microbiology - I</vt:lpstr>
      <vt:lpstr>Slide 2</vt:lpstr>
      <vt:lpstr>Slide 3</vt:lpstr>
      <vt:lpstr>Role of Resident flora</vt:lpstr>
      <vt:lpstr>Slide 5</vt:lpstr>
      <vt:lpstr>Microbe-Host interaction in oral cavity</vt:lpstr>
      <vt:lpstr>Microbial factors</vt:lpstr>
      <vt:lpstr>Host factors </vt:lpstr>
      <vt:lpstr>Dental Plaque</vt:lpstr>
      <vt:lpstr>Formation of plaque</vt:lpstr>
      <vt:lpstr>Composition of dental plaque</vt:lpstr>
      <vt:lpstr>Effects of plaque formation</vt:lpstr>
      <vt:lpstr>Dental caries</vt:lpstr>
      <vt:lpstr>Etiology </vt:lpstr>
      <vt:lpstr>1. Host factors</vt:lpstr>
      <vt:lpstr>2. Diet </vt:lpstr>
      <vt:lpstr>Time </vt:lpstr>
      <vt:lpstr>Microbial flora in plaque</vt:lpstr>
      <vt:lpstr>Prevention </vt:lpstr>
      <vt:lpstr>Microbiological test to assess dental caries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microbiology - I</dc:title>
  <dc:creator>SAHAY</dc:creator>
  <cp:lastModifiedBy>SAHAY</cp:lastModifiedBy>
  <cp:revision>60</cp:revision>
  <dcterms:created xsi:type="dcterms:W3CDTF">2010-06-30T07:26:03Z</dcterms:created>
  <dcterms:modified xsi:type="dcterms:W3CDTF">2010-08-04T04:31:48Z</dcterms:modified>
</cp:coreProperties>
</file>