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70" r:id="rId12"/>
    <p:sldId id="271" r:id="rId13"/>
    <p:sldId id="272" r:id="rId14"/>
    <p:sldId id="273" r:id="rId15"/>
    <p:sldId id="27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9157E-ABA3-4686-A453-5CF63AFDFE4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92607-F4DB-4080-AFD6-A95E566E30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39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92607-F4DB-4080-AFD6-A95E566E304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C382-F2D3-42D3-860F-8B533C62972E}" type="datetime1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A467E-254C-45FC-B09A-E002429BF948}" type="datetime1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FE6B-9EB7-426E-A586-4FE8393D91C9}" type="datetime1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E115-6E5D-4C24-813C-376155CB4625}" type="datetime1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BA7B-9F01-47FA-8CAD-95917C2F7AA4}" type="datetime1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30473-6125-4DE4-87DA-93A00A9A7E86}" type="datetime1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0746-BB86-4FA1-9F64-5EEACA3C407F}" type="datetime1">
              <a:rPr lang="en-US" smtClean="0"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EB2F-43DD-40BF-8828-1DAA4942890D}" type="datetime1">
              <a:rPr lang="en-US" smtClean="0"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92FC-3481-4133-8982-5286AF66F52A}" type="datetime1">
              <a:rPr lang="en-US" smtClean="0"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696A9-481A-4CB0-A1DD-C5A52D42E91A}" type="datetime1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7A85-1008-4464-ADD4-22401727BB81}" type="datetime1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9C028-1233-47FC-B391-B1198F7433C5}" type="datetime1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A2FF5-52C9-4924-81AB-F2FD98889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Pyrexia of Unknown origin (PUO)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5897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b.</a:t>
            </a:r>
            <a:r>
              <a:rPr lang="en-US" b="1" dirty="0" smtClean="0"/>
              <a:t> Acute </a:t>
            </a:r>
            <a:r>
              <a:rPr lang="en-US" b="1" dirty="0" err="1" smtClean="0"/>
              <a:t>endocarditis</a:t>
            </a:r>
            <a:r>
              <a:rPr lang="en-US" b="1" dirty="0" smtClean="0"/>
              <a:t>-</a:t>
            </a:r>
            <a:r>
              <a:rPr lang="en-US" dirty="0" smtClean="0"/>
              <a:t> usually highly virulent pathogen </a:t>
            </a:r>
            <a:r>
              <a:rPr lang="en-US" dirty="0" err="1" smtClean="0"/>
              <a:t>eg</a:t>
            </a:r>
            <a:r>
              <a:rPr lang="en-US" dirty="0" smtClean="0"/>
              <a:t>. Staph </a:t>
            </a:r>
            <a:r>
              <a:rPr lang="en-US" dirty="0" err="1" smtClean="0"/>
              <a:t>aureus</a:t>
            </a:r>
            <a:r>
              <a:rPr lang="en-US" dirty="0" smtClean="0"/>
              <a:t> affects both normal &amp; abnormal (damaged or defective) </a:t>
            </a:r>
            <a:r>
              <a:rPr lang="en-US" dirty="0" err="1" smtClean="0"/>
              <a:t>valvese</a:t>
            </a:r>
            <a:r>
              <a:rPr lang="en-US" dirty="0" smtClean="0"/>
              <a:t> . Vegetations are large &amp; valve destruction is greater</a:t>
            </a:r>
          </a:p>
          <a:p>
            <a:pPr>
              <a:buNone/>
            </a:pPr>
            <a:r>
              <a:rPr lang="en-US" b="1" dirty="0" smtClean="0"/>
              <a:t>Causative agent :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Staph. </a:t>
            </a:r>
            <a:r>
              <a:rPr lang="en-US" dirty="0" err="1" smtClean="0"/>
              <a:t>aureus</a:t>
            </a:r>
            <a:r>
              <a:rPr lang="en-US" dirty="0" smtClean="0"/>
              <a:t> –most common</a:t>
            </a:r>
          </a:p>
          <a:p>
            <a:pPr>
              <a:buNone/>
            </a:pPr>
            <a:r>
              <a:rPr lang="en-US" dirty="0" smtClean="0"/>
              <a:t>Streptococcus </a:t>
            </a:r>
            <a:r>
              <a:rPr lang="en-US" dirty="0" err="1" smtClean="0"/>
              <a:t>pneumoniae</a:t>
            </a:r>
            <a:r>
              <a:rPr lang="en-US" dirty="0" smtClean="0"/>
              <a:t> -10%</a:t>
            </a:r>
          </a:p>
          <a:p>
            <a:pPr>
              <a:buNone/>
            </a:pPr>
            <a:r>
              <a:rPr lang="en-US" dirty="0" smtClean="0"/>
              <a:t>Str. </a:t>
            </a:r>
            <a:r>
              <a:rPr lang="en-US" dirty="0" err="1" smtClean="0"/>
              <a:t>Pyogenes</a:t>
            </a:r>
            <a:r>
              <a:rPr lang="en-US" dirty="0" smtClean="0"/>
              <a:t>, Str. </a:t>
            </a:r>
            <a:r>
              <a:rPr lang="en-US" dirty="0" err="1" smtClean="0"/>
              <a:t>agalactiae</a:t>
            </a:r>
            <a:r>
              <a:rPr lang="en-US" dirty="0" smtClean="0"/>
              <a:t>  5-6%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c. </a:t>
            </a:r>
            <a:r>
              <a:rPr lang="en-US" b="1" dirty="0" smtClean="0"/>
              <a:t>Post operative </a:t>
            </a:r>
            <a:r>
              <a:rPr lang="en-US" b="1" dirty="0" err="1" smtClean="0"/>
              <a:t>endocarditis</a:t>
            </a:r>
            <a:r>
              <a:rPr lang="en-US" dirty="0" smtClean="0"/>
              <a:t> – cardiac surgery with prosthetic valves</a:t>
            </a:r>
          </a:p>
          <a:p>
            <a:pPr>
              <a:buNone/>
            </a:pPr>
            <a:r>
              <a:rPr lang="en-US" b="1" dirty="0" smtClean="0"/>
              <a:t>Causative agent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dirty="0" smtClean="0"/>
              <a:t>Staph </a:t>
            </a:r>
            <a:r>
              <a:rPr lang="en-US" dirty="0" err="1" smtClean="0"/>
              <a:t>epidermidis</a:t>
            </a:r>
            <a:r>
              <a:rPr lang="en-US" dirty="0" smtClean="0"/>
              <a:t> 25-75%</a:t>
            </a:r>
          </a:p>
          <a:p>
            <a:pPr>
              <a:buNone/>
            </a:pPr>
            <a:r>
              <a:rPr lang="en-US" dirty="0" smtClean="0"/>
              <a:t>Staph </a:t>
            </a:r>
            <a:r>
              <a:rPr lang="en-US" dirty="0" err="1" smtClean="0"/>
              <a:t>aureus</a:t>
            </a:r>
            <a:r>
              <a:rPr lang="en-US" dirty="0" smtClean="0"/>
              <a:t> &amp; </a:t>
            </a:r>
            <a:r>
              <a:rPr lang="en-US" dirty="0" err="1" smtClean="0"/>
              <a:t>candida</a:t>
            </a:r>
            <a:r>
              <a:rPr lang="en-US" dirty="0" smtClean="0"/>
              <a:t> </a:t>
            </a:r>
            <a:r>
              <a:rPr lang="en-US" dirty="0" err="1" smtClean="0"/>
              <a:t>albicans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70% cases – predisposing cardiac illness</a:t>
            </a:r>
          </a:p>
          <a:p>
            <a:r>
              <a:rPr lang="en-US" dirty="0" smtClean="0"/>
              <a:t>30% cases – normal heart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Predisposing cardiac condition- 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Rheumatic heart disease 25-30%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Congenital heart disease 10-20%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Intra cardiac valve prosthesis 10-20%</a:t>
            </a:r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Digenerative</a:t>
            </a:r>
            <a:r>
              <a:rPr lang="en-US" dirty="0" smtClean="0"/>
              <a:t> cardiac disease-5% (calcified aortic </a:t>
            </a:r>
            <a:r>
              <a:rPr lang="en-US" dirty="0" err="1" smtClean="0"/>
              <a:t>stenosis</a:t>
            </a:r>
            <a:r>
              <a:rPr lang="en-US" dirty="0" smtClean="0"/>
              <a:t>, syphilitic </a:t>
            </a:r>
            <a:r>
              <a:rPr lang="en-US" dirty="0" err="1" smtClean="0"/>
              <a:t>aortitis</a:t>
            </a:r>
            <a:r>
              <a:rPr lang="en-US" dirty="0" smtClean="0"/>
              <a:t>)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Drug abuse</a:t>
            </a:r>
          </a:p>
          <a:p>
            <a:r>
              <a:rPr lang="en-US" dirty="0" smtClean="0"/>
              <a:t>Hospital acquired native acquired </a:t>
            </a:r>
            <a:r>
              <a:rPr lang="en-US" dirty="0" err="1" smtClean="0"/>
              <a:t>endocarditis</a:t>
            </a:r>
            <a:r>
              <a:rPr lang="en-US" dirty="0" smtClean="0"/>
              <a:t> - use of intravascular devices in normal heart (central venous line, </a:t>
            </a:r>
            <a:r>
              <a:rPr lang="en-US" dirty="0" err="1" smtClean="0"/>
              <a:t>catheterisation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Blood culture – 6 blood samples to be tested over 24 hours. 10ml blood collected each time &amp; inoculated in 50-100 ml glucose broth -----&gt; incubate ------&gt; subculture on BA &amp; MA on alternate days. Culture not discarded negative till 3 weeks</a:t>
            </a:r>
          </a:p>
          <a:p>
            <a:r>
              <a:rPr lang="en-US" dirty="0" smtClean="0"/>
              <a:t>Other  tests – </a:t>
            </a:r>
            <a:r>
              <a:rPr lang="en-US" dirty="0" err="1" smtClean="0"/>
              <a:t>leucocytosis</a:t>
            </a:r>
            <a:r>
              <a:rPr lang="en-US" dirty="0" smtClean="0"/>
              <a:t>, ESR raised, CRP, ECG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Culture negative </a:t>
            </a:r>
            <a:r>
              <a:rPr lang="en-US" smtClean="0"/>
              <a:t>endocarditis</a:t>
            </a:r>
            <a:r>
              <a:rPr lang="en-US" dirty="0" smtClean="0"/>
              <a:t> 10-20%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Recent antibiotic therapy</a:t>
            </a:r>
          </a:p>
          <a:p>
            <a:r>
              <a:rPr lang="en-US" dirty="0" smtClean="0"/>
              <a:t>Fastidious or slow growing organisms like </a:t>
            </a:r>
            <a:r>
              <a:rPr lang="en-US" dirty="0" err="1" smtClean="0"/>
              <a:t>actinobacillus</a:t>
            </a:r>
            <a:r>
              <a:rPr lang="en-US" dirty="0" smtClean="0"/>
              <a:t>, </a:t>
            </a:r>
            <a:r>
              <a:rPr lang="en-US" dirty="0" err="1" smtClean="0"/>
              <a:t>bacteriodes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Intermittent </a:t>
            </a:r>
            <a:r>
              <a:rPr lang="en-US" dirty="0" err="1" smtClean="0"/>
              <a:t>bacteraemia</a:t>
            </a:r>
            <a:endParaRPr lang="en-US" dirty="0" smtClean="0"/>
          </a:p>
          <a:p>
            <a:r>
              <a:rPr lang="en-US" dirty="0" smtClean="0"/>
              <a:t>Infection with </a:t>
            </a:r>
            <a:r>
              <a:rPr lang="en-US" dirty="0" err="1" smtClean="0"/>
              <a:t>chlamydia</a:t>
            </a:r>
            <a:endParaRPr lang="en-US" dirty="0" smtClean="0"/>
          </a:p>
          <a:p>
            <a:r>
              <a:rPr lang="en-US" dirty="0" smtClean="0"/>
              <a:t>Staph </a:t>
            </a:r>
            <a:r>
              <a:rPr lang="en-US" dirty="0" err="1" smtClean="0"/>
              <a:t>epidermidis</a:t>
            </a:r>
            <a:r>
              <a:rPr lang="en-US" dirty="0" smtClean="0"/>
              <a:t> growth which may have been regarded as contaminant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Combined therapy – use of 2 antibiotics &amp; both should </a:t>
            </a:r>
            <a:r>
              <a:rPr lang="en-US" smtClean="0"/>
              <a:t>bactericidal for 4-8 weeks</a:t>
            </a:r>
            <a:endParaRPr lang="en-US" dirty="0" smtClean="0"/>
          </a:p>
          <a:p>
            <a:r>
              <a:rPr lang="en-US" dirty="0" smtClean="0"/>
              <a:t>Streptococci – penicillin, </a:t>
            </a:r>
            <a:r>
              <a:rPr lang="en-US" dirty="0" err="1" smtClean="0"/>
              <a:t>gentamycin</a:t>
            </a:r>
            <a:r>
              <a:rPr lang="en-US" dirty="0" smtClean="0"/>
              <a:t>, </a:t>
            </a:r>
            <a:r>
              <a:rPr lang="en-US" dirty="0" err="1" smtClean="0"/>
              <a:t>ampicillin</a:t>
            </a:r>
            <a:endParaRPr lang="en-US" dirty="0" smtClean="0"/>
          </a:p>
          <a:p>
            <a:r>
              <a:rPr lang="en-US" dirty="0" err="1" smtClean="0"/>
              <a:t>Staphyllococcus</a:t>
            </a:r>
            <a:r>
              <a:rPr lang="en-US" dirty="0" smtClean="0"/>
              <a:t> – penicillin, </a:t>
            </a:r>
            <a:r>
              <a:rPr lang="en-US" dirty="0" err="1" smtClean="0"/>
              <a:t>fucidic</a:t>
            </a:r>
            <a:r>
              <a:rPr lang="en-US" dirty="0" smtClean="0"/>
              <a:t> acid, </a:t>
            </a:r>
            <a:r>
              <a:rPr lang="en-US" dirty="0" err="1" smtClean="0"/>
              <a:t>flucloxacillin</a:t>
            </a:r>
            <a:endParaRPr lang="en-US" dirty="0" smtClean="0"/>
          </a:p>
          <a:p>
            <a:r>
              <a:rPr lang="en-US" dirty="0" smtClean="0"/>
              <a:t>Anaerobic streptococci – Benzyl Penicillin 1.2 gram I/V 6 hourly </a:t>
            </a:r>
          </a:p>
          <a:p>
            <a:r>
              <a:rPr lang="en-US" dirty="0" smtClean="0"/>
              <a:t>Prophylactic antibiotic coverage before surgical procedure/ dental procedure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763000" cy="5821363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Def</a:t>
            </a:r>
            <a:r>
              <a:rPr lang="en-US" sz="2800" dirty="0" smtClean="0"/>
              <a:t> : Patients who have persistent &amp; significant (&gt;100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F) fever of more than 3 weeks s duration, the cause of which cannot be readily diagnosed on clinical examination are classified as having</a:t>
            </a:r>
            <a:r>
              <a:rPr lang="en-US" sz="2800" b="1" dirty="0" smtClean="0"/>
              <a:t> PUO</a:t>
            </a:r>
          </a:p>
          <a:p>
            <a:r>
              <a:rPr lang="en-US" sz="2800" b="1" dirty="0" smtClean="0"/>
              <a:t>Causes 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Infections – </a:t>
            </a:r>
            <a:r>
              <a:rPr lang="en-US" sz="2800" dirty="0" smtClean="0"/>
              <a:t>bacterial, viral, fungal &amp; parasitic</a:t>
            </a:r>
            <a:endParaRPr lang="en-US" sz="28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 err="1" smtClean="0"/>
              <a:t>Neoplasms</a:t>
            </a:r>
            <a:r>
              <a:rPr lang="en-US" sz="2800" b="1" dirty="0" smtClean="0"/>
              <a:t> – </a:t>
            </a:r>
            <a:r>
              <a:rPr lang="en-US" sz="2800" dirty="0" smtClean="0"/>
              <a:t>Lymphomas – </a:t>
            </a:r>
            <a:r>
              <a:rPr lang="en-US" sz="2800" dirty="0" err="1" smtClean="0"/>
              <a:t>Hodgkins</a:t>
            </a:r>
            <a:r>
              <a:rPr lang="en-US" sz="2800" dirty="0" smtClean="0"/>
              <a:t> or non </a:t>
            </a:r>
            <a:r>
              <a:rPr lang="en-US" sz="2800" dirty="0" err="1" smtClean="0"/>
              <a:t>Hodgkins</a:t>
            </a:r>
            <a:r>
              <a:rPr lang="en-US" sz="2800" dirty="0" smtClean="0"/>
              <a:t>, </a:t>
            </a:r>
            <a:r>
              <a:rPr lang="en-US" sz="2800" dirty="0" err="1" smtClean="0"/>
              <a:t>Leukaemias</a:t>
            </a:r>
            <a:r>
              <a:rPr lang="en-US" sz="2800" dirty="0" smtClean="0"/>
              <a:t>, other cancers like </a:t>
            </a:r>
            <a:r>
              <a:rPr lang="en-US" sz="2800" dirty="0" err="1" smtClean="0"/>
              <a:t>Hepatoma</a:t>
            </a:r>
            <a:r>
              <a:rPr lang="en-US" sz="2800" dirty="0" smtClean="0"/>
              <a:t>, </a:t>
            </a:r>
            <a:r>
              <a:rPr lang="en-US" sz="2800" dirty="0" err="1" smtClean="0"/>
              <a:t>Hypernephroma</a:t>
            </a:r>
            <a:r>
              <a:rPr lang="en-US" sz="2800" dirty="0" smtClean="0"/>
              <a:t>, Disseminated malignancy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 smtClean="0"/>
              <a:t>3. Connective tissue diseases -  Systemic lupus </a:t>
            </a:r>
            <a:r>
              <a:rPr lang="en-US" dirty="0" err="1" smtClean="0"/>
              <a:t>erythmatosus</a:t>
            </a:r>
            <a:r>
              <a:rPr lang="en-US" dirty="0" smtClean="0"/>
              <a:t>, </a:t>
            </a:r>
            <a:r>
              <a:rPr lang="en-US" dirty="0" err="1" smtClean="0"/>
              <a:t>Polyarteritis</a:t>
            </a:r>
            <a:r>
              <a:rPr lang="en-US" dirty="0" smtClean="0"/>
              <a:t> </a:t>
            </a:r>
            <a:r>
              <a:rPr lang="en-US" dirty="0" err="1" smtClean="0"/>
              <a:t>nodosa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Granulomatous</a:t>
            </a:r>
            <a:r>
              <a:rPr lang="en-US" dirty="0" smtClean="0"/>
              <a:t> diseases – </a:t>
            </a:r>
            <a:r>
              <a:rPr lang="en-US" dirty="0" err="1" smtClean="0"/>
              <a:t>Sarcoidosis</a:t>
            </a:r>
            <a:r>
              <a:rPr lang="en-US" dirty="0" smtClean="0"/>
              <a:t>, </a:t>
            </a:r>
            <a:r>
              <a:rPr lang="en-US" dirty="0" err="1" smtClean="0"/>
              <a:t>Crohn’s</a:t>
            </a:r>
            <a:r>
              <a:rPr lang="en-US" dirty="0" smtClean="0"/>
              <a:t> disease, </a:t>
            </a:r>
            <a:r>
              <a:rPr lang="en-US" dirty="0" err="1" smtClean="0"/>
              <a:t>Granulomatous</a:t>
            </a:r>
            <a:r>
              <a:rPr lang="en-US" dirty="0" smtClean="0"/>
              <a:t> hepatitis</a:t>
            </a:r>
          </a:p>
          <a:p>
            <a:pPr marL="514350" indent="-514350">
              <a:buNone/>
            </a:pPr>
            <a:r>
              <a:rPr lang="en-US" dirty="0" smtClean="0"/>
              <a:t>5. Miscellaneous – Drug induced fevers, </a:t>
            </a:r>
            <a:r>
              <a:rPr lang="en-US" dirty="0" err="1" smtClean="0"/>
              <a:t>Hepatomas</a:t>
            </a:r>
            <a:r>
              <a:rPr lang="en-US" dirty="0" smtClean="0"/>
              <a:t>, </a:t>
            </a:r>
            <a:r>
              <a:rPr lang="en-US" dirty="0" err="1" smtClean="0"/>
              <a:t>Psychrogenic</a:t>
            </a:r>
            <a:r>
              <a:rPr lang="en-US" dirty="0" smtClean="0"/>
              <a:t> fevers(</a:t>
            </a:r>
            <a:r>
              <a:rPr lang="en-US" dirty="0" err="1" smtClean="0"/>
              <a:t>fictious</a:t>
            </a:r>
            <a:r>
              <a:rPr lang="en-US" dirty="0" smtClean="0"/>
              <a:t> fevers)  </a:t>
            </a:r>
          </a:p>
          <a:p>
            <a:pPr marL="514350" indent="-514350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Infective causes of PUO: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Bacterial – Tuberculosis, Enteric fever, </a:t>
            </a:r>
            <a:r>
              <a:rPr lang="en-US" dirty="0" err="1" smtClean="0"/>
              <a:t>Osteomylitis</a:t>
            </a:r>
            <a:r>
              <a:rPr lang="en-US" dirty="0" smtClean="0"/>
              <a:t>, </a:t>
            </a:r>
            <a:r>
              <a:rPr lang="en-US" dirty="0" err="1" smtClean="0"/>
              <a:t>Endocarditis</a:t>
            </a:r>
            <a:r>
              <a:rPr lang="en-US" dirty="0" smtClean="0"/>
              <a:t>, </a:t>
            </a:r>
            <a:r>
              <a:rPr lang="en-US" dirty="0" err="1" smtClean="0"/>
              <a:t>Brucellosis,UTI</a:t>
            </a:r>
            <a:r>
              <a:rPr lang="en-US" dirty="0" smtClean="0"/>
              <a:t>, Relapsing fever, </a:t>
            </a:r>
            <a:r>
              <a:rPr lang="en-US" dirty="0" err="1" smtClean="0"/>
              <a:t>Biliary</a:t>
            </a:r>
            <a:r>
              <a:rPr lang="en-US" dirty="0" smtClean="0"/>
              <a:t> tract infection, </a:t>
            </a:r>
            <a:r>
              <a:rPr lang="en-US" dirty="0" err="1" smtClean="0"/>
              <a:t>Septicaemia</a:t>
            </a:r>
            <a:r>
              <a:rPr lang="en-US" dirty="0" smtClean="0"/>
              <a:t>, Pneumonia &amp;Lung abscess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Parasitic – Amoebic hepatitis, Malaria, Toxoplasmosis, Kala-</a:t>
            </a:r>
            <a:r>
              <a:rPr lang="en-US" dirty="0" err="1" smtClean="0"/>
              <a:t>azar</a:t>
            </a:r>
            <a:r>
              <a:rPr lang="en-US" dirty="0" smtClean="0"/>
              <a:t>, </a:t>
            </a:r>
            <a:r>
              <a:rPr lang="en-US" dirty="0" err="1" smtClean="0"/>
              <a:t>Filariasis</a:t>
            </a:r>
            <a:r>
              <a:rPr lang="en-US" dirty="0" smtClean="0"/>
              <a:t>, </a:t>
            </a:r>
            <a:r>
              <a:rPr lang="en-US" dirty="0" err="1" smtClean="0"/>
              <a:t>Leishmaniosis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Fungal – </a:t>
            </a:r>
            <a:r>
              <a:rPr lang="en-US" dirty="0" err="1" smtClean="0"/>
              <a:t>Histoplasmosis</a:t>
            </a:r>
            <a:r>
              <a:rPr lang="en-US" dirty="0" smtClean="0"/>
              <a:t>, </a:t>
            </a:r>
            <a:r>
              <a:rPr lang="en-US" dirty="0" err="1" smtClean="0"/>
              <a:t>Cryptococcosis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Viral – Hepatitis, Cytomegalovirus, Infectious mononucleosis, HIV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 and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Detailed history &amp; physical examination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Routine screening tests – </a:t>
            </a:r>
            <a:r>
              <a:rPr lang="en-US" dirty="0" err="1" smtClean="0"/>
              <a:t>Hb</a:t>
            </a:r>
            <a:r>
              <a:rPr lang="en-US" dirty="0" smtClean="0"/>
              <a:t>%, TLC, DLC, ESR, Urine R/E, Stool R/E, </a:t>
            </a:r>
            <a:r>
              <a:rPr lang="en-US" dirty="0" err="1" smtClean="0"/>
              <a:t>Eosinophil</a:t>
            </a:r>
            <a:r>
              <a:rPr lang="en-US" dirty="0" smtClean="0"/>
              <a:t> count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Liver function tests – to reveal liver damage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Kidney function tests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Peripheral blood smear examination – Malarial parasite, Trypanosomes, </a:t>
            </a:r>
            <a:r>
              <a:rPr lang="en-US" dirty="0" err="1" smtClean="0"/>
              <a:t>Filariasis</a:t>
            </a:r>
            <a:r>
              <a:rPr lang="en-US" dirty="0" smtClean="0"/>
              <a:t> &amp; type of leucocytes </a:t>
            </a:r>
          </a:p>
          <a:p>
            <a:pPr marL="514350" indent="-51435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991600" cy="58213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6. Bacteriology – 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Blood culture - Serial culture should be done. 5 samples in 24 hours for intermittent </a:t>
            </a:r>
            <a:r>
              <a:rPr lang="en-US" dirty="0" err="1" smtClean="0"/>
              <a:t>bacteraemia</a:t>
            </a: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Pus culture – Aerobic &amp; Anaerobic culture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Mycobacterial</a:t>
            </a:r>
            <a:r>
              <a:rPr lang="en-US" dirty="0" smtClean="0"/>
              <a:t> culture of sputum, urine, pus etc &amp; ZN staining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Urine culture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Faeces</a:t>
            </a:r>
            <a:r>
              <a:rPr lang="en-US" dirty="0" smtClean="0"/>
              <a:t> culture for salmonella &amp; </a:t>
            </a:r>
            <a:r>
              <a:rPr lang="en-US" dirty="0" err="1" smtClean="0"/>
              <a:t>shigela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7. Serology – infectious mononucleosis (Paul </a:t>
            </a:r>
            <a:r>
              <a:rPr lang="en-US" dirty="0" err="1" smtClean="0"/>
              <a:t>Bunnel</a:t>
            </a:r>
            <a:r>
              <a:rPr lang="en-US" dirty="0" smtClean="0"/>
              <a:t> test), Enteric fever (</a:t>
            </a:r>
            <a:r>
              <a:rPr lang="en-US" dirty="0" err="1" smtClean="0"/>
              <a:t>Widal</a:t>
            </a:r>
            <a:r>
              <a:rPr lang="en-US" dirty="0" smtClean="0"/>
              <a:t> test), Hepatitis A &amp;B, CMV infection, </a:t>
            </a:r>
            <a:r>
              <a:rPr lang="en-US" dirty="0" err="1" smtClean="0"/>
              <a:t>Amoebiasis</a:t>
            </a:r>
            <a:r>
              <a:rPr lang="en-US" dirty="0" smtClean="0"/>
              <a:t>, Brucellosis</a:t>
            </a:r>
          </a:p>
          <a:p>
            <a:pPr marL="514350" indent="-514350">
              <a:buNone/>
            </a:pPr>
            <a:r>
              <a:rPr lang="en-US" dirty="0" smtClean="0"/>
              <a:t>8. Skin tests- </a:t>
            </a:r>
            <a:r>
              <a:rPr lang="en-US" dirty="0" err="1" smtClean="0"/>
              <a:t>Mantoux</a:t>
            </a:r>
            <a:r>
              <a:rPr lang="en-US" dirty="0" smtClean="0"/>
              <a:t>, </a:t>
            </a:r>
            <a:r>
              <a:rPr lang="en-US" dirty="0" err="1" smtClean="0"/>
              <a:t>Histoplasmosis</a:t>
            </a:r>
            <a:r>
              <a:rPr lang="en-US" dirty="0" smtClean="0"/>
              <a:t>, </a:t>
            </a:r>
            <a:r>
              <a:rPr lang="en-US" dirty="0" err="1" smtClean="0"/>
              <a:t>Sarcoidosis</a:t>
            </a:r>
            <a:r>
              <a:rPr lang="en-US" dirty="0" smtClean="0"/>
              <a:t>, </a:t>
            </a:r>
            <a:r>
              <a:rPr lang="en-US" dirty="0" err="1" smtClean="0"/>
              <a:t>Coccidioidomycosis</a:t>
            </a:r>
            <a:r>
              <a:rPr lang="en-US" dirty="0" smtClean="0"/>
              <a:t>, </a:t>
            </a:r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458200" cy="5745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9. Animal inoculation – </a:t>
            </a:r>
            <a:r>
              <a:rPr lang="en-US" dirty="0" err="1" smtClean="0"/>
              <a:t>Leptospirosis</a:t>
            </a:r>
            <a:r>
              <a:rPr lang="en-US" dirty="0" smtClean="0"/>
              <a:t>, Brucellosis &amp; </a:t>
            </a:r>
            <a:r>
              <a:rPr lang="en-US" dirty="0" err="1" smtClean="0"/>
              <a:t>Rickettsial</a:t>
            </a:r>
            <a:r>
              <a:rPr lang="en-US" dirty="0" smtClean="0"/>
              <a:t> diseases</a:t>
            </a:r>
          </a:p>
          <a:p>
            <a:pPr>
              <a:buNone/>
            </a:pPr>
            <a:r>
              <a:rPr lang="en-US" dirty="0" smtClean="0"/>
              <a:t>10. </a:t>
            </a:r>
            <a:r>
              <a:rPr lang="en-US" dirty="0" err="1" smtClean="0"/>
              <a:t>Faecal</a:t>
            </a:r>
            <a:r>
              <a:rPr lang="en-US" dirty="0" smtClean="0"/>
              <a:t> examination- for parasitic ova &amp; cyst</a:t>
            </a:r>
          </a:p>
          <a:p>
            <a:pPr>
              <a:buNone/>
            </a:pPr>
            <a:r>
              <a:rPr lang="en-US" dirty="0" smtClean="0"/>
              <a:t>11. Examination of tissues &amp; body fluids- lymph nodes, pleural fluid, CSF, Bone marrow, Bile</a:t>
            </a:r>
          </a:p>
          <a:p>
            <a:pPr>
              <a:buNone/>
            </a:pPr>
            <a:r>
              <a:rPr lang="en-US" dirty="0" smtClean="0"/>
              <a:t>12. Other – Immunological tests (antinuclear antibody test) for SLE and other autoimmune diseases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Infective </a:t>
            </a:r>
            <a:r>
              <a:rPr lang="en-US" dirty="0" err="1" smtClean="0"/>
              <a:t>Endocarditis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Infection of the heart valves and sometimes of the </a:t>
            </a:r>
            <a:r>
              <a:rPr lang="en-US" dirty="0" err="1" smtClean="0"/>
              <a:t>endocardium</a:t>
            </a:r>
            <a:r>
              <a:rPr lang="en-US" dirty="0" smtClean="0"/>
              <a:t> around congenital defects may supervene</a:t>
            </a:r>
          </a:p>
          <a:p>
            <a:pPr marL="514350" indent="-514350">
              <a:buFont typeface="+mj-lt"/>
              <a:buAutoNum type="alphaLcPeriod"/>
            </a:pPr>
            <a:r>
              <a:rPr lang="en-US" b="1" dirty="0" smtClean="0"/>
              <a:t>Classification – </a:t>
            </a:r>
          </a:p>
          <a:p>
            <a:pPr marL="571500" indent="-571500">
              <a:buAutoNum type="romanUcPeriod"/>
            </a:pPr>
            <a:r>
              <a:rPr lang="en-US" i="1" dirty="0" smtClean="0">
                <a:solidFill>
                  <a:srgbClr val="FF0000"/>
                </a:solidFill>
              </a:rPr>
              <a:t>Depending on condition of heart valve:</a:t>
            </a:r>
          </a:p>
          <a:p>
            <a:pPr marL="571500" indent="-571500">
              <a:buFont typeface="+mj-lt"/>
              <a:buAutoNum type="alphaLcPeriod"/>
            </a:pPr>
            <a:r>
              <a:rPr lang="en-US" i="1" dirty="0" smtClean="0"/>
              <a:t>N</a:t>
            </a:r>
            <a:r>
              <a:rPr lang="en-US" dirty="0" smtClean="0"/>
              <a:t>ative valve </a:t>
            </a:r>
            <a:r>
              <a:rPr lang="en-US" dirty="0" err="1" smtClean="0"/>
              <a:t>endocarditis</a:t>
            </a:r>
            <a:endParaRPr lang="en-US" dirty="0" smtClean="0"/>
          </a:p>
          <a:p>
            <a:pPr marL="571500" indent="-571500">
              <a:buFont typeface="+mj-lt"/>
              <a:buAutoNum type="alphaLcPeriod"/>
            </a:pPr>
            <a:r>
              <a:rPr lang="en-US" dirty="0" smtClean="0"/>
              <a:t>Prosthetic valve</a:t>
            </a:r>
          </a:p>
          <a:p>
            <a:pPr marL="571500" indent="-571500">
              <a:buFont typeface="+mj-lt"/>
              <a:buAutoNum type="alphaLcPeriod"/>
            </a:pPr>
            <a:r>
              <a:rPr lang="en-US" dirty="0" err="1" smtClean="0"/>
              <a:t>Endocarditis</a:t>
            </a:r>
            <a:r>
              <a:rPr lang="en-US" dirty="0" smtClean="0"/>
              <a:t> in drug abusers</a:t>
            </a:r>
          </a:p>
          <a:p>
            <a:pPr marL="571500" indent="-571500">
              <a:buNone/>
            </a:pPr>
            <a:r>
              <a:rPr lang="en-US" dirty="0" smtClean="0"/>
              <a:t>II</a:t>
            </a:r>
            <a:r>
              <a:rPr lang="en-US" i="1" dirty="0" smtClean="0">
                <a:solidFill>
                  <a:srgbClr val="FF0000"/>
                </a:solidFill>
              </a:rPr>
              <a:t>. Clinical classification:</a:t>
            </a:r>
          </a:p>
          <a:p>
            <a:pPr marL="571500" indent="-571500">
              <a:buFont typeface="+mj-lt"/>
              <a:buAutoNum type="alphaLcPeriod"/>
            </a:pPr>
            <a:r>
              <a:rPr lang="en-US" dirty="0" err="1" smtClean="0"/>
              <a:t>Subacute</a:t>
            </a:r>
            <a:endParaRPr lang="en-US" dirty="0" smtClean="0"/>
          </a:p>
          <a:p>
            <a:pPr marL="571500" indent="-571500">
              <a:buFont typeface="+mj-lt"/>
              <a:buAutoNum type="alphaLcPeriod"/>
            </a:pPr>
            <a:r>
              <a:rPr lang="en-US" dirty="0" smtClean="0"/>
              <a:t>Acute</a:t>
            </a:r>
          </a:p>
          <a:p>
            <a:pPr marL="571500" indent="-571500">
              <a:buFont typeface="+mj-lt"/>
              <a:buAutoNum type="alphaLcPeriod"/>
            </a:pPr>
            <a:r>
              <a:rPr lang="en-US" dirty="0" smtClean="0"/>
              <a:t>Post operative</a:t>
            </a:r>
          </a:p>
          <a:p>
            <a:pPr marL="571500" indent="-5715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lphaLcPeriod"/>
            </a:pPr>
            <a:r>
              <a:rPr lang="en-US" b="1" dirty="0" err="1" smtClean="0"/>
              <a:t>Subacute</a:t>
            </a:r>
            <a:r>
              <a:rPr lang="en-US" b="1" dirty="0" smtClean="0"/>
              <a:t> </a:t>
            </a:r>
            <a:r>
              <a:rPr lang="en-US" b="1" dirty="0" err="1" smtClean="0"/>
              <a:t>endocarditis</a:t>
            </a:r>
            <a:r>
              <a:rPr lang="en-US" dirty="0" smtClean="0"/>
              <a:t>- when organism of relative low virulence causes infection in damaged or defective valve cusps, dense fibrin, platelets &amp; bacterial colonies form firm </a:t>
            </a:r>
            <a:r>
              <a:rPr lang="en-US" dirty="0" err="1" smtClean="0"/>
              <a:t>adherant</a:t>
            </a:r>
            <a:r>
              <a:rPr lang="en-US" dirty="0" smtClean="0"/>
              <a:t> vegetations.</a:t>
            </a:r>
          </a:p>
          <a:p>
            <a:pPr marL="514350" indent="-514350">
              <a:buNone/>
            </a:pPr>
            <a:r>
              <a:rPr lang="en-US" b="1" dirty="0" smtClean="0"/>
              <a:t>Causative agents: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Viridans</a:t>
            </a:r>
            <a:r>
              <a:rPr lang="en-US" dirty="0" smtClean="0"/>
              <a:t> streptococci –most common (streptococcus </a:t>
            </a:r>
            <a:r>
              <a:rPr lang="en-US" dirty="0" err="1" smtClean="0"/>
              <a:t>sanguis</a:t>
            </a:r>
            <a:r>
              <a:rPr lang="en-US" dirty="0" smtClean="0"/>
              <a:t>, str. </a:t>
            </a:r>
            <a:r>
              <a:rPr lang="en-US" dirty="0" err="1" smtClean="0"/>
              <a:t>mutans</a:t>
            </a:r>
            <a:r>
              <a:rPr lang="en-US" dirty="0" smtClean="0"/>
              <a:t>, str. minor)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Other pathogens – Str. </a:t>
            </a:r>
            <a:r>
              <a:rPr lang="en-US" dirty="0" err="1" smtClean="0"/>
              <a:t>faecalis</a:t>
            </a:r>
            <a:r>
              <a:rPr lang="en-US" dirty="0" smtClean="0"/>
              <a:t>, Staph. </a:t>
            </a:r>
            <a:r>
              <a:rPr lang="en-US" dirty="0" err="1" smtClean="0"/>
              <a:t>epidermidis</a:t>
            </a:r>
            <a:r>
              <a:rPr lang="en-US" dirty="0" smtClean="0"/>
              <a:t>, </a:t>
            </a:r>
            <a:r>
              <a:rPr lang="en-US" dirty="0" err="1" smtClean="0"/>
              <a:t>Coxiella</a:t>
            </a:r>
            <a:r>
              <a:rPr lang="en-US" dirty="0" smtClean="0"/>
              <a:t> </a:t>
            </a:r>
            <a:r>
              <a:rPr lang="en-US" dirty="0" err="1" smtClean="0"/>
              <a:t>burnetti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Fungi – Candida </a:t>
            </a:r>
            <a:r>
              <a:rPr lang="en-US" dirty="0" err="1" smtClean="0"/>
              <a:t>albicans</a:t>
            </a:r>
            <a:r>
              <a:rPr lang="en-US" dirty="0" smtClean="0"/>
              <a:t>, </a:t>
            </a:r>
            <a:r>
              <a:rPr lang="en-US" dirty="0" err="1" smtClean="0"/>
              <a:t>Aspergillus</a:t>
            </a:r>
            <a:r>
              <a:rPr lang="en-US" dirty="0" smtClean="0"/>
              <a:t>. They cause opportunistic infection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2FF5-52C9-4924-81AB-F2FD9888946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789</Words>
  <Application>Microsoft Office PowerPoint</Application>
  <PresentationFormat>On-screen Show (4:3)</PresentationFormat>
  <Paragraphs>100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Pyrexia of Unknown origin (PUO)</vt:lpstr>
      <vt:lpstr>PowerPoint Presentation</vt:lpstr>
      <vt:lpstr>PowerPoint Presentation</vt:lpstr>
      <vt:lpstr>PowerPoint Presentation</vt:lpstr>
      <vt:lpstr>Investigation and diagnosis</vt:lpstr>
      <vt:lpstr>PowerPoint Presentation</vt:lpstr>
      <vt:lpstr>PowerPoint Presentation</vt:lpstr>
      <vt:lpstr>Infective Endocarditis</vt:lpstr>
      <vt:lpstr>PowerPoint Presentation</vt:lpstr>
      <vt:lpstr>PowerPoint Presentation</vt:lpstr>
      <vt:lpstr>PowerPoint Presentation</vt:lpstr>
      <vt:lpstr>Pathogenesis </vt:lpstr>
      <vt:lpstr>Lab diagnosis</vt:lpstr>
      <vt:lpstr>Culture negative endocarditis 10-20% cases</vt:lpstr>
      <vt:lpstr>Treatment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Pyrexia of Unknown origin (PUO)</dc:title>
  <dc:creator>SAHAY</dc:creator>
  <cp:lastModifiedBy>DR DIVYA SAHAY</cp:lastModifiedBy>
  <cp:revision>65</cp:revision>
  <dcterms:created xsi:type="dcterms:W3CDTF">2010-05-26T07:21:39Z</dcterms:created>
  <dcterms:modified xsi:type="dcterms:W3CDTF">2013-10-29T05:56:48Z</dcterms:modified>
</cp:coreProperties>
</file>