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E7E3C-FCD8-4D83-83D4-FEAAC34373E1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BABF4-E2FF-4A62-968D-19C954D542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4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BABF4-E2FF-4A62-968D-19C954D542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C8BF-333E-49D6-A498-2D84F1744696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DCAB2-99A0-45D3-BFBB-8AA05297D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Meningitis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Inflammation of </a:t>
            </a:r>
            <a:r>
              <a:rPr lang="en-US" dirty="0" err="1" smtClean="0">
                <a:solidFill>
                  <a:srgbClr val="002060"/>
                </a:solidFill>
              </a:rPr>
              <a:t>meninges</a:t>
            </a:r>
            <a:r>
              <a:rPr lang="en-US" dirty="0" smtClean="0">
                <a:solidFill>
                  <a:srgbClr val="002060"/>
                </a:solidFill>
              </a:rPr>
              <a:t> over brain &amp; spinal cord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Aseptic meningitis- meningitis when the causative agent is not detected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CSF: highly </a:t>
            </a:r>
            <a:r>
              <a:rPr lang="en-US" dirty="0" smtClean="0"/>
              <a:t>turbid, cells: 10-500 </a:t>
            </a:r>
            <a:r>
              <a:rPr lang="en-US" dirty="0" smtClean="0"/>
              <a:t>mostly lymphocytes</a:t>
            </a:r>
          </a:p>
          <a:p>
            <a:pPr>
              <a:buNone/>
            </a:pPr>
            <a:r>
              <a:rPr lang="en-US" dirty="0" smtClean="0"/>
              <a:t>Causative agent -mostly viruses, few bacteria, fungi &amp;protozoa</a:t>
            </a:r>
          </a:p>
          <a:p>
            <a:pPr>
              <a:buNone/>
            </a:pPr>
            <a:r>
              <a:rPr lang="en-US" dirty="0" smtClean="0"/>
              <a:t>Fungi – mostly in </a:t>
            </a:r>
            <a:r>
              <a:rPr lang="en-US" dirty="0" smtClean="0"/>
              <a:t>immunocompromised </a:t>
            </a:r>
            <a:r>
              <a:rPr lang="en-US" dirty="0" smtClean="0"/>
              <a:t>individuals</a:t>
            </a:r>
          </a:p>
          <a:p>
            <a:pPr>
              <a:buNone/>
            </a:pPr>
            <a:r>
              <a:rPr lang="en-US" dirty="0" smtClean="0"/>
              <a:t>Causative agents:  </a:t>
            </a:r>
          </a:p>
          <a:p>
            <a:pPr>
              <a:buNone/>
            </a:pPr>
            <a:r>
              <a:rPr lang="en-US" b="1" dirty="0" smtClean="0"/>
              <a:t>Viruses </a:t>
            </a:r>
            <a:r>
              <a:rPr lang="en-US" dirty="0" smtClean="0"/>
              <a:t>–Mumps V, Herpes simplex, </a:t>
            </a:r>
            <a:r>
              <a:rPr lang="en-US" dirty="0" err="1" smtClean="0"/>
              <a:t>Varicella</a:t>
            </a:r>
            <a:r>
              <a:rPr lang="en-US" dirty="0" smtClean="0"/>
              <a:t> zoster V. Measles V, </a:t>
            </a:r>
            <a:r>
              <a:rPr lang="en-US" dirty="0" err="1" smtClean="0"/>
              <a:t>Adeno</a:t>
            </a:r>
            <a:r>
              <a:rPr lang="en-US" dirty="0" smtClean="0"/>
              <a:t> V, </a:t>
            </a:r>
            <a:r>
              <a:rPr lang="en-US" dirty="0" err="1" smtClean="0"/>
              <a:t>Arbo</a:t>
            </a:r>
            <a:r>
              <a:rPr lang="en-US" dirty="0" smtClean="0"/>
              <a:t> V</a:t>
            </a:r>
          </a:p>
          <a:p>
            <a:pPr>
              <a:buNone/>
            </a:pPr>
            <a:r>
              <a:rPr lang="en-US" dirty="0" err="1" smtClean="0"/>
              <a:t>Entero</a:t>
            </a:r>
            <a:r>
              <a:rPr lang="en-US" dirty="0" smtClean="0"/>
              <a:t> viruses(ECHO virus, Coxsackie V, polio V.)</a:t>
            </a:r>
          </a:p>
          <a:p>
            <a:pPr>
              <a:buNone/>
            </a:pPr>
            <a:r>
              <a:rPr lang="en-US" dirty="0" smtClean="0"/>
              <a:t>Bacteria – </a:t>
            </a:r>
            <a:r>
              <a:rPr lang="en-US" dirty="0" smtClean="0"/>
              <a:t>M. </a:t>
            </a:r>
            <a:r>
              <a:rPr lang="en-US" dirty="0" smtClean="0"/>
              <a:t>tuberculosis</a:t>
            </a:r>
            <a:r>
              <a:rPr lang="en-US" dirty="0" smtClean="0"/>
              <a:t>, </a:t>
            </a:r>
            <a:r>
              <a:rPr lang="en-US" dirty="0" err="1" smtClean="0"/>
              <a:t>Leptospira</a:t>
            </a:r>
            <a:r>
              <a:rPr lang="en-US" dirty="0" smtClean="0"/>
              <a:t>, </a:t>
            </a:r>
            <a:r>
              <a:rPr lang="en-US" dirty="0" err="1" smtClean="0"/>
              <a:t>T.pallidum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Fungi – </a:t>
            </a:r>
            <a:r>
              <a:rPr lang="en-US" dirty="0" err="1" smtClean="0"/>
              <a:t>candida</a:t>
            </a:r>
            <a:r>
              <a:rPr lang="en-US" dirty="0" smtClean="0"/>
              <a:t>, </a:t>
            </a:r>
            <a:r>
              <a:rPr lang="en-US" dirty="0" err="1" smtClean="0"/>
              <a:t>cryptococcus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Protozoa- </a:t>
            </a:r>
            <a:r>
              <a:rPr lang="en-US" dirty="0" err="1" smtClean="0"/>
              <a:t>Acanthamoeba</a:t>
            </a:r>
            <a:r>
              <a:rPr lang="en-US" dirty="0" smtClean="0"/>
              <a:t>, </a:t>
            </a:r>
            <a:r>
              <a:rPr lang="en-US" dirty="0" err="1" smtClean="0"/>
              <a:t>Naegleria</a:t>
            </a:r>
            <a:r>
              <a:rPr lang="en-US" dirty="0" smtClean="0"/>
              <a:t>, </a:t>
            </a:r>
            <a:r>
              <a:rPr lang="en-US" dirty="0" err="1" smtClean="0"/>
              <a:t>Toxoplasma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tract infection -UTI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most </a:t>
            </a:r>
            <a:r>
              <a:rPr lang="en-US" dirty="0" err="1" smtClean="0"/>
              <a:t>comon</a:t>
            </a:r>
            <a:r>
              <a:rPr lang="en-US" dirty="0" smtClean="0"/>
              <a:t> infection after respiratory tract infection</a:t>
            </a:r>
          </a:p>
          <a:p>
            <a:r>
              <a:rPr lang="en-US" dirty="0" smtClean="0"/>
              <a:t>Def: A disease caused by microbial invasion of the genitourinary tract that extends from the renal cortex of the kidney to the urethral </a:t>
            </a:r>
            <a:r>
              <a:rPr lang="en-US" dirty="0" err="1" smtClean="0"/>
              <a:t>meatus</a:t>
            </a:r>
            <a:endParaRPr lang="en-US" dirty="0" smtClean="0"/>
          </a:p>
          <a:p>
            <a:r>
              <a:rPr lang="en-US" dirty="0" err="1" smtClean="0"/>
              <a:t>Bacteriuria</a:t>
            </a:r>
            <a:r>
              <a:rPr lang="en-US" dirty="0" smtClean="0"/>
              <a:t>: presence of detectable bacteria in urine</a:t>
            </a:r>
          </a:p>
          <a:p>
            <a:r>
              <a:rPr lang="en-US" dirty="0" err="1" smtClean="0"/>
              <a:t>Pyuria</a:t>
            </a:r>
            <a:r>
              <a:rPr lang="en-US" dirty="0" smtClean="0"/>
              <a:t>: presence of pus cells in urine</a:t>
            </a:r>
          </a:p>
          <a:p>
            <a:r>
              <a:rPr lang="en-US" dirty="0" smtClean="0"/>
              <a:t>Normally area from kidneys to proximal urethra is sterile</a:t>
            </a:r>
          </a:p>
          <a:p>
            <a:r>
              <a:rPr lang="en-US" dirty="0" smtClean="0"/>
              <a:t>Distal urethra may have transient bacterial flora derived from </a:t>
            </a:r>
            <a:r>
              <a:rPr lang="en-US" dirty="0" err="1" smtClean="0"/>
              <a:t>faecal</a:t>
            </a:r>
            <a:r>
              <a:rPr lang="en-US" dirty="0" smtClean="0"/>
              <a:t> flora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UTI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Lower (ascending infection)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Upper (</a:t>
                      </a:r>
                      <a:r>
                        <a:rPr lang="en-US" sz="2800" dirty="0" err="1" smtClean="0"/>
                        <a:t>haematogenous</a:t>
                      </a:r>
                      <a:r>
                        <a:rPr lang="en-US" sz="2800" dirty="0" smtClean="0"/>
                        <a:t> infection)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1. </a:t>
                      </a:r>
                      <a:r>
                        <a:rPr lang="en-US" sz="2800" dirty="0" err="1" smtClean="0"/>
                        <a:t>Urethritis</a:t>
                      </a:r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1.Acute </a:t>
                      </a:r>
                      <a:r>
                        <a:rPr lang="en-US" sz="2800" dirty="0" err="1" smtClean="0"/>
                        <a:t>pyelitis</a:t>
                      </a:r>
                      <a:r>
                        <a:rPr lang="en-US" sz="2800" dirty="0" smtClean="0"/>
                        <a:t> – pelvis of kidney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2. Cystitis – urinary</a:t>
                      </a:r>
                      <a:r>
                        <a:rPr lang="en-US" sz="2800" baseline="0" dirty="0" smtClean="0"/>
                        <a:t> bladder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2. Acute </a:t>
                      </a:r>
                      <a:r>
                        <a:rPr lang="en-US" sz="2800" dirty="0" err="1" smtClean="0"/>
                        <a:t>pyelonephritis</a:t>
                      </a:r>
                      <a:r>
                        <a:rPr lang="en-US" sz="2800" dirty="0" smtClean="0"/>
                        <a:t> -</a:t>
                      </a:r>
                      <a:r>
                        <a:rPr lang="en-US" sz="2800" baseline="0" dirty="0" smtClean="0"/>
                        <a:t> parenchyma of kidney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 </a:t>
                      </a:r>
                      <a:r>
                        <a:rPr lang="en-US" sz="2800" dirty="0" err="1" smtClean="0"/>
                        <a:t>Proctatitis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Predisposing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Gender: females more prone to infection (</a:t>
            </a:r>
            <a:r>
              <a:rPr lang="en-US" dirty="0" err="1" smtClean="0"/>
              <a:t>i</a:t>
            </a:r>
            <a:r>
              <a:rPr lang="en-US" dirty="0" smtClean="0"/>
              <a:t>)short urethra &amp; its proximity to anus (ii)sexual contact (iii) pregnancy </a:t>
            </a:r>
          </a:p>
          <a:p>
            <a:pPr marL="514350" indent="-514350">
              <a:buNone/>
            </a:pPr>
            <a:r>
              <a:rPr lang="en-US" dirty="0" smtClean="0"/>
              <a:t>     Males over 60 years due to prostatic enlargement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Obstruction to urinary flow: stricture, prostatic hypertrophy, urinary stone, </a:t>
            </a:r>
            <a:r>
              <a:rPr lang="en-US" dirty="0" err="1" smtClean="0"/>
              <a:t>tumour</a:t>
            </a: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err="1" smtClean="0"/>
              <a:t>Neurogenic</a:t>
            </a:r>
            <a:r>
              <a:rPr lang="en-US" dirty="0" smtClean="0"/>
              <a:t> bladder dysfunction: spinal cord injury, multiple </a:t>
            </a:r>
            <a:r>
              <a:rPr lang="en-US" dirty="0" err="1" smtClean="0"/>
              <a:t>scelorisis</a:t>
            </a: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smtClean="0"/>
              <a:t>Highly virulent </a:t>
            </a:r>
            <a:r>
              <a:rPr lang="en-US" smtClean="0"/>
              <a:t>bacterial infection</a:t>
            </a: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smtClean="0"/>
              <a:t>Reflux of urine from bladder to </a:t>
            </a:r>
            <a:r>
              <a:rPr lang="en-US" dirty="0" err="1" smtClean="0"/>
              <a:t>ureter</a:t>
            </a:r>
            <a:r>
              <a:rPr lang="en-US" dirty="0" smtClean="0"/>
              <a:t> or renal pelvis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Genetic factors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Associated illness - Diabetes 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Asymptomatic: detected only during routine culture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Symptomatic: </a:t>
            </a:r>
          </a:p>
          <a:p>
            <a:pPr marL="514350" indent="-514350"/>
            <a:r>
              <a:rPr lang="en-US" dirty="0" smtClean="0"/>
              <a:t>Increased frequency of </a:t>
            </a:r>
            <a:r>
              <a:rPr lang="en-US" dirty="0" err="1" smtClean="0"/>
              <a:t>micturition</a:t>
            </a:r>
            <a:endParaRPr lang="en-US" dirty="0" smtClean="0"/>
          </a:p>
          <a:p>
            <a:pPr marL="514350" indent="-514350"/>
            <a:r>
              <a:rPr lang="en-US" dirty="0" err="1" smtClean="0"/>
              <a:t>Dysuria</a:t>
            </a:r>
            <a:r>
              <a:rPr lang="en-US" dirty="0" smtClean="0"/>
              <a:t> &amp; supra-pubic pain &amp; loin pain</a:t>
            </a:r>
          </a:p>
          <a:p>
            <a:pPr marL="514350" indent="-514350"/>
            <a:r>
              <a:rPr lang="en-US" dirty="0" smtClean="0"/>
              <a:t>Fiver with rigor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Causative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Gram negative bacilli –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Escherichia coli – responsible for 70-80% cases (virulence may be associated with K antigens which inhibit </a:t>
            </a:r>
            <a:r>
              <a:rPr lang="en-US" dirty="0" err="1" smtClean="0"/>
              <a:t>phagocytosis</a:t>
            </a:r>
            <a:r>
              <a:rPr lang="en-US" dirty="0" smtClean="0"/>
              <a:t> &amp; bacterial adhesion by </a:t>
            </a:r>
            <a:r>
              <a:rPr lang="en-US" dirty="0" err="1" smtClean="0"/>
              <a:t>specialised</a:t>
            </a:r>
            <a:r>
              <a:rPr lang="en-US" dirty="0" smtClean="0"/>
              <a:t> </a:t>
            </a:r>
            <a:r>
              <a:rPr lang="en-US" dirty="0" err="1" smtClean="0"/>
              <a:t>fimbriae</a:t>
            </a:r>
            <a:r>
              <a:rPr lang="en-US" dirty="0" smtClean="0"/>
              <a:t>)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Klebsiella</a:t>
            </a:r>
            <a:r>
              <a:rPr lang="en-US" dirty="0" smtClean="0"/>
              <a:t> species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Proteus species specially P. mirabilis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Enterobacter</a:t>
            </a:r>
            <a:r>
              <a:rPr lang="en-US" dirty="0" smtClean="0"/>
              <a:t> spp.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Pseudomonas </a:t>
            </a:r>
            <a:r>
              <a:rPr lang="en-US" dirty="0" err="1" smtClean="0"/>
              <a:t>aeruginosa</a:t>
            </a: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Morganella</a:t>
            </a:r>
            <a:r>
              <a:rPr lang="en-US" dirty="0" smtClean="0"/>
              <a:t>, </a:t>
            </a:r>
            <a:r>
              <a:rPr lang="en-US" dirty="0" err="1" smtClean="0"/>
              <a:t>Serratia</a:t>
            </a:r>
            <a:r>
              <a:rPr lang="en-US" dirty="0" smtClean="0"/>
              <a:t>, </a:t>
            </a:r>
            <a:r>
              <a:rPr lang="en-US" dirty="0" err="1" smtClean="0"/>
              <a:t>Acenatobacter</a:t>
            </a:r>
            <a:r>
              <a:rPr lang="en-US" dirty="0" smtClean="0"/>
              <a:t> </a:t>
            </a:r>
            <a:r>
              <a:rPr lang="en-US" dirty="0" err="1" smtClean="0"/>
              <a:t>spp</a:t>
            </a:r>
            <a:r>
              <a:rPr lang="en-US" dirty="0" smtClean="0"/>
              <a:t>, </a:t>
            </a:r>
            <a:r>
              <a:rPr lang="en-US" dirty="0" err="1" smtClean="0"/>
              <a:t>Citrobacter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534400" cy="57451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 startAt="2"/>
            </a:pPr>
            <a:r>
              <a:rPr lang="en-US" b="1" dirty="0" smtClean="0"/>
              <a:t>Gram positive </a:t>
            </a:r>
            <a:r>
              <a:rPr lang="en-US" b="1" dirty="0" err="1" smtClean="0"/>
              <a:t>cocci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Staph </a:t>
            </a:r>
            <a:r>
              <a:rPr lang="en-US" dirty="0" err="1" smtClean="0"/>
              <a:t>aureus</a:t>
            </a:r>
            <a:r>
              <a:rPr lang="en-US" dirty="0" smtClean="0"/>
              <a:t> &amp; </a:t>
            </a:r>
            <a:r>
              <a:rPr lang="en-US" dirty="0" err="1" smtClean="0"/>
              <a:t>saprophyticus</a:t>
            </a: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Enterococcus</a:t>
            </a:r>
            <a:r>
              <a:rPr lang="en-US" dirty="0" smtClean="0"/>
              <a:t> spp.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Staph </a:t>
            </a:r>
            <a:r>
              <a:rPr lang="en-US" dirty="0" err="1" smtClean="0"/>
              <a:t>epidermidis</a:t>
            </a:r>
            <a:r>
              <a:rPr lang="en-US" dirty="0" smtClean="0"/>
              <a:t> – normally commensal but may be pathogenic in immunocompromised host</a:t>
            </a:r>
          </a:p>
          <a:p>
            <a:pPr marL="571500" indent="-571500">
              <a:buAutoNum type="alphaUcPeriod" startAt="3"/>
            </a:pPr>
            <a:r>
              <a:rPr lang="en-US" b="1" dirty="0" smtClean="0"/>
              <a:t>Miscellaneous: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Mycobacterium tuberculosis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Streptococcus </a:t>
            </a:r>
            <a:r>
              <a:rPr lang="en-US" dirty="0" err="1" smtClean="0"/>
              <a:t>agalactiae</a:t>
            </a:r>
            <a:endParaRPr lang="en-US" dirty="0" smtClean="0"/>
          </a:p>
          <a:p>
            <a:pPr marL="571500" indent="-571500">
              <a:buAutoNum type="alphaUcPeriod" startAt="4"/>
            </a:pPr>
            <a:r>
              <a:rPr lang="en-US" b="1" dirty="0" smtClean="0"/>
              <a:t>Fungus: </a:t>
            </a:r>
          </a:p>
          <a:p>
            <a:pPr marL="571500" indent="-571500">
              <a:buNone/>
            </a:pPr>
            <a:r>
              <a:rPr lang="en-US" dirty="0" smtClean="0"/>
              <a:t>Candida </a:t>
            </a:r>
            <a:r>
              <a:rPr lang="en-US" dirty="0" err="1" smtClean="0"/>
              <a:t>albicans</a:t>
            </a:r>
            <a:r>
              <a:rPr lang="en-US" dirty="0" smtClean="0"/>
              <a:t> in  immunocompromised host</a:t>
            </a:r>
          </a:p>
          <a:p>
            <a:pPr marL="571500" indent="-571500">
              <a:buFont typeface="+mj-lt"/>
              <a:buAutoNum type="romanLcPeriod"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Urine culture: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Specimen collection: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Mid stream urine collected after cleaning the part thoroughly with soap &amp;water &amp; prior to administering antibiotics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Catheter specimen – only if patient is </a:t>
            </a:r>
            <a:r>
              <a:rPr lang="en-US" dirty="0" err="1" smtClean="0"/>
              <a:t>catheterised</a:t>
            </a:r>
            <a:r>
              <a:rPr lang="en-US" dirty="0" smtClean="0"/>
              <a:t> (collect directly from tube  &amp; not from  collecting bag)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Infants: clean catch directly into sterile container </a:t>
            </a:r>
          </a:p>
          <a:p>
            <a:pPr marL="571500" indent="-571500">
              <a:buNone/>
            </a:pPr>
            <a:r>
              <a:rPr lang="en-US" dirty="0" smtClean="0"/>
              <a:t>Transport specimen to lab with minimum delay or refrigerate at 4</a:t>
            </a:r>
            <a:r>
              <a:rPr lang="en-US" baseline="30000" dirty="0" smtClean="0"/>
              <a:t>o</a:t>
            </a:r>
            <a:r>
              <a:rPr lang="en-US" dirty="0" smtClean="0"/>
              <a:t>C to a maximum of 24 hours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Microscopic examination:</a:t>
            </a:r>
            <a:r>
              <a:rPr lang="en-US" dirty="0" smtClean="0"/>
              <a:t> centrifuge urine &amp; examine deposit for pus cells, epithelial cells, RBC, bacteria, casts </a:t>
            </a:r>
            <a:r>
              <a:rPr lang="en-US" smtClean="0"/>
              <a:t>&amp; crystals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Culture:</a:t>
            </a:r>
            <a:r>
              <a:rPr lang="en-US" dirty="0" smtClean="0"/>
              <a:t> Standard loop technique – standard </a:t>
            </a:r>
            <a:r>
              <a:rPr lang="en-US" dirty="0" err="1" smtClean="0"/>
              <a:t>caliberated</a:t>
            </a:r>
            <a:r>
              <a:rPr lang="en-US" dirty="0" smtClean="0"/>
              <a:t> loop is used to culture a fixed volume of urine (24 SWG wire, 4mm internal diameter holds 0.005 ml urine: 200loopful=1ml </a:t>
            </a:r>
          </a:p>
          <a:p>
            <a:pPr marL="514350" indent="-514350">
              <a:buNone/>
            </a:pPr>
            <a:r>
              <a:rPr lang="en-US" dirty="0" smtClean="0"/>
              <a:t>Inoculate one </a:t>
            </a:r>
            <a:r>
              <a:rPr lang="en-US" dirty="0" err="1" smtClean="0"/>
              <a:t>loopful</a:t>
            </a:r>
            <a:r>
              <a:rPr lang="en-US" dirty="0" smtClean="0"/>
              <a:t> each on MA &amp;BA and incubate at 37</a:t>
            </a:r>
            <a:r>
              <a:rPr lang="en-US" baseline="30000" dirty="0" smtClean="0"/>
              <a:t>o</a:t>
            </a:r>
            <a:r>
              <a:rPr lang="en-US" dirty="0" smtClean="0"/>
              <a:t>C overnight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Day 2:</a:t>
            </a:r>
            <a:r>
              <a:rPr lang="en-US" dirty="0" smtClean="0"/>
              <a:t> examine plate for total number of colonies x200 = total colonies/ml</a:t>
            </a:r>
          </a:p>
          <a:p>
            <a:r>
              <a:rPr lang="en-US" dirty="0" smtClean="0"/>
              <a:t>Identify organism based on gram stain, biochemical tests &amp; slide agglutination test &amp; perform antibiotic susceptibility testing by Kirby Bauer method or Stokes method</a:t>
            </a:r>
          </a:p>
          <a:p>
            <a:r>
              <a:rPr lang="en-US" dirty="0" smtClean="0"/>
              <a:t>Colony count &gt;10</a:t>
            </a:r>
            <a:r>
              <a:rPr lang="en-US" baseline="30000" dirty="0" smtClean="0"/>
              <a:t>5</a:t>
            </a:r>
            <a:r>
              <a:rPr lang="en-US" dirty="0" smtClean="0"/>
              <a:t>/ml of single species is </a:t>
            </a:r>
            <a:r>
              <a:rPr lang="en-US" b="1" dirty="0" smtClean="0">
                <a:solidFill>
                  <a:srgbClr val="FF0000"/>
                </a:solidFill>
              </a:rPr>
              <a:t>Significant </a:t>
            </a:r>
            <a:r>
              <a:rPr lang="en-US" b="1" dirty="0" err="1" smtClean="0">
                <a:solidFill>
                  <a:srgbClr val="FF0000"/>
                </a:solidFill>
              </a:rPr>
              <a:t>Bacteriuria</a:t>
            </a:r>
            <a:r>
              <a:rPr lang="en-US" b="1" dirty="0" smtClean="0">
                <a:solidFill>
                  <a:srgbClr val="FF0000"/>
                </a:solidFill>
              </a:rPr>
              <a:t> indicates active UTI </a:t>
            </a:r>
            <a:r>
              <a:rPr lang="en-US" dirty="0" smtClean="0"/>
              <a:t>&amp; needs to be treated</a:t>
            </a:r>
          </a:p>
          <a:p>
            <a:r>
              <a:rPr lang="en-US" b="1" dirty="0" err="1" smtClean="0"/>
              <a:t>Differenciation</a:t>
            </a:r>
            <a:r>
              <a:rPr lang="en-US" b="1" dirty="0" smtClean="0"/>
              <a:t> of upper and lower UTI:</a:t>
            </a:r>
            <a:r>
              <a:rPr lang="en-US" dirty="0" smtClean="0"/>
              <a:t> antibody coated bacteria </a:t>
            </a:r>
            <a:r>
              <a:rPr lang="en-US" dirty="0" err="1" smtClean="0"/>
              <a:t>dected</a:t>
            </a:r>
            <a:r>
              <a:rPr lang="en-US" dirty="0" smtClean="0"/>
              <a:t> by </a:t>
            </a:r>
            <a:r>
              <a:rPr lang="en-US" dirty="0" err="1" smtClean="0"/>
              <a:t>immunofluorescence</a:t>
            </a:r>
            <a:r>
              <a:rPr lang="en-US" dirty="0" smtClean="0"/>
              <a:t> staining indicates –Upper UTI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58975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Source of infection: </a:t>
            </a:r>
            <a:r>
              <a:rPr lang="en-US" dirty="0" smtClean="0"/>
              <a:t>Blood stream or </a:t>
            </a:r>
            <a:r>
              <a:rPr lang="en-US" dirty="0" err="1" smtClean="0"/>
              <a:t>occassionally</a:t>
            </a:r>
            <a:r>
              <a:rPr lang="en-US" dirty="0" smtClean="0"/>
              <a:t> by spreading from middle ear or nasal sinuses or face, throat</a:t>
            </a:r>
          </a:p>
          <a:p>
            <a:r>
              <a:rPr lang="en-US" b="1" dirty="0" smtClean="0"/>
              <a:t>Types:                                                                                   </a:t>
            </a:r>
            <a:r>
              <a:rPr lang="en-US" dirty="0" smtClean="0"/>
              <a:t>a. Acute </a:t>
            </a:r>
            <a:r>
              <a:rPr lang="en-US" dirty="0" err="1" smtClean="0"/>
              <a:t>pyogenic</a:t>
            </a:r>
            <a:r>
              <a:rPr lang="en-US" dirty="0" smtClean="0"/>
              <a:t> meningitis                                          b. Tubercular meningitis                                                   c. Viral meningitis</a:t>
            </a:r>
          </a:p>
          <a:p>
            <a:r>
              <a:rPr lang="en-US" dirty="0" smtClean="0"/>
              <a:t>Signs &amp; symptoms: malaise, headache, fever, intolerance to light, </a:t>
            </a:r>
            <a:r>
              <a:rPr lang="en-US" dirty="0" err="1" smtClean="0"/>
              <a:t>vomitting</a:t>
            </a:r>
            <a:r>
              <a:rPr lang="en-US" dirty="0" smtClean="0"/>
              <a:t>, convulsions, neck rigidity (severe pain at the back of neck when trying to raise the head in supine position), </a:t>
            </a:r>
            <a:r>
              <a:rPr lang="en-US" dirty="0" err="1" smtClean="0"/>
              <a:t>haemorrhagic</a:t>
            </a:r>
            <a:r>
              <a:rPr lang="en-US" dirty="0" smtClean="0"/>
              <a:t> rash often associated with meningococcal meningitis 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Tuberculosis of kidney (</a:t>
            </a:r>
            <a:r>
              <a:rPr lang="en-US" dirty="0" err="1" smtClean="0"/>
              <a:t>haematogenous</a:t>
            </a:r>
            <a:r>
              <a:rPr lang="en-US" dirty="0" smtClean="0"/>
              <a:t> infection)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Increased frequency with painless </a:t>
            </a:r>
            <a:r>
              <a:rPr lang="en-US" dirty="0" err="1" smtClean="0"/>
              <a:t>haematuria</a:t>
            </a:r>
            <a:r>
              <a:rPr lang="en-US" dirty="0" smtClean="0"/>
              <a:t> &amp; no pathogen detected in culture</a:t>
            </a:r>
          </a:p>
          <a:p>
            <a:r>
              <a:rPr lang="en-US" dirty="0" smtClean="0"/>
              <a:t>3 consecutive early morning specimen collected since intermittent excretion of bacilli</a:t>
            </a:r>
          </a:p>
          <a:p>
            <a:r>
              <a:rPr lang="en-US" dirty="0" smtClean="0"/>
              <a:t>Centrifuged deposit – ZN staining –acid fast bacilli</a:t>
            </a:r>
          </a:p>
          <a:p>
            <a:r>
              <a:rPr lang="en-US" dirty="0" smtClean="0"/>
              <a:t>Centrifuged deposit cultured on LJ medium &amp; incubated for 6-8weeks- growth identified by ZN stain &amp;Niacin test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CSF findings in meningitis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66460"/>
              </p:ext>
            </p:extLst>
          </p:nvPr>
        </p:nvGraphicFramePr>
        <p:xfrm>
          <a:off x="304802" y="304800"/>
          <a:ext cx="8839198" cy="6832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378"/>
                <a:gridCol w="1636888"/>
                <a:gridCol w="1555044"/>
                <a:gridCol w="1864565"/>
                <a:gridCol w="2007524"/>
                <a:gridCol w="1447799"/>
              </a:tblGrid>
              <a:tr h="374079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Features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 CSF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Pyogenic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Tubercular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Viral </a:t>
                      </a:r>
                      <a:endParaRPr lang="en-US" dirty="0"/>
                    </a:p>
                  </a:txBody>
                  <a:tcPr/>
                </a:tc>
              </a:tr>
              <a:tr h="654638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061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protein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30-45mg%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100--600mg%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80--120mg%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60—80mg%</a:t>
                      </a:r>
                      <a:endParaRPr lang="en-US" dirty="0"/>
                    </a:p>
                  </a:txBody>
                  <a:tcPr/>
                </a:tc>
              </a:tr>
              <a:tr h="654638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Sugar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40—80mg%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or absent </a:t>
                      </a:r>
                    </a:p>
                    <a:p>
                      <a:r>
                        <a:rPr lang="en-US" dirty="0" smtClean="0"/>
                        <a:t>0—20mg%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30—50mg%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</a:tr>
              <a:tr h="654638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cell/cu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1000—20,000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50--500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4--10</a:t>
                      </a:r>
                      <a:endParaRPr lang="en-US" dirty="0"/>
                    </a:p>
                  </a:txBody>
                  <a:tcPr/>
                </a:tc>
              </a:tr>
              <a:tr h="654638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cell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Lymphocytes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98% </a:t>
                      </a:r>
                      <a:r>
                        <a:rPr lang="en-US" dirty="0" smtClean="0"/>
                        <a:t>polymorphs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2%lymphcytes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90%lymphocyte</a:t>
                      </a:r>
                    </a:p>
                    <a:p>
                      <a:r>
                        <a:rPr lang="en-US" dirty="0" smtClean="0"/>
                        <a:t>10%neutro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Lymphocytes </a:t>
                      </a:r>
                      <a:endParaRPr lang="en-US" dirty="0"/>
                    </a:p>
                  </a:txBody>
                  <a:tcPr/>
                </a:tc>
              </a:tr>
              <a:tr h="654638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Bacteriological 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4638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Gram stain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GNB or GPC or GNC or GPB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 </a:t>
                      </a:r>
                      <a:endParaRPr lang="en-US" dirty="0"/>
                    </a:p>
                  </a:txBody>
                  <a:tcPr/>
                </a:tc>
              </a:tr>
              <a:tr h="935198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ZN stain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AFB</a:t>
                      </a:r>
                      <a:r>
                        <a:rPr lang="en-US" baseline="0" dirty="0" smtClean="0"/>
                        <a:t> seen also cobweb appearance in CSF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 </a:t>
                      </a:r>
                      <a:endParaRPr lang="en-US" dirty="0"/>
                    </a:p>
                  </a:txBody>
                  <a:tcPr/>
                </a:tc>
              </a:tr>
              <a:tr h="711678"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Culture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According to agent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MTB may grow in LJ 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Viruses may grow in cell culture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Up Arrow 20"/>
          <p:cNvSpPr/>
          <p:nvPr/>
        </p:nvSpPr>
        <p:spPr>
          <a:xfrm>
            <a:off x="4191000" y="838200"/>
            <a:ext cx="45719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>
            <a:off x="4419600" y="838200"/>
            <a:ext cx="45719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4724400" y="838200"/>
            <a:ext cx="45719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>
            <a:off x="6096000" y="838200"/>
            <a:ext cx="76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>
            <a:off x="8077200" y="914400"/>
            <a:ext cx="76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>
            <a:off x="6400800" y="838200"/>
            <a:ext cx="45719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3962400" y="20574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4114800" y="20574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pathogens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Bacteria </a:t>
            </a:r>
            <a:r>
              <a:rPr lang="en-US" dirty="0" smtClean="0"/>
              <a:t>(</a:t>
            </a:r>
            <a:r>
              <a:rPr lang="en-US" dirty="0" err="1" smtClean="0"/>
              <a:t>pyogenic</a:t>
            </a:r>
            <a:r>
              <a:rPr lang="en-US" dirty="0" smtClean="0"/>
              <a:t> meningitis) –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 children &amp; adults: </a:t>
            </a:r>
            <a:r>
              <a:rPr lang="en-US" dirty="0" err="1" smtClean="0"/>
              <a:t>Str</a:t>
            </a:r>
            <a:r>
              <a:rPr lang="en-US" dirty="0" smtClean="0"/>
              <a:t> </a:t>
            </a:r>
            <a:r>
              <a:rPr lang="en-US" dirty="0" err="1" smtClean="0"/>
              <a:t>pneumoniae</a:t>
            </a:r>
            <a:r>
              <a:rPr lang="en-US" dirty="0" smtClean="0"/>
              <a:t>, </a:t>
            </a:r>
            <a:r>
              <a:rPr lang="en-US" dirty="0" err="1" smtClean="0"/>
              <a:t>Neisseria</a:t>
            </a:r>
            <a:r>
              <a:rPr lang="en-US" dirty="0" smtClean="0"/>
              <a:t> </a:t>
            </a:r>
            <a:r>
              <a:rPr lang="en-US" dirty="0" err="1" smtClean="0"/>
              <a:t>meningitidis</a:t>
            </a:r>
            <a:r>
              <a:rPr lang="en-US" dirty="0" smtClean="0"/>
              <a:t>, </a:t>
            </a:r>
            <a:r>
              <a:rPr lang="en-US" dirty="0" err="1" smtClean="0"/>
              <a:t>Haemophillus</a:t>
            </a:r>
            <a:r>
              <a:rPr lang="en-US" dirty="0" smtClean="0"/>
              <a:t> </a:t>
            </a:r>
            <a:r>
              <a:rPr lang="en-US" dirty="0" err="1" smtClean="0"/>
              <a:t>influenzae</a:t>
            </a:r>
            <a:r>
              <a:rPr lang="en-US" dirty="0" smtClean="0"/>
              <a:t>, Staph </a:t>
            </a:r>
            <a:r>
              <a:rPr lang="en-US" dirty="0" err="1" smtClean="0"/>
              <a:t>aureus</a:t>
            </a:r>
            <a:r>
              <a:rPr lang="en-US" dirty="0" smtClean="0"/>
              <a:t>, E coli, Pseudomonas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 neonates: E coli, </a:t>
            </a:r>
            <a:r>
              <a:rPr lang="en-US" dirty="0" err="1" smtClean="0"/>
              <a:t>Listeria</a:t>
            </a:r>
            <a:r>
              <a:rPr lang="en-US" dirty="0" smtClean="0"/>
              <a:t> </a:t>
            </a:r>
            <a:r>
              <a:rPr lang="en-US" dirty="0" err="1" smtClean="0"/>
              <a:t>monocytogenes</a:t>
            </a:r>
            <a:r>
              <a:rPr lang="en-US" dirty="0" smtClean="0"/>
              <a:t>, </a:t>
            </a:r>
            <a:r>
              <a:rPr lang="en-US" dirty="0" err="1" smtClean="0"/>
              <a:t>Klebsiella</a:t>
            </a:r>
            <a:r>
              <a:rPr lang="en-US" dirty="0" smtClean="0"/>
              <a:t> </a:t>
            </a:r>
            <a:r>
              <a:rPr lang="en-US" dirty="0" err="1" smtClean="0"/>
              <a:t>pneumoniae</a:t>
            </a:r>
            <a:r>
              <a:rPr lang="en-US" dirty="0" smtClean="0"/>
              <a:t>, Strep </a:t>
            </a:r>
            <a:r>
              <a:rPr lang="en-US" dirty="0" err="1" smtClean="0"/>
              <a:t>agalactiae</a:t>
            </a:r>
            <a:r>
              <a:rPr lang="en-US" dirty="0" smtClean="0"/>
              <a:t> (group B)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r>
              <a:rPr lang="en-US" dirty="0" smtClean="0"/>
              <a:t> – all ages</a:t>
            </a:r>
          </a:p>
          <a:p>
            <a:pPr marL="571500" indent="-571500"/>
            <a:r>
              <a:rPr lang="en-US" dirty="0" smtClean="0"/>
              <a:t>Tubercular meningitis: Mycobacterium tuberculosis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b="1" dirty="0" smtClean="0"/>
              <a:t>Viruses: </a:t>
            </a:r>
            <a:r>
              <a:rPr lang="en-US" dirty="0" smtClean="0"/>
              <a:t>Coxsackie virus, Echo virus, Herpes </a:t>
            </a:r>
            <a:r>
              <a:rPr lang="en-US" dirty="0" err="1" smtClean="0"/>
              <a:t>simlex</a:t>
            </a:r>
            <a:r>
              <a:rPr lang="en-US" dirty="0" smtClean="0"/>
              <a:t> virus, </a:t>
            </a:r>
            <a:r>
              <a:rPr lang="en-US" dirty="0" err="1" smtClean="0"/>
              <a:t>Arbo</a:t>
            </a:r>
            <a:r>
              <a:rPr lang="en-US" dirty="0" smtClean="0"/>
              <a:t> virus, </a:t>
            </a:r>
            <a:r>
              <a:rPr lang="en-US" dirty="0" err="1" smtClean="0"/>
              <a:t>Varicella</a:t>
            </a:r>
            <a:r>
              <a:rPr lang="en-US" dirty="0" smtClean="0"/>
              <a:t> zoster virus, Polio virus(rarely)</a:t>
            </a:r>
          </a:p>
          <a:p>
            <a:r>
              <a:rPr lang="en-US" b="1" dirty="0" smtClean="0"/>
              <a:t>Fungi:</a:t>
            </a:r>
            <a:r>
              <a:rPr lang="en-US" dirty="0" smtClean="0"/>
              <a:t> Cryptococcus </a:t>
            </a:r>
            <a:r>
              <a:rPr lang="en-US" dirty="0" err="1" smtClean="0"/>
              <a:t>neoformans</a:t>
            </a:r>
            <a:r>
              <a:rPr lang="en-US" dirty="0" smtClean="0"/>
              <a:t>, Candida, </a:t>
            </a:r>
            <a:r>
              <a:rPr lang="en-US" dirty="0" err="1" smtClean="0"/>
              <a:t>Aspergillus</a:t>
            </a:r>
            <a:r>
              <a:rPr lang="en-US" dirty="0" smtClean="0"/>
              <a:t> spp.</a:t>
            </a:r>
          </a:p>
          <a:p>
            <a:r>
              <a:rPr lang="en-US" b="1" dirty="0" smtClean="0"/>
              <a:t>Parasitic:</a:t>
            </a:r>
            <a:r>
              <a:rPr lang="en-US" dirty="0" smtClean="0"/>
              <a:t> </a:t>
            </a:r>
            <a:r>
              <a:rPr lang="en-US" dirty="0" err="1" smtClean="0"/>
              <a:t>Naegleria</a:t>
            </a:r>
            <a:r>
              <a:rPr lang="en-US" dirty="0" smtClean="0"/>
              <a:t> </a:t>
            </a:r>
            <a:r>
              <a:rPr lang="en-US" dirty="0" err="1" smtClean="0"/>
              <a:t>fowleri</a:t>
            </a:r>
            <a:r>
              <a:rPr lang="en-US" dirty="0" smtClean="0"/>
              <a:t>, </a:t>
            </a:r>
            <a:r>
              <a:rPr lang="en-US" dirty="0" err="1" smtClean="0"/>
              <a:t>Toxoplasma</a:t>
            </a:r>
            <a:r>
              <a:rPr lang="en-US" dirty="0" smtClean="0"/>
              <a:t> </a:t>
            </a:r>
            <a:r>
              <a:rPr lang="en-US" dirty="0" err="1" smtClean="0"/>
              <a:t>gondii</a:t>
            </a:r>
            <a:r>
              <a:rPr lang="en-US" dirty="0" smtClean="0"/>
              <a:t> (mostly associated with AIDS), </a:t>
            </a:r>
            <a:r>
              <a:rPr lang="en-US" dirty="0" err="1" smtClean="0"/>
              <a:t>Trypanoma</a:t>
            </a:r>
            <a:r>
              <a:rPr lang="en-US" dirty="0" smtClean="0"/>
              <a:t> spp., 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CSF is obtained after lumbar puncture &amp; examined immediately after collection or placed in incubator for examination  within 1hour  </a:t>
            </a:r>
          </a:p>
          <a:p>
            <a:pPr marL="514350" indent="-514350">
              <a:buAutoNum type="arabicPeriod"/>
            </a:pPr>
            <a:r>
              <a:rPr lang="en-US" dirty="0" smtClean="0"/>
              <a:t>CSF is collected in 3 vials: 1.cell count 2.chemical examination 3.culture &amp; staining</a:t>
            </a:r>
          </a:p>
          <a:p>
            <a:pPr marL="514350" indent="-514350">
              <a:buAutoNum type="arabicPeriod"/>
            </a:pPr>
            <a:r>
              <a:rPr lang="en-US" dirty="0" smtClean="0"/>
              <a:t>Appearance : clear/ cloudy/ blood stained</a:t>
            </a:r>
          </a:p>
          <a:p>
            <a:pPr marL="514350" indent="-514350">
              <a:buAutoNum type="arabicPeriod"/>
            </a:pPr>
            <a:r>
              <a:rPr lang="en-US" dirty="0" smtClean="0"/>
              <a:t>Centrifuged deposit: gram stain, ZN stain &amp; negative stain (for capsulated organisms)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Gram stain – look for organisms &amp; pus cells</a:t>
            </a:r>
          </a:p>
          <a:p>
            <a:pPr>
              <a:buNone/>
            </a:pPr>
            <a:r>
              <a:rPr lang="en-US" dirty="0" err="1" smtClean="0"/>
              <a:t>Str</a:t>
            </a:r>
            <a:r>
              <a:rPr lang="en-US" dirty="0" smtClean="0"/>
              <a:t> </a:t>
            </a:r>
            <a:r>
              <a:rPr lang="en-US" dirty="0" err="1" smtClean="0"/>
              <a:t>pneumoniae</a:t>
            </a:r>
            <a:r>
              <a:rPr lang="en-US" dirty="0" smtClean="0"/>
              <a:t> – gram positive </a:t>
            </a:r>
            <a:r>
              <a:rPr lang="en-US" dirty="0" err="1" smtClean="0"/>
              <a:t>lanceolate</a:t>
            </a:r>
            <a:r>
              <a:rPr lang="en-US" dirty="0" smtClean="0"/>
              <a:t> shape capsulated </a:t>
            </a:r>
            <a:r>
              <a:rPr lang="en-US" dirty="0" err="1" smtClean="0"/>
              <a:t>diplococci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Neisseria</a:t>
            </a:r>
            <a:r>
              <a:rPr lang="en-US" dirty="0" smtClean="0"/>
              <a:t> </a:t>
            </a:r>
            <a:r>
              <a:rPr lang="en-US" dirty="0" err="1" smtClean="0"/>
              <a:t>meningitidis</a:t>
            </a:r>
            <a:r>
              <a:rPr lang="en-US" dirty="0" smtClean="0"/>
              <a:t> – gram negative capsulated </a:t>
            </a:r>
            <a:r>
              <a:rPr lang="en-US" dirty="0" err="1" smtClean="0"/>
              <a:t>diplococci</a:t>
            </a:r>
            <a:r>
              <a:rPr lang="en-US" dirty="0" smtClean="0"/>
              <a:t> with adjacent side </a:t>
            </a:r>
            <a:r>
              <a:rPr lang="en-US" dirty="0" err="1" smtClean="0"/>
              <a:t>flatte</a:t>
            </a:r>
            <a:r>
              <a:rPr lang="en-US" dirty="0" smtClean="0"/>
              <a:t> </a:t>
            </a:r>
            <a:r>
              <a:rPr lang="en-US" dirty="0" err="1" smtClean="0"/>
              <a:t>ned</a:t>
            </a:r>
            <a:r>
              <a:rPr lang="en-US" dirty="0" smtClean="0"/>
              <a:t> and found both </a:t>
            </a:r>
            <a:r>
              <a:rPr lang="en-US" dirty="0" err="1" smtClean="0"/>
              <a:t>intracellularly</a:t>
            </a:r>
            <a:r>
              <a:rPr lang="en-US" dirty="0" smtClean="0"/>
              <a:t> &amp; </a:t>
            </a:r>
            <a:r>
              <a:rPr lang="en-US" dirty="0" err="1" smtClean="0"/>
              <a:t>extracellularly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Haemophillus</a:t>
            </a:r>
            <a:r>
              <a:rPr lang="en-US" dirty="0" smtClean="0"/>
              <a:t> </a:t>
            </a:r>
            <a:r>
              <a:rPr lang="en-US" dirty="0" err="1" smtClean="0"/>
              <a:t>influenzae</a:t>
            </a:r>
            <a:r>
              <a:rPr lang="en-US" dirty="0" smtClean="0"/>
              <a:t>- gram negative </a:t>
            </a:r>
            <a:r>
              <a:rPr lang="en-US" dirty="0" err="1" smtClean="0"/>
              <a:t>coccobacilli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Staph </a:t>
            </a:r>
            <a:r>
              <a:rPr lang="en-US" dirty="0" err="1" smtClean="0"/>
              <a:t>aureus</a:t>
            </a:r>
            <a:r>
              <a:rPr lang="en-US" dirty="0" smtClean="0"/>
              <a:t> – gram positive </a:t>
            </a:r>
            <a:r>
              <a:rPr lang="en-US" dirty="0" err="1" smtClean="0"/>
              <a:t>cocci</a:t>
            </a:r>
            <a:r>
              <a:rPr lang="en-US" dirty="0" smtClean="0"/>
              <a:t> in clusters</a:t>
            </a:r>
          </a:p>
          <a:p>
            <a:pPr>
              <a:buNone/>
            </a:pPr>
            <a:r>
              <a:rPr lang="en-US" dirty="0" smtClean="0"/>
              <a:t>E coli, </a:t>
            </a:r>
            <a:r>
              <a:rPr lang="en-US" dirty="0" err="1" smtClean="0"/>
              <a:t>Klebsiella</a:t>
            </a:r>
            <a:r>
              <a:rPr lang="en-US" dirty="0" smtClean="0"/>
              <a:t> &amp; Pseudomonas – gram negative bacilli</a:t>
            </a:r>
          </a:p>
          <a:p>
            <a:pPr>
              <a:buNone/>
            </a:pPr>
            <a:r>
              <a:rPr lang="en-US" dirty="0" smtClean="0"/>
              <a:t>Candida gram positive budding yeast cells</a:t>
            </a:r>
          </a:p>
          <a:p>
            <a:r>
              <a:rPr lang="en-US" dirty="0" smtClean="0"/>
              <a:t>ZN stain – acid fast bacilli, M tuberculosis</a:t>
            </a:r>
          </a:p>
          <a:p>
            <a:r>
              <a:rPr lang="en-US" dirty="0" smtClean="0"/>
              <a:t>Negative stain – </a:t>
            </a:r>
            <a:r>
              <a:rPr lang="en-US" dirty="0" err="1" smtClean="0"/>
              <a:t>cryptococcus</a:t>
            </a:r>
            <a:r>
              <a:rPr lang="en-US" dirty="0" smtClean="0"/>
              <a:t>, Streptococcus </a:t>
            </a:r>
            <a:r>
              <a:rPr lang="en-US" dirty="0" err="1" smtClean="0"/>
              <a:t>pneumoniae</a:t>
            </a:r>
            <a:r>
              <a:rPr lang="en-US" dirty="0" smtClean="0"/>
              <a:t>, </a:t>
            </a:r>
            <a:r>
              <a:rPr lang="en-US" dirty="0" err="1" smtClean="0"/>
              <a:t>Klebsiella</a:t>
            </a:r>
            <a:r>
              <a:rPr lang="en-US" dirty="0" smtClean="0"/>
              <a:t> &amp;</a:t>
            </a:r>
            <a:r>
              <a:rPr lang="en-US" dirty="0" err="1" smtClean="0"/>
              <a:t>Neisseria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5. Culture :centrifuged CSF deposit is taken up for culture on blood agar, </a:t>
            </a:r>
            <a:r>
              <a:rPr lang="en-US" dirty="0" err="1" smtClean="0"/>
              <a:t>MacConkey</a:t>
            </a:r>
            <a:r>
              <a:rPr lang="en-US" dirty="0" smtClean="0"/>
              <a:t> agar, chocolate agar &amp; LJ medium (if tubercular meningitis is suspected) and cooked meat broth &amp; incubate</a:t>
            </a:r>
          </a:p>
          <a:p>
            <a:pPr>
              <a:buNone/>
            </a:pPr>
            <a:r>
              <a:rPr lang="en-US" dirty="0" smtClean="0"/>
              <a:t>Isolated organisms if any are identified by biochemical tests &amp; put up for antibiotic sensitivity testing </a:t>
            </a:r>
          </a:p>
          <a:p>
            <a:pPr>
              <a:buNone/>
            </a:pPr>
            <a:r>
              <a:rPr lang="en-US" dirty="0" smtClean="0"/>
              <a:t>6. Blood culture</a:t>
            </a:r>
          </a:p>
          <a:p>
            <a:pPr>
              <a:buNone/>
            </a:pPr>
            <a:r>
              <a:rPr lang="en-US" dirty="0" smtClean="0"/>
              <a:t>7. Cell count of CSF &amp; type of cell – done in </a:t>
            </a:r>
            <a:r>
              <a:rPr lang="en-US" dirty="0" err="1" smtClean="0"/>
              <a:t>Neubauer</a:t>
            </a:r>
            <a:r>
              <a:rPr lang="en-US" dirty="0" smtClean="0"/>
              <a:t> chamber &amp; </a:t>
            </a:r>
            <a:r>
              <a:rPr lang="en-US" dirty="0" err="1" smtClean="0"/>
              <a:t>Leishman</a:t>
            </a:r>
            <a:r>
              <a:rPr lang="en-US" dirty="0" smtClean="0"/>
              <a:t>/</a:t>
            </a:r>
            <a:r>
              <a:rPr lang="en-US" dirty="0" err="1" smtClean="0"/>
              <a:t>Giemsa</a:t>
            </a:r>
            <a:r>
              <a:rPr lang="en-US" dirty="0" smtClean="0"/>
              <a:t> stain</a:t>
            </a:r>
          </a:p>
          <a:p>
            <a:pPr>
              <a:buNone/>
            </a:pPr>
            <a:r>
              <a:rPr lang="en-US" dirty="0" smtClean="0"/>
              <a:t>8. Chemical examination of CSF for glucose &amp; protein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Demonstration of bacterial products – </a:t>
            </a:r>
          </a:p>
          <a:p>
            <a:pPr marL="514350" indent="-514350">
              <a:buAutoNum type="alphaLcPeriod"/>
            </a:pPr>
            <a:r>
              <a:rPr lang="en-US" dirty="0" smtClean="0"/>
              <a:t>Bacterial antigens – N. </a:t>
            </a:r>
            <a:r>
              <a:rPr lang="en-US" dirty="0" err="1" smtClean="0"/>
              <a:t>meningitidis</a:t>
            </a:r>
            <a:r>
              <a:rPr lang="en-US" dirty="0" smtClean="0"/>
              <a:t> (group A &amp; C), </a:t>
            </a:r>
            <a:r>
              <a:rPr lang="en-US" dirty="0" err="1" smtClean="0"/>
              <a:t>Haemophillus</a:t>
            </a:r>
            <a:r>
              <a:rPr lang="en-US" dirty="0" smtClean="0"/>
              <a:t> </a:t>
            </a:r>
            <a:r>
              <a:rPr lang="en-US" dirty="0" err="1" smtClean="0"/>
              <a:t>influenzae</a:t>
            </a:r>
            <a:r>
              <a:rPr lang="en-US" dirty="0" smtClean="0"/>
              <a:t> </a:t>
            </a:r>
            <a:r>
              <a:rPr lang="en-US" dirty="0" smtClean="0"/>
              <a:t>&amp; Streptococcus  </a:t>
            </a:r>
            <a:r>
              <a:rPr lang="en-US" dirty="0" err="1" smtClean="0"/>
              <a:t>pneumoniae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Bacterial </a:t>
            </a:r>
            <a:r>
              <a:rPr lang="en-US" dirty="0" err="1" smtClean="0"/>
              <a:t>endotoxin</a:t>
            </a:r>
            <a:r>
              <a:rPr lang="en-US" dirty="0" smtClean="0"/>
              <a:t> present in blood can be </a:t>
            </a:r>
            <a:r>
              <a:rPr lang="en-US" dirty="0" err="1" smtClean="0"/>
              <a:t>dected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1234</Words>
  <Application>Microsoft Office PowerPoint</Application>
  <PresentationFormat>On-screen Show (4:3)</PresentationFormat>
  <Paragraphs>171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Meningitis </vt:lpstr>
      <vt:lpstr>PowerPoint Presentation</vt:lpstr>
      <vt:lpstr>CSF findings in meningitis</vt:lpstr>
      <vt:lpstr>Possible pathogens</vt:lpstr>
      <vt:lpstr>PowerPoint Presentation</vt:lpstr>
      <vt:lpstr>Lab diagnosis</vt:lpstr>
      <vt:lpstr>PowerPoint Presentation</vt:lpstr>
      <vt:lpstr>PowerPoint Presentation</vt:lpstr>
      <vt:lpstr>PowerPoint Presentation</vt:lpstr>
      <vt:lpstr>Aseptic meningitis- meningitis when the causative agent is not detected</vt:lpstr>
      <vt:lpstr>Urinary tract infection -UTI</vt:lpstr>
      <vt:lpstr>Types of UTI</vt:lpstr>
      <vt:lpstr>Predisposing factors</vt:lpstr>
      <vt:lpstr>Clinical features</vt:lpstr>
      <vt:lpstr>Causative agents</vt:lpstr>
      <vt:lpstr>PowerPoint Presentation</vt:lpstr>
      <vt:lpstr>Lab diagnosis</vt:lpstr>
      <vt:lpstr>PowerPoint Presentation</vt:lpstr>
      <vt:lpstr>PowerPoint Presentation</vt:lpstr>
      <vt:lpstr>Tuberculosis of kidney (haematogenous infection)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Meningitis </dc:title>
  <dc:creator>SAHAY</dc:creator>
  <cp:lastModifiedBy>DR DIVYA SAHAY</cp:lastModifiedBy>
  <cp:revision>58</cp:revision>
  <dcterms:created xsi:type="dcterms:W3CDTF">2010-06-01T09:05:33Z</dcterms:created>
  <dcterms:modified xsi:type="dcterms:W3CDTF">2014-08-05T05:57:58Z</dcterms:modified>
</cp:coreProperties>
</file>