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5"/>
  </p:notesMasterIdLst>
  <p:sldIdLst>
    <p:sldId id="256" r:id="rId2"/>
    <p:sldId id="257" r:id="rId3"/>
    <p:sldId id="258" r:id="rId4"/>
    <p:sldId id="259" r:id="rId5"/>
    <p:sldId id="475" r:id="rId6"/>
    <p:sldId id="297" r:id="rId7"/>
    <p:sldId id="262" r:id="rId8"/>
    <p:sldId id="476" r:id="rId9"/>
    <p:sldId id="263" r:id="rId10"/>
    <p:sldId id="298" r:id="rId11"/>
    <p:sldId id="264" r:id="rId12"/>
    <p:sldId id="477" r:id="rId13"/>
    <p:sldId id="400" r:id="rId14"/>
    <p:sldId id="401" r:id="rId15"/>
    <p:sldId id="402" r:id="rId16"/>
    <p:sldId id="404" r:id="rId17"/>
    <p:sldId id="405" r:id="rId18"/>
    <p:sldId id="406" r:id="rId19"/>
    <p:sldId id="407" r:id="rId20"/>
    <p:sldId id="408" r:id="rId21"/>
    <p:sldId id="409" r:id="rId22"/>
    <p:sldId id="410" r:id="rId23"/>
    <p:sldId id="411" r:id="rId24"/>
    <p:sldId id="413" r:id="rId25"/>
    <p:sldId id="414" r:id="rId26"/>
    <p:sldId id="415" r:id="rId27"/>
    <p:sldId id="416" r:id="rId28"/>
    <p:sldId id="430" r:id="rId29"/>
    <p:sldId id="417" r:id="rId30"/>
    <p:sldId id="418" r:id="rId31"/>
    <p:sldId id="419" r:id="rId32"/>
    <p:sldId id="420" r:id="rId33"/>
    <p:sldId id="421" r:id="rId34"/>
    <p:sldId id="435" r:id="rId35"/>
    <p:sldId id="436" r:id="rId36"/>
    <p:sldId id="437" r:id="rId37"/>
    <p:sldId id="438" r:id="rId38"/>
    <p:sldId id="440" r:id="rId39"/>
    <p:sldId id="441" r:id="rId40"/>
    <p:sldId id="442" r:id="rId41"/>
    <p:sldId id="443" r:id="rId42"/>
    <p:sldId id="478" r:id="rId43"/>
    <p:sldId id="479" r:id="rId44"/>
    <p:sldId id="446" r:id="rId45"/>
    <p:sldId id="447" r:id="rId46"/>
    <p:sldId id="448" r:id="rId47"/>
    <p:sldId id="449" r:id="rId48"/>
    <p:sldId id="453" r:id="rId49"/>
    <p:sldId id="456" r:id="rId50"/>
    <p:sldId id="457" r:id="rId51"/>
    <p:sldId id="458" r:id="rId52"/>
    <p:sldId id="459" r:id="rId53"/>
    <p:sldId id="460" r:id="rId54"/>
    <p:sldId id="480" r:id="rId55"/>
    <p:sldId id="481" r:id="rId56"/>
    <p:sldId id="482" r:id="rId57"/>
    <p:sldId id="466" r:id="rId58"/>
    <p:sldId id="470" r:id="rId59"/>
    <p:sldId id="471" r:id="rId60"/>
    <p:sldId id="364" r:id="rId61"/>
    <p:sldId id="472" r:id="rId62"/>
    <p:sldId id="473" r:id="rId63"/>
    <p:sldId id="474"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12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01DAA-7B1C-4DBC-8358-C639851FD92B}" type="datetimeFigureOut">
              <a:rPr lang="en-IN" smtClean="0"/>
              <a:pPr/>
              <a:t>28-03-2020</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62C43-D59E-4E5E-9179-1255FC5A15C1}" type="slidenum">
              <a:rPr lang="en-IN" smtClean="0"/>
              <a:pPr/>
              <a:t>‹#›</a:t>
            </a:fld>
            <a:endParaRPr lang="en-IN" dirty="0"/>
          </a:p>
        </p:txBody>
      </p:sp>
    </p:spTree>
    <p:extLst>
      <p:ext uri="{BB962C8B-B14F-4D97-AF65-F5344CB8AC3E}">
        <p14:creationId xmlns:p14="http://schemas.microsoft.com/office/powerpoint/2010/main" xmlns="" val="385991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xmlns="" id="{C635F88A-1173-4AB5-A7BA-06D37D5127E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5FFE7D-EF78-4FF8-A6EE-1F0429BFF23F}" type="slidenum">
              <a:rPr lang="en-US" altLang="en-US"/>
              <a:pPr/>
              <a:t>28</a:t>
            </a:fld>
            <a:endParaRPr lang="en-US" altLang="en-US" dirty="0"/>
          </a:p>
        </p:txBody>
      </p:sp>
      <p:sp>
        <p:nvSpPr>
          <p:cNvPr id="128003" name="Rectangle 2">
            <a:extLst>
              <a:ext uri="{FF2B5EF4-FFF2-40B4-BE49-F238E27FC236}">
                <a16:creationId xmlns:a16="http://schemas.microsoft.com/office/drawing/2014/main" xmlns="" id="{D1576B6B-31DA-4961-8DBD-4206FBF098B1}"/>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xmlns="" id="{EA4A8C47-2D50-4AA3-80C8-2FCA51EC439A}"/>
              </a:ext>
            </a:extLst>
          </p:cNvPr>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3/28/2020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3/28/2020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3/28/2020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3/28/2020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3/28/2020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3/28/2020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researchgate.net/journal/0960-7439_International_Journal_of_Paediatric_Dentistry"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7D40BA-CA9E-43D7-AF85-8213F71CD088}"/>
              </a:ext>
            </a:extLst>
          </p:cNvPr>
          <p:cNvSpPr>
            <a:spLocks noGrp="1"/>
          </p:cNvSpPr>
          <p:nvPr>
            <p:ph type="ctrTitle"/>
          </p:nvPr>
        </p:nvSpPr>
        <p:spPr/>
        <p:txBody>
          <a:bodyPr/>
          <a:lstStyle/>
          <a:p>
            <a:pPr algn="ctr"/>
            <a:r>
              <a:rPr lang="en-US" dirty="0">
                <a:solidFill>
                  <a:schemeClr val="tx1"/>
                </a:solidFill>
                <a:latin typeface="Times New Roman" pitchFamily="18" charset="0"/>
                <a:cs typeface="Times New Roman" pitchFamily="18" charset="0"/>
              </a:rPr>
              <a:t>EXTRACTIONS  IN ORTHODONTICS </a:t>
            </a:r>
            <a:endParaRPr lang="en-IN" dirty="0"/>
          </a:p>
        </p:txBody>
      </p:sp>
      <p:sp>
        <p:nvSpPr>
          <p:cNvPr id="3" name="Subtitle 2">
            <a:extLst>
              <a:ext uri="{FF2B5EF4-FFF2-40B4-BE49-F238E27FC236}">
                <a16:creationId xmlns:a16="http://schemas.microsoft.com/office/drawing/2014/main" xmlns="" id="{76A42ED3-184A-4CD3-A7E0-96E3D3BFC61B}"/>
              </a:ext>
            </a:extLst>
          </p:cNvPr>
          <p:cNvSpPr>
            <a:spLocks noGrp="1"/>
          </p:cNvSpPr>
          <p:nvPr>
            <p:ph type="subTitle" idx="1"/>
          </p:nvPr>
        </p:nvSpPr>
        <p:spPr/>
        <p:txBody>
          <a:bodyPr/>
          <a:lstStyle/>
          <a:p>
            <a:r>
              <a:rPr lang="en-US" dirty="0"/>
              <a:t>PRESENTED BY – </a:t>
            </a:r>
            <a:r>
              <a:rPr lang="en-US" dirty="0" smtClean="0"/>
              <a:t> </a:t>
            </a:r>
            <a:r>
              <a:rPr lang="en-US" dirty="0" smtClean="0"/>
              <a:t>DR. VISHAL SINGH</a:t>
            </a:r>
            <a:endParaRPr lang="en-IN" dirty="0"/>
          </a:p>
        </p:txBody>
      </p:sp>
    </p:spTree>
    <p:extLst>
      <p:ext uri="{BB962C8B-B14F-4D97-AF65-F5344CB8AC3E}">
        <p14:creationId xmlns:p14="http://schemas.microsoft.com/office/powerpoint/2010/main" xmlns="" val="68022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xmlns="" id="{BDCA0BCB-AF4D-4CAC-AD9D-6ACE4C1AD6A4}"/>
              </a:ext>
            </a:extLst>
          </p:cNvPr>
          <p:cNvSpPr>
            <a:spLocks noGrp="1" noChangeArrowheads="1"/>
          </p:cNvSpPr>
          <p:nvPr>
            <p:ph type="body" idx="1"/>
          </p:nvPr>
        </p:nvSpPr>
        <p:spPr>
          <a:xfrm>
            <a:off x="1752600" y="301752"/>
            <a:ext cx="8915400" cy="6556248"/>
          </a:xfrm>
        </p:spPr>
        <p:txBody>
          <a:bodyPr>
            <a:normAutofit/>
          </a:bodyPr>
          <a:lstStyle/>
          <a:p>
            <a:pPr marL="0" indent="0">
              <a:lnSpc>
                <a:spcPct val="80000"/>
              </a:lnSpc>
              <a:buNone/>
            </a:pPr>
            <a:r>
              <a:rPr lang="en-US" altLang="en-US" sz="2400" dirty="0"/>
              <a:t>ARCH LENGTH TOOTH MATERIAL DISCREPANCY</a:t>
            </a:r>
            <a:r>
              <a:rPr lang="en-US" altLang="en-US" sz="2400" dirty="0">
                <a:solidFill>
                  <a:schemeClr val="accent2"/>
                </a:solidFill>
              </a:rPr>
              <a:t> .                                                                                                         </a:t>
            </a:r>
          </a:p>
          <a:p>
            <a:pPr>
              <a:lnSpc>
                <a:spcPct val="80000"/>
              </a:lnSpc>
              <a:buFont typeface="Wingdings" panose="05000000000000000000" pitchFamily="2" charset="2"/>
              <a:buNone/>
            </a:pPr>
            <a:r>
              <a:rPr lang="en-US" altLang="en-US" sz="2400" dirty="0">
                <a:solidFill>
                  <a:schemeClr val="accent2"/>
                </a:solidFill>
              </a:rPr>
              <a:t> </a:t>
            </a:r>
          </a:p>
          <a:p>
            <a:pPr>
              <a:lnSpc>
                <a:spcPct val="80000"/>
              </a:lnSpc>
              <a:buFont typeface="Wingdings" panose="05000000000000000000" pitchFamily="2" charset="2"/>
              <a:buNone/>
            </a:pPr>
            <a:r>
              <a:rPr lang="en-US" altLang="en-US" sz="2400" dirty="0"/>
              <a:t>   </a:t>
            </a:r>
            <a:r>
              <a:rPr lang="en-US" altLang="en-US" sz="2400" dirty="0">
                <a:latin typeface="Times New Roman" panose="02020603050405020304" pitchFamily="18" charset="0"/>
                <a:cs typeface="Times New Roman" panose="02020603050405020304" pitchFamily="18" charset="0"/>
              </a:rPr>
              <a:t>Contemporary guidelines for orthodontic extraction in class 1 crowding and \ or protrusion can be summerised as follows</a:t>
            </a:r>
          </a:p>
          <a:p>
            <a:pPr>
              <a:lnSpc>
                <a:spcPct val="80000"/>
              </a:lnSpc>
              <a:buFont typeface="Wingdings" panose="05000000000000000000" pitchFamily="2" charset="2"/>
              <a:buNone/>
            </a:pPr>
            <a:endParaRPr lang="en-US" altLang="en-US" sz="2400"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en-US" altLang="en-US" sz="2400" dirty="0">
                <a:latin typeface="Times New Roman" panose="02020603050405020304" pitchFamily="18" charset="0"/>
                <a:cs typeface="Times New Roman" panose="02020603050405020304" pitchFamily="18" charset="0"/>
              </a:rPr>
              <a:t>      1    Arch length discrepancy  less than   4 mm </a:t>
            </a:r>
          </a:p>
          <a:p>
            <a:pPr>
              <a:lnSpc>
                <a:spcPct val="80000"/>
              </a:lnSpc>
              <a:buFont typeface="Wingdings" panose="05000000000000000000" pitchFamily="2" charset="2"/>
              <a:buNone/>
            </a:pPr>
            <a:r>
              <a:rPr lang="en-US" altLang="en-US" sz="2400" dirty="0">
                <a:latin typeface="Times New Roman" panose="02020603050405020304" pitchFamily="18" charset="0"/>
                <a:cs typeface="Times New Roman" panose="02020603050405020304" pitchFamily="18" charset="0"/>
              </a:rPr>
              <a:t>     extraction rarely indicated   (only if there is severe incisor     protrusion or in few instances like severe vertical arch discrepancy )</a:t>
            </a:r>
          </a:p>
          <a:p>
            <a:pPr algn="just">
              <a:lnSpc>
                <a:spcPct val="80000"/>
              </a:lnSpc>
              <a:buFont typeface="Wingdings" panose="05000000000000000000" pitchFamily="2" charset="2"/>
              <a:buNone/>
            </a:pPr>
            <a:endParaRPr lang="en-US" altLang="en-US" sz="2400" dirty="0"/>
          </a:p>
          <a:p>
            <a:pPr algn="just">
              <a:lnSpc>
                <a:spcPct val="80000"/>
              </a:lnSpc>
              <a:buFont typeface="Wingdings" panose="05000000000000000000" pitchFamily="2" charset="2"/>
              <a:buNone/>
            </a:pPr>
            <a:r>
              <a:rPr lang="en-US" altLang="en-US" sz="2400"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03B496-D3A0-44F6-A60F-8D7E19FDFD84}"/>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396C1154-62B1-4630-AA26-ACE1B5C67A16}"/>
              </a:ext>
            </a:extLst>
          </p:cNvPr>
          <p:cNvSpPr>
            <a:spLocks noGrp="1"/>
          </p:cNvSpPr>
          <p:nvPr>
            <p:ph idx="1"/>
          </p:nvPr>
        </p:nvSpPr>
        <p:spPr>
          <a:xfrm>
            <a:off x="594018" y="2241996"/>
            <a:ext cx="10554574" cy="3636511"/>
          </a:xfrm>
        </p:spPr>
        <p:txBody>
          <a:bodyPr/>
          <a:lstStyle/>
          <a:p>
            <a:pPr algn="just">
              <a:lnSpc>
                <a:spcPct val="80000"/>
              </a:lnSpc>
              <a:buFont typeface="Wingdings" panose="05000000000000000000" pitchFamily="2" charset="2"/>
              <a:buNone/>
            </a:pPr>
            <a:r>
              <a:rPr lang="en-US" altLang="en-US" dirty="0"/>
              <a:t>2   </a:t>
            </a:r>
            <a:r>
              <a:rPr lang="en-US" altLang="en-US" sz="2400" dirty="0">
                <a:latin typeface="Times New Roman" panose="02020603050405020304" pitchFamily="18" charset="0"/>
                <a:cs typeface="Times New Roman" panose="02020603050405020304" pitchFamily="18" charset="0"/>
              </a:rPr>
              <a:t>ARCHLENGTH DISCREPANCY  IS 5  TO  9 mm</a:t>
            </a:r>
          </a:p>
          <a:p>
            <a:pPr algn="just">
              <a:lnSpc>
                <a:spcPct val="80000"/>
              </a:lnSpc>
              <a:buFont typeface="Wingdings" panose="05000000000000000000" pitchFamily="2" charset="2"/>
              <a:buNone/>
            </a:pPr>
            <a:r>
              <a:rPr lang="en-US" altLang="en-US" sz="2400" dirty="0">
                <a:latin typeface="Times New Roman" panose="02020603050405020304" pitchFamily="18" charset="0"/>
                <a:cs typeface="Times New Roman" panose="02020603050405020304" pitchFamily="18" charset="0"/>
              </a:rPr>
              <a:t>    Non extraction or extraction,decision depends on other facial hard and soft tissue features of the patient </a:t>
            </a:r>
          </a:p>
          <a:p>
            <a:pPr algn="just">
              <a:lnSpc>
                <a:spcPct val="80000"/>
              </a:lnSpc>
              <a:buFont typeface="Wingdings" panose="05000000000000000000" pitchFamily="2" charset="2"/>
              <a:buNone/>
            </a:pPr>
            <a:r>
              <a:rPr lang="en-US" altLang="en-US" sz="2400" dirty="0">
                <a:latin typeface="Times New Roman" panose="02020603050405020304" pitchFamily="18" charset="0"/>
                <a:cs typeface="Times New Roman" panose="02020603050405020304" pitchFamily="18" charset="0"/>
              </a:rPr>
              <a:t> </a:t>
            </a:r>
          </a:p>
          <a:p>
            <a:pPr>
              <a:lnSpc>
                <a:spcPct val="80000"/>
              </a:lnSpc>
              <a:buFont typeface="Wingdings" panose="05000000000000000000" pitchFamily="2" charset="2"/>
              <a:buNone/>
            </a:pPr>
            <a:r>
              <a:rPr lang="en-US" altLang="en-US" sz="2400" dirty="0">
                <a:latin typeface="Times New Roman" panose="02020603050405020304" pitchFamily="18" charset="0"/>
                <a:cs typeface="Times New Roman" panose="02020603050405020304" pitchFamily="18" charset="0"/>
              </a:rPr>
              <a:t>    3.Arch length discrepancy is 10 mm or more                                                                                                                                                                                                                                                                                                                              here extraction almost always required to obtain space to align teeth </a:t>
            </a:r>
          </a:p>
          <a:p>
            <a:endParaRPr lang="en-IN" dirty="0"/>
          </a:p>
        </p:txBody>
      </p:sp>
    </p:spTree>
    <p:extLst>
      <p:ext uri="{BB962C8B-B14F-4D97-AF65-F5344CB8AC3E}">
        <p14:creationId xmlns:p14="http://schemas.microsoft.com/office/powerpoint/2010/main" xmlns="" val="3763467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600" dirty="0" smtClean="0"/>
              <a:t>CHOICE OF TEETH FOR EXTRACTION</a:t>
            </a:r>
            <a:endParaRPr lang="en-US" sz="6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81EE0-DB8B-492D-8283-61EFDA45FD5F}"/>
              </a:ext>
            </a:extLst>
          </p:cNvPr>
          <p:cNvSpPr>
            <a:spLocks noGrp="1"/>
          </p:cNvSpPr>
          <p:nvPr>
            <p:ph type="title"/>
          </p:nvPr>
        </p:nvSpPr>
        <p:spPr/>
        <p:txBody>
          <a:bodyPr/>
          <a:lstStyle/>
          <a:p>
            <a:r>
              <a:rPr lang="en-US" dirty="0"/>
              <a:t>UPPER INCISOR EXTRACTION </a:t>
            </a:r>
            <a:endParaRPr lang="en-IN" dirty="0"/>
          </a:p>
        </p:txBody>
      </p:sp>
      <p:sp>
        <p:nvSpPr>
          <p:cNvPr id="3" name="Content Placeholder 2">
            <a:extLst>
              <a:ext uri="{FF2B5EF4-FFF2-40B4-BE49-F238E27FC236}">
                <a16:creationId xmlns:a16="http://schemas.microsoft.com/office/drawing/2014/main" xmlns="" id="{62D37126-AD97-4564-8542-3DC5D60E536D}"/>
              </a:ext>
            </a:extLst>
          </p:cNvPr>
          <p:cNvSpPr>
            <a:spLocks noGrp="1"/>
          </p:cNvSpPr>
          <p:nvPr>
            <p:ph idx="1"/>
          </p:nvPr>
        </p:nvSpPr>
        <p:spPr/>
        <p:txBody>
          <a:bodyPr/>
          <a:lstStyle/>
          <a:p>
            <a:pPr lvl="1">
              <a:lnSpc>
                <a:spcPct val="140000"/>
              </a:lnSpc>
              <a:defRPr/>
            </a:pPr>
            <a:r>
              <a:rPr lang="en-US" altLang="en-US" sz="2000" dirty="0"/>
              <a:t>These teeth are </a:t>
            </a:r>
            <a:r>
              <a:rPr lang="en-US" altLang="en-US" sz="2000" dirty="0">
                <a:solidFill>
                  <a:srgbClr val="FFFF00"/>
                </a:solidFill>
              </a:rPr>
              <a:t>rarely extracted for the relief of crowding</a:t>
            </a:r>
            <a:r>
              <a:rPr lang="en-US" altLang="en-US" sz="2000" dirty="0"/>
              <a:t>, unless their condition indicating that they are damaged severely beyond repair. In such cases the lateral incisors maybe aligned and shaped to central incisors in favorable situations.</a:t>
            </a:r>
          </a:p>
          <a:p>
            <a:pPr lvl="1">
              <a:lnSpc>
                <a:spcPct val="140000"/>
              </a:lnSpc>
              <a:defRPr/>
            </a:pPr>
            <a:r>
              <a:rPr lang="en-US" altLang="en-US" sz="2000" dirty="0"/>
              <a:t>Severe </a:t>
            </a:r>
            <a:r>
              <a:rPr lang="en-US" altLang="en-US" sz="2000" dirty="0">
                <a:solidFill>
                  <a:srgbClr val="FFFF00"/>
                </a:solidFill>
              </a:rPr>
              <a:t>malposition of the teeth</a:t>
            </a:r>
            <a:r>
              <a:rPr lang="en-US" altLang="en-US" sz="2000" dirty="0"/>
              <a:t>, particularly when its apex is positioned palatally</a:t>
            </a:r>
          </a:p>
          <a:p>
            <a:pPr lvl="1">
              <a:lnSpc>
                <a:spcPct val="140000"/>
              </a:lnSpc>
              <a:defRPr/>
            </a:pPr>
            <a:r>
              <a:rPr lang="en-US" altLang="en-US" sz="2000" dirty="0"/>
              <a:t>Malformed tooth (Cone form)</a:t>
            </a:r>
          </a:p>
          <a:p>
            <a:endParaRPr lang="en-IN" dirty="0"/>
          </a:p>
        </p:txBody>
      </p:sp>
    </p:spTree>
    <p:extLst>
      <p:ext uri="{BB962C8B-B14F-4D97-AF65-F5344CB8AC3E}">
        <p14:creationId xmlns:p14="http://schemas.microsoft.com/office/powerpoint/2010/main" xmlns="" val="3365437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DE5EB-B0FC-432A-BF7F-EC868EBCAC46}"/>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76C11B17-D081-407E-B155-B5164DFBAC82}"/>
              </a:ext>
            </a:extLst>
          </p:cNvPr>
          <p:cNvSpPr>
            <a:spLocks noGrp="1"/>
          </p:cNvSpPr>
          <p:nvPr>
            <p:ph idx="1"/>
          </p:nvPr>
        </p:nvSpPr>
        <p:spPr/>
        <p:txBody>
          <a:bodyPr/>
          <a:lstStyle/>
          <a:p>
            <a:pPr lvl="1">
              <a:lnSpc>
                <a:spcPct val="140000"/>
              </a:lnSpc>
              <a:defRPr/>
            </a:pPr>
            <a:r>
              <a:rPr lang="en-US" altLang="en-US" sz="2000" dirty="0"/>
              <a:t>When lateral incisors are severely fractured in young children, it may be necessary to extract the </a:t>
            </a:r>
            <a:r>
              <a:rPr lang="en-US" altLang="en-US" sz="2000" dirty="0">
                <a:solidFill>
                  <a:srgbClr val="FFFF00"/>
                </a:solidFill>
              </a:rPr>
              <a:t>broken incisor</a:t>
            </a:r>
            <a:r>
              <a:rPr lang="en-US" altLang="en-US" sz="2000" dirty="0"/>
              <a:t> and move the adjacent canine to occupy the space.</a:t>
            </a:r>
          </a:p>
          <a:p>
            <a:pPr lvl="1">
              <a:lnSpc>
                <a:spcPct val="140000"/>
              </a:lnSpc>
              <a:defRPr/>
            </a:pPr>
            <a:r>
              <a:rPr lang="en-US" altLang="en-US" sz="2000" dirty="0"/>
              <a:t>When the roots are unfavorably </a:t>
            </a:r>
            <a:r>
              <a:rPr lang="en-US" altLang="en-US" sz="2000" dirty="0">
                <a:solidFill>
                  <a:srgbClr val="FFFF00"/>
                </a:solidFill>
              </a:rPr>
              <a:t>dilacerated, ankylosed</a:t>
            </a:r>
            <a:r>
              <a:rPr lang="en-US" altLang="en-US" sz="2000" dirty="0"/>
              <a:t>, this makes orthodontic tooth movement less efficient.</a:t>
            </a:r>
          </a:p>
          <a:p>
            <a:pPr lvl="1">
              <a:lnSpc>
                <a:spcPct val="140000"/>
              </a:lnSpc>
              <a:defRPr/>
            </a:pPr>
            <a:r>
              <a:rPr lang="en-US" altLang="en-US" sz="2000" dirty="0"/>
              <a:t>Unfavorably impacted tooth</a:t>
            </a:r>
            <a:endParaRPr lang="en-US" altLang="en-US" sz="2000" b="1" u="sng" dirty="0"/>
          </a:p>
          <a:p>
            <a:endParaRPr lang="en-IN" dirty="0"/>
          </a:p>
        </p:txBody>
      </p:sp>
    </p:spTree>
    <p:extLst>
      <p:ext uri="{BB962C8B-B14F-4D97-AF65-F5344CB8AC3E}">
        <p14:creationId xmlns:p14="http://schemas.microsoft.com/office/powerpoint/2010/main" xmlns="" val="3068747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1B8FAF-0368-4D66-943A-2C82D5731894}"/>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E9EDD238-8BA1-4909-A555-9B35E5CA2C3D}"/>
              </a:ext>
            </a:extLst>
          </p:cNvPr>
          <p:cNvSpPr>
            <a:spLocks noGrp="1"/>
          </p:cNvSpPr>
          <p:nvPr>
            <p:ph idx="1"/>
          </p:nvPr>
        </p:nvSpPr>
        <p:spPr/>
        <p:txBody>
          <a:bodyPr/>
          <a:lstStyle/>
          <a:p>
            <a:pPr>
              <a:lnSpc>
                <a:spcPct val="180000"/>
              </a:lnSpc>
              <a:defRPr/>
            </a:pPr>
            <a:r>
              <a:rPr lang="en-US" altLang="en-US" b="1" u="sng" dirty="0">
                <a:solidFill>
                  <a:srgbClr val="42FF33"/>
                </a:solidFill>
              </a:rPr>
              <a:t>Drawback</a:t>
            </a:r>
            <a:endParaRPr lang="en-US" altLang="en-US" dirty="0">
              <a:solidFill>
                <a:srgbClr val="42FF33"/>
              </a:solidFill>
            </a:endParaRPr>
          </a:p>
          <a:p>
            <a:pPr lvl="1">
              <a:lnSpc>
                <a:spcPct val="180000"/>
              </a:lnSpc>
              <a:defRPr/>
            </a:pPr>
            <a:r>
              <a:rPr lang="en-US" altLang="en-US" sz="1800" dirty="0"/>
              <a:t>Occlusion with incisor tooth extraction show a tendency to cusp-cusp relation on one side of the dental arches with what is known as </a:t>
            </a:r>
            <a:r>
              <a:rPr lang="en-US" altLang="en-US" sz="1800" u="sng" dirty="0"/>
              <a:t>Slippage. </a:t>
            </a:r>
            <a:r>
              <a:rPr lang="en-US" altLang="en-US" sz="1800" dirty="0"/>
              <a:t>There maybe a tendency for the space to open when the basal arch is large &amp; in addition there is a tendency to increased maxillary incisor overjet &amp; occasionally also to deep overbite.</a:t>
            </a:r>
          </a:p>
          <a:p>
            <a:endParaRPr lang="en-IN" dirty="0"/>
          </a:p>
        </p:txBody>
      </p:sp>
    </p:spTree>
    <p:extLst>
      <p:ext uri="{BB962C8B-B14F-4D97-AF65-F5344CB8AC3E}">
        <p14:creationId xmlns:p14="http://schemas.microsoft.com/office/powerpoint/2010/main" xmlns="" val="93443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374A0E-8C44-4F9B-92EF-3910BE36043D}"/>
              </a:ext>
            </a:extLst>
          </p:cNvPr>
          <p:cNvSpPr>
            <a:spLocks noGrp="1"/>
          </p:cNvSpPr>
          <p:nvPr>
            <p:ph type="title"/>
          </p:nvPr>
        </p:nvSpPr>
        <p:spPr/>
        <p:txBody>
          <a:bodyPr/>
          <a:lstStyle/>
          <a:p>
            <a:r>
              <a:rPr lang="en-US" dirty="0"/>
              <a:t>LOWER INCIOSR EXTRACTION</a:t>
            </a:r>
            <a:endParaRPr lang="en-IN" dirty="0"/>
          </a:p>
        </p:txBody>
      </p:sp>
      <p:sp>
        <p:nvSpPr>
          <p:cNvPr id="3" name="Content Placeholder 2">
            <a:extLst>
              <a:ext uri="{FF2B5EF4-FFF2-40B4-BE49-F238E27FC236}">
                <a16:creationId xmlns:a16="http://schemas.microsoft.com/office/drawing/2014/main" xmlns="" id="{306375D1-65B6-4FFB-9CB3-EF154A2E72F2}"/>
              </a:ext>
            </a:extLst>
          </p:cNvPr>
          <p:cNvSpPr>
            <a:spLocks noGrp="1"/>
          </p:cNvSpPr>
          <p:nvPr>
            <p:ph idx="1"/>
          </p:nvPr>
        </p:nvSpPr>
        <p:spPr/>
        <p:txBody>
          <a:bodyPr/>
          <a:lstStyle/>
          <a:p>
            <a:pPr lvl="1">
              <a:lnSpc>
                <a:spcPct val="160000"/>
              </a:lnSpc>
              <a:defRPr/>
            </a:pPr>
            <a:r>
              <a:rPr lang="en-US" altLang="en-US" sz="1800" dirty="0"/>
              <a:t>According to </a:t>
            </a:r>
            <a:r>
              <a:rPr lang="en-US" altLang="en-US" sz="1800" b="1" dirty="0">
                <a:solidFill>
                  <a:srgbClr val="FFFF00"/>
                </a:solidFill>
              </a:rPr>
              <a:t>Joondeph &amp; Riedel, Turerson</a:t>
            </a:r>
            <a:r>
              <a:rPr lang="en-US" altLang="en-US" sz="1800" dirty="0"/>
              <a:t> and others -1980 one or two lower incisors will be extracted as part of orthodontic treatment.</a:t>
            </a:r>
          </a:p>
          <a:p>
            <a:pPr lvl="1">
              <a:lnSpc>
                <a:spcPct val="160000"/>
              </a:lnSpc>
              <a:defRPr/>
            </a:pPr>
            <a:r>
              <a:rPr lang="en-US" altLang="en-US" sz="1800" dirty="0"/>
              <a:t>For eg: patient with an open bite, </a:t>
            </a:r>
            <a:r>
              <a:rPr lang="en-US" altLang="en-US" sz="1800" dirty="0">
                <a:solidFill>
                  <a:srgbClr val="FFFF00"/>
                </a:solidFill>
              </a:rPr>
              <a:t>Class III tendency or a periodontal problem involving excessive gingival recession on the most protruded incisor</a:t>
            </a:r>
          </a:p>
          <a:p>
            <a:pPr lvl="1">
              <a:lnSpc>
                <a:spcPct val="160000"/>
              </a:lnSpc>
              <a:defRPr/>
            </a:pPr>
            <a:r>
              <a:rPr lang="en-US" altLang="en-US" sz="1800" dirty="0"/>
              <a:t>Space left by extraction should not be allowed to close by itself because of tooth shifting can not be predicted, so active space closure by means of orthodontic appliance is required.</a:t>
            </a:r>
            <a:endParaRPr lang="en-US" altLang="en-US" sz="1800" b="1" u="sng" dirty="0"/>
          </a:p>
          <a:p>
            <a:endParaRPr lang="en-IN" dirty="0"/>
          </a:p>
        </p:txBody>
      </p:sp>
    </p:spTree>
    <p:extLst>
      <p:ext uri="{BB962C8B-B14F-4D97-AF65-F5344CB8AC3E}">
        <p14:creationId xmlns:p14="http://schemas.microsoft.com/office/powerpoint/2010/main" xmlns="" val="428309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4919A8-D522-47D1-AFE6-AB449C3B7427}"/>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2702A4BF-4805-4B28-9BBC-B01DC021C55F}"/>
              </a:ext>
            </a:extLst>
          </p:cNvPr>
          <p:cNvSpPr>
            <a:spLocks noGrp="1"/>
          </p:cNvSpPr>
          <p:nvPr>
            <p:ph idx="1"/>
          </p:nvPr>
        </p:nvSpPr>
        <p:spPr/>
        <p:txBody>
          <a:bodyPr/>
          <a:lstStyle/>
          <a:p>
            <a:pPr>
              <a:lnSpc>
                <a:spcPct val="160000"/>
              </a:lnSpc>
              <a:defRPr/>
            </a:pPr>
            <a:r>
              <a:rPr lang="en-US" altLang="en-US" b="1" u="sng" dirty="0">
                <a:solidFill>
                  <a:srgbClr val="42FF33"/>
                </a:solidFill>
              </a:rPr>
              <a:t>Indications:</a:t>
            </a:r>
            <a:endParaRPr lang="en-US" altLang="en-US" dirty="0">
              <a:solidFill>
                <a:srgbClr val="42FF33"/>
              </a:solidFill>
            </a:endParaRPr>
          </a:p>
          <a:p>
            <a:pPr lvl="1">
              <a:lnSpc>
                <a:spcPct val="160000"/>
              </a:lnSpc>
              <a:defRPr/>
            </a:pPr>
            <a:r>
              <a:rPr lang="en-US" altLang="en-US" sz="1800" dirty="0"/>
              <a:t>Anomalies in the number of anterior teeth</a:t>
            </a:r>
          </a:p>
          <a:p>
            <a:pPr lvl="1">
              <a:lnSpc>
                <a:spcPct val="160000"/>
              </a:lnSpc>
              <a:defRPr/>
            </a:pPr>
            <a:r>
              <a:rPr lang="en-US" altLang="en-US" sz="1800" dirty="0"/>
              <a:t>Tooth size anomalies</a:t>
            </a:r>
          </a:p>
          <a:p>
            <a:pPr lvl="1">
              <a:lnSpc>
                <a:spcPct val="160000"/>
              </a:lnSpc>
              <a:defRPr/>
            </a:pPr>
            <a:r>
              <a:rPr lang="en-US" altLang="en-US" sz="1800" dirty="0"/>
              <a:t>Ectopic eruption of incisors</a:t>
            </a:r>
          </a:p>
          <a:p>
            <a:pPr lvl="1">
              <a:lnSpc>
                <a:spcPct val="160000"/>
              </a:lnSpc>
              <a:defRPr/>
            </a:pPr>
            <a:r>
              <a:rPr lang="en-US" altLang="en-US" sz="1800" dirty="0"/>
              <a:t>Moderate class III malocclusion </a:t>
            </a:r>
          </a:p>
          <a:p>
            <a:endParaRPr lang="en-IN" dirty="0"/>
          </a:p>
        </p:txBody>
      </p:sp>
      <p:pic>
        <p:nvPicPr>
          <p:cNvPr id="4" name="Picture 4" descr="DSC_0517">
            <a:extLst>
              <a:ext uri="{FF2B5EF4-FFF2-40B4-BE49-F238E27FC236}">
                <a16:creationId xmlns:a16="http://schemas.microsoft.com/office/drawing/2014/main" xmlns="" id="{54994D7A-A29F-4E7D-9AB7-71867E414AE0}"/>
              </a:ext>
            </a:extLst>
          </p:cNvPr>
          <p:cNvPicPr>
            <a:picLocks noChangeAspect="1" noChangeArrowheads="1"/>
          </p:cNvPicPr>
          <p:nvPr/>
        </p:nvPicPr>
        <p:blipFill>
          <a:blip r:embed="rId2">
            <a:lum contrast="6000"/>
            <a:extLst>
              <a:ext uri="{28A0092B-C50C-407E-A947-70E740481C1C}">
                <a14:useLocalDpi xmlns:a14="http://schemas.microsoft.com/office/drawing/2010/main" xmlns="" val="0"/>
              </a:ext>
            </a:extLst>
          </a:blip>
          <a:srcRect l="29866" t="24799" r="18750" b="24799"/>
          <a:stretch>
            <a:fillRect/>
          </a:stretch>
        </p:blipFill>
        <p:spPr bwMode="auto">
          <a:xfrm>
            <a:off x="8228013" y="3093720"/>
            <a:ext cx="3508375" cy="2286000"/>
          </a:xfrm>
          <a:prstGeom prst="rect">
            <a:avLst/>
          </a:prstGeom>
          <a:noFill/>
          <a:ln w="57150">
            <a:solidFill>
              <a:srgbClr val="00FF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2978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6831C4-CD67-4081-8953-89F76AB1D26E}"/>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9450A8C6-EB20-4340-BAC1-7B1BBC22E1C7}"/>
              </a:ext>
            </a:extLst>
          </p:cNvPr>
          <p:cNvSpPr>
            <a:spLocks noGrp="1"/>
          </p:cNvSpPr>
          <p:nvPr>
            <p:ph idx="1"/>
          </p:nvPr>
        </p:nvSpPr>
        <p:spPr>
          <a:xfrm>
            <a:off x="91440" y="2082801"/>
            <a:ext cx="12100560" cy="4663440"/>
          </a:xfrm>
        </p:spPr>
        <p:txBody>
          <a:bodyPr>
            <a:normAutofit/>
          </a:bodyPr>
          <a:lstStyle/>
          <a:p>
            <a:pPr>
              <a:lnSpc>
                <a:spcPct val="180000"/>
              </a:lnSpc>
              <a:defRPr/>
            </a:pPr>
            <a:r>
              <a:rPr lang="en-US" altLang="en-US" sz="2000" u="sng" dirty="0">
                <a:latin typeface="Times New Roman" panose="02020603050405020304" pitchFamily="18" charset="0"/>
                <a:cs typeface="Times New Roman" panose="02020603050405020304" pitchFamily="18" charset="0"/>
              </a:rPr>
              <a:t>1.Anomalies in the number of anterior teeth</a:t>
            </a:r>
            <a:endParaRPr lang="en-US" altLang="en-US" sz="2000" dirty="0">
              <a:latin typeface="Times New Roman" panose="02020603050405020304" pitchFamily="18" charset="0"/>
              <a:cs typeface="Times New Roman" panose="02020603050405020304" pitchFamily="18" charset="0"/>
            </a:endParaRPr>
          </a:p>
          <a:p>
            <a:pPr lvl="1">
              <a:lnSpc>
                <a:spcPct val="180000"/>
              </a:lnSpc>
              <a:defRPr/>
            </a:pPr>
            <a:r>
              <a:rPr lang="en-US" altLang="en-US" sz="2000" dirty="0">
                <a:latin typeface="Times New Roman" panose="02020603050405020304" pitchFamily="18" charset="0"/>
                <a:cs typeface="Times New Roman" panose="02020603050405020304" pitchFamily="18" charset="0"/>
              </a:rPr>
              <a:t>The </a:t>
            </a:r>
            <a:r>
              <a:rPr lang="en-US" altLang="en-US" sz="2000" dirty="0">
                <a:solidFill>
                  <a:srgbClr val="FFFF00"/>
                </a:solidFill>
                <a:latin typeface="Times New Roman" panose="02020603050405020304" pitchFamily="18" charset="0"/>
                <a:cs typeface="Times New Roman" panose="02020603050405020304" pitchFamily="18" charset="0"/>
              </a:rPr>
              <a:t>supernumerary </a:t>
            </a:r>
            <a:r>
              <a:rPr lang="en-US" altLang="en-US" sz="2000" dirty="0">
                <a:latin typeface="Times New Roman" panose="02020603050405020304" pitchFamily="18" charset="0"/>
                <a:cs typeface="Times New Roman" panose="02020603050405020304" pitchFamily="18" charset="0"/>
              </a:rPr>
              <a:t>lower incisor require its extraction in order to achieve good occlusal </a:t>
            </a:r>
            <a:r>
              <a:rPr lang="en-US" altLang="en-US" sz="2000" dirty="0" smtClean="0">
                <a:latin typeface="Times New Roman" panose="02020603050405020304" pitchFamily="18" charset="0"/>
                <a:cs typeface="Times New Roman" panose="02020603050405020304" pitchFamily="18" charset="0"/>
              </a:rPr>
              <a:t>alignment</a:t>
            </a:r>
            <a:endParaRPr lang="en-US" altLang="en-US" sz="2000" dirty="0">
              <a:latin typeface="Times New Roman" panose="02020603050405020304" pitchFamily="18" charset="0"/>
              <a:cs typeface="Times New Roman" panose="02020603050405020304" pitchFamily="18" charset="0"/>
            </a:endParaRPr>
          </a:p>
          <a:p>
            <a:pPr lvl="1">
              <a:lnSpc>
                <a:spcPct val="180000"/>
              </a:lnSpc>
              <a:defRPr/>
            </a:pPr>
            <a:r>
              <a:rPr lang="en-US" altLang="en-US" sz="2000" dirty="0">
                <a:latin typeface="Times New Roman" panose="02020603050405020304" pitchFamily="18" charset="0"/>
                <a:cs typeface="Times New Roman" panose="02020603050405020304" pitchFamily="18" charset="0"/>
              </a:rPr>
              <a:t>The extraction of a lower incisor would be indicated in order to co-ordinate the occlusion of the incisors.</a:t>
            </a:r>
            <a:endParaRPr lang="en-US" altLang="en-US" sz="2000" u="sng"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2611802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E5F852-38B3-4B7D-B95A-2EFC5A6CE0B1}"/>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E7EC96D9-C40E-4887-8000-EB35C33DBD8E}"/>
              </a:ext>
            </a:extLst>
          </p:cNvPr>
          <p:cNvSpPr>
            <a:spLocks noGrp="1"/>
          </p:cNvSpPr>
          <p:nvPr>
            <p:ph idx="1"/>
          </p:nvPr>
        </p:nvSpPr>
        <p:spPr>
          <a:xfrm>
            <a:off x="0" y="1625600"/>
            <a:ext cx="12192000" cy="5232401"/>
          </a:xfrm>
        </p:spPr>
        <p:txBody>
          <a:bodyPr/>
          <a:lstStyle/>
          <a:p>
            <a:pPr>
              <a:lnSpc>
                <a:spcPct val="180000"/>
              </a:lnSpc>
              <a:defRPr/>
            </a:pPr>
            <a:r>
              <a:rPr lang="en-US" altLang="en-US" sz="2000" u="sng" dirty="0">
                <a:latin typeface="Times New Roman" panose="02020603050405020304" pitchFamily="18" charset="0"/>
                <a:cs typeface="Times New Roman" panose="02020603050405020304" pitchFamily="18" charset="0"/>
              </a:rPr>
              <a:t>2.Tooth size anomalies</a:t>
            </a:r>
            <a:endParaRPr lang="en-US" altLang="en-US" sz="2000" dirty="0">
              <a:latin typeface="Times New Roman" panose="02020603050405020304" pitchFamily="18" charset="0"/>
              <a:cs typeface="Times New Roman" panose="02020603050405020304" pitchFamily="18" charset="0"/>
            </a:endParaRPr>
          </a:p>
          <a:p>
            <a:pPr lvl="1">
              <a:lnSpc>
                <a:spcPct val="180000"/>
              </a:lnSpc>
              <a:defRPr/>
            </a:pPr>
            <a:r>
              <a:rPr lang="en-US" altLang="en-US" sz="2000" dirty="0">
                <a:solidFill>
                  <a:srgbClr val="FFFF00"/>
                </a:solidFill>
                <a:latin typeface="Times New Roman" panose="02020603050405020304" pitchFamily="18" charset="0"/>
                <a:cs typeface="Times New Roman" panose="02020603050405020304" pitchFamily="18" charset="0"/>
              </a:rPr>
              <a:t>Discrepancy in M-D size</a:t>
            </a:r>
            <a:r>
              <a:rPr lang="en-US" altLang="en-US" sz="2000" dirty="0">
                <a:latin typeface="Times New Roman" panose="02020603050405020304" pitchFamily="18" charset="0"/>
                <a:cs typeface="Times New Roman" panose="02020603050405020304" pitchFamily="18" charset="0"/>
              </a:rPr>
              <a:t> of the six anterior teeth may be corrected by extracting a lower incisor. </a:t>
            </a:r>
          </a:p>
          <a:p>
            <a:pPr lvl="1">
              <a:lnSpc>
                <a:spcPct val="180000"/>
              </a:lnSpc>
              <a:defRPr/>
            </a:pPr>
            <a:r>
              <a:rPr lang="en-US" altLang="en-US" sz="2000" dirty="0">
                <a:latin typeface="Times New Roman" panose="02020603050405020304" pitchFamily="18" charset="0"/>
                <a:cs typeface="Times New Roman" panose="02020603050405020304" pitchFamily="18" charset="0"/>
              </a:rPr>
              <a:t>The disproportion as reflected by </a:t>
            </a:r>
            <a:r>
              <a:rPr lang="en-US" altLang="en-US" sz="2000" dirty="0">
                <a:solidFill>
                  <a:srgbClr val="FFFF00"/>
                </a:solidFill>
                <a:latin typeface="Times New Roman" panose="02020603050405020304" pitchFamily="18" charset="0"/>
                <a:cs typeface="Times New Roman" panose="02020603050405020304" pitchFamily="18" charset="0"/>
              </a:rPr>
              <a:t>Bolton’s index 1958</a:t>
            </a:r>
            <a:r>
              <a:rPr lang="en-US" altLang="en-US" sz="2000" dirty="0">
                <a:latin typeface="Times New Roman" panose="02020603050405020304" pitchFamily="18" charset="0"/>
                <a:cs typeface="Times New Roman" panose="02020603050405020304" pitchFamily="18" charset="0"/>
              </a:rPr>
              <a:t> is established by the relative macrodontia of the lower incisors or macrodontia of upper laterals. </a:t>
            </a:r>
          </a:p>
          <a:p>
            <a:pPr lvl="1">
              <a:lnSpc>
                <a:spcPct val="180000"/>
              </a:lnSpc>
              <a:defRPr/>
            </a:pPr>
            <a:r>
              <a:rPr lang="en-US" altLang="en-US" sz="2000" dirty="0">
                <a:latin typeface="Times New Roman" panose="02020603050405020304" pitchFamily="18" charset="0"/>
                <a:cs typeface="Times New Roman" panose="02020603050405020304" pitchFamily="18" charset="0"/>
              </a:rPr>
              <a:t>The </a:t>
            </a:r>
            <a:r>
              <a:rPr lang="en-US" altLang="en-US" sz="2000" dirty="0">
                <a:solidFill>
                  <a:srgbClr val="FFFF00"/>
                </a:solidFill>
                <a:latin typeface="Times New Roman" panose="02020603050405020304" pitchFamily="18" charset="0"/>
                <a:cs typeface="Times New Roman" panose="02020603050405020304" pitchFamily="18" charset="0"/>
              </a:rPr>
              <a:t>fracture or morphological defect</a:t>
            </a:r>
            <a:r>
              <a:rPr lang="en-US" altLang="en-US" sz="2000" dirty="0">
                <a:latin typeface="Times New Roman" panose="02020603050405020304" pitchFamily="18" charset="0"/>
                <a:cs typeface="Times New Roman" panose="02020603050405020304" pitchFamily="18" charset="0"/>
              </a:rPr>
              <a:t> of a mandibular incisor indicates its extraction in cases of crowding</a:t>
            </a:r>
            <a:r>
              <a:rPr lang="en-US" altLang="en-US" dirty="0"/>
              <a:t>.</a:t>
            </a:r>
          </a:p>
          <a:p>
            <a:endParaRPr lang="en-IN" dirty="0"/>
          </a:p>
        </p:txBody>
      </p:sp>
    </p:spTree>
    <p:extLst>
      <p:ext uri="{BB962C8B-B14F-4D97-AF65-F5344CB8AC3E}">
        <p14:creationId xmlns:p14="http://schemas.microsoft.com/office/powerpoint/2010/main" xmlns="" val="264649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57AF73-878C-4CD6-9E34-CE8EF13E465C}"/>
              </a:ext>
            </a:extLst>
          </p:cNvPr>
          <p:cNvSpPr>
            <a:spLocks noGrp="1"/>
          </p:cNvSpPr>
          <p:nvPr>
            <p:ph type="title"/>
          </p:nvPr>
        </p:nvSpPr>
        <p:spPr/>
        <p:txBody>
          <a:bodyPr/>
          <a:lstStyle/>
          <a:p>
            <a:r>
              <a:rPr lang="en-US" dirty="0"/>
              <a:t>INTRODUCTION </a:t>
            </a:r>
            <a:endParaRPr lang="en-IN" dirty="0"/>
          </a:p>
        </p:txBody>
      </p:sp>
      <p:sp>
        <p:nvSpPr>
          <p:cNvPr id="3" name="Content Placeholder 2">
            <a:extLst>
              <a:ext uri="{FF2B5EF4-FFF2-40B4-BE49-F238E27FC236}">
                <a16:creationId xmlns:a16="http://schemas.microsoft.com/office/drawing/2014/main" xmlns="" id="{A24F494B-2F20-4FC0-A0D4-FB1C6F316998}"/>
              </a:ext>
            </a:extLst>
          </p:cNvPr>
          <p:cNvSpPr>
            <a:spLocks noGrp="1"/>
          </p:cNvSpPr>
          <p:nvPr>
            <p:ph idx="1"/>
          </p:nvPr>
        </p:nvSpPr>
        <p:spPr>
          <a:xfrm>
            <a:off x="417251" y="1846555"/>
            <a:ext cx="11452194" cy="5011445"/>
          </a:xfrm>
        </p:spPr>
        <p:txBody>
          <a:bodyPr>
            <a:noAutofit/>
          </a:bodyPr>
          <a:lstStyle/>
          <a:p>
            <a:pPr algn="just">
              <a:buClr>
                <a:schemeClr val="tx1"/>
              </a:buClr>
              <a:buFont typeface="Wingdings" pitchFamily="2" charset="2"/>
              <a:buChar char="Ø"/>
            </a:pPr>
            <a:r>
              <a:rPr lang="en-US" sz="2400" dirty="0">
                <a:latin typeface="Times New Roman" pitchFamily="18" charset="0"/>
                <a:cs typeface="Times New Roman" pitchFamily="18" charset="0"/>
              </a:rPr>
              <a:t>Extraction in Orthodontics has remained a subject of speculation and contention over a period of years.</a:t>
            </a:r>
          </a:p>
          <a:p>
            <a:pPr algn="just">
              <a:buClr>
                <a:schemeClr val="tx1"/>
              </a:buClr>
              <a:buFont typeface="Wingdings" pitchFamily="2" charset="2"/>
              <a:buChar char="Ø"/>
            </a:pPr>
            <a:r>
              <a:rPr lang="en-US" sz="2400" dirty="0">
                <a:latin typeface="Times New Roman" pitchFamily="18" charset="0"/>
                <a:cs typeface="Times New Roman" pitchFamily="18" charset="0"/>
              </a:rPr>
              <a:t>“To extract or not to extract” has been a key question in planning orthodontic treatment for over 100 years. </a:t>
            </a:r>
          </a:p>
          <a:p>
            <a:pPr>
              <a:lnSpc>
                <a:spcPct val="90000"/>
              </a:lnSpc>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Establishment of normal functional occlusion in balance with supporting structures occasionally requires the reduction of one or more teeth.</a:t>
            </a:r>
          </a:p>
          <a:p>
            <a:pPr>
              <a:lnSpc>
                <a:spcPct val="90000"/>
              </a:lnSpc>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Most extractions are performed as part of a general plan of treatment which also involves the use of an appliance.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64014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5E2720-CA90-47B7-925B-494514786D57}"/>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B1845DAD-8BB7-4781-A7C1-150E7A48D271}"/>
              </a:ext>
            </a:extLst>
          </p:cNvPr>
          <p:cNvSpPr>
            <a:spLocks noGrp="1"/>
          </p:cNvSpPr>
          <p:nvPr>
            <p:ph idx="1"/>
          </p:nvPr>
        </p:nvSpPr>
        <p:spPr>
          <a:xfrm>
            <a:off x="264160" y="2222287"/>
            <a:ext cx="11109126" cy="4341073"/>
          </a:xfrm>
        </p:spPr>
        <p:txBody>
          <a:bodyPr/>
          <a:lstStyle/>
          <a:p>
            <a:pPr>
              <a:lnSpc>
                <a:spcPct val="250000"/>
              </a:lnSpc>
              <a:defRPr/>
            </a:pPr>
            <a:r>
              <a:rPr lang="en-US" altLang="en-US" sz="2000" u="sng" dirty="0"/>
              <a:t>3.Ectopic eruption of incisors</a:t>
            </a:r>
            <a:endParaRPr lang="en-US" altLang="en-US" sz="2000" dirty="0"/>
          </a:p>
          <a:p>
            <a:pPr lvl="1">
              <a:lnSpc>
                <a:spcPct val="250000"/>
              </a:lnSpc>
              <a:defRPr/>
            </a:pPr>
            <a:r>
              <a:rPr lang="en-US" altLang="en-US" sz="2000" dirty="0">
                <a:solidFill>
                  <a:srgbClr val="FFFF00"/>
                </a:solidFill>
              </a:rPr>
              <a:t>Transposition </a:t>
            </a:r>
            <a:r>
              <a:rPr lang="en-US" altLang="en-US" sz="2000" dirty="0"/>
              <a:t>of anterior teeth, particularly of the </a:t>
            </a:r>
            <a:r>
              <a:rPr lang="en-US" altLang="en-US" sz="2000" u="sng" dirty="0"/>
              <a:t>canines</a:t>
            </a:r>
            <a:r>
              <a:rPr lang="en-US" altLang="en-US" sz="2000" dirty="0"/>
              <a:t>, or the severe malpositioning of a lower incisor, indicates extraction to protect the long term survival of the dentition.</a:t>
            </a:r>
            <a:endParaRPr lang="en-US" altLang="en-US" sz="2000" u="sng" dirty="0"/>
          </a:p>
          <a:p>
            <a:endParaRPr lang="en-IN" dirty="0"/>
          </a:p>
        </p:txBody>
      </p:sp>
    </p:spTree>
    <p:extLst>
      <p:ext uri="{BB962C8B-B14F-4D97-AF65-F5344CB8AC3E}">
        <p14:creationId xmlns:p14="http://schemas.microsoft.com/office/powerpoint/2010/main" xmlns="" val="289901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ECE90A-169A-4A7D-8AB4-F08E8ACA08BC}"/>
              </a:ext>
            </a:extLst>
          </p:cNvPr>
          <p:cNvSpPr>
            <a:spLocks noGrp="1"/>
          </p:cNvSpPr>
          <p:nvPr>
            <p:ph type="title"/>
          </p:nvPr>
        </p:nvSpPr>
        <p:spPr/>
        <p:txBody>
          <a:bodyPr/>
          <a:lstStyle/>
          <a:p>
            <a:endParaRPr lang="en-IN" dirty="0"/>
          </a:p>
        </p:txBody>
      </p:sp>
      <p:pic>
        <p:nvPicPr>
          <p:cNvPr id="4" name="Picture 5" descr="DSC_0527">
            <a:extLst>
              <a:ext uri="{FF2B5EF4-FFF2-40B4-BE49-F238E27FC236}">
                <a16:creationId xmlns:a16="http://schemas.microsoft.com/office/drawing/2014/main" xmlns="" id="{BD6FA9AE-B4A5-49F6-AC39-6879A074357C}"/>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l="7634" t="3024" r="8705" b="6250"/>
          <a:stretch>
            <a:fillRect/>
          </a:stretch>
        </p:blipFill>
        <p:spPr bwMode="auto">
          <a:xfrm>
            <a:off x="944880" y="986072"/>
            <a:ext cx="9631679" cy="5712138"/>
          </a:xfrm>
          <a:prstGeom prst="rect">
            <a:avLst/>
          </a:prstGeom>
          <a:noFill/>
          <a:ln w="38100">
            <a:solidFill>
              <a:srgbClr val="00FF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9914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6A8161-6FB7-4605-8488-8BE6716A5A6C}"/>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6142F7C2-20DA-452B-8B59-1172EECE6312}"/>
              </a:ext>
            </a:extLst>
          </p:cNvPr>
          <p:cNvSpPr>
            <a:spLocks noGrp="1"/>
          </p:cNvSpPr>
          <p:nvPr>
            <p:ph idx="1"/>
          </p:nvPr>
        </p:nvSpPr>
        <p:spPr>
          <a:xfrm>
            <a:off x="-91440" y="1889760"/>
            <a:ext cx="12283440" cy="4968239"/>
          </a:xfrm>
        </p:spPr>
        <p:txBody>
          <a:bodyPr>
            <a:normAutofit/>
          </a:bodyPr>
          <a:lstStyle/>
          <a:p>
            <a:pPr>
              <a:lnSpc>
                <a:spcPct val="190000"/>
              </a:lnSpc>
              <a:defRPr/>
            </a:pPr>
            <a:r>
              <a:rPr lang="en-US" altLang="en-US" sz="2400" u="sng" dirty="0">
                <a:latin typeface="Times New Roman" panose="02020603050405020304" pitchFamily="18" charset="0"/>
                <a:cs typeface="Times New Roman" panose="02020603050405020304" pitchFamily="18" charset="0"/>
              </a:rPr>
              <a:t>4.Moderate class III malocclusion </a:t>
            </a:r>
            <a:endParaRPr lang="en-US" altLang="en-US" sz="2400" dirty="0">
              <a:latin typeface="Times New Roman" panose="02020603050405020304" pitchFamily="18" charset="0"/>
              <a:cs typeface="Times New Roman" panose="02020603050405020304" pitchFamily="18" charset="0"/>
            </a:endParaRPr>
          </a:p>
          <a:p>
            <a:pPr lvl="1">
              <a:lnSpc>
                <a:spcPct val="190000"/>
              </a:lnSpc>
              <a:defRPr/>
            </a:pPr>
            <a:r>
              <a:rPr lang="en-US" altLang="en-US" sz="2400" dirty="0">
                <a:latin typeface="Times New Roman" panose="02020603050405020304" pitchFamily="18" charset="0"/>
                <a:cs typeface="Times New Roman" panose="02020603050405020304" pitchFamily="18" charset="0"/>
              </a:rPr>
              <a:t>Anterior cross bite or an E-E relation of the incisors with a tendency towards anterior open bite is another reason for extraction of lower incisor teeth.</a:t>
            </a:r>
          </a:p>
          <a:p>
            <a:pPr lvl="1">
              <a:lnSpc>
                <a:spcPct val="190000"/>
              </a:lnSpc>
              <a:defRPr/>
            </a:pPr>
            <a:r>
              <a:rPr lang="en-US" altLang="en-US" sz="2400" dirty="0">
                <a:latin typeface="Times New Roman" panose="02020603050405020304" pitchFamily="18" charset="0"/>
                <a:cs typeface="Times New Roman" panose="02020603050405020304" pitchFamily="18" charset="0"/>
              </a:rPr>
              <a:t>The occlusion improves on shortening the length of the mandibular arch, which retract  the position of the lower incisors.</a:t>
            </a:r>
          </a:p>
          <a:p>
            <a:endParaRPr lang="en-IN" dirty="0"/>
          </a:p>
        </p:txBody>
      </p:sp>
    </p:spTree>
    <p:extLst>
      <p:ext uri="{BB962C8B-B14F-4D97-AF65-F5344CB8AC3E}">
        <p14:creationId xmlns:p14="http://schemas.microsoft.com/office/powerpoint/2010/main" xmlns="" val="130900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81F60C-D02F-4219-B301-DE5F5F991D58}"/>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9C8ED6A6-2AEA-46F4-A929-57795FA49293}"/>
              </a:ext>
            </a:extLst>
          </p:cNvPr>
          <p:cNvSpPr>
            <a:spLocks noGrp="1"/>
          </p:cNvSpPr>
          <p:nvPr>
            <p:ph idx="1"/>
          </p:nvPr>
        </p:nvSpPr>
        <p:spPr/>
        <p:txBody>
          <a:bodyPr/>
          <a:lstStyle/>
          <a:p>
            <a:r>
              <a:rPr lang="en-US" altLang="en-US" sz="2400" dirty="0">
                <a:latin typeface="Times New Roman" panose="02020603050405020304" pitchFamily="18" charset="0"/>
                <a:cs typeface="Times New Roman" panose="02020603050405020304" pitchFamily="18" charset="0"/>
              </a:rPr>
              <a:t>. One way to prevent relapse it is wise to extract an incisor which is malpositioned severely and moreover limits the unnecessarily movement of  the tooth, correction thus becomes more circumscribed to a specific dentition zone. The </a:t>
            </a:r>
            <a:r>
              <a:rPr lang="en-US" altLang="en-US" sz="2400" dirty="0">
                <a:solidFill>
                  <a:srgbClr val="FFFF00"/>
                </a:solidFill>
                <a:latin typeface="Times New Roman" panose="02020603050405020304" pitchFamily="18" charset="0"/>
                <a:cs typeface="Times New Roman" panose="02020603050405020304" pitchFamily="18" charset="0"/>
              </a:rPr>
              <a:t>loss of gingival</a:t>
            </a:r>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FFFF00"/>
                </a:solidFill>
                <a:latin typeface="Times New Roman" panose="02020603050405020304" pitchFamily="18" charset="0"/>
                <a:cs typeface="Times New Roman" panose="02020603050405020304" pitchFamily="18" charset="0"/>
              </a:rPr>
              <a:t>tissue or the disappearance of the external alveolar lamina</a:t>
            </a:r>
            <a:r>
              <a:rPr lang="en-US" altLang="en-US" sz="2400" dirty="0">
                <a:latin typeface="Times New Roman" panose="02020603050405020304" pitchFamily="18" charset="0"/>
                <a:cs typeface="Times New Roman" panose="02020603050405020304" pitchFamily="18" charset="0"/>
              </a:rPr>
              <a:t> constitutes an additional indication for extraction of affected incisors</a:t>
            </a:r>
          </a:p>
          <a:p>
            <a:endParaRPr lang="en-IN" dirty="0"/>
          </a:p>
        </p:txBody>
      </p:sp>
    </p:spTree>
    <p:extLst>
      <p:ext uri="{BB962C8B-B14F-4D97-AF65-F5344CB8AC3E}">
        <p14:creationId xmlns:p14="http://schemas.microsoft.com/office/powerpoint/2010/main" xmlns="" val="646328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AA66ED-F9E9-4103-900F-7F49DCB96E38}"/>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16AEC2E5-54CC-476B-BE27-74424F283554}"/>
              </a:ext>
            </a:extLst>
          </p:cNvPr>
          <p:cNvSpPr>
            <a:spLocks noGrp="1"/>
          </p:cNvSpPr>
          <p:nvPr>
            <p:ph idx="1"/>
          </p:nvPr>
        </p:nvSpPr>
        <p:spPr>
          <a:xfrm>
            <a:off x="101600" y="2222287"/>
            <a:ext cx="11271686" cy="4635713"/>
          </a:xfrm>
        </p:spPr>
        <p:txBody>
          <a:bodyPr>
            <a:normAutofit fontScale="92500"/>
          </a:bodyPr>
          <a:lstStyle/>
          <a:p>
            <a:pPr>
              <a:lnSpc>
                <a:spcPct val="240000"/>
              </a:lnSpc>
              <a:buNone/>
              <a:defRPr/>
            </a:pPr>
            <a:r>
              <a:rPr lang="en-US" altLang="en-US" sz="2400" b="1" u="sng" dirty="0">
                <a:latin typeface="Times New Roman" panose="02020603050405020304" pitchFamily="18" charset="0"/>
                <a:cs typeface="Times New Roman" panose="02020603050405020304" pitchFamily="18" charset="0"/>
              </a:rPr>
              <a:t>Limitation for incisor extraction</a:t>
            </a:r>
            <a:endParaRPr lang="en-US" altLang="en-US" sz="2400" dirty="0">
              <a:latin typeface="Times New Roman" panose="02020603050405020304" pitchFamily="18" charset="0"/>
              <a:cs typeface="Times New Roman" panose="02020603050405020304" pitchFamily="18" charset="0"/>
            </a:endParaRPr>
          </a:p>
          <a:p>
            <a:pPr lvl="1">
              <a:lnSpc>
                <a:spcPct val="240000"/>
              </a:lnSpc>
              <a:defRPr/>
            </a:pPr>
            <a:r>
              <a:rPr lang="en-US" altLang="en-US" sz="2400" dirty="0">
                <a:latin typeface="Times New Roman" panose="02020603050405020304" pitchFamily="18" charset="0"/>
                <a:cs typeface="Times New Roman" panose="02020603050405020304" pitchFamily="18" charset="0"/>
              </a:rPr>
              <a:t>An </a:t>
            </a:r>
            <a:r>
              <a:rPr lang="en-US" altLang="en-US" sz="2400" dirty="0">
                <a:solidFill>
                  <a:srgbClr val="FFFF00"/>
                </a:solidFill>
                <a:latin typeface="Times New Roman" panose="02020603050405020304" pitchFamily="18" charset="0"/>
                <a:cs typeface="Times New Roman" panose="02020603050405020304" pitchFamily="18" charset="0"/>
              </a:rPr>
              <a:t>accentuated over jet</a:t>
            </a:r>
            <a:r>
              <a:rPr lang="en-US" altLang="en-US" sz="2400" dirty="0">
                <a:latin typeface="Times New Roman" panose="02020603050405020304" pitchFamily="18" charset="0"/>
                <a:cs typeface="Times New Roman" panose="02020603050405020304" pitchFamily="18" charset="0"/>
              </a:rPr>
              <a:t> is a contra indication to the removal of a single lower incisor in presence of a positive over jet thereby closure of lower space will increase the overjet.</a:t>
            </a:r>
          </a:p>
          <a:p>
            <a:pPr lvl="1">
              <a:lnSpc>
                <a:spcPct val="240000"/>
              </a:lnSpc>
              <a:defRPr/>
            </a:pPr>
            <a:r>
              <a:rPr lang="en-US" altLang="en-US" sz="2400" dirty="0">
                <a:latin typeface="Times New Roman" panose="02020603050405020304" pitchFamily="18" charset="0"/>
                <a:cs typeface="Times New Roman" panose="02020603050405020304" pitchFamily="18" charset="0"/>
              </a:rPr>
              <a:t>On removing an incisor, the canine displaces mesially and the </a:t>
            </a:r>
            <a:r>
              <a:rPr lang="en-US" altLang="en-US" sz="2400" dirty="0">
                <a:solidFill>
                  <a:srgbClr val="FFFF00"/>
                </a:solidFill>
                <a:latin typeface="Times New Roman" panose="02020603050405020304" pitchFamily="18" charset="0"/>
                <a:cs typeface="Times New Roman" panose="02020603050405020304" pitchFamily="18" charset="0"/>
              </a:rPr>
              <a:t>canine functional protection</a:t>
            </a:r>
            <a:r>
              <a:rPr lang="en-US" altLang="en-US" sz="2400" dirty="0">
                <a:latin typeface="Times New Roman" panose="02020603050405020304" pitchFamily="18" charset="0"/>
                <a:cs typeface="Times New Roman" panose="02020603050405020304" pitchFamily="18" charset="0"/>
              </a:rPr>
              <a:t> (Guidance) is lost.</a:t>
            </a:r>
          </a:p>
          <a:p>
            <a:endParaRPr lang="en-IN" dirty="0"/>
          </a:p>
        </p:txBody>
      </p:sp>
    </p:spTree>
    <p:extLst>
      <p:ext uri="{BB962C8B-B14F-4D97-AF65-F5344CB8AC3E}">
        <p14:creationId xmlns:p14="http://schemas.microsoft.com/office/powerpoint/2010/main" xmlns="" val="3211953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010A5C-24D9-47C0-B40B-2FC89683DB70}"/>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C7566235-FBBD-4604-BCD5-C667C436B60C}"/>
              </a:ext>
            </a:extLst>
          </p:cNvPr>
          <p:cNvSpPr>
            <a:spLocks noGrp="1"/>
          </p:cNvSpPr>
          <p:nvPr>
            <p:ph idx="1"/>
          </p:nvPr>
        </p:nvSpPr>
        <p:spPr>
          <a:xfrm>
            <a:off x="375920" y="2222287"/>
            <a:ext cx="10997366" cy="4432513"/>
          </a:xfrm>
        </p:spPr>
        <p:txBody>
          <a:bodyPr/>
          <a:lstStyle/>
          <a:p>
            <a:r>
              <a:rPr lang="en-US" altLang="en-US" sz="2400" dirty="0">
                <a:latin typeface="Times New Roman" panose="02020603050405020304" pitchFamily="18" charset="0"/>
                <a:cs typeface="Times New Roman" panose="02020603050405020304" pitchFamily="18" charset="0"/>
              </a:rPr>
              <a:t>In certain cases particularly among adults the </a:t>
            </a:r>
            <a:r>
              <a:rPr lang="en-US" altLang="en-US" sz="2400" dirty="0">
                <a:solidFill>
                  <a:srgbClr val="FFFF00"/>
                </a:solidFill>
                <a:latin typeface="Times New Roman" panose="02020603050405020304" pitchFamily="18" charset="0"/>
                <a:cs typeface="Times New Roman" panose="02020603050405020304" pitchFamily="18" charset="0"/>
              </a:rPr>
              <a:t>space either fails to close or else opens up</a:t>
            </a:r>
            <a:r>
              <a:rPr lang="en-US" altLang="en-US" sz="2400" dirty="0">
                <a:latin typeface="Times New Roman" panose="02020603050405020304" pitchFamily="18" charset="0"/>
                <a:cs typeface="Times New Roman" panose="02020603050405020304" pitchFamily="18" charset="0"/>
              </a:rPr>
              <a:t> with ease, visible diastema thus results in an area of considerable aesthetic and periodontal importance.</a:t>
            </a:r>
          </a:p>
          <a:p>
            <a:endParaRPr lang="en-IN" dirty="0"/>
          </a:p>
        </p:txBody>
      </p:sp>
    </p:spTree>
    <p:extLst>
      <p:ext uri="{BB962C8B-B14F-4D97-AF65-F5344CB8AC3E}">
        <p14:creationId xmlns:p14="http://schemas.microsoft.com/office/powerpoint/2010/main" xmlns="" val="877768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A3337B-EB32-446F-9730-AEDD62ECE519}"/>
              </a:ext>
            </a:extLst>
          </p:cNvPr>
          <p:cNvSpPr>
            <a:spLocks noGrp="1"/>
          </p:cNvSpPr>
          <p:nvPr>
            <p:ph type="title"/>
          </p:nvPr>
        </p:nvSpPr>
        <p:spPr/>
        <p:txBody>
          <a:bodyPr/>
          <a:lstStyle/>
          <a:p>
            <a:r>
              <a:rPr lang="en-US" dirty="0"/>
              <a:t>CANINE EXTRACTION</a:t>
            </a:r>
            <a:endParaRPr lang="en-IN" dirty="0"/>
          </a:p>
        </p:txBody>
      </p:sp>
      <p:sp>
        <p:nvSpPr>
          <p:cNvPr id="3" name="Content Placeholder 2">
            <a:extLst>
              <a:ext uri="{FF2B5EF4-FFF2-40B4-BE49-F238E27FC236}">
                <a16:creationId xmlns:a16="http://schemas.microsoft.com/office/drawing/2014/main" xmlns="" id="{F453B920-E896-4F0B-87D5-89E9EF6FBF5E}"/>
              </a:ext>
            </a:extLst>
          </p:cNvPr>
          <p:cNvSpPr>
            <a:spLocks noGrp="1"/>
          </p:cNvSpPr>
          <p:nvPr>
            <p:ph idx="1"/>
          </p:nvPr>
        </p:nvSpPr>
        <p:spPr>
          <a:xfrm>
            <a:off x="-81280" y="2001521"/>
            <a:ext cx="12049760" cy="4856480"/>
          </a:xfrm>
        </p:spPr>
        <p:txBody>
          <a:bodyPr>
            <a:normAutofit/>
          </a:bodyPr>
          <a:lstStyle/>
          <a:p>
            <a:pPr lvl="1">
              <a:lnSpc>
                <a:spcPct val="140000"/>
              </a:lnSpc>
              <a:defRPr/>
            </a:pPr>
            <a:r>
              <a:rPr lang="en-US" altLang="en-US" sz="2000" dirty="0">
                <a:latin typeface="Times New Roman" panose="02020603050405020304" pitchFamily="18" charset="0"/>
                <a:cs typeface="Times New Roman" panose="02020603050405020304" pitchFamily="18" charset="0"/>
              </a:rPr>
              <a:t>As a general rule, canine extractions are avoided.</a:t>
            </a:r>
          </a:p>
          <a:p>
            <a:pPr>
              <a:lnSpc>
                <a:spcPct val="140000"/>
              </a:lnSpc>
              <a:defRPr/>
            </a:pPr>
            <a:r>
              <a:rPr lang="en-US" altLang="en-US" sz="2000" u="sng" dirty="0">
                <a:latin typeface="Times New Roman" panose="02020603050405020304" pitchFamily="18" charset="0"/>
                <a:cs typeface="Times New Roman" panose="02020603050405020304" pitchFamily="18" charset="0"/>
              </a:rPr>
              <a:t>Extraction of these teeth causes</a:t>
            </a:r>
          </a:p>
          <a:p>
            <a:pPr lvl="1">
              <a:lnSpc>
                <a:spcPct val="140000"/>
              </a:lnSpc>
              <a:defRPr/>
            </a:pPr>
            <a:r>
              <a:rPr lang="en-US" altLang="en-US" sz="2000" dirty="0">
                <a:latin typeface="Times New Roman" panose="02020603050405020304" pitchFamily="18" charset="0"/>
                <a:cs typeface="Times New Roman" panose="02020603050405020304" pitchFamily="18" charset="0"/>
              </a:rPr>
              <a:t>flattening of face				</a:t>
            </a:r>
          </a:p>
          <a:p>
            <a:pPr lvl="1">
              <a:lnSpc>
                <a:spcPct val="140000"/>
              </a:lnSpc>
              <a:defRPr/>
            </a:pPr>
            <a:r>
              <a:rPr lang="en-US" altLang="en-US" sz="2000" dirty="0">
                <a:latin typeface="Times New Roman" panose="02020603050405020304" pitchFamily="18" charset="0"/>
                <a:cs typeface="Times New Roman" panose="02020603050405020304" pitchFamily="18" charset="0"/>
              </a:rPr>
              <a:t>altered facial balance</a:t>
            </a:r>
          </a:p>
          <a:p>
            <a:pPr lvl="1">
              <a:lnSpc>
                <a:spcPct val="140000"/>
              </a:lnSpc>
              <a:defRPr/>
            </a:pPr>
            <a:r>
              <a:rPr lang="en-US" altLang="en-US" sz="2000" dirty="0">
                <a:latin typeface="Times New Roman" panose="02020603050405020304" pitchFamily="18" charset="0"/>
                <a:cs typeface="Times New Roman" panose="02020603050405020304" pitchFamily="18" charset="0"/>
              </a:rPr>
              <a:t>change in facial expression</a:t>
            </a:r>
          </a:p>
          <a:p>
            <a:pPr lvl="1">
              <a:lnSpc>
                <a:spcPct val="140000"/>
              </a:lnSpc>
              <a:defRPr/>
            </a:pPr>
            <a:r>
              <a:rPr lang="en-US" altLang="en-US" sz="2000" dirty="0">
                <a:latin typeface="Times New Roman" panose="02020603050405020304" pitchFamily="18" charset="0"/>
                <a:cs typeface="Times New Roman" panose="02020603050405020304" pitchFamily="18" charset="0"/>
              </a:rPr>
              <a:t>the contact produced b/w the lateral and 1st PM are rarely satisfactory.</a:t>
            </a:r>
          </a:p>
          <a:p>
            <a:pPr lvl="1">
              <a:lnSpc>
                <a:spcPct val="140000"/>
              </a:lnSpc>
              <a:defRPr/>
            </a:pPr>
            <a:r>
              <a:rPr lang="en-US" altLang="en-US" sz="2000" dirty="0">
                <a:latin typeface="Times New Roman" panose="02020603050405020304" pitchFamily="18" charset="0"/>
                <a:cs typeface="Times New Roman" panose="02020603050405020304" pitchFamily="18" charset="0"/>
              </a:rPr>
              <a:t>It is only extracted when it is severely malposed and impacted </a:t>
            </a:r>
          </a:p>
          <a:p>
            <a:endParaRPr lang="en-IN" dirty="0"/>
          </a:p>
        </p:txBody>
      </p:sp>
    </p:spTree>
    <p:extLst>
      <p:ext uri="{BB962C8B-B14F-4D97-AF65-F5344CB8AC3E}">
        <p14:creationId xmlns:p14="http://schemas.microsoft.com/office/powerpoint/2010/main" xmlns="" val="3689332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040D63-DB35-45E9-B6A3-9105997BCE84}"/>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620B4B4F-6E0C-4488-91F8-F67951B37C2D}"/>
              </a:ext>
            </a:extLst>
          </p:cNvPr>
          <p:cNvSpPr>
            <a:spLocks noGrp="1"/>
          </p:cNvSpPr>
          <p:nvPr>
            <p:ph idx="1"/>
          </p:nvPr>
        </p:nvSpPr>
        <p:spPr>
          <a:xfrm>
            <a:off x="0" y="1869441"/>
            <a:ext cx="12192000" cy="4917440"/>
          </a:xfrm>
        </p:spPr>
        <p:txBody>
          <a:bodyPr/>
          <a:lstStyle/>
          <a:p>
            <a:pPr lvl="1">
              <a:lnSpc>
                <a:spcPct val="140000"/>
              </a:lnSpc>
              <a:defRPr/>
            </a:pPr>
            <a:r>
              <a:rPr lang="en-US" altLang="en-US" sz="2000" dirty="0"/>
              <a:t>Impaction of canines is twice as common in females (1.17%) as in males (0.51%)</a:t>
            </a:r>
          </a:p>
          <a:p>
            <a:pPr lvl="1">
              <a:lnSpc>
                <a:spcPct val="140000"/>
              </a:lnSpc>
              <a:defRPr/>
            </a:pPr>
            <a:r>
              <a:rPr lang="en-US" altLang="en-US" sz="2000" dirty="0"/>
              <a:t>Mandibular impaction ---0.35%</a:t>
            </a:r>
          </a:p>
          <a:p>
            <a:pPr lvl="1">
              <a:lnSpc>
                <a:spcPct val="140000"/>
              </a:lnSpc>
              <a:defRPr/>
            </a:pPr>
            <a:r>
              <a:rPr lang="en-US" altLang="en-US" sz="2000" dirty="0"/>
              <a:t>Palatal impaction: Labial impactions </a:t>
            </a:r>
            <a:r>
              <a:rPr lang="en-US" altLang="en-US" sz="2000" dirty="0">
                <a:solidFill>
                  <a:srgbClr val="FFFF00"/>
                </a:solidFill>
              </a:rPr>
              <a:t>== </a:t>
            </a:r>
            <a:r>
              <a:rPr lang="en-US" altLang="en-US" sz="2000" dirty="0"/>
              <a:t>2:1 or 3:1 Fournier et al 1982.</a:t>
            </a:r>
          </a:p>
          <a:p>
            <a:pPr lvl="1">
              <a:lnSpc>
                <a:spcPct val="140000"/>
              </a:lnSpc>
              <a:defRPr/>
            </a:pPr>
            <a:r>
              <a:rPr lang="en-US" altLang="en-US" sz="2000" dirty="0"/>
              <a:t>Extraction of labially erupting and crowded canine is contraindicated </a:t>
            </a:r>
          </a:p>
          <a:p>
            <a:pPr lvl="1">
              <a:lnSpc>
                <a:spcPct val="140000"/>
              </a:lnSpc>
              <a:defRPr/>
            </a:pPr>
            <a:r>
              <a:rPr lang="en-US" altLang="en-US" sz="2000" dirty="0"/>
              <a:t>In case of extraction might temporarily improve the esthetics but may complicate and comprise the orthodontic treatment results, including the ability to provide the patient with functional occlusion.</a:t>
            </a:r>
          </a:p>
          <a:p>
            <a:endParaRPr lang="en-IN" dirty="0"/>
          </a:p>
        </p:txBody>
      </p:sp>
    </p:spTree>
    <p:extLst>
      <p:ext uri="{BB962C8B-B14F-4D97-AF65-F5344CB8AC3E}">
        <p14:creationId xmlns:p14="http://schemas.microsoft.com/office/powerpoint/2010/main" xmlns="" val="3722683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3" name="Rectangle 5">
            <a:extLst>
              <a:ext uri="{FF2B5EF4-FFF2-40B4-BE49-F238E27FC236}">
                <a16:creationId xmlns:a16="http://schemas.microsoft.com/office/drawing/2014/main" xmlns="" id="{A718869E-5BBE-48EA-B97E-72CEA9C2D74A}"/>
              </a:ext>
            </a:extLst>
          </p:cNvPr>
          <p:cNvSpPr>
            <a:spLocks noGrp="1" noChangeArrowheads="1"/>
          </p:cNvSpPr>
          <p:nvPr>
            <p:ph type="title" idx="4294967295"/>
          </p:nvPr>
        </p:nvSpPr>
        <p:spPr>
          <a:xfrm>
            <a:off x="1524000" y="277813"/>
            <a:ext cx="8229600" cy="1143000"/>
          </a:xfrm>
        </p:spPr>
        <p:txBody>
          <a:bodyPr/>
          <a:lstStyle/>
          <a:p>
            <a:pPr eaLnBrk="1" hangingPunct="1">
              <a:defRPr/>
            </a:pPr>
            <a:r>
              <a:rPr lang="en-US" altLang="en-US" sz="3600" dirty="0">
                <a:solidFill>
                  <a:srgbClr val="42FF33"/>
                </a:solidFill>
              </a:rPr>
              <a:t>Indications</a:t>
            </a:r>
            <a:r>
              <a:rPr lang="en-US" altLang="en-US" sz="3600" dirty="0"/>
              <a:t>:</a:t>
            </a:r>
            <a:br>
              <a:rPr lang="en-US" altLang="en-US" sz="3600" dirty="0"/>
            </a:br>
            <a:endParaRPr lang="en-US" altLang="en-US" sz="3600" dirty="0"/>
          </a:p>
        </p:txBody>
      </p:sp>
      <p:sp>
        <p:nvSpPr>
          <p:cNvPr id="114691" name="Rectangle 3">
            <a:extLst>
              <a:ext uri="{FF2B5EF4-FFF2-40B4-BE49-F238E27FC236}">
                <a16:creationId xmlns:a16="http://schemas.microsoft.com/office/drawing/2014/main" xmlns="" id="{45C7D74F-2148-4CEC-9ABB-A9E4B36E671B}"/>
              </a:ext>
            </a:extLst>
          </p:cNvPr>
          <p:cNvSpPr>
            <a:spLocks noGrp="1" noChangeArrowheads="1"/>
          </p:cNvSpPr>
          <p:nvPr>
            <p:ph type="body" sz="half" idx="4294967295"/>
          </p:nvPr>
        </p:nvSpPr>
        <p:spPr>
          <a:xfrm>
            <a:off x="1219200" y="914400"/>
            <a:ext cx="5867400" cy="5943600"/>
          </a:xfrm>
        </p:spPr>
        <p:txBody>
          <a:bodyPr>
            <a:normAutofit fontScale="92500"/>
          </a:bodyPr>
          <a:lstStyle/>
          <a:p>
            <a:pPr lvl="1" eaLnBrk="1" hangingPunct="1">
              <a:lnSpc>
                <a:spcPct val="220000"/>
              </a:lnSpc>
              <a:defRPr/>
            </a:pPr>
            <a:r>
              <a:rPr lang="en-US" altLang="en-US" dirty="0"/>
              <a:t>If it is ankylosed and cannot be transplanted</a:t>
            </a:r>
          </a:p>
          <a:p>
            <a:pPr lvl="1" eaLnBrk="1" hangingPunct="1">
              <a:lnSpc>
                <a:spcPct val="220000"/>
              </a:lnSpc>
              <a:defRPr/>
            </a:pPr>
            <a:r>
              <a:rPr lang="en-US" altLang="en-US" dirty="0"/>
              <a:t>If it is undergoing external or internal root resorption</a:t>
            </a:r>
          </a:p>
          <a:p>
            <a:pPr lvl="1" eaLnBrk="1" hangingPunct="1">
              <a:lnSpc>
                <a:spcPct val="220000"/>
              </a:lnSpc>
              <a:defRPr/>
            </a:pPr>
            <a:r>
              <a:rPr lang="en-US" altLang="en-US" dirty="0"/>
              <a:t>If the root is severely dilacerated</a:t>
            </a:r>
          </a:p>
          <a:p>
            <a:pPr lvl="1" eaLnBrk="1" hangingPunct="1">
              <a:lnSpc>
                <a:spcPct val="220000"/>
              </a:lnSpc>
              <a:defRPr/>
            </a:pPr>
            <a:r>
              <a:rPr lang="en-US" altLang="en-US" dirty="0"/>
              <a:t>In cases where canine is impacted between central and lateral incisor roots and orthodontic correction affects the </a:t>
            </a:r>
            <a:r>
              <a:rPr lang="en-US" altLang="en-US" dirty="0" smtClean="0"/>
              <a:t>neighboring </a:t>
            </a:r>
            <a:r>
              <a:rPr lang="en-US" altLang="en-US" dirty="0"/>
              <a:t>tooth structures.</a:t>
            </a:r>
          </a:p>
          <a:p>
            <a:pPr lvl="1" eaLnBrk="1" hangingPunct="1">
              <a:lnSpc>
                <a:spcPct val="220000"/>
              </a:lnSpc>
              <a:defRPr/>
            </a:pPr>
            <a:r>
              <a:rPr lang="en-US" altLang="en-US" dirty="0"/>
              <a:t>If the occlusion is acceptable with the 1st PM in position of canine and with a functional occlusion with well aligned teeth or transposition of canine.</a:t>
            </a:r>
          </a:p>
          <a:p>
            <a:pPr lvl="1" eaLnBrk="1" hangingPunct="1">
              <a:lnSpc>
                <a:spcPct val="220000"/>
              </a:lnSpc>
              <a:defRPr/>
            </a:pPr>
            <a:r>
              <a:rPr lang="en-US" altLang="en-US" dirty="0"/>
              <a:t>If any pathology involving the tooth</a:t>
            </a:r>
          </a:p>
        </p:txBody>
      </p:sp>
      <p:pic>
        <p:nvPicPr>
          <p:cNvPr id="126980" name="Picture 4" descr="DSC_0458">
            <a:extLst>
              <a:ext uri="{FF2B5EF4-FFF2-40B4-BE49-F238E27FC236}">
                <a16:creationId xmlns:a16="http://schemas.microsoft.com/office/drawing/2014/main" xmlns="" id="{0DB8B821-7E40-4039-BBE7-B68D172B8A6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74280" y="0"/>
            <a:ext cx="4455160" cy="6724106"/>
          </a:xfrm>
          <a:prstGeom prst="rect">
            <a:avLst/>
          </a:prstGeom>
          <a:noFill/>
          <a:ln w="38100">
            <a:solidFill>
              <a:srgbClr val="00FF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E647B2-2514-4CA8-9B69-C6C3F0106D3B}"/>
              </a:ext>
            </a:extLst>
          </p:cNvPr>
          <p:cNvSpPr>
            <a:spLocks noGrp="1"/>
          </p:cNvSpPr>
          <p:nvPr>
            <p:ph type="title"/>
          </p:nvPr>
        </p:nvSpPr>
        <p:spPr/>
        <p:txBody>
          <a:bodyPr/>
          <a:lstStyle/>
          <a:p>
            <a:r>
              <a:rPr lang="en-US" dirty="0"/>
              <a:t>FIRST PREMOLARS </a:t>
            </a:r>
            <a:endParaRPr lang="en-IN" dirty="0"/>
          </a:p>
        </p:txBody>
      </p:sp>
      <p:sp>
        <p:nvSpPr>
          <p:cNvPr id="3" name="Content Placeholder 2">
            <a:extLst>
              <a:ext uri="{FF2B5EF4-FFF2-40B4-BE49-F238E27FC236}">
                <a16:creationId xmlns:a16="http://schemas.microsoft.com/office/drawing/2014/main" xmlns="" id="{7B4AF091-B630-4F5F-A464-5FD394426CB9}"/>
              </a:ext>
            </a:extLst>
          </p:cNvPr>
          <p:cNvSpPr>
            <a:spLocks noGrp="1"/>
          </p:cNvSpPr>
          <p:nvPr>
            <p:ph idx="1"/>
          </p:nvPr>
        </p:nvSpPr>
        <p:spPr>
          <a:xfrm>
            <a:off x="314960" y="2222287"/>
            <a:ext cx="11058326" cy="4422353"/>
          </a:xfrm>
        </p:spPr>
        <p:txBody>
          <a:bodyPr/>
          <a:lstStyle/>
          <a:p>
            <a:pPr algn="just">
              <a:lnSpc>
                <a:spcPct val="90000"/>
              </a:lnSpc>
            </a:pPr>
            <a:r>
              <a:rPr lang="en-US" sz="2400" dirty="0">
                <a:latin typeface="Times New Roman" pitchFamily="18" charset="0"/>
                <a:cs typeface="Times New Roman" pitchFamily="18" charset="0"/>
              </a:rPr>
              <a:t>It is the tooth most commonly extracted as part of orthodontic therapy especially for the relief of crowding because:-</a:t>
            </a:r>
          </a:p>
          <a:p>
            <a:pPr algn="just">
              <a:lnSpc>
                <a:spcPct val="90000"/>
              </a:lnSpc>
              <a:buFont typeface="Wingdings" pitchFamily="2" charset="2"/>
              <a:buNone/>
            </a:pPr>
            <a:endParaRPr lang="en-US" sz="2400" dirty="0">
              <a:latin typeface="Times New Roman" pitchFamily="18" charset="0"/>
              <a:cs typeface="Times New Roman" pitchFamily="18" charset="0"/>
            </a:endParaRPr>
          </a:p>
          <a:p>
            <a:pPr lvl="1" algn="just">
              <a:lnSpc>
                <a:spcPct val="90000"/>
              </a:lnSpc>
            </a:pPr>
            <a:r>
              <a:rPr lang="en-US" sz="2400" dirty="0">
                <a:latin typeface="Times New Roman" pitchFamily="18" charset="0"/>
                <a:cs typeface="Times New Roman" pitchFamily="18" charset="0"/>
              </a:rPr>
              <a:t>1. It is positioned near the centre of each quadrant of the dental arch and since is near the site of crowding i.e space gained by their extraction can be utilized for correction both in anterior and posterior region.</a:t>
            </a:r>
          </a:p>
          <a:p>
            <a:endParaRPr lang="en-IN" dirty="0"/>
          </a:p>
        </p:txBody>
      </p:sp>
    </p:spTree>
    <p:extLst>
      <p:ext uri="{BB962C8B-B14F-4D97-AF65-F5344CB8AC3E}">
        <p14:creationId xmlns:p14="http://schemas.microsoft.com/office/powerpoint/2010/main" xmlns="" val="124663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0542FE-2CA8-4F80-A53D-A2FB0D813DA9}"/>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421DF551-3D98-49CA-9F22-6027461D15C5}"/>
              </a:ext>
            </a:extLst>
          </p:cNvPr>
          <p:cNvSpPr>
            <a:spLocks noGrp="1"/>
          </p:cNvSpPr>
          <p:nvPr>
            <p:ph idx="1"/>
          </p:nvPr>
        </p:nvSpPr>
        <p:spPr/>
        <p:txBody>
          <a:bodyPr>
            <a:normAutofit lnSpcReduction="10000"/>
          </a:bodyPr>
          <a:lstStyle/>
          <a:p>
            <a:pPr>
              <a:lnSpc>
                <a:spcPct val="90000"/>
              </a:lnSpc>
            </a:pPr>
            <a:r>
              <a:rPr lang="en-US" altLang="en-US" sz="2400" dirty="0">
                <a:latin typeface="Times New Roman" panose="02020603050405020304" pitchFamily="18" charset="0"/>
                <a:cs typeface="Times New Roman" panose="02020603050405020304" pitchFamily="18" charset="0"/>
              </a:rPr>
              <a:t>Factors deciding extraction</a:t>
            </a:r>
          </a:p>
          <a:p>
            <a:pPr>
              <a:lnSpc>
                <a:spcPct val="90000"/>
              </a:lnSpc>
              <a:buFont typeface="Wingdings" panose="05000000000000000000" pitchFamily="2" charset="2"/>
              <a:buNone/>
            </a:pPr>
            <a:r>
              <a:rPr lang="en-US" altLang="en-US" sz="2400" dirty="0">
                <a:latin typeface="Times New Roman" panose="02020603050405020304" pitchFamily="18" charset="0"/>
                <a:cs typeface="Times New Roman" panose="02020603050405020304" pitchFamily="18" charset="0"/>
              </a:rPr>
              <a:t>           </a:t>
            </a:r>
          </a:p>
          <a:p>
            <a:pPr>
              <a:lnSpc>
                <a:spcPct val="90000"/>
              </a:lnSpc>
              <a:buFont typeface="Wingdings" panose="05000000000000000000" pitchFamily="2" charset="2"/>
              <a:buNone/>
            </a:pPr>
            <a:r>
              <a:rPr lang="en-US" altLang="en-US" sz="2400" dirty="0">
                <a:latin typeface="Times New Roman" panose="02020603050405020304" pitchFamily="18" charset="0"/>
                <a:cs typeface="Times New Roman" panose="02020603050405020304" pitchFamily="18" charset="0"/>
              </a:rPr>
              <a:t> Nature of malocclusion              age of patient</a:t>
            </a:r>
          </a:p>
          <a:p>
            <a:pPr>
              <a:lnSpc>
                <a:spcPct val="90000"/>
              </a:lnSpc>
              <a:buFont typeface="Wingdings" panose="05000000000000000000" pitchFamily="2" charset="2"/>
              <a:buChar char="q"/>
            </a:pPr>
            <a:endParaRPr lang="en-US" altLang="en-US" sz="2400" dirty="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q"/>
            </a:pPr>
            <a:endParaRPr lang="en-US" altLang="en-US" sz="2400" dirty="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q"/>
            </a:pPr>
            <a:r>
              <a:rPr lang="en-US" altLang="en-US" sz="2400" dirty="0">
                <a:latin typeface="Times New Roman" panose="02020603050405020304" pitchFamily="18" charset="0"/>
                <a:cs typeface="Times New Roman" panose="02020603050405020304" pitchFamily="18" charset="0"/>
              </a:rPr>
              <a:t>Extractions in orthodontics include</a:t>
            </a:r>
          </a:p>
          <a:p>
            <a:pPr>
              <a:lnSpc>
                <a:spcPct val="90000"/>
              </a:lnSpc>
              <a:buFont typeface="Wingdings" panose="05000000000000000000" pitchFamily="2" charset="2"/>
              <a:buNone/>
            </a:pPr>
            <a:endParaRPr lang="en-US" altLang="en-US" sz="2400" dirty="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None/>
            </a:pPr>
            <a:r>
              <a:rPr lang="en-US" altLang="en-US" sz="2400" dirty="0">
                <a:latin typeface="Times New Roman" panose="02020603050405020304" pitchFamily="18" charset="0"/>
                <a:cs typeface="Times New Roman" panose="02020603050405020304" pitchFamily="18" charset="0"/>
              </a:rPr>
              <a:t>Serial extraction                  Therapeutic extraction </a:t>
            </a:r>
          </a:p>
          <a:p>
            <a:endParaRPr lang="en-IN" dirty="0"/>
          </a:p>
        </p:txBody>
      </p:sp>
      <p:sp>
        <p:nvSpPr>
          <p:cNvPr id="8" name="Arrow: Down 7">
            <a:extLst>
              <a:ext uri="{FF2B5EF4-FFF2-40B4-BE49-F238E27FC236}">
                <a16:creationId xmlns:a16="http://schemas.microsoft.com/office/drawing/2014/main" xmlns="" id="{96D6FCA5-BC1F-4DB1-9B4F-C1B0EA0852A7}"/>
              </a:ext>
            </a:extLst>
          </p:cNvPr>
          <p:cNvSpPr/>
          <p:nvPr/>
        </p:nvSpPr>
        <p:spPr>
          <a:xfrm flipH="1">
            <a:off x="2348177" y="2446810"/>
            <a:ext cx="344898" cy="503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Arrow: Down 8">
            <a:extLst>
              <a:ext uri="{FF2B5EF4-FFF2-40B4-BE49-F238E27FC236}">
                <a16:creationId xmlns:a16="http://schemas.microsoft.com/office/drawing/2014/main" xmlns="" id="{3D868760-094E-4A53-82F9-C705912218EA}"/>
              </a:ext>
            </a:extLst>
          </p:cNvPr>
          <p:cNvSpPr/>
          <p:nvPr/>
        </p:nvSpPr>
        <p:spPr>
          <a:xfrm flipH="1">
            <a:off x="5476887" y="2446810"/>
            <a:ext cx="346862" cy="503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Arrow: Down 9">
            <a:extLst>
              <a:ext uri="{FF2B5EF4-FFF2-40B4-BE49-F238E27FC236}">
                <a16:creationId xmlns:a16="http://schemas.microsoft.com/office/drawing/2014/main" xmlns="" id="{0E474E77-B9D8-4EB9-A309-FB2C9EFC186F}"/>
              </a:ext>
            </a:extLst>
          </p:cNvPr>
          <p:cNvSpPr/>
          <p:nvPr/>
        </p:nvSpPr>
        <p:spPr>
          <a:xfrm flipH="1">
            <a:off x="1882765" y="4747058"/>
            <a:ext cx="344898" cy="503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Arrow: Down 10">
            <a:extLst>
              <a:ext uri="{FF2B5EF4-FFF2-40B4-BE49-F238E27FC236}">
                <a16:creationId xmlns:a16="http://schemas.microsoft.com/office/drawing/2014/main" xmlns="" id="{FB5426E4-3460-4FBA-9318-3C6F183C4D97}"/>
              </a:ext>
            </a:extLst>
          </p:cNvPr>
          <p:cNvSpPr/>
          <p:nvPr/>
        </p:nvSpPr>
        <p:spPr>
          <a:xfrm flipH="1">
            <a:off x="4974979" y="4747058"/>
            <a:ext cx="344898" cy="503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xmlns="" val="1108378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07E6C9-9813-4871-B878-DB01AF57F6D0}"/>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90C5D13F-3E86-4FC4-8456-4ED9A55909ED}"/>
              </a:ext>
            </a:extLst>
          </p:cNvPr>
          <p:cNvSpPr>
            <a:spLocks noGrp="1"/>
          </p:cNvSpPr>
          <p:nvPr>
            <p:ph idx="1"/>
          </p:nvPr>
        </p:nvSpPr>
        <p:spPr>
          <a:xfrm>
            <a:off x="0" y="1899921"/>
            <a:ext cx="12192000" cy="4958080"/>
          </a:xfrm>
        </p:spPr>
        <p:txBody>
          <a:bodyPr/>
          <a:lstStyle/>
          <a:p>
            <a:r>
              <a:rPr lang="en-US" sz="2400" dirty="0">
                <a:latin typeface="Times New Roman" pitchFamily="18" charset="0"/>
                <a:cs typeface="Times New Roman" pitchFamily="18" charset="0"/>
              </a:rPr>
              <a:t>2. First premolars extraction is least apt to upset molar occlusion and is the best alternative for maintaining vertical dimension.</a:t>
            </a:r>
          </a:p>
          <a:p>
            <a:r>
              <a:rPr lang="en-US" sz="2400" dirty="0">
                <a:latin typeface="Times New Roman" pitchFamily="18" charset="0"/>
                <a:cs typeface="Times New Roman" pitchFamily="18" charset="0"/>
              </a:rPr>
              <a:t>3. The contact that results between canine and the second premolar is satisfactory</a:t>
            </a:r>
          </a:p>
          <a:p>
            <a:r>
              <a:rPr lang="en-US" sz="2400" dirty="0">
                <a:latin typeface="Times New Roman" pitchFamily="18" charset="0"/>
                <a:cs typeface="Times New Roman" pitchFamily="18" charset="0"/>
              </a:rPr>
              <a:t>4. First premolar extraction leaves behind a posterior segment that offers adequate anchorage for retraction of the 6 anterior teeth.</a:t>
            </a:r>
          </a:p>
          <a:p>
            <a:endParaRPr lang="en-IN" dirty="0"/>
          </a:p>
        </p:txBody>
      </p:sp>
    </p:spTree>
    <p:extLst>
      <p:ext uri="{BB962C8B-B14F-4D97-AF65-F5344CB8AC3E}">
        <p14:creationId xmlns:p14="http://schemas.microsoft.com/office/powerpoint/2010/main" xmlns="" val="3976251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5882FF-A7E2-4AEE-AC11-EA86DC818BCC}"/>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900F27F3-80C1-479A-8AC2-A26CBF108BFB}"/>
              </a:ext>
            </a:extLst>
          </p:cNvPr>
          <p:cNvSpPr>
            <a:spLocks noGrp="1"/>
          </p:cNvSpPr>
          <p:nvPr>
            <p:ph idx="1"/>
          </p:nvPr>
        </p:nvSpPr>
        <p:spPr>
          <a:xfrm>
            <a:off x="264160" y="2222287"/>
            <a:ext cx="11109126" cy="4402033"/>
          </a:xfrm>
        </p:spPr>
        <p:txBody>
          <a:bodyPr>
            <a:normAutofit/>
          </a:bodyPr>
          <a:lstStyle/>
          <a:p>
            <a:pPr algn="just">
              <a:buNone/>
            </a:pPr>
            <a:r>
              <a:rPr lang="en-US" sz="2400" b="1" dirty="0">
                <a:latin typeface="Times New Roman" pitchFamily="18" charset="0"/>
                <a:cs typeface="Times New Roman" pitchFamily="18" charset="0"/>
              </a:rPr>
              <a:t>INDICATIONS</a:t>
            </a:r>
          </a:p>
          <a:p>
            <a:pPr algn="just">
              <a:buFont typeface="Wingdings" pitchFamily="2" charset="2"/>
              <a:buNone/>
            </a:pPr>
            <a:endParaRPr lang="en-US" sz="2400" b="1" dirty="0">
              <a:latin typeface="Times New Roman" pitchFamily="18" charset="0"/>
              <a:cs typeface="Times New Roman" pitchFamily="18" charset="0"/>
            </a:endParaRPr>
          </a:p>
          <a:p>
            <a:pPr lvl="1" algn="just"/>
            <a:r>
              <a:rPr lang="en-US" sz="2800" dirty="0">
                <a:latin typeface="Times New Roman" pitchFamily="18" charset="0"/>
                <a:cs typeface="Times New Roman" pitchFamily="18" charset="0"/>
              </a:rPr>
              <a:t>1. Teeth of choice for extraction to relieve moderate-severe anterior crowding in upper and lower arch. In lower arch crowding, where canines are usually inclined, spontaneous improvement in lower incisor alignment will follow. Space closure occurs most rapidly during the first 6 months and will continue gradually for a number of years. Active alignment and space closure with a fixed appliance will be required:</a:t>
            </a:r>
          </a:p>
          <a:p>
            <a:endParaRPr lang="en-IN" dirty="0"/>
          </a:p>
        </p:txBody>
      </p:sp>
    </p:spTree>
    <p:extLst>
      <p:ext uri="{BB962C8B-B14F-4D97-AF65-F5344CB8AC3E}">
        <p14:creationId xmlns:p14="http://schemas.microsoft.com/office/powerpoint/2010/main" xmlns="" val="1105555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2F6D1B-8D6B-4510-BB62-D4D594180AE3}"/>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2395F1E5-0B0C-4279-B0C4-650A23C414EA}"/>
              </a:ext>
            </a:extLst>
          </p:cNvPr>
          <p:cNvSpPr>
            <a:spLocks noGrp="1"/>
          </p:cNvSpPr>
          <p:nvPr>
            <p:ph idx="1"/>
          </p:nvPr>
        </p:nvSpPr>
        <p:spPr/>
        <p:txBody>
          <a:bodyPr/>
          <a:lstStyle/>
          <a:p>
            <a:pPr lvl="2" algn="just"/>
            <a:r>
              <a:rPr lang="en-US" sz="2400" dirty="0">
                <a:latin typeface="Times New Roman" pitchFamily="18" charset="0"/>
                <a:cs typeface="Times New Roman" pitchFamily="18" charset="0"/>
              </a:rPr>
              <a:t>a. Where lower canines are not mesially inclined.</a:t>
            </a:r>
          </a:p>
          <a:p>
            <a:pPr lvl="2" algn="just"/>
            <a:r>
              <a:rPr lang="en-US" sz="2400" dirty="0">
                <a:latin typeface="Times New Roman" pitchFamily="18" charset="0"/>
                <a:cs typeface="Times New Roman" pitchFamily="18" charset="0"/>
              </a:rPr>
              <a:t>b. Where space requirements are minor.</a:t>
            </a:r>
          </a:p>
          <a:p>
            <a:pPr lvl="2" algn="just"/>
            <a:r>
              <a:rPr lang="en-US" sz="2400" dirty="0">
                <a:latin typeface="Times New Roman" pitchFamily="18" charset="0"/>
                <a:cs typeface="Times New Roman" pitchFamily="18" charset="0"/>
              </a:rPr>
              <a:t>c. In adults.</a:t>
            </a:r>
          </a:p>
          <a:p>
            <a:endParaRPr lang="en-IN" dirty="0"/>
          </a:p>
        </p:txBody>
      </p:sp>
    </p:spTree>
    <p:extLst>
      <p:ext uri="{BB962C8B-B14F-4D97-AF65-F5344CB8AC3E}">
        <p14:creationId xmlns:p14="http://schemas.microsoft.com/office/powerpoint/2010/main" xmlns="" val="347370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AD8791-DBC0-4BA3-91D3-B19603836769}"/>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A36A4E0E-7B8D-4BA9-BDD2-C9799344DFFD}"/>
              </a:ext>
            </a:extLst>
          </p:cNvPr>
          <p:cNvSpPr>
            <a:spLocks noGrp="1"/>
          </p:cNvSpPr>
          <p:nvPr>
            <p:ph idx="1"/>
          </p:nvPr>
        </p:nvSpPr>
        <p:spPr>
          <a:xfrm>
            <a:off x="111760" y="1767841"/>
            <a:ext cx="12080240" cy="5090160"/>
          </a:xfrm>
        </p:spPr>
        <p:txBody>
          <a:bodyPr/>
          <a:lstStyle/>
          <a:p>
            <a:pPr>
              <a:lnSpc>
                <a:spcPct val="90000"/>
              </a:lnSpc>
            </a:pPr>
            <a:r>
              <a:rPr lang="en-US" dirty="0">
                <a:latin typeface="Times New Roman" pitchFamily="18" charset="0"/>
                <a:cs typeface="Times New Roman" pitchFamily="18" charset="0"/>
              </a:rPr>
              <a:t>2</a:t>
            </a:r>
            <a:r>
              <a:rPr lang="en-US" sz="2400" dirty="0">
                <a:latin typeface="Times New Roman" pitchFamily="18" charset="0"/>
                <a:cs typeface="Times New Roman" pitchFamily="18" charset="0"/>
              </a:rPr>
              <a:t>. Correction of moderate - severe anterior proclination as in Class II division I or Class I bimaxillary where upper canines have to be retracted by more than 3-4mm - good result.</a:t>
            </a:r>
          </a:p>
          <a:p>
            <a:pPr>
              <a:lnSpc>
                <a:spcPct val="90000"/>
              </a:lnSpc>
              <a:buFont typeface="Wingdings" pitchFamily="2" charset="2"/>
              <a:buNone/>
            </a:pPr>
            <a:endParaRPr lang="en-US" sz="2400" dirty="0">
              <a:latin typeface="Times New Roman" pitchFamily="18" charset="0"/>
              <a:cs typeface="Times New Roman" pitchFamily="18" charset="0"/>
            </a:endParaRPr>
          </a:p>
          <a:p>
            <a:pPr>
              <a:lnSpc>
                <a:spcPct val="90000"/>
              </a:lnSpc>
            </a:pPr>
            <a:r>
              <a:rPr lang="en-US" sz="2400" dirty="0">
                <a:latin typeface="Times New Roman" pitchFamily="18" charset="0"/>
                <a:cs typeface="Times New Roman" pitchFamily="18" charset="0"/>
              </a:rPr>
              <a:t>3. When forward positioning of molars is not required to any extent, the first premolar takes precedence over second premolar as teeth to be extracted.</a:t>
            </a:r>
          </a:p>
          <a:p>
            <a:pPr>
              <a:lnSpc>
                <a:spcPct val="90000"/>
              </a:lnSpc>
              <a:buFont typeface="Wingdings" pitchFamily="2" charset="2"/>
              <a:buNone/>
            </a:pPr>
            <a:endParaRPr lang="en-US" sz="2400" dirty="0">
              <a:latin typeface="Times New Roman" pitchFamily="18" charset="0"/>
              <a:cs typeface="Times New Roman" pitchFamily="18" charset="0"/>
            </a:endParaRPr>
          </a:p>
          <a:p>
            <a:pPr>
              <a:lnSpc>
                <a:spcPct val="90000"/>
              </a:lnSpc>
            </a:pPr>
            <a:r>
              <a:rPr lang="en-US" sz="2400" dirty="0">
                <a:latin typeface="Times New Roman" pitchFamily="18" charset="0"/>
                <a:cs typeface="Times New Roman" pitchFamily="18" charset="0"/>
              </a:rPr>
              <a:t>4. As a part of serial extraction.</a:t>
            </a:r>
          </a:p>
          <a:p>
            <a:endParaRPr lang="en-IN" dirty="0"/>
          </a:p>
        </p:txBody>
      </p:sp>
    </p:spTree>
    <p:extLst>
      <p:ext uri="{BB962C8B-B14F-4D97-AF65-F5344CB8AC3E}">
        <p14:creationId xmlns:p14="http://schemas.microsoft.com/office/powerpoint/2010/main" xmlns="" val="1075954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E418FA-A7E7-4AD5-9109-400F15FC9984}"/>
              </a:ext>
            </a:extLst>
          </p:cNvPr>
          <p:cNvSpPr>
            <a:spLocks noGrp="1"/>
          </p:cNvSpPr>
          <p:nvPr>
            <p:ph type="title"/>
          </p:nvPr>
        </p:nvSpPr>
        <p:spPr/>
        <p:txBody>
          <a:bodyPr/>
          <a:lstStyle/>
          <a:p>
            <a:r>
              <a:rPr lang="en-US" dirty="0"/>
              <a:t>SECOND PREMOLARS</a:t>
            </a:r>
            <a:endParaRPr lang="en-IN" dirty="0"/>
          </a:p>
        </p:txBody>
      </p:sp>
      <p:sp>
        <p:nvSpPr>
          <p:cNvPr id="3" name="Content Placeholder 2">
            <a:extLst>
              <a:ext uri="{FF2B5EF4-FFF2-40B4-BE49-F238E27FC236}">
                <a16:creationId xmlns:a16="http://schemas.microsoft.com/office/drawing/2014/main" xmlns="" id="{E26EDB39-8D36-4595-A1D3-9F54B2802763}"/>
              </a:ext>
            </a:extLst>
          </p:cNvPr>
          <p:cNvSpPr>
            <a:spLocks noGrp="1"/>
          </p:cNvSpPr>
          <p:nvPr>
            <p:ph idx="1"/>
          </p:nvPr>
        </p:nvSpPr>
        <p:spPr>
          <a:xfrm>
            <a:off x="0" y="1930401"/>
            <a:ext cx="12192000" cy="4927600"/>
          </a:xfrm>
        </p:spPr>
        <p:txBody>
          <a:bodyPr>
            <a:normAutofit/>
          </a:bodyPr>
          <a:lstStyle/>
          <a:p>
            <a:pPr algn="just"/>
            <a:r>
              <a:rPr lang="en-US" sz="2400" dirty="0">
                <a:latin typeface="Times New Roman" pitchFamily="18" charset="0"/>
                <a:cs typeface="Times New Roman" pitchFamily="18" charset="0"/>
              </a:rPr>
              <a:t>INDICATIONS FOR EXTRACTION:</a:t>
            </a:r>
          </a:p>
          <a:p>
            <a:pPr algn="just"/>
            <a:endParaRPr lang="en-US" sz="2400" dirty="0">
              <a:latin typeface="Times New Roman" pitchFamily="18" charset="0"/>
              <a:cs typeface="Times New Roman" pitchFamily="18" charset="0"/>
            </a:endParaRPr>
          </a:p>
          <a:p>
            <a:pPr lvl="1" algn="just"/>
            <a:r>
              <a:rPr lang="en-US" dirty="0">
                <a:latin typeface="Times New Roman" pitchFamily="18" charset="0"/>
                <a:cs typeface="Times New Roman" pitchFamily="18" charset="0"/>
              </a:rPr>
              <a:t>1</a:t>
            </a:r>
            <a:r>
              <a:rPr lang="en-US" sz="2400" dirty="0">
                <a:latin typeface="Times New Roman" pitchFamily="18" charset="0"/>
                <a:cs typeface="Times New Roman" pitchFamily="18" charset="0"/>
              </a:rPr>
              <a:t>. When second premolar is excluded completely form the arch due to forward drift of first permanent molars after early loss of deciduous second molars.</a:t>
            </a:r>
          </a:p>
          <a:p>
            <a:pPr lvl="1" algn="just">
              <a:buFont typeface="Wingdings" pitchFamily="2" charset="2"/>
              <a:buNone/>
            </a:pPr>
            <a:endParaRPr lang="en-US" sz="2400" dirty="0">
              <a:latin typeface="Times New Roman" pitchFamily="18" charset="0"/>
              <a:cs typeface="Times New Roman" pitchFamily="18" charset="0"/>
            </a:endParaRPr>
          </a:p>
          <a:p>
            <a:pPr lvl="1" algn="just"/>
            <a:r>
              <a:rPr lang="en-US" sz="2400" dirty="0">
                <a:latin typeface="Times New Roman" pitchFamily="18" charset="0"/>
                <a:cs typeface="Times New Roman" pitchFamily="18" charset="0"/>
              </a:rPr>
              <a:t>2. In mild anterior crowding cases, second premolar extraction is preferred over first premolar as space closure and vertical control is easier after anterior alignment. </a:t>
            </a:r>
          </a:p>
          <a:p>
            <a:endParaRPr lang="en-IN" dirty="0"/>
          </a:p>
        </p:txBody>
      </p:sp>
    </p:spTree>
    <p:extLst>
      <p:ext uri="{BB962C8B-B14F-4D97-AF65-F5344CB8AC3E}">
        <p14:creationId xmlns:p14="http://schemas.microsoft.com/office/powerpoint/2010/main" xmlns="" val="3875605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FF9ED4-F4A0-4C45-85C2-C3FD0D6593A1}"/>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7EBC1D13-D3FE-4520-BC44-40EAFADA921F}"/>
              </a:ext>
            </a:extLst>
          </p:cNvPr>
          <p:cNvSpPr>
            <a:spLocks noGrp="1"/>
          </p:cNvSpPr>
          <p:nvPr>
            <p:ph idx="1"/>
          </p:nvPr>
        </p:nvSpPr>
        <p:spPr>
          <a:xfrm>
            <a:off x="0" y="1879600"/>
            <a:ext cx="12192000" cy="4978399"/>
          </a:xfrm>
        </p:spPr>
        <p:txBody>
          <a:bodyPr>
            <a:normAutofit/>
          </a:bodyPr>
          <a:lstStyle/>
          <a:p>
            <a:pPr lvl="1" algn="just"/>
            <a:r>
              <a:rPr lang="en-US" sz="2400" dirty="0">
                <a:latin typeface="Times New Roman" pitchFamily="18" charset="0"/>
                <a:cs typeface="Times New Roman" pitchFamily="18" charset="0"/>
              </a:rPr>
              <a:t>3. Space regard for tooth alignment will not fully occupy the extraction space and the residual space can be closed by controlled </a:t>
            </a:r>
            <a:r>
              <a:rPr lang="en-US" sz="2400" b="1" dirty="0">
                <a:latin typeface="Times New Roman" pitchFamily="18" charset="0"/>
                <a:cs typeface="Times New Roman" pitchFamily="18" charset="0"/>
              </a:rPr>
              <a:t>mesial movement of molars</a:t>
            </a:r>
            <a:r>
              <a:rPr lang="en-US" sz="2400" dirty="0">
                <a:latin typeface="Times New Roman" pitchFamily="18" charset="0"/>
                <a:cs typeface="Times New Roman" pitchFamily="18" charset="0"/>
              </a:rPr>
              <a:t> without the danger of unwanted retraction of labial segment which can occur if first premolars are extracted. </a:t>
            </a:r>
          </a:p>
          <a:p>
            <a:pPr lvl="1" algn="just"/>
            <a:r>
              <a:rPr lang="en-US" sz="2400" dirty="0">
                <a:latin typeface="Times New Roman" pitchFamily="18" charset="0"/>
                <a:cs typeface="Times New Roman" pitchFamily="18" charset="0"/>
              </a:rPr>
              <a:t>4. Second premolar extraction is preferred when one wishes to maintain soft tissue profile and esthetics.</a:t>
            </a:r>
            <a:endParaRPr lang="en-IN" sz="2400" dirty="0"/>
          </a:p>
        </p:txBody>
      </p:sp>
    </p:spTree>
    <p:extLst>
      <p:ext uri="{BB962C8B-B14F-4D97-AF65-F5344CB8AC3E}">
        <p14:creationId xmlns:p14="http://schemas.microsoft.com/office/powerpoint/2010/main" xmlns="" val="1124981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C567D0-2027-4187-85FC-D857DD893D0E}"/>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D04AFF8C-0050-4DF8-B917-74FEE496192C}"/>
              </a:ext>
            </a:extLst>
          </p:cNvPr>
          <p:cNvSpPr>
            <a:spLocks noGrp="1"/>
          </p:cNvSpPr>
          <p:nvPr>
            <p:ph idx="1"/>
          </p:nvPr>
        </p:nvSpPr>
        <p:spPr>
          <a:xfrm>
            <a:off x="0" y="1940561"/>
            <a:ext cx="12192000" cy="4917440"/>
          </a:xfrm>
        </p:spPr>
        <p:txBody>
          <a:bodyPr>
            <a:normAutofit/>
          </a:bodyPr>
          <a:lstStyle/>
          <a:p>
            <a:pPr lvl="1" algn="just">
              <a:lnSpc>
                <a:spcPct val="90000"/>
              </a:lnSpc>
            </a:pPr>
            <a:r>
              <a:rPr lang="en-US" sz="2400" dirty="0">
                <a:latin typeface="Times New Roman" pitchFamily="18" charset="0"/>
                <a:cs typeface="Times New Roman" pitchFamily="18" charset="0"/>
              </a:rPr>
              <a:t>5. When second premolars are unfavorably impacted</a:t>
            </a:r>
          </a:p>
          <a:p>
            <a:pPr lvl="1" algn="just">
              <a:lnSpc>
                <a:spcPct val="90000"/>
              </a:lnSpc>
            </a:pPr>
            <a:endParaRPr lang="en-US" sz="2400" dirty="0">
              <a:latin typeface="Times New Roman" pitchFamily="18" charset="0"/>
              <a:cs typeface="Times New Roman" pitchFamily="18" charset="0"/>
            </a:endParaRPr>
          </a:p>
          <a:p>
            <a:pPr lvl="1" algn="just">
              <a:lnSpc>
                <a:spcPct val="90000"/>
              </a:lnSpc>
            </a:pPr>
            <a:r>
              <a:rPr lang="en-US" sz="2400" dirty="0">
                <a:latin typeface="Times New Roman" pitchFamily="18" charset="0"/>
                <a:cs typeface="Times New Roman" pitchFamily="18" charset="0"/>
              </a:rPr>
              <a:t>6. When 4-5 mm of anchor loss is deliberately desired</a:t>
            </a:r>
          </a:p>
          <a:p>
            <a:pPr lvl="1" algn="just">
              <a:lnSpc>
                <a:spcPct val="90000"/>
              </a:lnSpc>
              <a:buFont typeface="Wingdings" pitchFamily="2" charset="2"/>
              <a:buNone/>
            </a:pPr>
            <a:endParaRPr lang="en-US" sz="2400" dirty="0">
              <a:latin typeface="Times New Roman" pitchFamily="18" charset="0"/>
              <a:cs typeface="Times New Roman" pitchFamily="18" charset="0"/>
            </a:endParaRPr>
          </a:p>
          <a:p>
            <a:pPr lvl="1" algn="just">
              <a:lnSpc>
                <a:spcPct val="90000"/>
              </a:lnSpc>
            </a:pPr>
            <a:r>
              <a:rPr lang="en-US" sz="2400" dirty="0">
                <a:latin typeface="Times New Roman" pitchFamily="18" charset="0"/>
                <a:cs typeface="Times New Roman" pitchFamily="18" charset="0"/>
              </a:rPr>
              <a:t>7. If it is grossly carious or periodontally compromised.</a:t>
            </a:r>
          </a:p>
          <a:p>
            <a:pPr lvl="1" algn="just">
              <a:lnSpc>
                <a:spcPct val="90000"/>
              </a:lnSpc>
              <a:buFont typeface="Wingdings" pitchFamily="2" charset="2"/>
              <a:buNone/>
            </a:pPr>
            <a:endParaRPr lang="en-US" sz="2400" dirty="0">
              <a:latin typeface="Times New Roman" pitchFamily="18" charset="0"/>
              <a:cs typeface="Times New Roman" pitchFamily="18" charset="0"/>
            </a:endParaRPr>
          </a:p>
          <a:p>
            <a:pPr lvl="1" algn="just">
              <a:lnSpc>
                <a:spcPct val="90000"/>
              </a:lnSpc>
            </a:pPr>
            <a:r>
              <a:rPr lang="en-US" sz="2400" dirty="0">
                <a:latin typeface="Times New Roman" pitchFamily="18" charset="0"/>
                <a:cs typeface="Times New Roman" pitchFamily="18" charset="0"/>
              </a:rPr>
              <a:t>8. In open bite cases, second premolar is preferred as it encourage deepening of  bite.</a:t>
            </a:r>
          </a:p>
          <a:p>
            <a:endParaRPr lang="en-IN" dirty="0"/>
          </a:p>
        </p:txBody>
      </p:sp>
    </p:spTree>
    <p:extLst>
      <p:ext uri="{BB962C8B-B14F-4D97-AF65-F5344CB8AC3E}">
        <p14:creationId xmlns:p14="http://schemas.microsoft.com/office/powerpoint/2010/main" xmlns="" val="1218394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D42B8B-4C67-44CF-95A7-C392C0E9394A}"/>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8DBA41C7-6573-446F-AA76-B8358F3A5E16}"/>
              </a:ext>
            </a:extLst>
          </p:cNvPr>
          <p:cNvSpPr>
            <a:spLocks noGrp="1"/>
          </p:cNvSpPr>
          <p:nvPr>
            <p:ph idx="1"/>
          </p:nvPr>
        </p:nvSpPr>
        <p:spPr>
          <a:xfrm>
            <a:off x="0" y="2987040"/>
            <a:ext cx="12192000" cy="3870959"/>
          </a:xfrm>
        </p:spPr>
        <p:txBody>
          <a:bodyPr>
            <a:normAutofit/>
          </a:bodyPr>
          <a:lstStyle/>
          <a:p>
            <a:pPr marL="514350" indent="-514350" algn="just" eaLnBrk="0" hangingPunct="0">
              <a:buAutoNum type="arabicParenR"/>
            </a:pPr>
            <a:r>
              <a:rPr lang="en-US" sz="2800" dirty="0">
                <a:latin typeface="Times New Roman" pitchFamily="18" charset="0"/>
                <a:cs typeface="Times New Roman" pitchFamily="18" charset="0"/>
              </a:rPr>
              <a:t>Original facial contours can be maintained without reduction of lip and profile.</a:t>
            </a:r>
          </a:p>
          <a:p>
            <a:pPr marL="514350" indent="-514350" algn="just" eaLnBrk="0" hangingPunct="0">
              <a:buAutoNum type="arabicParenR" startAt="2"/>
            </a:pPr>
            <a:r>
              <a:rPr lang="en-US" sz="2800" dirty="0">
                <a:latin typeface="Times New Roman" pitchFamily="18" charset="0"/>
                <a:cs typeface="Times New Roman" pitchFamily="18" charset="0"/>
              </a:rPr>
              <a:t>Maxillary first premolar is frequently a more esthetic tooth alongside a canine. </a:t>
            </a:r>
          </a:p>
          <a:p>
            <a:pPr marL="514350" indent="-514350" algn="just" eaLnBrk="0" hangingPunct="0">
              <a:buAutoNum type="arabicParenR" startAt="2"/>
            </a:pPr>
            <a:r>
              <a:rPr lang="en-US" sz="2800" dirty="0">
                <a:latin typeface="Times New Roman" pitchFamily="18" charset="0"/>
                <a:cs typeface="Times New Roman" pitchFamily="18" charset="0"/>
              </a:rPr>
              <a:t>Less tendency for extraction spaces to reopen in the mandibular  arch.</a:t>
            </a:r>
          </a:p>
          <a:p>
            <a:pPr marL="514350" indent="-514350" algn="just" eaLnBrk="0" hangingPunct="0">
              <a:buAutoNum type="arabicParenR" startAt="2"/>
            </a:pPr>
            <a:r>
              <a:rPr lang="en-US" sz="2800" dirty="0">
                <a:latin typeface="Times New Roman" pitchFamily="18" charset="0"/>
                <a:cs typeface="Times New Roman" pitchFamily="18" charset="0"/>
              </a:rPr>
              <a:t>Less possibility of buccal or lingual bone furrows because of rapid space closure.</a:t>
            </a:r>
          </a:p>
          <a:p>
            <a:pPr marL="514350" indent="-514350" algn="just" eaLnBrk="0" hangingPunct="0">
              <a:buAutoNum type="arabicParenR" startAt="2"/>
            </a:pPr>
            <a:r>
              <a:rPr lang="en-US" sz="2800" dirty="0">
                <a:latin typeface="Times New Roman" pitchFamily="18" charset="0"/>
                <a:cs typeface="Times New Roman" pitchFamily="18" charset="0"/>
              </a:rPr>
              <a:t>Easy correction of Class II molar relation to Class I molar relation</a:t>
            </a:r>
          </a:p>
          <a:p>
            <a:endParaRPr lang="en-IN" dirty="0"/>
          </a:p>
        </p:txBody>
      </p:sp>
      <p:sp>
        <p:nvSpPr>
          <p:cNvPr id="4" name="Text Box 10">
            <a:extLst>
              <a:ext uri="{FF2B5EF4-FFF2-40B4-BE49-F238E27FC236}">
                <a16:creationId xmlns:a16="http://schemas.microsoft.com/office/drawing/2014/main" xmlns="" id="{FC9E7EE9-FAAB-4DF9-B626-A73876691F83}"/>
              </a:ext>
            </a:extLst>
          </p:cNvPr>
          <p:cNvSpPr txBox="1">
            <a:spLocks noChangeArrowheads="1"/>
          </p:cNvSpPr>
          <p:nvPr/>
        </p:nvSpPr>
        <p:spPr bwMode="auto">
          <a:xfrm>
            <a:off x="112364" y="2258015"/>
            <a:ext cx="6787948" cy="523220"/>
          </a:xfrm>
          <a:prstGeom prst="rect">
            <a:avLst/>
          </a:prstGeom>
          <a:noFill/>
          <a:ln w="9525">
            <a:noFill/>
            <a:miter lim="800000"/>
            <a:headEnd/>
            <a:tailEnd/>
          </a:ln>
          <a:effectLst/>
        </p:spPr>
        <p:txBody>
          <a:bodyPr wrap="none">
            <a:spAutoFit/>
          </a:bodyPr>
          <a:lstStyle/>
          <a:p>
            <a:r>
              <a:rPr lang="en-US" sz="2400" b="1" dirty="0">
                <a:latin typeface="Garamond" pitchFamily="18" charset="0"/>
              </a:rPr>
              <a:t> </a:t>
            </a:r>
            <a:r>
              <a:rPr lang="en-US" sz="2800" b="1" dirty="0">
                <a:latin typeface="Garamond" pitchFamily="18" charset="0"/>
              </a:rPr>
              <a:t>Advantages of Second Premolar Extracti</a:t>
            </a:r>
            <a:r>
              <a:rPr lang="en-US" sz="2400" b="1" dirty="0">
                <a:latin typeface="Garamond" pitchFamily="18" charset="0"/>
              </a:rPr>
              <a:t>on</a:t>
            </a:r>
          </a:p>
        </p:txBody>
      </p:sp>
    </p:spTree>
    <p:extLst>
      <p:ext uri="{BB962C8B-B14F-4D97-AF65-F5344CB8AC3E}">
        <p14:creationId xmlns:p14="http://schemas.microsoft.com/office/powerpoint/2010/main" xmlns="" val="2196244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227702-C041-4CC3-BD1E-4E9B16493826}"/>
              </a:ext>
            </a:extLst>
          </p:cNvPr>
          <p:cNvSpPr>
            <a:spLocks noGrp="1"/>
          </p:cNvSpPr>
          <p:nvPr>
            <p:ph type="title"/>
          </p:nvPr>
        </p:nvSpPr>
        <p:spPr/>
        <p:txBody>
          <a:bodyPr/>
          <a:lstStyle/>
          <a:p>
            <a:r>
              <a:rPr lang="en-US" dirty="0"/>
              <a:t>FIRST MOLAR</a:t>
            </a:r>
            <a:endParaRPr lang="en-IN" dirty="0"/>
          </a:p>
        </p:txBody>
      </p:sp>
      <p:sp>
        <p:nvSpPr>
          <p:cNvPr id="3" name="Content Placeholder 2">
            <a:extLst>
              <a:ext uri="{FF2B5EF4-FFF2-40B4-BE49-F238E27FC236}">
                <a16:creationId xmlns:a16="http://schemas.microsoft.com/office/drawing/2014/main" xmlns="" id="{7AD61935-D6DA-46B9-9642-69601BC7CD76}"/>
              </a:ext>
            </a:extLst>
          </p:cNvPr>
          <p:cNvSpPr>
            <a:spLocks noGrp="1"/>
          </p:cNvSpPr>
          <p:nvPr>
            <p:ph idx="1"/>
          </p:nvPr>
        </p:nvSpPr>
        <p:spPr>
          <a:xfrm>
            <a:off x="0" y="2001521"/>
            <a:ext cx="12192000" cy="4856480"/>
          </a:xfrm>
        </p:spPr>
        <p:txBody>
          <a:bodyPr>
            <a:normAutofit/>
          </a:bodyPr>
          <a:lstStyle/>
          <a:p>
            <a:pPr algn="just"/>
            <a:r>
              <a:rPr lang="en-US" sz="2400" dirty="0">
                <a:latin typeface="Times New Roman" pitchFamily="18" charset="0"/>
                <a:cs typeface="Times New Roman" pitchFamily="18" charset="0"/>
              </a:rPr>
              <a:t>The first permanent molar has been esteemed as untouchable from the very beginning of the history of orthodontics; it is considered as the consistence of the dentition always at its right position in the arch.</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It is said that it should never be removed. Alternatively it has been advocated that the first molar can be removed as a routine measure with benefit to dental arches in many cases. With the wide range of variation of occlusal conditions which exists, no single rule regarding the first molars can be made which fits every individual. </a:t>
            </a:r>
          </a:p>
          <a:p>
            <a:endParaRPr lang="en-IN" dirty="0"/>
          </a:p>
        </p:txBody>
      </p:sp>
    </p:spTree>
    <p:extLst>
      <p:ext uri="{BB962C8B-B14F-4D97-AF65-F5344CB8AC3E}">
        <p14:creationId xmlns:p14="http://schemas.microsoft.com/office/powerpoint/2010/main" xmlns="" val="349822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7BC40B-CFAE-41F8-B063-C1325D313BB9}"/>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BD062493-3D70-45A2-9A74-F9839BDAC60E}"/>
              </a:ext>
            </a:extLst>
          </p:cNvPr>
          <p:cNvSpPr>
            <a:spLocks noGrp="1"/>
          </p:cNvSpPr>
          <p:nvPr>
            <p:ph idx="1"/>
          </p:nvPr>
        </p:nvSpPr>
        <p:spPr/>
        <p:txBody>
          <a:bodyPr>
            <a:normAutofit fontScale="92500"/>
          </a:bodyPr>
          <a:lstStyle/>
          <a:p>
            <a:r>
              <a:rPr lang="en-US" sz="2800" dirty="0"/>
              <a:t>Extraction of first molars is avoided because-</a:t>
            </a:r>
          </a:p>
          <a:p>
            <a:pPr>
              <a:buFont typeface="Wingdings" pitchFamily="2" charset="2"/>
              <a:buNone/>
            </a:pPr>
            <a:endParaRPr lang="en-US" sz="2800" dirty="0"/>
          </a:p>
          <a:p>
            <a:pPr lvl="1"/>
            <a:r>
              <a:rPr lang="en-US" sz="2400" dirty="0"/>
              <a:t>a. It does not give adequate space in the incisor region</a:t>
            </a:r>
          </a:p>
          <a:p>
            <a:pPr lvl="1"/>
            <a:r>
              <a:rPr lang="en-US" sz="2400" dirty="0"/>
              <a:t>b. Deepening of bite</a:t>
            </a:r>
          </a:p>
          <a:p>
            <a:pPr lvl="1"/>
            <a:r>
              <a:rPr lang="en-US" sz="2400" dirty="0"/>
              <a:t>c. Poor contact relation between second premolar and second molar.</a:t>
            </a:r>
          </a:p>
          <a:p>
            <a:pPr lvl="1"/>
            <a:r>
              <a:rPr lang="en-US" sz="2400" dirty="0"/>
              <a:t>d. Second premolar and second molar may tip into extraction space.</a:t>
            </a:r>
          </a:p>
          <a:p>
            <a:pPr lvl="1"/>
            <a:r>
              <a:rPr lang="en-US" sz="2400" dirty="0"/>
              <a:t>e. Mastication is affected.</a:t>
            </a:r>
          </a:p>
          <a:p>
            <a:endParaRPr lang="en-IN" dirty="0"/>
          </a:p>
        </p:txBody>
      </p:sp>
    </p:spTree>
    <p:extLst>
      <p:ext uri="{BB962C8B-B14F-4D97-AF65-F5344CB8AC3E}">
        <p14:creationId xmlns:p14="http://schemas.microsoft.com/office/powerpoint/2010/main" xmlns="" val="148211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F97617-4823-491F-A031-7D71A2AF140B}"/>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1428CE1D-4CDD-4116-B5C6-16783829382A}"/>
              </a:ext>
            </a:extLst>
          </p:cNvPr>
          <p:cNvSpPr>
            <a:spLocks noGrp="1"/>
          </p:cNvSpPr>
          <p:nvPr>
            <p:ph idx="1"/>
          </p:nvPr>
        </p:nvSpPr>
        <p:spPr>
          <a:xfrm>
            <a:off x="827424" y="2648416"/>
            <a:ext cx="10554574" cy="3636511"/>
          </a:xfrm>
        </p:spPr>
        <p:txBody>
          <a:bodyPr>
            <a:noAutofit/>
          </a:bodyPr>
          <a:lstStyle/>
          <a:p>
            <a:pPr algn="just">
              <a:buClr>
                <a:schemeClr val="tx1"/>
              </a:buClr>
              <a:buNone/>
            </a:pPr>
            <a:r>
              <a:rPr lang="en-US" sz="2200" dirty="0">
                <a:latin typeface="Times New Roman" pitchFamily="18" charset="0"/>
                <a:cs typeface="Times New Roman" pitchFamily="18" charset="0"/>
              </a:rPr>
              <a:t>In orthodontics, there are two major reasons to extract teeth: </a:t>
            </a:r>
          </a:p>
          <a:p>
            <a:pPr lvl="1" algn="just">
              <a:buClr>
                <a:schemeClr val="tx1"/>
              </a:buClr>
              <a:buFont typeface="Wingdings" pitchFamily="2" charset="2"/>
              <a:buChar char="Ø"/>
            </a:pPr>
            <a:r>
              <a:rPr lang="en-US" sz="2200" dirty="0">
                <a:latin typeface="Times New Roman" pitchFamily="18" charset="0"/>
                <a:cs typeface="Times New Roman" pitchFamily="18" charset="0"/>
              </a:rPr>
              <a:t>To provide space to align the remaining teeth in the presence of severe crowding</a:t>
            </a:r>
          </a:p>
          <a:p>
            <a:pPr lvl="1" algn="just">
              <a:buClr>
                <a:schemeClr val="tx1"/>
              </a:buClr>
              <a:buFont typeface="Wingdings" pitchFamily="2" charset="2"/>
              <a:buChar char="Ø"/>
            </a:pPr>
            <a:r>
              <a:rPr lang="en-US" sz="2200" dirty="0">
                <a:latin typeface="Times New Roman" pitchFamily="18" charset="0"/>
                <a:cs typeface="Times New Roman" pitchFamily="18" charset="0"/>
              </a:rPr>
              <a:t>To allow teeth to be moved so that protrusion can be reduced or so skeletal class II or class III problems can be camouflaged.</a:t>
            </a:r>
          </a:p>
          <a:p>
            <a:pPr lvl="1" algn="just">
              <a:buClr>
                <a:schemeClr val="tx1"/>
              </a:buClr>
              <a:buFont typeface="Wingdings" pitchFamily="2" charset="2"/>
              <a:buChar char="Ø"/>
            </a:pPr>
            <a:endParaRPr lang="en-US" sz="2200" dirty="0">
              <a:latin typeface="Times New Roman" pitchFamily="18" charset="0"/>
              <a:cs typeface="Times New Roman" pitchFamily="18" charset="0"/>
            </a:endParaRPr>
          </a:p>
          <a:p>
            <a:pPr marL="0" lvl="1" indent="-274320" algn="just">
              <a:spcBef>
                <a:spcPts val="0"/>
              </a:spcBef>
              <a:buClr>
                <a:schemeClr val="tx1"/>
              </a:buClr>
              <a:buSzPct val="95000"/>
              <a:buFont typeface="Wingdings" pitchFamily="2" charset="2"/>
              <a:buChar char="Ø"/>
            </a:pPr>
            <a:r>
              <a:rPr lang="en-US" sz="2200" dirty="0">
                <a:latin typeface="Times New Roman" pitchFamily="18" charset="0"/>
                <a:cs typeface="Times New Roman" pitchFamily="18" charset="0"/>
              </a:rPr>
              <a:t>The alternative to extraction in treating dental crowding is to expand the arches</a:t>
            </a:r>
          </a:p>
          <a:p>
            <a:pPr marL="0" lvl="1" indent="-274320" algn="just">
              <a:spcBef>
                <a:spcPts val="0"/>
              </a:spcBef>
              <a:buClr>
                <a:schemeClr val="tx1"/>
              </a:buClr>
              <a:buSzPct val="95000"/>
              <a:buFont typeface="Wingdings" pitchFamily="2" charset="2"/>
              <a:buChar char="Ø"/>
            </a:pPr>
            <a:endParaRPr lang="en-US" sz="2200" dirty="0">
              <a:latin typeface="Times New Roman" pitchFamily="18" charset="0"/>
              <a:cs typeface="Times New Roman" pitchFamily="18" charset="0"/>
            </a:endParaRPr>
          </a:p>
          <a:p>
            <a:pPr marL="0" lvl="1" indent="-274320" algn="just">
              <a:spcBef>
                <a:spcPts val="0"/>
              </a:spcBef>
              <a:buClr>
                <a:schemeClr val="tx1"/>
              </a:buClr>
              <a:buSzPct val="95000"/>
              <a:buFont typeface="Wingdings" pitchFamily="2" charset="2"/>
              <a:buChar char="Ø"/>
            </a:pPr>
            <a:r>
              <a:rPr lang="en-US" sz="2200" dirty="0">
                <a:latin typeface="Times New Roman" pitchFamily="18" charset="0"/>
                <a:cs typeface="Times New Roman" pitchFamily="18" charset="0"/>
              </a:rPr>
              <a:t> The alternative for skeletal problems is to correct the jaw relationship, by modifying growth or surgery.</a:t>
            </a:r>
          </a:p>
          <a:p>
            <a:pPr lvl="1" algn="just">
              <a:buClr>
                <a:schemeClr val="tx1"/>
              </a:buClr>
              <a:buFont typeface="Wingdings" pitchFamily="2" charset="2"/>
              <a:buChar char="Ø"/>
            </a:pPr>
            <a:endParaRPr lang="en-US" sz="2200" dirty="0">
              <a:latin typeface="Times New Roman" pitchFamily="18" charset="0"/>
              <a:cs typeface="Times New Roman" pitchFamily="18" charset="0"/>
            </a:endParaRPr>
          </a:p>
          <a:p>
            <a:endParaRPr lang="en-IN" sz="2200" dirty="0"/>
          </a:p>
        </p:txBody>
      </p:sp>
    </p:spTree>
    <p:extLst>
      <p:ext uri="{BB962C8B-B14F-4D97-AF65-F5344CB8AC3E}">
        <p14:creationId xmlns:p14="http://schemas.microsoft.com/office/powerpoint/2010/main" xmlns="" val="952068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0E023B-6968-4CF2-A12C-F7715AFED339}"/>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6F713D9A-8517-43BF-A574-DB70D0C8AB07}"/>
              </a:ext>
            </a:extLst>
          </p:cNvPr>
          <p:cNvSpPr>
            <a:spLocks noGrp="1"/>
          </p:cNvSpPr>
          <p:nvPr>
            <p:ph idx="1"/>
          </p:nvPr>
        </p:nvSpPr>
        <p:spPr>
          <a:xfrm>
            <a:off x="101600" y="2222287"/>
            <a:ext cx="11271686" cy="4564593"/>
          </a:xfrm>
        </p:spPr>
        <p:txBody>
          <a:bodyPr>
            <a:normAutofit lnSpcReduction="10000"/>
          </a:bodyPr>
          <a:lstStyle/>
          <a:p>
            <a:pPr>
              <a:lnSpc>
                <a:spcPct val="90000"/>
              </a:lnSpc>
              <a:buFont typeface="Wingdings" pitchFamily="2" charset="2"/>
              <a:buNone/>
            </a:pPr>
            <a:r>
              <a:rPr lang="en-US" b="1" dirty="0"/>
              <a:t> INDICATIONS:</a:t>
            </a:r>
          </a:p>
          <a:p>
            <a:pPr>
              <a:lnSpc>
                <a:spcPct val="90000"/>
              </a:lnSpc>
              <a:buFont typeface="Wingdings" pitchFamily="2" charset="2"/>
              <a:buNone/>
            </a:pPr>
            <a:endParaRPr lang="en-US" b="1" dirty="0"/>
          </a:p>
          <a:p>
            <a:pPr>
              <a:lnSpc>
                <a:spcPct val="90000"/>
              </a:lnSpc>
            </a:pPr>
            <a:r>
              <a:rPr lang="en-US" sz="2400" dirty="0"/>
              <a:t>a. Minimum space requirement for correction of anterior crowding or mild proclination.</a:t>
            </a:r>
          </a:p>
          <a:p>
            <a:pPr>
              <a:lnSpc>
                <a:spcPct val="90000"/>
              </a:lnSpc>
              <a:buFont typeface="Wingdings" pitchFamily="2" charset="2"/>
              <a:buNone/>
            </a:pPr>
            <a:endParaRPr lang="en-US" sz="2400" dirty="0"/>
          </a:p>
          <a:p>
            <a:pPr>
              <a:lnSpc>
                <a:spcPct val="90000"/>
              </a:lnSpc>
            </a:pPr>
            <a:r>
              <a:rPr lang="en-US" sz="2400" dirty="0"/>
              <a:t>b. Decayed or periodontally compromised having a poor, long term prognosis.</a:t>
            </a:r>
          </a:p>
          <a:p>
            <a:pPr>
              <a:lnSpc>
                <a:spcPct val="90000"/>
              </a:lnSpc>
              <a:buFont typeface="Wingdings" pitchFamily="2" charset="2"/>
              <a:buNone/>
            </a:pPr>
            <a:endParaRPr lang="en-US" sz="2400" dirty="0"/>
          </a:p>
          <a:p>
            <a:pPr>
              <a:lnSpc>
                <a:spcPct val="90000"/>
              </a:lnSpc>
            </a:pPr>
            <a:r>
              <a:rPr lang="en-US" sz="2400" dirty="0"/>
              <a:t>c. Impaction - rarely seen -&gt; deflected against second premolars.</a:t>
            </a:r>
          </a:p>
          <a:p>
            <a:pPr>
              <a:lnSpc>
                <a:spcPct val="90000"/>
              </a:lnSpc>
              <a:buFont typeface="Wingdings" pitchFamily="2" charset="2"/>
              <a:buNone/>
            </a:pPr>
            <a:endParaRPr lang="en-US" sz="2400" dirty="0"/>
          </a:p>
          <a:p>
            <a:pPr>
              <a:lnSpc>
                <a:spcPct val="90000"/>
              </a:lnSpc>
            </a:pPr>
            <a:r>
              <a:rPr lang="en-US" sz="2400" dirty="0"/>
              <a:t>d. Abnormal developmental position.</a:t>
            </a:r>
            <a:endParaRPr lang="en-IN" sz="2400" dirty="0"/>
          </a:p>
        </p:txBody>
      </p:sp>
    </p:spTree>
    <p:extLst>
      <p:ext uri="{BB962C8B-B14F-4D97-AF65-F5344CB8AC3E}">
        <p14:creationId xmlns:p14="http://schemas.microsoft.com/office/powerpoint/2010/main" xmlns="" val="664068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D039A17-385B-411A-9ADF-FCA63C42307F}"/>
              </a:ext>
            </a:extLst>
          </p:cNvPr>
          <p:cNvSpPr>
            <a:spLocks noGrp="1"/>
          </p:cNvSpPr>
          <p:nvPr>
            <p:ph idx="1"/>
          </p:nvPr>
        </p:nvSpPr>
        <p:spPr/>
        <p:txBody>
          <a:bodyPr>
            <a:normAutofit lnSpcReduction="10000"/>
          </a:bodyPr>
          <a:lstStyle/>
          <a:p>
            <a:pPr algn="just">
              <a:buFont typeface="Wingdings" pitchFamily="2" charset="2"/>
              <a:buNone/>
            </a:pPr>
            <a:r>
              <a:rPr lang="en-US" sz="2400" dirty="0">
                <a:latin typeface="Times New Roman" pitchFamily="18" charset="0"/>
                <a:cs typeface="Times New Roman" pitchFamily="18" charset="0"/>
              </a:rPr>
              <a:t>Results of extracting the first molar –</a:t>
            </a:r>
          </a:p>
          <a:p>
            <a:pPr algn="just">
              <a:buFont typeface="Wingdings" pitchFamily="2" charset="2"/>
              <a:buNone/>
            </a:pP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1. Before the eruption of second molar - second molar is likely to move forward as it erupts particularly in a crowded dentition tending to take up the position of the extracted first molar.</a:t>
            </a:r>
          </a:p>
          <a:p>
            <a:pPr algn="just">
              <a:buFont typeface="Wingdings" pitchFamily="2" charset="2"/>
              <a:buNone/>
            </a:pP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2. Extraction after the eruption of second molar:- second molar will tend to tilt </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rotate forward into the first molar space.</a:t>
            </a:r>
          </a:p>
          <a:p>
            <a:endParaRPr lang="en-IN" dirty="0"/>
          </a:p>
        </p:txBody>
      </p:sp>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xmlns="" val="1070467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984" y="1571588"/>
            <a:ext cx="10928412" cy="5286412"/>
          </a:xfrm>
        </p:spPr>
        <p:txBody>
          <a:bodyPr>
            <a:normAutofit/>
          </a:bodyPr>
          <a:lstStyle/>
          <a:p>
            <a:pPr algn="just">
              <a:buNone/>
            </a:pPr>
            <a:r>
              <a:rPr lang="en-US" sz="2400" dirty="0">
                <a:latin typeface="Times New Roman" pitchFamily="18" charset="0"/>
                <a:cs typeface="Times New Roman" pitchFamily="18" charset="0"/>
              </a:rPr>
              <a:t>	Wilkinson has advocated the extraction of the 4 first permanent molars between the ages of 8 ½  and 9 ½  years in selected cases on account of their susceptibility to caries.</a:t>
            </a:r>
          </a:p>
          <a:p>
            <a:pPr algn="just">
              <a:buNone/>
            </a:pPr>
            <a:endParaRPr lang="en-US" sz="2400" dirty="0">
              <a:latin typeface="Times New Roman" pitchFamily="18" charset="0"/>
              <a:cs typeface="Times New Roman" pitchFamily="18" charset="0"/>
            </a:endParaRPr>
          </a:p>
          <a:p>
            <a:pPr algn="just">
              <a:buNone/>
            </a:pPr>
            <a:r>
              <a:rPr lang="en-US" sz="2400" dirty="0">
                <a:latin typeface="Times New Roman" pitchFamily="18" charset="0"/>
                <a:cs typeface="Times New Roman" pitchFamily="18" charset="0"/>
              </a:rPr>
              <a:t>	He believed that this provided additional space for third molars and the resulting relief from over crowding.</a:t>
            </a:r>
          </a:p>
          <a:p>
            <a:pPr algn="just">
              <a:buNone/>
            </a:pPr>
            <a:endParaRPr lang="en-US" sz="2400" dirty="0">
              <a:latin typeface="Times New Roman" pitchFamily="18" charset="0"/>
              <a:cs typeface="Times New Roman" pitchFamily="18" charset="0"/>
            </a:endParaRPr>
          </a:p>
          <a:p>
            <a:pPr algn="just">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Favors </a:t>
            </a:r>
            <a:r>
              <a:rPr lang="en-US" sz="2400" dirty="0">
                <a:latin typeface="Times New Roman" pitchFamily="18" charset="0"/>
                <a:cs typeface="Times New Roman" pitchFamily="18" charset="0"/>
              </a:rPr>
              <a:t>the preservation from caries of the remaining teeth.</a:t>
            </a:r>
            <a:endParaRPr lang="en-IN" sz="2400" dirty="0"/>
          </a:p>
        </p:txBody>
      </p:sp>
      <p:sp>
        <p:nvSpPr>
          <p:cNvPr id="4" name="Title 1">
            <a:extLst>
              <a:ext uri="{FF2B5EF4-FFF2-40B4-BE49-F238E27FC236}">
                <a16:creationId xmlns:a16="http://schemas.microsoft.com/office/drawing/2014/main" xmlns="" id="{B9320DE1-DB28-49D1-B551-3119EEC4410B}"/>
              </a:ext>
            </a:extLst>
          </p:cNvPr>
          <p:cNvSpPr>
            <a:spLocks noGrp="1"/>
          </p:cNvSpPr>
          <p:nvPr>
            <p:ph type="title"/>
          </p:nvPr>
        </p:nvSpPr>
        <p:spPr>
          <a:xfrm>
            <a:off x="810000" y="447188"/>
            <a:ext cx="10571998" cy="970450"/>
          </a:xfrm>
        </p:spPr>
        <p:txBody>
          <a:bodyPr/>
          <a:lstStyle/>
          <a:p>
            <a:r>
              <a:rPr lang="en-US" sz="4400" dirty="0" smtClean="0">
                <a:latin typeface="Times New Roman" pitchFamily="18" charset="0"/>
                <a:cs typeface="Times New Roman" pitchFamily="18" charset="0"/>
              </a:rPr>
              <a:t>Wilkinson </a:t>
            </a:r>
            <a:r>
              <a:rPr lang="en-US" sz="4400" dirty="0" smtClean="0">
                <a:latin typeface="Times New Roman" pitchFamily="18" charset="0"/>
                <a:cs typeface="Times New Roman" pitchFamily="18" charset="0"/>
              </a:rPr>
              <a:t>extractions</a:t>
            </a:r>
            <a:endParaRPr lang="en-IN" sz="4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400" dirty="0">
                <a:latin typeface="Times New Roman" pitchFamily="18" charset="0"/>
                <a:cs typeface="Times New Roman" pitchFamily="18" charset="0"/>
              </a:rPr>
              <a:t>Drawbacks of Wilkinson Method:</a:t>
            </a:r>
          </a:p>
          <a:p>
            <a:pPr marL="514350" indent="-514350">
              <a:buAutoNum type="arabicPeriod"/>
            </a:pPr>
            <a:r>
              <a:rPr lang="en-US" sz="2400" dirty="0">
                <a:latin typeface="Times New Roman" pitchFamily="18" charset="0"/>
                <a:cs typeface="Times New Roman" pitchFamily="18" charset="0"/>
              </a:rPr>
              <a:t>Excessive drifting of lower second premolars</a:t>
            </a:r>
          </a:p>
          <a:p>
            <a:pPr marL="514350" indent="-514350">
              <a:buAutoNum type="arabicPeriod"/>
            </a:pPr>
            <a:r>
              <a:rPr lang="en-US" sz="2400" dirty="0">
                <a:latin typeface="Times New Roman" pitchFamily="18" charset="0"/>
                <a:cs typeface="Times New Roman" pitchFamily="18" charset="0"/>
              </a:rPr>
              <a:t> Second premolars and second molars rotate frequently as they erupt following extraction.</a:t>
            </a:r>
          </a:p>
          <a:p>
            <a:pPr marL="514350" indent="-514350">
              <a:buAutoNum type="arabicPeriod"/>
            </a:pPr>
            <a:r>
              <a:rPr lang="en-US" sz="2400" dirty="0">
                <a:latin typeface="Times New Roman" pitchFamily="18" charset="0"/>
                <a:cs typeface="Times New Roman" pitchFamily="18" charset="0"/>
              </a:rPr>
              <a:t> Deprives operator of adequate anchorage for orthodontic appliances.</a:t>
            </a:r>
          </a:p>
          <a:p>
            <a:pPr marL="514350" indent="-514350">
              <a:buAutoNum type="arabicPeriod"/>
            </a:pPr>
            <a:r>
              <a:rPr lang="en-US" sz="2400" dirty="0">
                <a:latin typeface="Times New Roman" pitchFamily="18" charset="0"/>
                <a:cs typeface="Times New Roman" pitchFamily="18" charset="0"/>
              </a:rPr>
              <a:t> second molars erupt with mesial tilting to contact second premolars  resulting in interdental space</a:t>
            </a:r>
            <a:endParaRPr lang="en-IN" sz="24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624B57-993B-4C7D-B231-48DE8F8CEC36}"/>
              </a:ext>
            </a:extLst>
          </p:cNvPr>
          <p:cNvSpPr>
            <a:spLocks noGrp="1"/>
          </p:cNvSpPr>
          <p:nvPr>
            <p:ph type="title"/>
          </p:nvPr>
        </p:nvSpPr>
        <p:spPr/>
        <p:txBody>
          <a:bodyPr/>
          <a:lstStyle/>
          <a:p>
            <a:r>
              <a:rPr lang="en-US" dirty="0"/>
              <a:t>SECOND MOLARS</a:t>
            </a:r>
            <a:endParaRPr lang="en-IN" dirty="0"/>
          </a:p>
        </p:txBody>
      </p:sp>
      <p:sp>
        <p:nvSpPr>
          <p:cNvPr id="3" name="Content Placeholder 2">
            <a:extLst>
              <a:ext uri="{FF2B5EF4-FFF2-40B4-BE49-F238E27FC236}">
                <a16:creationId xmlns:a16="http://schemas.microsoft.com/office/drawing/2014/main" xmlns="" id="{D2106FD6-A501-475C-AD4D-70E265E2769C}"/>
              </a:ext>
            </a:extLst>
          </p:cNvPr>
          <p:cNvSpPr>
            <a:spLocks noGrp="1"/>
          </p:cNvSpPr>
          <p:nvPr>
            <p:ph idx="1"/>
          </p:nvPr>
        </p:nvSpPr>
        <p:spPr>
          <a:xfrm>
            <a:off x="-91440" y="1889761"/>
            <a:ext cx="12192000" cy="4968240"/>
          </a:xfrm>
        </p:spPr>
        <p:txBody>
          <a:bodyPr>
            <a:normAutofit/>
          </a:bodyPr>
          <a:lstStyle/>
          <a:p>
            <a:pPr algn="just"/>
            <a:r>
              <a:rPr lang="en-US" sz="2400" dirty="0"/>
              <a:t>Lower second molar is often not removed for the relief of crowding. Its position at the end of the dental arch means that it is usually removed from the site of crowding and is not itself actually malpositioned through crowding.</a:t>
            </a:r>
          </a:p>
          <a:p>
            <a:pPr algn="just">
              <a:buNone/>
            </a:pPr>
            <a:endParaRPr lang="en-US" sz="2400" dirty="0"/>
          </a:p>
          <a:p>
            <a:pPr algn="just">
              <a:buNone/>
            </a:pPr>
            <a:r>
              <a:rPr lang="en-US" sz="2400" dirty="0"/>
              <a:t> But extraction may be indicated in the following cases:-</a:t>
            </a:r>
          </a:p>
          <a:p>
            <a:pPr algn="just"/>
            <a:endParaRPr lang="en-US" sz="2400" dirty="0"/>
          </a:p>
          <a:p>
            <a:pPr lvl="1" algn="just"/>
            <a:r>
              <a:rPr lang="en-US" sz="2200" dirty="0">
                <a:latin typeface="Times New Roman" panose="02020603050405020304" pitchFamily="18" charset="0"/>
                <a:cs typeface="Times New Roman" panose="02020603050405020304" pitchFamily="18" charset="0"/>
              </a:rPr>
              <a:t>To relieve impaction of second premolars-</a:t>
            </a:r>
          </a:p>
          <a:p>
            <a:pPr lvl="1" algn="just"/>
            <a:r>
              <a:rPr lang="en-US" sz="2200" dirty="0">
                <a:latin typeface="Times New Roman" panose="02020603050405020304" pitchFamily="18" charset="0"/>
                <a:cs typeface="Times New Roman" panose="02020603050405020304" pitchFamily="18" charset="0"/>
              </a:rPr>
              <a:t>To relieve impaction of mandibular third molars-</a:t>
            </a:r>
          </a:p>
          <a:p>
            <a:pPr lvl="1" algn="just"/>
            <a:r>
              <a:rPr lang="en-US" sz="2200" dirty="0">
                <a:latin typeface="Times New Roman" panose="02020603050405020304" pitchFamily="18" charset="0"/>
                <a:cs typeface="Times New Roman" panose="02020603050405020304" pitchFamily="18" charset="0"/>
              </a:rPr>
              <a:t>When permanent second molars are impacted</a:t>
            </a:r>
          </a:p>
          <a:p>
            <a:endParaRPr lang="en-IN" dirty="0"/>
          </a:p>
        </p:txBody>
      </p:sp>
    </p:spTree>
    <p:extLst>
      <p:ext uri="{BB962C8B-B14F-4D97-AF65-F5344CB8AC3E}">
        <p14:creationId xmlns:p14="http://schemas.microsoft.com/office/powerpoint/2010/main" xmlns="" val="670395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DB1EEE-A5E4-4DA7-9070-7A9FB193993B}"/>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B947CA54-D9F3-4B74-A8CD-97BEEFC77FE6}"/>
              </a:ext>
            </a:extLst>
          </p:cNvPr>
          <p:cNvSpPr>
            <a:spLocks noGrp="1"/>
          </p:cNvSpPr>
          <p:nvPr>
            <p:ph idx="1"/>
          </p:nvPr>
        </p:nvSpPr>
        <p:spPr>
          <a:xfrm>
            <a:off x="0" y="1869441"/>
            <a:ext cx="12192000" cy="4988560"/>
          </a:xfrm>
        </p:spPr>
        <p:txBody>
          <a:bodyPr>
            <a:normAutofit/>
          </a:bodyPr>
          <a:lstStyle/>
          <a:p>
            <a:r>
              <a:rPr lang="en-US" sz="2400" dirty="0">
                <a:latin typeface="Times New Roman" pitchFamily="18" charset="0"/>
                <a:cs typeface="Times New Roman" pitchFamily="18" charset="0"/>
              </a:rPr>
              <a:t> To relieve impaction of second premolars- When the second premolar is slightly short of space due to forward drift of first permanent molars after premature loss of second deciduous molars ; extraction of second permanent molar will allow distal movement of first permanent molar either spontaneously if a vertically impacted premolar forces its way or an appliance may have to be used to assist this tendency.</a:t>
            </a:r>
          </a:p>
          <a:p>
            <a:r>
              <a:rPr lang="en-US" sz="2400" dirty="0">
                <a:latin typeface="Times New Roman" pitchFamily="18" charset="0"/>
                <a:cs typeface="Times New Roman" pitchFamily="18" charset="0"/>
              </a:rPr>
              <a:t>. To relieve impaction of mandibular third molars-  Extraction of second permanent molars to provide space for crowded third molar so normally not indicated because the position of eruption of third molars is variable and will rarely come into as good a position as the second molar originally occupied </a:t>
            </a:r>
          </a:p>
          <a:p>
            <a:endParaRPr lang="en-IN" dirty="0"/>
          </a:p>
        </p:txBody>
      </p:sp>
    </p:spTree>
    <p:extLst>
      <p:ext uri="{BB962C8B-B14F-4D97-AF65-F5344CB8AC3E}">
        <p14:creationId xmlns:p14="http://schemas.microsoft.com/office/powerpoint/2010/main" xmlns="" val="3429353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1E86D7-4658-4992-B1CF-E304822C42E3}"/>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BBFE8FBE-5CF7-48E2-86AD-FA60A167338E}"/>
              </a:ext>
            </a:extLst>
          </p:cNvPr>
          <p:cNvSpPr>
            <a:spLocks noGrp="1"/>
          </p:cNvSpPr>
          <p:nvPr>
            <p:ph idx="1"/>
          </p:nvPr>
        </p:nvSpPr>
        <p:spPr>
          <a:xfrm>
            <a:off x="0" y="1920241"/>
            <a:ext cx="12120880" cy="4937760"/>
          </a:xfrm>
        </p:spPr>
        <p:txBody>
          <a:bodyPr>
            <a:normAutofit/>
          </a:bodyPr>
          <a:lstStyle/>
          <a:p>
            <a:pPr algn="just"/>
            <a:r>
              <a:rPr lang="en-US" sz="2400" dirty="0">
                <a:latin typeface="Times New Roman" pitchFamily="18" charset="0"/>
                <a:cs typeface="Times New Roman" pitchFamily="18" charset="0"/>
              </a:rPr>
              <a:t>The conditions wherein, the lower second molar extraction can result in reasonable third molar position:-</a:t>
            </a:r>
          </a:p>
          <a:p>
            <a:pPr algn="just">
              <a:buFont typeface="Wingdings" pitchFamily="2" charset="2"/>
              <a:buNone/>
            </a:pPr>
            <a:endParaRPr lang="en-US" sz="2400" dirty="0">
              <a:latin typeface="Times New Roman" pitchFamily="18" charset="0"/>
              <a:cs typeface="Times New Roman" pitchFamily="18" charset="0"/>
            </a:endParaRPr>
          </a:p>
          <a:p>
            <a:pPr lvl="1" algn="just"/>
            <a:r>
              <a:rPr lang="en-US" sz="2400" dirty="0">
                <a:latin typeface="Times New Roman" pitchFamily="18" charset="0"/>
                <a:cs typeface="Times New Roman" pitchFamily="18" charset="0"/>
              </a:rPr>
              <a:t>i. Where third molar is upright or its long axis is not tilted mesially more than 30° to the long axis of second molar (Huggins and Mc Bride 1978).</a:t>
            </a:r>
          </a:p>
          <a:p>
            <a:pPr lvl="1" algn="just">
              <a:buFont typeface="Wingdings" pitchFamily="2" charset="2"/>
              <a:buNone/>
            </a:pPr>
            <a:endParaRPr lang="en-US" sz="2400" dirty="0">
              <a:latin typeface="Times New Roman" pitchFamily="18" charset="0"/>
              <a:cs typeface="Times New Roman" pitchFamily="18" charset="0"/>
            </a:endParaRPr>
          </a:p>
          <a:p>
            <a:pPr lvl="1" algn="just"/>
            <a:r>
              <a:rPr lang="en-US" sz="2400" dirty="0">
                <a:latin typeface="Times New Roman" pitchFamily="18" charset="0"/>
                <a:cs typeface="Times New Roman" pitchFamily="18" charset="0"/>
              </a:rPr>
              <a:t>ii. When second molar is extracted only when third molar crown is calcified or just after root formation of third molar has started, normally between 12-14yrs</a:t>
            </a:r>
          </a:p>
          <a:p>
            <a:endParaRPr lang="en-IN" dirty="0"/>
          </a:p>
        </p:txBody>
      </p:sp>
    </p:spTree>
    <p:extLst>
      <p:ext uri="{BB962C8B-B14F-4D97-AF65-F5344CB8AC3E}">
        <p14:creationId xmlns:p14="http://schemas.microsoft.com/office/powerpoint/2010/main" xmlns="" val="3925855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BE682B-EAC2-4DC6-B5CC-B15C53594DA9}"/>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BDE54728-FFDF-4C0B-BAF0-8344CC85690D}"/>
              </a:ext>
            </a:extLst>
          </p:cNvPr>
          <p:cNvSpPr>
            <a:spLocks noGrp="1"/>
          </p:cNvSpPr>
          <p:nvPr>
            <p:ph idx="1"/>
          </p:nvPr>
        </p:nvSpPr>
        <p:spPr/>
        <p:txBody>
          <a:bodyPr/>
          <a:lstStyle/>
          <a:p>
            <a:pPr algn="just"/>
            <a:r>
              <a:rPr lang="en-US" sz="2400" dirty="0">
                <a:latin typeface="Times New Roman" pitchFamily="18" charset="0"/>
                <a:cs typeface="Times New Roman" pitchFamily="18" charset="0"/>
              </a:rPr>
              <a:t>But when spacing between developing third molar and second molar (at the time of second molar extraction) is seen, it is an </a:t>
            </a:r>
            <a:r>
              <a:rPr lang="en-US" sz="2400" dirty="0" smtClean="0">
                <a:latin typeface="Times New Roman" pitchFamily="18" charset="0"/>
                <a:cs typeface="Times New Roman" pitchFamily="18" charset="0"/>
              </a:rPr>
              <a:t>unfavorable </a:t>
            </a:r>
            <a:r>
              <a:rPr lang="en-US" sz="2400" dirty="0">
                <a:latin typeface="Times New Roman" pitchFamily="18" charset="0"/>
                <a:cs typeface="Times New Roman" pitchFamily="18" charset="0"/>
              </a:rPr>
              <a:t>argument and will cause poor final positioning of third molar and (Lawlor 1978) lack of root formation on third molar.</a:t>
            </a:r>
          </a:p>
          <a:p>
            <a:pPr algn="just">
              <a:buNone/>
            </a:pPr>
            <a:endParaRPr lang="en-US" sz="2400"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Dacre </a:t>
            </a:r>
            <a:r>
              <a:rPr lang="en-US" sz="2400" dirty="0">
                <a:latin typeface="Times New Roman" pitchFamily="18" charset="0"/>
                <a:cs typeface="Times New Roman" pitchFamily="18" charset="0"/>
              </a:rPr>
              <a:t>(1978) even in apparently </a:t>
            </a:r>
            <a:r>
              <a:rPr lang="en-US" sz="2400" dirty="0" smtClean="0">
                <a:latin typeface="Times New Roman" pitchFamily="18" charset="0"/>
                <a:cs typeface="Times New Roman" pitchFamily="18" charset="0"/>
              </a:rPr>
              <a:t>favorable </a:t>
            </a:r>
            <a:r>
              <a:rPr lang="en-US" sz="2400" dirty="0">
                <a:latin typeface="Times New Roman" pitchFamily="18" charset="0"/>
                <a:cs typeface="Times New Roman" pitchFamily="18" charset="0"/>
              </a:rPr>
              <a:t>conditions of angulation and crown formation, prediction of third molar position following second molar extraction is uncertain.</a:t>
            </a:r>
          </a:p>
          <a:p>
            <a:endParaRPr lang="en-IN" dirty="0"/>
          </a:p>
        </p:txBody>
      </p:sp>
    </p:spTree>
    <p:extLst>
      <p:ext uri="{BB962C8B-B14F-4D97-AF65-F5344CB8AC3E}">
        <p14:creationId xmlns:p14="http://schemas.microsoft.com/office/powerpoint/2010/main" xmlns="" val="1534851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A3BC27-5597-4F0F-AB41-04ECB9647201}"/>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660FC14B-5626-413D-889A-71A6D2D16D01}"/>
              </a:ext>
            </a:extLst>
          </p:cNvPr>
          <p:cNvSpPr>
            <a:spLocks noGrp="1"/>
          </p:cNvSpPr>
          <p:nvPr>
            <p:ph idx="1"/>
          </p:nvPr>
        </p:nvSpPr>
        <p:spPr>
          <a:xfrm>
            <a:off x="0" y="1920241"/>
            <a:ext cx="12192000" cy="4937760"/>
          </a:xfrm>
        </p:spPr>
        <p:txBody>
          <a:bodyPr>
            <a:normAutofit/>
          </a:bodyPr>
          <a:lstStyle/>
          <a:p>
            <a:pPr>
              <a:lnSpc>
                <a:spcPct val="90000"/>
              </a:lnSpc>
              <a:buFont typeface="Wingdings" pitchFamily="2" charset="2"/>
              <a:buNone/>
            </a:pPr>
            <a:r>
              <a:rPr lang="en-US" sz="2400" b="1" dirty="0">
                <a:latin typeface="Times New Roman" panose="02020603050405020304" pitchFamily="18" charset="0"/>
                <a:cs typeface="Times New Roman" panose="02020603050405020304" pitchFamily="18" charset="0"/>
              </a:rPr>
              <a:t>Contra indications:</a:t>
            </a:r>
          </a:p>
          <a:p>
            <a:pPr>
              <a:lnSpc>
                <a:spcPct val="90000"/>
              </a:lnSpc>
              <a:buFont typeface="Wingdings" pitchFamily="2" charset="2"/>
              <a:buNone/>
            </a:pPr>
            <a:endParaRPr lang="en-US" sz="2400" b="1" dirty="0">
              <a:latin typeface="Times New Roman" panose="02020603050405020304" pitchFamily="18" charset="0"/>
              <a:cs typeface="Times New Roman" panose="02020603050405020304" pitchFamily="18" charset="0"/>
            </a:endParaRPr>
          </a:p>
          <a:p>
            <a:pPr>
              <a:lnSpc>
                <a:spcPct val="90000"/>
              </a:lnSpc>
            </a:pPr>
            <a:r>
              <a:rPr lang="en-US" sz="2400" dirty="0">
                <a:latin typeface="Times New Roman" panose="02020603050405020304" pitchFamily="18" charset="0"/>
                <a:cs typeface="Times New Roman" panose="02020603050405020304" pitchFamily="18" charset="0"/>
              </a:rPr>
              <a:t>i. Maxillary third molars are too high in the tuberosity or show delayed eruption.</a:t>
            </a:r>
          </a:p>
          <a:p>
            <a:pPr>
              <a:lnSpc>
                <a:spcPct val="90000"/>
              </a:lnSpc>
            </a:pPr>
            <a:endParaRPr lang="en-US" sz="2400" dirty="0">
              <a:latin typeface="Times New Roman" panose="02020603050405020304" pitchFamily="18" charset="0"/>
              <a:cs typeface="Times New Roman" panose="02020603050405020304" pitchFamily="18" charset="0"/>
            </a:endParaRPr>
          </a:p>
          <a:p>
            <a:pPr>
              <a:lnSpc>
                <a:spcPct val="90000"/>
              </a:lnSpc>
            </a:pPr>
            <a:r>
              <a:rPr lang="en-US" sz="2400" dirty="0">
                <a:latin typeface="Times New Roman" panose="02020603050405020304" pitchFamily="18" charset="0"/>
                <a:cs typeface="Times New Roman" panose="02020603050405020304" pitchFamily="18" charset="0"/>
              </a:rPr>
              <a:t>ii. Poor angulation in relation to second molar.</a:t>
            </a:r>
          </a:p>
          <a:p>
            <a:pPr>
              <a:lnSpc>
                <a:spcPct val="90000"/>
              </a:lnSpc>
            </a:pPr>
            <a:endParaRPr lang="en-US" sz="2400" dirty="0">
              <a:latin typeface="Times New Roman" panose="02020603050405020304" pitchFamily="18" charset="0"/>
              <a:cs typeface="Times New Roman" panose="02020603050405020304" pitchFamily="18" charset="0"/>
            </a:endParaRPr>
          </a:p>
          <a:p>
            <a:pPr>
              <a:lnSpc>
                <a:spcPct val="90000"/>
              </a:lnSpc>
            </a:pPr>
            <a:r>
              <a:rPr lang="en-US" sz="2400" dirty="0">
                <a:latin typeface="Times New Roman" panose="02020603050405020304" pitchFamily="18" charset="0"/>
                <a:cs typeface="Times New Roman" panose="02020603050405020304" pitchFamily="18" charset="0"/>
              </a:rPr>
              <a:t>iii. Undersized crowns or roots.</a:t>
            </a:r>
          </a:p>
          <a:p>
            <a:pPr>
              <a:lnSpc>
                <a:spcPct val="90000"/>
              </a:lnSpc>
            </a:pPr>
            <a:endParaRPr lang="en-US" sz="2400" dirty="0">
              <a:latin typeface="Times New Roman" panose="02020603050405020304" pitchFamily="18" charset="0"/>
              <a:cs typeface="Times New Roman" panose="02020603050405020304" pitchFamily="18" charset="0"/>
            </a:endParaRPr>
          </a:p>
          <a:p>
            <a:pPr>
              <a:lnSpc>
                <a:spcPct val="90000"/>
              </a:lnSpc>
            </a:pPr>
            <a:r>
              <a:rPr lang="en-US" sz="2400" dirty="0">
                <a:latin typeface="Times New Roman" panose="02020603050405020304" pitchFamily="18" charset="0"/>
                <a:cs typeface="Times New Roman" panose="02020603050405020304" pitchFamily="18" charset="0"/>
              </a:rPr>
              <a:t>iv. Absence of third molar tooth buds (dental age in general should be considered)</a:t>
            </a:r>
          </a:p>
          <a:p>
            <a:endParaRPr lang="en-IN" dirty="0"/>
          </a:p>
        </p:txBody>
      </p:sp>
    </p:spTree>
    <p:extLst>
      <p:ext uri="{BB962C8B-B14F-4D97-AF65-F5344CB8AC3E}">
        <p14:creationId xmlns:p14="http://schemas.microsoft.com/office/powerpoint/2010/main" xmlns="" val="10553551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BC357E-9F11-4E7B-AE3B-5358A90B8D43}"/>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4BE4B623-B4CE-4725-99BF-627707EA6A8C}"/>
              </a:ext>
            </a:extLst>
          </p:cNvPr>
          <p:cNvSpPr>
            <a:spLocks noGrp="1"/>
          </p:cNvSpPr>
          <p:nvPr>
            <p:ph idx="1"/>
          </p:nvPr>
        </p:nvSpPr>
        <p:spPr>
          <a:xfrm>
            <a:off x="0" y="1859281"/>
            <a:ext cx="12192000" cy="4998720"/>
          </a:xfrm>
        </p:spPr>
        <p:txBody>
          <a:bodyPr>
            <a:normAutofit/>
          </a:bodyPr>
          <a:lstStyle/>
          <a:p>
            <a:pPr>
              <a:lnSpc>
                <a:spcPct val="90000"/>
              </a:lnSpc>
              <a:buFont typeface="Wingdings" pitchFamily="2" charset="2"/>
              <a:buNone/>
            </a:pPr>
            <a:r>
              <a:rPr lang="en-US" sz="2400" b="1" dirty="0">
                <a:latin typeface="Times New Roman" panose="02020603050405020304" pitchFamily="18" charset="0"/>
                <a:cs typeface="Times New Roman" panose="02020603050405020304" pitchFamily="18" charset="0"/>
              </a:rPr>
              <a:t>Advantages of Second Molar extraction:</a:t>
            </a:r>
          </a:p>
          <a:p>
            <a:pPr>
              <a:lnSpc>
                <a:spcPct val="90000"/>
              </a:lnSpc>
              <a:buFont typeface="Wingdings" pitchFamily="2" charset="2"/>
              <a:buNone/>
            </a:pPr>
            <a:endParaRPr lang="en-US" sz="2400" dirty="0">
              <a:latin typeface="Times New Roman" panose="02020603050405020304" pitchFamily="18" charset="0"/>
              <a:cs typeface="Times New Roman" panose="02020603050405020304" pitchFamily="18" charset="0"/>
            </a:endParaRPr>
          </a:p>
          <a:p>
            <a:pPr>
              <a:lnSpc>
                <a:spcPct val="90000"/>
              </a:lnSpc>
            </a:pPr>
            <a:r>
              <a:rPr lang="en-US" sz="2400" dirty="0">
                <a:latin typeface="Times New Roman" panose="02020603050405020304" pitchFamily="18" charset="0"/>
                <a:cs typeface="Times New Roman" panose="02020603050405020304" pitchFamily="18" charset="0"/>
              </a:rPr>
              <a:t>Reduction in amount and duration of appliance therapy.</a:t>
            </a:r>
          </a:p>
          <a:p>
            <a:pPr>
              <a:lnSpc>
                <a:spcPct val="90000"/>
              </a:lnSpc>
            </a:pPr>
            <a:r>
              <a:rPr lang="en-US" sz="2400" dirty="0">
                <a:latin typeface="Times New Roman" panose="02020603050405020304" pitchFamily="18" charset="0"/>
                <a:cs typeface="Times New Roman" panose="02020603050405020304" pitchFamily="18" charset="0"/>
              </a:rPr>
              <a:t>Faster eruption of III molars.</a:t>
            </a:r>
          </a:p>
          <a:p>
            <a:pPr>
              <a:lnSpc>
                <a:spcPct val="90000"/>
              </a:lnSpc>
            </a:pPr>
            <a:r>
              <a:rPr lang="en-US" sz="2400" dirty="0">
                <a:latin typeface="Times New Roman" panose="02020603050405020304" pitchFamily="18" charset="0"/>
                <a:cs typeface="Times New Roman" panose="02020603050405020304" pitchFamily="18" charset="0"/>
              </a:rPr>
              <a:t>Prevention of "dished -in" appearance of face.</a:t>
            </a:r>
          </a:p>
          <a:p>
            <a:pPr>
              <a:lnSpc>
                <a:spcPct val="90000"/>
              </a:lnSpc>
            </a:pPr>
            <a:r>
              <a:rPr lang="en-US" sz="2400" dirty="0">
                <a:latin typeface="Times New Roman" panose="02020603050405020304" pitchFamily="18" charset="0"/>
                <a:cs typeface="Times New Roman" panose="02020603050405020304" pitchFamily="18" charset="0"/>
              </a:rPr>
              <a:t>Few "residual" spaces at end of treatment.</a:t>
            </a:r>
          </a:p>
          <a:p>
            <a:pPr>
              <a:lnSpc>
                <a:spcPct val="90000"/>
              </a:lnSpc>
            </a:pPr>
            <a:r>
              <a:rPr lang="en-US" sz="2400" dirty="0">
                <a:latin typeface="Times New Roman" panose="02020603050405020304" pitchFamily="18" charset="0"/>
                <a:cs typeface="Times New Roman" panose="02020603050405020304" pitchFamily="18" charset="0"/>
              </a:rPr>
              <a:t>Less likelihood of relapse.</a:t>
            </a:r>
          </a:p>
          <a:p>
            <a:pPr>
              <a:lnSpc>
                <a:spcPct val="90000"/>
              </a:lnSpc>
            </a:pPr>
            <a:r>
              <a:rPr lang="en-US" sz="2400" dirty="0">
                <a:latin typeface="Times New Roman" panose="02020603050405020304" pitchFamily="18" charset="0"/>
                <a:cs typeface="Times New Roman" panose="02020603050405020304" pitchFamily="18" charset="0"/>
              </a:rPr>
              <a:t>Good functional occlusion.</a:t>
            </a:r>
          </a:p>
          <a:p>
            <a:pPr>
              <a:lnSpc>
                <a:spcPct val="90000"/>
              </a:lnSpc>
            </a:pPr>
            <a:r>
              <a:rPr lang="en-US" sz="2400" dirty="0">
                <a:latin typeface="Times New Roman" panose="02020603050405020304" pitchFamily="18" charset="0"/>
                <a:cs typeface="Times New Roman" panose="02020603050405020304" pitchFamily="18" charset="0"/>
              </a:rPr>
              <a:t>Good mandibular arch form.</a:t>
            </a:r>
          </a:p>
          <a:p>
            <a:pPr>
              <a:lnSpc>
                <a:spcPct val="90000"/>
              </a:lnSpc>
            </a:pPr>
            <a:r>
              <a:rPr lang="en-US" sz="2400" dirty="0">
                <a:latin typeface="Times New Roman" panose="02020603050405020304" pitchFamily="18" charset="0"/>
                <a:cs typeface="Times New Roman" panose="02020603050405020304" pitchFamily="18" charset="0"/>
              </a:rPr>
              <a:t>Reduction of the overbite.</a:t>
            </a:r>
          </a:p>
          <a:p>
            <a:endParaRPr lang="en-IN" dirty="0"/>
          </a:p>
        </p:txBody>
      </p:sp>
    </p:spTree>
    <p:extLst>
      <p:ext uri="{BB962C8B-B14F-4D97-AF65-F5344CB8AC3E}">
        <p14:creationId xmlns:p14="http://schemas.microsoft.com/office/powerpoint/2010/main" xmlns="" val="2864327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EXTRACTION CONTROVERSY</a:t>
            </a:r>
            <a:endParaRPr lang="en-US" dirty="0"/>
          </a:p>
        </p:txBody>
      </p:sp>
      <p:sp>
        <p:nvSpPr>
          <p:cNvPr id="3" name="Content Placeholder 2"/>
          <p:cNvSpPr>
            <a:spLocks noGrp="1"/>
          </p:cNvSpPr>
          <p:nvPr>
            <p:ph idx="1"/>
          </p:nvPr>
        </p:nvSpPr>
        <p:spPr>
          <a:xfrm>
            <a:off x="272175" y="1030012"/>
            <a:ext cx="10554574" cy="5065987"/>
          </a:xfrm>
        </p:spPr>
        <p:txBody>
          <a:bodyPr>
            <a:normAutofit/>
          </a:bodyPr>
          <a:lstStyle/>
          <a:p>
            <a:r>
              <a:rPr lang="en-US" sz="2200" dirty="0" smtClean="0"/>
              <a:t>1920- Based on 2 schools of thoughts-</a:t>
            </a:r>
          </a:p>
          <a:p>
            <a:r>
              <a:rPr lang="en-US" sz="2200" dirty="0" smtClean="0"/>
              <a:t>Edward Angle- individual was capable of having all 32 teeth in normal occlusion and treatment involved expansion  of arches.</a:t>
            </a:r>
          </a:p>
          <a:p>
            <a:r>
              <a:rPr lang="en-US" sz="2200" dirty="0" smtClean="0"/>
              <a:t>Calvin Case- although expansion of arches can be done so that teeth could be aligned, neither aesthetics nor stability would be satisfactory in long term.</a:t>
            </a:r>
            <a:endParaRPr lang="en-US" sz="2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001321-970F-4883-853D-485A4A26DB0D}"/>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B4F263FF-D32F-48C7-AC7E-B798B27DE1AF}"/>
              </a:ext>
            </a:extLst>
          </p:cNvPr>
          <p:cNvSpPr>
            <a:spLocks noGrp="1"/>
          </p:cNvSpPr>
          <p:nvPr>
            <p:ph idx="1"/>
          </p:nvPr>
        </p:nvSpPr>
        <p:spPr>
          <a:xfrm>
            <a:off x="0" y="1920241"/>
            <a:ext cx="12192000" cy="4937760"/>
          </a:xfrm>
        </p:spPr>
        <p:txBody>
          <a:bodyPr/>
          <a:lstStyle/>
          <a:p>
            <a:pPr>
              <a:buFont typeface="Wingdings" pitchFamily="2" charset="2"/>
              <a:buNone/>
            </a:pPr>
            <a:r>
              <a:rPr lang="en-US" b="1" dirty="0"/>
              <a:t> </a:t>
            </a:r>
            <a:r>
              <a:rPr lang="en-US" sz="2000" dirty="0"/>
              <a:t>DISADVANTAGES</a:t>
            </a:r>
          </a:p>
          <a:p>
            <a:pPr>
              <a:buFont typeface="Wingdings" pitchFamily="2" charset="2"/>
              <a:buNone/>
            </a:pPr>
            <a:endParaRPr lang="en-US" sz="2000" dirty="0"/>
          </a:p>
          <a:p>
            <a:r>
              <a:rPr lang="en-US" sz="2400" dirty="0">
                <a:latin typeface="Times New Roman" panose="02020603050405020304" pitchFamily="18" charset="0"/>
                <a:cs typeface="Times New Roman" panose="02020603050405020304" pitchFamily="18" charset="0"/>
              </a:rPr>
              <a:t> Too much tooth substance removed for correction of mild crowding.</a:t>
            </a:r>
          </a:p>
          <a:p>
            <a:r>
              <a:rPr lang="en-US" sz="2400" dirty="0">
                <a:latin typeface="Times New Roman" panose="02020603050405020304" pitchFamily="18" charset="0"/>
                <a:cs typeface="Times New Roman" panose="02020603050405020304" pitchFamily="18" charset="0"/>
              </a:rPr>
              <a:t>Extraction site far from area of crowding.</a:t>
            </a:r>
          </a:p>
          <a:p>
            <a:r>
              <a:rPr lang="en-US" sz="2400" dirty="0">
                <a:latin typeface="Times New Roman" panose="02020603050405020304" pitchFamily="18" charset="0"/>
                <a:cs typeface="Times New Roman" panose="02020603050405020304" pitchFamily="18" charset="0"/>
              </a:rPr>
              <a:t>Possible impaction of third molars even with second molar extraction.</a:t>
            </a:r>
          </a:p>
          <a:p>
            <a:r>
              <a:rPr lang="en-US" sz="2400" dirty="0">
                <a:latin typeface="Times New Roman" panose="02020603050405020304" pitchFamily="18" charset="0"/>
                <a:cs typeface="Times New Roman" panose="02020603050405020304" pitchFamily="18" charset="0"/>
              </a:rPr>
              <a:t>Frequently unacceptable positions of erupted third molars, necessitating “ a late fixed appliance therapy.</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9760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D50EBD-69BC-4505-9A7E-811433760C7E}"/>
              </a:ext>
            </a:extLst>
          </p:cNvPr>
          <p:cNvSpPr>
            <a:spLocks noGrp="1"/>
          </p:cNvSpPr>
          <p:nvPr>
            <p:ph type="title"/>
          </p:nvPr>
        </p:nvSpPr>
        <p:spPr/>
        <p:txBody>
          <a:bodyPr/>
          <a:lstStyle/>
          <a:p>
            <a:r>
              <a:rPr lang="en-US" dirty="0"/>
              <a:t>THIRD MOLARS </a:t>
            </a:r>
            <a:endParaRPr lang="en-IN" dirty="0"/>
          </a:p>
        </p:txBody>
      </p:sp>
      <p:sp>
        <p:nvSpPr>
          <p:cNvPr id="3" name="Content Placeholder 2">
            <a:extLst>
              <a:ext uri="{FF2B5EF4-FFF2-40B4-BE49-F238E27FC236}">
                <a16:creationId xmlns:a16="http://schemas.microsoft.com/office/drawing/2014/main" xmlns="" id="{6B0CBFF8-4690-437E-B38B-A1E919161867}"/>
              </a:ext>
            </a:extLst>
          </p:cNvPr>
          <p:cNvSpPr>
            <a:spLocks noGrp="1"/>
          </p:cNvSpPr>
          <p:nvPr>
            <p:ph idx="1"/>
          </p:nvPr>
        </p:nvSpPr>
        <p:spPr>
          <a:xfrm>
            <a:off x="0" y="1981201"/>
            <a:ext cx="12192000" cy="4876800"/>
          </a:xfrm>
        </p:spPr>
        <p:txBody>
          <a:bodyPr>
            <a:normAutofit/>
          </a:bodyPr>
          <a:lstStyle/>
          <a:p>
            <a:pPr>
              <a:lnSpc>
                <a:spcPct val="80000"/>
              </a:lnSpc>
            </a:pPr>
            <a:r>
              <a:rPr lang="en-US" sz="3000" dirty="0">
                <a:latin typeface="Times New Roman" pitchFamily="18" charset="0"/>
                <a:cs typeface="Times New Roman" pitchFamily="18" charset="0"/>
              </a:rPr>
              <a:t>Extraction of third molars during orthodontic treatment does not yield space that can be used for decrowding or reduction of production.</a:t>
            </a:r>
          </a:p>
          <a:p>
            <a:pPr>
              <a:lnSpc>
                <a:spcPct val="80000"/>
              </a:lnSpc>
              <a:buFont typeface="Wingdings" pitchFamily="2" charset="2"/>
              <a:buNone/>
            </a:pPr>
            <a:endParaRPr lang="en-US" sz="3000" dirty="0">
              <a:latin typeface="Times New Roman" pitchFamily="18" charset="0"/>
              <a:cs typeface="Times New Roman" pitchFamily="18" charset="0"/>
            </a:endParaRPr>
          </a:p>
          <a:p>
            <a:pPr>
              <a:lnSpc>
                <a:spcPct val="80000"/>
              </a:lnSpc>
            </a:pPr>
            <a:r>
              <a:rPr lang="en-US" sz="3000" dirty="0">
                <a:latin typeface="Times New Roman" pitchFamily="18" charset="0"/>
                <a:cs typeface="Times New Roman" pitchFamily="18" charset="0"/>
              </a:rPr>
              <a:t>Indication for III molar extractions:-</a:t>
            </a:r>
          </a:p>
          <a:p>
            <a:pPr>
              <a:lnSpc>
                <a:spcPct val="80000"/>
              </a:lnSpc>
              <a:buFont typeface="Wingdings" pitchFamily="2" charset="2"/>
              <a:buNone/>
            </a:pPr>
            <a:endParaRPr lang="en-US" dirty="0">
              <a:latin typeface="Times New Roman" pitchFamily="18" charset="0"/>
              <a:cs typeface="Times New Roman" pitchFamily="18" charset="0"/>
            </a:endParaRPr>
          </a:p>
          <a:p>
            <a:pPr lvl="1">
              <a:lnSpc>
                <a:spcPct val="80000"/>
              </a:lnSpc>
            </a:pPr>
            <a:r>
              <a:rPr lang="en-US" sz="2600" dirty="0">
                <a:latin typeface="Times New Roman" pitchFamily="18" charset="0"/>
                <a:cs typeface="Times New Roman" pitchFamily="18" charset="0"/>
              </a:rPr>
              <a:t>1. Grossly impacted third molars that are unable to erupt into ideal position:</a:t>
            </a:r>
          </a:p>
          <a:p>
            <a:pPr lvl="1">
              <a:lnSpc>
                <a:spcPct val="80000"/>
              </a:lnSpc>
            </a:pPr>
            <a:r>
              <a:rPr lang="en-US" sz="2600" dirty="0">
                <a:latin typeface="Times New Roman" pitchFamily="18" charset="0"/>
                <a:cs typeface="Times New Roman" pitchFamily="18" charset="0"/>
              </a:rPr>
              <a:t>2. The erupting mandibular third molars have been implicated to be the cause of late lower anterior crowding, although the evidence is not clear cut</a:t>
            </a:r>
          </a:p>
          <a:p>
            <a:pPr lvl="1">
              <a:lnSpc>
                <a:spcPct val="80000"/>
              </a:lnSpc>
            </a:pPr>
            <a:r>
              <a:rPr lang="en-US" sz="2600" dirty="0">
                <a:latin typeface="Times New Roman" pitchFamily="18" charset="0"/>
                <a:cs typeface="Times New Roman" pitchFamily="18" charset="0"/>
              </a:rPr>
              <a:t>3. Malformed third molars which interfere with normal occlusion should be extracted.</a:t>
            </a:r>
          </a:p>
          <a:p>
            <a:endParaRPr lang="en-IN" dirty="0"/>
          </a:p>
        </p:txBody>
      </p:sp>
    </p:spTree>
    <p:extLst>
      <p:ext uri="{BB962C8B-B14F-4D97-AF65-F5344CB8AC3E}">
        <p14:creationId xmlns:p14="http://schemas.microsoft.com/office/powerpoint/2010/main" xmlns="" val="2161652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ACB942-FB62-464A-9A8E-A1AA7748C519}"/>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58E3DFEA-1940-44E0-89A3-D68F60871F32}"/>
              </a:ext>
            </a:extLst>
          </p:cNvPr>
          <p:cNvSpPr>
            <a:spLocks noGrp="1"/>
          </p:cNvSpPr>
          <p:nvPr>
            <p:ph idx="1"/>
          </p:nvPr>
        </p:nvSpPr>
        <p:spPr>
          <a:xfrm>
            <a:off x="0" y="2032001"/>
            <a:ext cx="12192000" cy="4826000"/>
          </a:xfrm>
        </p:spPr>
        <p:txBody>
          <a:bodyPr/>
          <a:lstStyle/>
          <a:p>
            <a:pPr algn="just">
              <a:lnSpc>
                <a:spcPct val="90000"/>
              </a:lnSpc>
            </a:pPr>
            <a:r>
              <a:rPr lang="en-US" sz="2800" dirty="0">
                <a:latin typeface="Times New Roman" pitchFamily="18" charset="0"/>
                <a:cs typeface="Times New Roman" pitchFamily="18" charset="0"/>
              </a:rPr>
              <a:t>The conventional timing of extraction of a third molar is when two thirds of its root has formed. Extraction should not be delayed because: </a:t>
            </a:r>
          </a:p>
          <a:p>
            <a:pPr lvl="1" algn="just">
              <a:lnSpc>
                <a:spcPct val="90000"/>
              </a:lnSpc>
            </a:pPr>
            <a:r>
              <a:rPr lang="en-US" sz="2800" dirty="0">
                <a:latin typeface="Times New Roman" pitchFamily="18" charset="0"/>
                <a:cs typeface="Times New Roman" pitchFamily="18" charset="0"/>
              </a:rPr>
              <a:t>1. They are more difficult to remove when roots are completed.</a:t>
            </a:r>
          </a:p>
          <a:p>
            <a:pPr lvl="1" algn="just">
              <a:lnSpc>
                <a:spcPct val="90000"/>
              </a:lnSpc>
            </a:pPr>
            <a:r>
              <a:rPr lang="en-US" sz="2800" dirty="0">
                <a:latin typeface="Times New Roman" pitchFamily="18" charset="0"/>
                <a:cs typeface="Times New Roman" pitchFamily="18" charset="0"/>
              </a:rPr>
              <a:t>2. There in danger of root dilaceration, which may make removal more difficult and may risk damage to mandibular nerve if roots are close to the canal.</a:t>
            </a:r>
          </a:p>
          <a:p>
            <a:endParaRPr lang="en-IN" dirty="0"/>
          </a:p>
        </p:txBody>
      </p:sp>
    </p:spTree>
    <p:extLst>
      <p:ext uri="{BB962C8B-B14F-4D97-AF65-F5344CB8AC3E}">
        <p14:creationId xmlns:p14="http://schemas.microsoft.com/office/powerpoint/2010/main" xmlns="" val="406561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01149C-94CD-433F-93CF-E142D5D4D544}"/>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CA9A7218-CDAF-43EC-8602-FBEADE2BF360}"/>
              </a:ext>
            </a:extLst>
          </p:cNvPr>
          <p:cNvSpPr>
            <a:spLocks noGrp="1"/>
          </p:cNvSpPr>
          <p:nvPr>
            <p:ph idx="1"/>
          </p:nvPr>
        </p:nvSpPr>
        <p:spPr>
          <a:xfrm>
            <a:off x="71120" y="1910081"/>
            <a:ext cx="12120880" cy="4866640"/>
          </a:xfrm>
        </p:spPr>
        <p:txBody>
          <a:bodyPr/>
          <a:lstStyle/>
          <a:p>
            <a:pPr lvl="1" algn="just">
              <a:lnSpc>
                <a:spcPct val="90000"/>
              </a:lnSpc>
            </a:pPr>
            <a:r>
              <a:rPr lang="en-US" sz="2800" dirty="0">
                <a:latin typeface="Times New Roman" pitchFamily="18" charset="0"/>
                <a:cs typeface="Times New Roman" pitchFamily="18" charset="0"/>
              </a:rPr>
              <a:t>3.  Pericoronitis may develop which causes the patient to be inconvenienced and permanent bone loss and pocket formation may occur distal to II molar.</a:t>
            </a:r>
          </a:p>
          <a:p>
            <a:pPr lvl="1" algn="just">
              <a:lnSpc>
                <a:spcPct val="90000"/>
              </a:lnSpc>
            </a:pPr>
            <a:r>
              <a:rPr lang="en-US" sz="2800" dirty="0">
                <a:latin typeface="Times New Roman" pitchFamily="18" charset="0"/>
                <a:cs typeface="Times New Roman" pitchFamily="18" charset="0"/>
              </a:rPr>
              <a:t>4. In some cases, their eruptive force may contribute to mesial drift of buccal segments producing crowding elsewhere.</a:t>
            </a:r>
          </a:p>
          <a:p>
            <a:endParaRPr lang="en-IN" dirty="0"/>
          </a:p>
        </p:txBody>
      </p:sp>
    </p:spTree>
    <p:extLst>
      <p:ext uri="{BB962C8B-B14F-4D97-AF65-F5344CB8AC3E}">
        <p14:creationId xmlns:p14="http://schemas.microsoft.com/office/powerpoint/2010/main" xmlns="" val="21530859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114AAB-9546-4B0D-BCA5-C6B74B9E9D21}"/>
              </a:ext>
            </a:extLst>
          </p:cNvPr>
          <p:cNvSpPr>
            <a:spLocks noGrp="1"/>
          </p:cNvSpPr>
          <p:nvPr>
            <p:ph type="title"/>
          </p:nvPr>
        </p:nvSpPr>
        <p:spPr/>
        <p:txBody>
          <a:bodyPr/>
          <a:lstStyle/>
          <a:p>
            <a:r>
              <a:rPr lang="en-US" sz="4400" dirty="0" smtClean="0">
                <a:latin typeface="Times New Roman" pitchFamily="18" charset="0"/>
                <a:cs typeface="Times New Roman" pitchFamily="18" charset="0"/>
              </a:rPr>
              <a:t>Balancing </a:t>
            </a:r>
            <a:r>
              <a:rPr lang="en-US" sz="4400" dirty="0" smtClean="0">
                <a:latin typeface="Times New Roman" pitchFamily="18" charset="0"/>
                <a:cs typeface="Times New Roman" pitchFamily="18" charset="0"/>
              </a:rPr>
              <a:t>Extractions</a:t>
            </a:r>
            <a:endParaRPr lang="en-IN" sz="4400" dirty="0"/>
          </a:p>
        </p:txBody>
      </p:sp>
      <p:sp>
        <p:nvSpPr>
          <p:cNvPr id="3" name="Content Placeholder 2">
            <a:extLst>
              <a:ext uri="{FF2B5EF4-FFF2-40B4-BE49-F238E27FC236}">
                <a16:creationId xmlns:a16="http://schemas.microsoft.com/office/drawing/2014/main" xmlns="" id="{26A2ECB0-B5FB-4250-BC9D-5D0EFCB5AE64}"/>
              </a:ext>
            </a:extLst>
          </p:cNvPr>
          <p:cNvSpPr>
            <a:spLocks noGrp="1"/>
          </p:cNvSpPr>
          <p:nvPr>
            <p:ph idx="1"/>
          </p:nvPr>
        </p:nvSpPr>
        <p:spPr/>
        <p:txBody>
          <a:bodyPr>
            <a:normAutofit/>
          </a:bodyPr>
          <a:lstStyle/>
          <a:p>
            <a:pPr algn="just">
              <a:lnSpc>
                <a:spcPct val="90000"/>
              </a:lnSpc>
              <a:buNone/>
            </a:pPr>
            <a:r>
              <a:rPr lang="en-US" sz="2200" dirty="0">
                <a:latin typeface="Times New Roman" pitchFamily="18" charset="0"/>
                <a:cs typeface="Times New Roman" pitchFamily="18" charset="0"/>
              </a:rPr>
              <a:t>		 Removal of a tooth on the opposite side of the same arch (although not necessarily the antimere) in order to preserve symmetry. Designed to eliminate centre line displacements that will require fixed appliances for their later correction. Balancing extractions are not necessary if the dental arch is spaced.</a:t>
            </a:r>
          </a:p>
          <a:p>
            <a:r>
              <a:rPr lang="en-US" sz="2200" dirty="0"/>
              <a:t>“Balancing and compensating extractions are only indicated during the mixed dentition stage, and not in the permanent dentition, because spontaneous tooth movement occurs more readily as the dentition is establishing itself than once it is established.”</a:t>
            </a:r>
            <a:r>
              <a:rPr lang="en-US" sz="2200" dirty="0">
                <a:hlinkClick r:id="rId2">
                  <a:extLst>
                    <a:ext uri="{A12FA001-AC4F-418D-AE19-62706E023703}">
                      <ahyp:hlinkClr xmlns:ahyp="http://schemas.microsoft.com/office/drawing/2018/hyperlinkcolor" xmlns="" val="tx"/>
                    </a:ext>
                  </a:extLst>
                </a:hlinkClick>
              </a:rPr>
              <a:t> International Journal of </a:t>
            </a:r>
            <a:r>
              <a:rPr lang="en-US" sz="2200" dirty="0">
                <a:hlinkClick r:id="rId2">
                  <a:extLst>
                    <a:ext uri="{A12FA001-AC4F-418D-AE19-62706E023703}">
                      <ahyp:hlinkClr xmlns:ahyp="http://schemas.microsoft.com/office/drawing/2018/hyperlinkcolor" xmlns="" val="tx"/>
                    </a:ext>
                  </a:extLst>
                </a:hlinkClick>
              </a:rPr>
              <a:t>Paediatric</a:t>
            </a:r>
            <a:r>
              <a:rPr lang="en-US" sz="2200" dirty="0">
                <a:hlinkClick r:id="rId2">
                  <a:extLst>
                    <a:ext uri="{A12FA001-AC4F-418D-AE19-62706E023703}">
                      <ahyp:hlinkClr xmlns:ahyp="http://schemas.microsoft.com/office/drawing/2018/hyperlinkcolor" xmlns="" val="tx"/>
                    </a:ext>
                  </a:extLst>
                </a:hlinkClick>
              </a:rPr>
              <a:t> Dentistry</a:t>
            </a:r>
            <a:r>
              <a:rPr lang="en-US" sz="2200" dirty="0"/>
              <a:t> 1994</a:t>
            </a:r>
            <a:endParaRPr lang="en-IN" sz="2200" dirty="0"/>
          </a:p>
        </p:txBody>
      </p:sp>
    </p:spTree>
    <p:extLst>
      <p:ext uri="{BB962C8B-B14F-4D97-AF65-F5344CB8AC3E}">
        <p14:creationId xmlns:p14="http://schemas.microsoft.com/office/powerpoint/2010/main" xmlns="" val="7740635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495" y="2073889"/>
            <a:ext cx="11603115" cy="4389120"/>
          </a:xfrm>
        </p:spPr>
        <p:txBody>
          <a:bodyPr>
            <a:normAutofit/>
          </a:bodyPr>
          <a:lstStyle/>
          <a:p>
            <a:pPr algn="just">
              <a:buNone/>
            </a:pPr>
            <a:r>
              <a:rPr lang="en-US" dirty="0">
                <a:latin typeface="Times New Roman" pitchFamily="18" charset="0"/>
                <a:cs typeface="Times New Roman" pitchFamily="18" charset="0"/>
              </a:rPr>
              <a:t>	</a:t>
            </a:r>
            <a:r>
              <a:rPr lang="en-US" sz="2400" dirty="0">
                <a:latin typeface="Times New Roman" pitchFamily="18" charset="0"/>
                <a:cs typeface="Times New Roman" pitchFamily="18" charset="0"/>
              </a:rPr>
              <a:t>Removal of the equivalent tooth in the opposing arch to maintain buccal occlusion. In a class I occlusion with crowding in some cases, extraction is the only treatment needed. Here, the arches being equal sizes, it would be necessary to extract in both arches to maintain lateral symmetry </a:t>
            </a:r>
            <a:r>
              <a:rPr lang="en-US" sz="2400" dirty="0" smtClean="0">
                <a:latin typeface="Times New Roman" pitchFamily="18" charset="0"/>
                <a:cs typeface="Times New Roman" pitchFamily="18" charset="0"/>
              </a:rPr>
              <a:t>i.e., </a:t>
            </a:r>
            <a:r>
              <a:rPr lang="en-US" sz="2400" dirty="0">
                <a:latin typeface="Times New Roman" pitchFamily="18" charset="0"/>
                <a:cs typeface="Times New Roman" pitchFamily="18" charset="0"/>
              </a:rPr>
              <a:t>a tooth would need to be removed from four quadrants of the jaws. Compensating extractions preserve inter arch relationship by allowing the posterior teeth to drift forward together.</a:t>
            </a:r>
          </a:p>
          <a:p>
            <a:pPr algn="just">
              <a:buNone/>
            </a:pPr>
            <a:endParaRPr lang="en-IN" dirty="0">
              <a:latin typeface="Times New Roman" pitchFamily="18" charset="0"/>
              <a:cs typeface="Times New Roman" pitchFamily="18" charset="0"/>
            </a:endParaRPr>
          </a:p>
        </p:txBody>
      </p:sp>
      <p:sp>
        <p:nvSpPr>
          <p:cNvPr id="5" name="Title 1">
            <a:extLst>
              <a:ext uri="{FF2B5EF4-FFF2-40B4-BE49-F238E27FC236}">
                <a16:creationId xmlns:a16="http://schemas.microsoft.com/office/drawing/2014/main" xmlns="" id="{49114AAB-9546-4B0D-BCA5-C6B74B9E9D21}"/>
              </a:ext>
            </a:extLst>
          </p:cNvPr>
          <p:cNvSpPr>
            <a:spLocks noGrp="1"/>
          </p:cNvSpPr>
          <p:nvPr>
            <p:ph type="title"/>
          </p:nvPr>
        </p:nvSpPr>
        <p:spPr>
          <a:xfrm>
            <a:off x="810000" y="447188"/>
            <a:ext cx="10571998" cy="970450"/>
          </a:xfrm>
        </p:spPr>
        <p:txBody>
          <a:bodyPr/>
          <a:lstStyle/>
          <a:p>
            <a:r>
              <a:rPr lang="en-US" sz="4400" dirty="0" smtClean="0">
                <a:latin typeface="Times New Roman" pitchFamily="18" charset="0"/>
                <a:cs typeface="Times New Roman" pitchFamily="18" charset="0"/>
              </a:rPr>
              <a:t>Compensating Extractions</a:t>
            </a:r>
            <a:endParaRPr lang="en-IN" sz="4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495" y="2073889"/>
            <a:ext cx="11603115" cy="4389120"/>
          </a:xfrm>
        </p:spPr>
        <p:txBody>
          <a:bodyPr>
            <a:normAutofit/>
          </a:bodyPr>
          <a:lstStyle/>
          <a:p>
            <a:pPr algn="just"/>
            <a:r>
              <a:rPr lang="en-US" sz="2400" dirty="0" smtClean="0">
                <a:latin typeface="Times New Roman" pitchFamily="18" charset="0"/>
                <a:cs typeface="Times New Roman" pitchFamily="18" charset="0"/>
              </a:rPr>
              <a:t>Sometimes extraction of teet</a:t>
            </a:r>
            <a:r>
              <a:rPr lang="en-US" sz="2400" dirty="0" smtClean="0">
                <a:latin typeface="Times New Roman" pitchFamily="18" charset="0"/>
                <a:cs typeface="Times New Roman" pitchFamily="18" charset="0"/>
              </a:rPr>
              <a:t>h is not followed by orthodontic therapy due to non- availability of  specialty, patient unsuitable for fixed appliance therapy.</a:t>
            </a:r>
          </a:p>
          <a:p>
            <a:pPr algn="just"/>
            <a:r>
              <a:rPr lang="en-US" sz="2400" dirty="0" smtClean="0">
                <a:latin typeface="Times New Roman" pitchFamily="18" charset="0"/>
                <a:cs typeface="Times New Roman" pitchFamily="18" charset="0"/>
              </a:rPr>
              <a:t>Teeth tend to naturally drift into extraction space.</a:t>
            </a:r>
          </a:p>
          <a:p>
            <a:pPr algn="just"/>
            <a:r>
              <a:rPr lang="en-US" sz="2400" dirty="0" smtClean="0">
                <a:latin typeface="Times New Roman" pitchFamily="18" charset="0"/>
                <a:cs typeface="Times New Roman" pitchFamily="18" charset="0"/>
              </a:rPr>
              <a:t>Extent of tipping varie</a:t>
            </a:r>
            <a:r>
              <a:rPr lang="en-US" sz="2400" dirty="0" smtClean="0">
                <a:latin typeface="Times New Roman" pitchFamily="18" charset="0"/>
                <a:cs typeface="Times New Roman" pitchFamily="18" charset="0"/>
              </a:rPr>
              <a:t>s from patient to patient- extent of crowding and age of patient.</a:t>
            </a:r>
          </a:p>
          <a:p>
            <a:pPr algn="just"/>
            <a:r>
              <a:rPr lang="en-US" sz="2400" dirty="0" smtClean="0">
                <a:latin typeface="Times New Roman" pitchFamily="18" charset="0"/>
                <a:cs typeface="Times New Roman" pitchFamily="18" charset="0"/>
              </a:rPr>
              <a:t>Long term effect- mesial migration of posteriors, more in younger age</a:t>
            </a:r>
            <a:endParaRPr lang="en-US" sz="2400" dirty="0">
              <a:latin typeface="Times New Roman" pitchFamily="18" charset="0"/>
              <a:cs typeface="Times New Roman" pitchFamily="18" charset="0"/>
            </a:endParaRPr>
          </a:p>
          <a:p>
            <a:pPr algn="just">
              <a:buNone/>
            </a:pPr>
            <a:endParaRPr lang="en-IN" dirty="0">
              <a:latin typeface="Times New Roman" pitchFamily="18" charset="0"/>
              <a:cs typeface="Times New Roman" pitchFamily="18" charset="0"/>
            </a:endParaRPr>
          </a:p>
        </p:txBody>
      </p:sp>
      <p:sp>
        <p:nvSpPr>
          <p:cNvPr id="5" name="Title 1">
            <a:extLst>
              <a:ext uri="{FF2B5EF4-FFF2-40B4-BE49-F238E27FC236}">
                <a16:creationId xmlns:a16="http://schemas.microsoft.com/office/drawing/2014/main" xmlns="" id="{49114AAB-9546-4B0D-BCA5-C6B74B9E9D21}"/>
              </a:ext>
            </a:extLst>
          </p:cNvPr>
          <p:cNvSpPr>
            <a:spLocks noGrp="1"/>
          </p:cNvSpPr>
          <p:nvPr>
            <p:ph type="title"/>
          </p:nvPr>
        </p:nvSpPr>
        <p:spPr>
          <a:xfrm>
            <a:off x="0" y="447188"/>
            <a:ext cx="12192000" cy="970450"/>
          </a:xfrm>
        </p:spPr>
        <p:txBody>
          <a:bodyPr/>
          <a:lstStyle/>
          <a:p>
            <a:r>
              <a:rPr lang="en-IN" sz="4400" dirty="0" smtClean="0"/>
              <a:t>EXTRACTION WITHOUT APPLIANCE THERAPY</a:t>
            </a:r>
            <a:endParaRPr lang="en-IN" sz="4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446FC1-DCC0-4930-A674-528826623DB8}"/>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643D9724-13DB-4DF3-80D6-6CBBE42B1074}"/>
              </a:ext>
            </a:extLst>
          </p:cNvPr>
          <p:cNvSpPr>
            <a:spLocks noGrp="1"/>
          </p:cNvSpPr>
          <p:nvPr>
            <p:ph idx="1"/>
          </p:nvPr>
        </p:nvSpPr>
        <p:spPr>
          <a:xfrm>
            <a:off x="0" y="1950721"/>
            <a:ext cx="12049760" cy="4907280"/>
          </a:xfrm>
        </p:spPr>
        <p:txBody>
          <a:bodyPr>
            <a:normAutofit/>
          </a:bodyPr>
          <a:lstStyle/>
          <a:p>
            <a:pPr marL="457200" lvl="1" indent="0">
              <a:lnSpc>
                <a:spcPct val="150000"/>
              </a:lnSpc>
              <a:buNone/>
              <a:defRPr/>
            </a:pPr>
            <a:endParaRPr lang="en-US" altLang="en-US" sz="2400" u="sng" dirty="0">
              <a:solidFill>
                <a:srgbClr val="FF33CC"/>
              </a:solidFill>
            </a:endParaRPr>
          </a:p>
          <a:p>
            <a:r>
              <a:rPr lang="en-IN" sz="2400" dirty="0" smtClean="0"/>
              <a:t>Extraction of lower 1</a:t>
            </a:r>
            <a:r>
              <a:rPr lang="en-IN" sz="2400" baseline="30000" dirty="0" smtClean="0"/>
              <a:t>st</a:t>
            </a:r>
            <a:r>
              <a:rPr lang="en-IN" sz="2400" dirty="0" smtClean="0"/>
              <a:t> premolar- spontaneous decrowding of lower anteriors</a:t>
            </a:r>
          </a:p>
          <a:p>
            <a:endParaRPr lang="en-IN" sz="2400" dirty="0" smtClean="0"/>
          </a:p>
          <a:p>
            <a:r>
              <a:rPr lang="en-IN" sz="2400" dirty="0" smtClean="0"/>
              <a:t>This spontaneous drifting is called as DRIFTODONTICS- less frequent in upper arch</a:t>
            </a:r>
          </a:p>
          <a:p>
            <a:endParaRPr lang="en-IN" sz="2400" dirty="0" smtClean="0"/>
          </a:p>
          <a:p>
            <a:endParaRPr lang="en-IN" sz="2400" dirty="0" smtClean="0"/>
          </a:p>
          <a:p>
            <a:endParaRPr lang="en-IN" sz="2400" dirty="0" smtClean="0"/>
          </a:p>
          <a:p>
            <a:endParaRPr lang="en-IN" sz="2400" dirty="0"/>
          </a:p>
        </p:txBody>
      </p:sp>
    </p:spTree>
    <p:extLst>
      <p:ext uri="{BB962C8B-B14F-4D97-AF65-F5344CB8AC3E}">
        <p14:creationId xmlns:p14="http://schemas.microsoft.com/office/powerpoint/2010/main" xmlns="" val="1303706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E1AF2A-1140-42A7-98BC-EA480730EF1A}"/>
              </a:ext>
            </a:extLst>
          </p:cNvPr>
          <p:cNvSpPr>
            <a:spLocks noGrp="1"/>
          </p:cNvSpPr>
          <p:nvPr>
            <p:ph type="title"/>
          </p:nvPr>
        </p:nvSpPr>
        <p:spPr/>
        <p:txBody>
          <a:bodyPr/>
          <a:lstStyle/>
          <a:p>
            <a:r>
              <a:rPr lang="en-US" dirty="0"/>
              <a:t>CONCLUSION </a:t>
            </a:r>
            <a:endParaRPr lang="en-IN" dirty="0"/>
          </a:p>
        </p:txBody>
      </p:sp>
      <p:sp>
        <p:nvSpPr>
          <p:cNvPr id="3" name="Content Placeholder 2">
            <a:extLst>
              <a:ext uri="{FF2B5EF4-FFF2-40B4-BE49-F238E27FC236}">
                <a16:creationId xmlns:a16="http://schemas.microsoft.com/office/drawing/2014/main" xmlns="" id="{E74ABB72-FFF2-4FDC-B114-25DD0DA9F294}"/>
              </a:ext>
            </a:extLst>
          </p:cNvPr>
          <p:cNvSpPr>
            <a:spLocks noGrp="1"/>
          </p:cNvSpPr>
          <p:nvPr>
            <p:ph idx="1"/>
          </p:nvPr>
        </p:nvSpPr>
        <p:spPr>
          <a:xfrm>
            <a:off x="0" y="1889760"/>
            <a:ext cx="12192000" cy="4968239"/>
          </a:xfrm>
        </p:spPr>
        <p:txBody>
          <a:bodyPr>
            <a:normAutofit/>
          </a:bodyPr>
          <a:lstStyle/>
          <a:p>
            <a:pPr algn="just">
              <a:buNone/>
            </a:pPr>
            <a:r>
              <a:rPr lang="en-US" sz="2400" dirty="0">
                <a:latin typeface="Times New Roman" pitchFamily="18" charset="0"/>
                <a:cs typeface="Times New Roman" pitchFamily="18" charset="0"/>
              </a:rPr>
              <a:t>It is much easier to extract teeth than to determine whether it is absolutely necessary.</a:t>
            </a:r>
          </a:p>
          <a:p>
            <a:pPr marL="0" algn="just">
              <a:buNone/>
            </a:pPr>
            <a:r>
              <a:rPr lang="en-IN" sz="2400" dirty="0">
                <a:latin typeface="Times New Roman" pitchFamily="18" charset="0"/>
                <a:cs typeface="Times New Roman" pitchFamily="18" charset="0"/>
              </a:rPr>
              <a:t>No orthodontist should be an extractionist or a nonextractionist. </a:t>
            </a:r>
          </a:p>
          <a:p>
            <a:pPr marL="0" algn="just">
              <a:buNone/>
            </a:pPr>
            <a:r>
              <a:rPr lang="en-IN" sz="2400" dirty="0">
                <a:latin typeface="Times New Roman" pitchFamily="18" charset="0"/>
                <a:cs typeface="Times New Roman" pitchFamily="18" charset="0"/>
              </a:rPr>
              <a:t>Orthodontists are primarily specialists in space management. Without proper space management, orthodontic patients do not receive a high quality service. </a:t>
            </a:r>
          </a:p>
          <a:p>
            <a:pPr marL="0" algn="just">
              <a:buNone/>
            </a:pPr>
            <a:r>
              <a:rPr lang="en-IN" sz="2400" dirty="0">
                <a:latin typeface="Times New Roman" pitchFamily="18" charset="0"/>
                <a:cs typeface="Times New Roman" pitchFamily="18" charset="0"/>
              </a:rPr>
              <a:t>Our ultimate goal should be to give our patients the highest quality of service in shortest period of time for the most reasonable fee. </a:t>
            </a:r>
          </a:p>
          <a:p>
            <a:pPr marL="0" algn="just">
              <a:buNone/>
            </a:pPr>
            <a:r>
              <a:rPr lang="en-IN" sz="2400" dirty="0">
                <a:latin typeface="Times New Roman" pitchFamily="18" charset="0"/>
                <a:cs typeface="Times New Roman" pitchFamily="18" charset="0"/>
              </a:rPr>
              <a:t>We cannot meet this goal if our treatment is determined by our bracket design, our ability or lack thereof to manipulate arch wire, or our personal biases.</a:t>
            </a:r>
          </a:p>
          <a:p>
            <a:endParaRPr lang="en-IN" sz="2400" dirty="0"/>
          </a:p>
        </p:txBody>
      </p:sp>
    </p:spTree>
    <p:extLst>
      <p:ext uri="{BB962C8B-B14F-4D97-AF65-F5344CB8AC3E}">
        <p14:creationId xmlns:p14="http://schemas.microsoft.com/office/powerpoint/2010/main" xmlns="" val="25632617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5D8B41-D680-46A2-B3B1-E1FA88887BEF}"/>
              </a:ext>
            </a:extLst>
          </p:cNvPr>
          <p:cNvSpPr>
            <a:spLocks noGrp="1"/>
          </p:cNvSpPr>
          <p:nvPr>
            <p:ph type="title"/>
          </p:nvPr>
        </p:nvSpPr>
        <p:spPr/>
        <p:txBody>
          <a:bodyPr/>
          <a:lstStyle/>
          <a:p>
            <a:r>
              <a:rPr lang="en-US" dirty="0"/>
              <a:t>REFERENCES </a:t>
            </a:r>
            <a:endParaRPr lang="en-IN" dirty="0"/>
          </a:p>
        </p:txBody>
      </p:sp>
      <p:sp>
        <p:nvSpPr>
          <p:cNvPr id="3" name="Content Placeholder 2">
            <a:extLst>
              <a:ext uri="{FF2B5EF4-FFF2-40B4-BE49-F238E27FC236}">
                <a16:creationId xmlns:a16="http://schemas.microsoft.com/office/drawing/2014/main" xmlns="" id="{DBBDCEC9-94D8-4A61-94BA-8E63A1582637}"/>
              </a:ext>
            </a:extLst>
          </p:cNvPr>
          <p:cNvSpPr>
            <a:spLocks noGrp="1"/>
          </p:cNvSpPr>
          <p:nvPr>
            <p:ph idx="1"/>
          </p:nvPr>
        </p:nvSpPr>
        <p:spPr>
          <a:xfrm>
            <a:off x="696792" y="2476287"/>
            <a:ext cx="10554574" cy="3636511"/>
          </a:xfrm>
        </p:spPr>
        <p:txBody>
          <a:bodyPr>
            <a:normAutofit fontScale="85000" lnSpcReduction="20000"/>
          </a:bodyPr>
          <a:lstStyle/>
          <a:p>
            <a:r>
              <a:rPr lang="en-IN" dirty="0">
                <a:latin typeface="Times New Roman" pitchFamily="18" charset="0"/>
                <a:cs typeface="Times New Roman" pitchFamily="18" charset="0"/>
              </a:rPr>
              <a:t>Contemporary Orthodontics, 4</a:t>
            </a:r>
            <a:r>
              <a:rPr lang="en-IN" baseline="30000" dirty="0">
                <a:latin typeface="Times New Roman" pitchFamily="18" charset="0"/>
                <a:cs typeface="Times New Roman" pitchFamily="18" charset="0"/>
              </a:rPr>
              <a:t>th</a:t>
            </a:r>
            <a:r>
              <a:rPr lang="en-IN" dirty="0">
                <a:latin typeface="Times New Roman" pitchFamily="18" charset="0"/>
                <a:cs typeface="Times New Roman" pitchFamily="18" charset="0"/>
              </a:rPr>
              <a:t> edition, William R. Proffit</a:t>
            </a:r>
          </a:p>
          <a:p>
            <a:r>
              <a:rPr lang="en-IN" dirty="0">
                <a:latin typeface="Times New Roman" pitchFamily="18" charset="0"/>
                <a:cs typeface="Times New Roman" pitchFamily="18" charset="0"/>
              </a:rPr>
              <a:t>Norman Wahl , Orthodontics in 3 millennia. Chapter 6:Early 20th-century appliances and the extraction controversy Am J Orthod Dentofacial Orthop 2005;128:795-800</a:t>
            </a:r>
          </a:p>
          <a:p>
            <a:r>
              <a:rPr lang="en-IN" dirty="0">
                <a:latin typeface="Times New Roman" pitchFamily="18" charset="0"/>
                <a:cs typeface="Times New Roman" pitchFamily="18" charset="0"/>
              </a:rPr>
              <a:t>Am J Orthod 89: 415-424, Second molar extractions - Bishara and Burkey</a:t>
            </a:r>
          </a:p>
          <a:p>
            <a:r>
              <a:rPr lang="en-IN" dirty="0">
                <a:latin typeface="Times New Roman" pitchFamily="18" charset="0"/>
                <a:cs typeface="Times New Roman" pitchFamily="18" charset="0"/>
              </a:rPr>
              <a:t>Am J Orthod 1996; 109:445-52. James L. Vaden, Straight talk about extraction and a differential diagnostic decision</a:t>
            </a:r>
          </a:p>
          <a:p>
            <a:r>
              <a:rPr lang="en-IN" dirty="0"/>
              <a:t>Ali-Akbar Bahreman, Lower incisor extraction  </a:t>
            </a:r>
            <a:r>
              <a:rPr lang="en-US" dirty="0"/>
              <a:t>AJODO 1977  Vol: 72 No: 5 </a:t>
            </a:r>
          </a:p>
          <a:p>
            <a:pPr>
              <a:lnSpc>
                <a:spcPct val="150000"/>
              </a:lnSpc>
              <a:defRPr/>
            </a:pPr>
            <a:r>
              <a:rPr lang="en-US" altLang="en-US" dirty="0"/>
              <a:t>John C Bennett and Richard P Laughlin: Orthodontic management of the </a:t>
            </a:r>
          </a:p>
          <a:p>
            <a:pPr>
              <a:lnSpc>
                <a:spcPct val="150000"/>
              </a:lnSpc>
              <a:defRPr/>
            </a:pPr>
            <a:r>
              <a:rPr lang="en-US" altLang="en-US" dirty="0"/>
              <a:t>	dentition with the Preadjusted Appliance by Contemporary Orthodontics by Williams R Profitt, 4</a:t>
            </a:r>
            <a:r>
              <a:rPr lang="en-US" altLang="en-US" baseline="30000" dirty="0"/>
              <a:t>th</a:t>
            </a:r>
            <a:r>
              <a:rPr lang="en-US" altLang="en-US" dirty="0"/>
              <a:t> edition.</a:t>
            </a:r>
          </a:p>
          <a:p>
            <a:pPr>
              <a:lnSpc>
                <a:spcPct val="150000"/>
              </a:lnSpc>
              <a:defRPr/>
            </a:pPr>
            <a:r>
              <a:rPr lang="en-US" altLang="en-US" dirty="0"/>
              <a:t>7.SE Bishara: Text Book of Orthodontics</a:t>
            </a:r>
          </a:p>
          <a:p>
            <a:pPr>
              <a:lnSpc>
                <a:spcPct val="150000"/>
              </a:lnSpc>
              <a:defRPr/>
            </a:pPr>
            <a:r>
              <a:rPr lang="en-US" altLang="en-US" dirty="0"/>
              <a:t>8.TD Foster: “The extraction of teeth in Orthodontic treatment” Text Book of Orthodontics</a:t>
            </a:r>
          </a:p>
          <a:p>
            <a:pPr marL="514350" indent="-514350">
              <a:buFont typeface="Wingdings 2"/>
              <a:buAutoNum type="arabicPeriod"/>
            </a:pPr>
            <a:endParaRPr lang="en-US" dirty="0"/>
          </a:p>
          <a:p>
            <a:endParaRPr lang="en-IN" dirty="0"/>
          </a:p>
        </p:txBody>
      </p:sp>
    </p:spTree>
    <p:extLst>
      <p:ext uri="{BB962C8B-B14F-4D97-AF65-F5344CB8AC3E}">
        <p14:creationId xmlns:p14="http://schemas.microsoft.com/office/powerpoint/2010/main" xmlns="" val="384116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FEBA1E5F-899D-4BF0-B1C1-82AF326C2627}"/>
              </a:ext>
            </a:extLst>
          </p:cNvPr>
          <p:cNvSpPr>
            <a:spLocks noGrp="1" noChangeArrowheads="1"/>
          </p:cNvSpPr>
          <p:nvPr>
            <p:ph type="title"/>
          </p:nvPr>
        </p:nvSpPr>
        <p:spPr/>
        <p:txBody>
          <a:bodyPr/>
          <a:lstStyle/>
          <a:p>
            <a:r>
              <a:rPr lang="en-US" altLang="en-US" dirty="0"/>
              <a:t>Need for Extraction</a:t>
            </a:r>
          </a:p>
        </p:txBody>
      </p:sp>
      <p:sp>
        <p:nvSpPr>
          <p:cNvPr id="11267" name="Rectangle 3">
            <a:extLst>
              <a:ext uri="{FF2B5EF4-FFF2-40B4-BE49-F238E27FC236}">
                <a16:creationId xmlns:a16="http://schemas.microsoft.com/office/drawing/2014/main" xmlns="" id="{86123749-DE1C-45BC-BC2B-745577A7E859}"/>
              </a:ext>
            </a:extLst>
          </p:cNvPr>
          <p:cNvSpPr>
            <a:spLocks noGrp="1" noChangeArrowheads="1"/>
          </p:cNvSpPr>
          <p:nvPr>
            <p:ph type="body" idx="1"/>
          </p:nvPr>
        </p:nvSpPr>
        <p:spPr>
          <a:xfrm>
            <a:off x="221942" y="1600200"/>
            <a:ext cx="11970058" cy="5029200"/>
          </a:xfrm>
        </p:spPr>
        <p:txBody>
          <a:bodyPr>
            <a:normAutofit/>
          </a:bodyPr>
          <a:lstStyle/>
          <a:p>
            <a:pPr>
              <a:lnSpc>
                <a:spcPct val="90000"/>
              </a:lnSpc>
            </a:pPr>
            <a:r>
              <a:rPr lang="en-US" altLang="en-US" sz="2400" b="1" u="sng" dirty="0">
                <a:latin typeface="Book Antiqua" panose="020B0604020202020204" pitchFamily="18" charset="0"/>
              </a:rPr>
              <a:t>ARCH LENGTH-TOOTH MATERIAL DISCREPANCY: </a:t>
            </a:r>
            <a:r>
              <a:rPr lang="en-US" altLang="en-US" sz="2400" dirty="0">
                <a:latin typeface="Book Antiqua" panose="020B0604020202020204" pitchFamily="18" charset="0"/>
              </a:rPr>
              <a:t>Ideally the arch length and tooth material should be in harmony with each other. In many case the disproportion cant be treated by increasing the arch length. Hence reduction of tooth material is the only alternative </a:t>
            </a:r>
            <a:r>
              <a:rPr lang="en-US" altLang="en-US" sz="2400" dirty="0" smtClean="0">
                <a:latin typeface="Book Antiqua" panose="020B0604020202020204" pitchFamily="18" charset="0"/>
              </a:rPr>
              <a:t>.</a:t>
            </a:r>
          </a:p>
          <a:p>
            <a:pPr>
              <a:lnSpc>
                <a:spcPct val="90000"/>
              </a:lnSpc>
            </a:pPr>
            <a:endParaRPr lang="en-US" altLang="en-US" sz="2400" dirty="0">
              <a:latin typeface="Book Antiqua" panose="020B0604020202020204" pitchFamily="18" charset="0"/>
            </a:endParaRPr>
          </a:p>
          <a:p>
            <a:pPr>
              <a:lnSpc>
                <a:spcPct val="90000"/>
              </a:lnSpc>
            </a:pPr>
            <a:r>
              <a:rPr lang="en-US" altLang="en-US" sz="2400" b="1" u="sng" dirty="0">
                <a:latin typeface="Book Antiqua" panose="020B0604020202020204" pitchFamily="18" charset="0"/>
              </a:rPr>
              <a:t>CORRECTION OF SAGGITAL INTER-ARCH RELATIONSHIP :</a:t>
            </a:r>
            <a:r>
              <a:rPr lang="en-US" altLang="en-US" sz="2400" dirty="0">
                <a:latin typeface="Book Antiqua" panose="020B0604020202020204" pitchFamily="18" charset="0"/>
              </a:rPr>
              <a:t> Abnormal sagittal malrelationship such as Class II  or Class III malocclusion may require extraction of teeth, helping establishment of normal incisor and molar relationship.</a:t>
            </a:r>
          </a:p>
          <a:p>
            <a:pPr>
              <a:lnSpc>
                <a:spcPct val="90000"/>
              </a:lnSpc>
              <a:buFont typeface="Wingdings" panose="05000000000000000000" pitchFamily="2" charset="2"/>
              <a:buNone/>
            </a:pPr>
            <a:r>
              <a:rPr lang="en-US" altLang="en-US" sz="2400" dirty="0">
                <a:latin typeface="Book Antiqua" panose="020B0604020202020204" pitchFamily="18" charset="0"/>
              </a:rPr>
              <a:t>. </a:t>
            </a:r>
            <a:endParaRPr lang="en-US" altLang="en-US" sz="2400" b="1" u="sng" dirty="0">
              <a:latin typeface="Book Antiqua" panose="020B06040202020202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a:extLst>
              <a:ext uri="{FF2B5EF4-FFF2-40B4-BE49-F238E27FC236}">
                <a16:creationId xmlns:a16="http://schemas.microsoft.com/office/drawing/2014/main" xmlns="" id="{F2473CDF-DBFE-4FF3-86EE-931E8F2E466D}"/>
              </a:ext>
            </a:extLst>
          </p:cNvPr>
          <p:cNvSpPr>
            <a:spLocks noGrp="1" noChangeArrowheads="1"/>
          </p:cNvSpPr>
          <p:nvPr>
            <p:ph type="body" idx="4294967295"/>
          </p:nvPr>
        </p:nvSpPr>
        <p:spPr>
          <a:xfrm>
            <a:off x="1981200" y="381000"/>
            <a:ext cx="8229600" cy="6172200"/>
          </a:xfrm>
        </p:spPr>
        <p:txBody>
          <a:bodyPr>
            <a:normAutofit lnSpcReduction="10000"/>
          </a:bodyPr>
          <a:lstStyle/>
          <a:p>
            <a:pPr>
              <a:lnSpc>
                <a:spcPct val="120000"/>
              </a:lnSpc>
              <a:defRPr/>
            </a:pPr>
            <a:r>
              <a:rPr lang="en-US" altLang="en-US" dirty="0"/>
              <a:t>Wellington J Rody and Eustaquid Afonso Araujo.2002 “Extraction decision making Wigglegram”. JCO September: Vol XXXVI:9:510-519</a:t>
            </a:r>
          </a:p>
          <a:p>
            <a:pPr>
              <a:lnSpc>
                <a:spcPct val="120000"/>
              </a:lnSpc>
              <a:defRPr/>
            </a:pPr>
            <a:r>
              <a:rPr lang="en-US" altLang="en-US" dirty="0"/>
              <a:t>BF Dewel. 1969 “Prerequisites in serial extraction”. AJO-DO Jun (87-93)</a:t>
            </a:r>
          </a:p>
          <a:p>
            <a:pPr>
              <a:lnSpc>
                <a:spcPct val="120000"/>
              </a:lnSpc>
              <a:defRPr/>
            </a:pPr>
            <a:r>
              <a:rPr lang="en-US" altLang="en-US" dirty="0"/>
              <a:t>Samir E Bishara .1983. “Third molars: A review”. AJO-DO Feb(131-137)</a:t>
            </a:r>
          </a:p>
          <a:p>
            <a:pPr>
              <a:lnSpc>
                <a:spcPct val="120000"/>
              </a:lnSpc>
              <a:defRPr/>
            </a:pPr>
            <a:r>
              <a:rPr lang="en-US" altLang="en-US" dirty="0"/>
              <a:t>Emery J Fraser, 1956. “Principles of extraction therapy”. AJO-DO October</a:t>
            </a:r>
          </a:p>
          <a:p>
            <a:pPr>
              <a:lnSpc>
                <a:spcPct val="120000"/>
              </a:lnSpc>
              <a:defRPr/>
            </a:pPr>
            <a:r>
              <a:rPr lang="en-US" altLang="en-US" dirty="0"/>
              <a:t>Robert H W Strang 1957. “Axial inclination of teeth in extraction cases” AJO-DO  Vol 27:1</a:t>
            </a:r>
          </a:p>
          <a:p>
            <a:pPr>
              <a:lnSpc>
                <a:spcPct val="120000"/>
              </a:lnSpc>
              <a:defRPr/>
            </a:pPr>
            <a:r>
              <a:rPr lang="en-US" altLang="en-US" dirty="0"/>
              <a:t>Leonard Bernstein.1992“Edward H Angle versus Calvin S Case: Extraction versus non extraction. Historical revisionism. Part I”.AJO-DO 1992 Nov(464-470)</a:t>
            </a:r>
          </a:p>
          <a:p>
            <a:pPr>
              <a:lnSpc>
                <a:spcPct val="120000"/>
              </a:lnSpc>
              <a:defRPr/>
            </a:pPr>
            <a:r>
              <a:rPr lang="en-US" altLang="en-US" dirty="0"/>
              <a:t>Leonard Bernstein.1992“Edward H Angle versus Calvin S Case: Extraction versus non extraction. Historical revisionism. Part II”.AJO-DO 1992 Dec (546-551)</a:t>
            </a:r>
          </a:p>
          <a:p>
            <a:pPr>
              <a:lnSpc>
                <a:spcPct val="120000"/>
              </a:lnSpc>
              <a:defRPr/>
            </a:pPr>
            <a:r>
              <a:rPr lang="en-US" altLang="en-US" dirty="0"/>
              <a:t>Samir E Bishara , David M Cummins and Jane R Jakobsen.1995.“The morphologic basis for the extraction decision in class II division 1 malocclusion: A comparative study”. AJO-DO 107:129-135</a:t>
            </a:r>
          </a:p>
        </p:txBody>
      </p:sp>
      <p:sp>
        <p:nvSpPr>
          <p:cNvPr id="2" name="Footer Placeholder 1">
            <a:extLst>
              <a:ext uri="{FF2B5EF4-FFF2-40B4-BE49-F238E27FC236}">
                <a16:creationId xmlns:a16="http://schemas.microsoft.com/office/drawing/2014/main" xmlns="" id="{CE8526E3-2A58-4AA4-91DC-AB226B71C80B}"/>
              </a:ext>
            </a:extLst>
          </p:cNvPr>
          <p:cNvSpPr>
            <a:spLocks noGrp="1"/>
          </p:cNvSpPr>
          <p:nvPr>
            <p:ph type="ftr" sz="quarter" idx="11"/>
          </p:nvPr>
        </p:nvSpPr>
        <p:spPr/>
        <p:txBody>
          <a:bodyPr/>
          <a:lstStyle/>
          <a:p>
            <a:pPr>
              <a:defRPr/>
            </a:pPr>
            <a:r>
              <a:rPr lang="en-US" altLang="en-US" dirty="0"/>
              <a:t>www.indiandentalacademy.com</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EFF9D8-0738-4625-B0D0-46174DCDE44D}"/>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A8F384DC-87ED-4AF5-90ED-1987D95427AB}"/>
              </a:ext>
            </a:extLst>
          </p:cNvPr>
          <p:cNvSpPr>
            <a:spLocks noGrp="1"/>
          </p:cNvSpPr>
          <p:nvPr>
            <p:ph idx="1"/>
          </p:nvPr>
        </p:nvSpPr>
        <p:spPr/>
        <p:txBody>
          <a:bodyPr>
            <a:normAutofit/>
          </a:bodyPr>
          <a:lstStyle/>
          <a:p>
            <a:pPr>
              <a:lnSpc>
                <a:spcPct val="150000"/>
              </a:lnSpc>
              <a:defRPr/>
            </a:pPr>
            <a:r>
              <a:rPr lang="en-US" altLang="en-US" dirty="0"/>
              <a:t>Thomas M Graber and B F Swain: Orthodontics: -Current Principles &amp; Technique</a:t>
            </a:r>
          </a:p>
          <a:p>
            <a:pPr>
              <a:lnSpc>
                <a:spcPct val="150000"/>
              </a:lnSpc>
              <a:defRPr/>
            </a:pPr>
            <a:r>
              <a:rPr lang="en-US" altLang="en-US" dirty="0"/>
              <a:t>Thomas M Graber and Robert L Vanarsdall: Orthodontics;- Current Principles &amp; Technique by Thomas M Graber and, 4</a:t>
            </a:r>
            <a:r>
              <a:rPr lang="en-US" altLang="en-US" baseline="30000" dirty="0"/>
              <a:t>th</a:t>
            </a:r>
            <a:r>
              <a:rPr lang="en-US" altLang="en-US" dirty="0"/>
              <a:t> edition.</a:t>
            </a:r>
          </a:p>
          <a:p>
            <a:pPr>
              <a:lnSpc>
                <a:spcPct val="150000"/>
              </a:lnSpc>
              <a:defRPr/>
            </a:pPr>
            <a:r>
              <a:rPr lang="en-US" altLang="en-US" dirty="0"/>
              <a:t>Laura Mitchell : An Introduction to Orthodontics , 2</a:t>
            </a:r>
            <a:r>
              <a:rPr lang="en-US" altLang="en-US" baseline="30000" dirty="0"/>
              <a:t>nd</a:t>
            </a:r>
            <a:r>
              <a:rPr lang="en-US" altLang="en-US" dirty="0"/>
              <a:t> edition</a:t>
            </a:r>
          </a:p>
          <a:p>
            <a:pPr>
              <a:lnSpc>
                <a:spcPct val="150000"/>
              </a:lnSpc>
              <a:defRPr/>
            </a:pPr>
            <a:r>
              <a:rPr lang="en-US" altLang="en-US" dirty="0"/>
              <a:t>Raleigh Williams and Fred J Hosila.1976 “The effect of different extraction sites upon incisors retraction”. AJO-DO 69:4:388-410</a:t>
            </a:r>
          </a:p>
          <a:p>
            <a:endParaRPr lang="en-IN" dirty="0"/>
          </a:p>
        </p:txBody>
      </p:sp>
    </p:spTree>
    <p:extLst>
      <p:ext uri="{BB962C8B-B14F-4D97-AF65-F5344CB8AC3E}">
        <p14:creationId xmlns:p14="http://schemas.microsoft.com/office/powerpoint/2010/main" xmlns="" val="26147070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2561F3-566F-4B0F-AE74-FE0CC82447A8}"/>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75805190-4F0F-4C11-9A22-179950813B09}"/>
              </a:ext>
            </a:extLst>
          </p:cNvPr>
          <p:cNvSpPr>
            <a:spLocks noGrp="1"/>
          </p:cNvSpPr>
          <p:nvPr>
            <p:ph idx="1"/>
          </p:nvPr>
        </p:nvSpPr>
        <p:spPr/>
        <p:txBody>
          <a:bodyPr/>
          <a:lstStyle/>
          <a:p>
            <a:pPr>
              <a:lnSpc>
                <a:spcPct val="160000"/>
              </a:lnSpc>
              <a:defRPr/>
            </a:pPr>
            <a:r>
              <a:rPr lang="en-US" altLang="en-US" dirty="0"/>
              <a:t>Jose- Antonio canut.1996.“Mandibular incisor extraction: indication and long term evaluation”. EJO 18:485-489</a:t>
            </a:r>
          </a:p>
          <a:p>
            <a:pPr>
              <a:lnSpc>
                <a:spcPct val="160000"/>
              </a:lnSpc>
              <a:defRPr/>
            </a:pPr>
            <a:r>
              <a:rPr lang="en-US" altLang="en-US" dirty="0"/>
              <a:t>B F Dewel.1954.“Serial extraction in orthodontics: Indication, Objectives and Treatment procedures”. AJO-DO Dec (906-926)</a:t>
            </a:r>
          </a:p>
          <a:p>
            <a:pPr>
              <a:lnSpc>
                <a:spcPct val="160000"/>
              </a:lnSpc>
              <a:defRPr/>
            </a:pPr>
            <a:r>
              <a:rPr lang="en-US" altLang="en-US" dirty="0"/>
              <a:t>B F Dewel.1973.“Extraction in orthodontics: Premises and Prerequisites” AO Jan </a:t>
            </a:r>
          </a:p>
          <a:p>
            <a:pPr>
              <a:lnSpc>
                <a:spcPct val="160000"/>
              </a:lnSpc>
              <a:defRPr/>
            </a:pPr>
            <a:r>
              <a:rPr lang="en-US" altLang="en-US" dirty="0"/>
              <a:t>Samir E Bishara and Paul S Burkey.1986 “Second molar extraction: A review”. AJO-DO may 89:415-424.</a:t>
            </a:r>
          </a:p>
          <a:p>
            <a:endParaRPr lang="en-IN" dirty="0"/>
          </a:p>
        </p:txBody>
      </p:sp>
    </p:spTree>
    <p:extLst>
      <p:ext uri="{BB962C8B-B14F-4D97-AF65-F5344CB8AC3E}">
        <p14:creationId xmlns:p14="http://schemas.microsoft.com/office/powerpoint/2010/main" xmlns="" val="31327327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D916FB-B48A-4907-9C52-44B4BD741BDB}"/>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DE8BC886-A816-4E54-8C06-FAD2D5E4FF23}"/>
              </a:ext>
            </a:extLst>
          </p:cNvPr>
          <p:cNvSpPr>
            <a:spLocks noGrp="1"/>
          </p:cNvSpPr>
          <p:nvPr>
            <p:ph idx="1"/>
          </p:nvPr>
        </p:nvSpPr>
        <p:spPr>
          <a:xfrm>
            <a:off x="2102068" y="2222287"/>
            <a:ext cx="9271217" cy="3636511"/>
          </a:xfrm>
        </p:spPr>
        <p:txBody>
          <a:bodyPr>
            <a:normAutofit/>
          </a:bodyPr>
          <a:lstStyle/>
          <a:p>
            <a:pPr>
              <a:buNone/>
            </a:pPr>
            <a:r>
              <a:rPr lang="en-US" sz="8800" dirty="0"/>
              <a:t>THANK YOU!!!!!!</a:t>
            </a:r>
            <a:endParaRPr lang="en-IN" sz="8800" dirty="0"/>
          </a:p>
        </p:txBody>
      </p:sp>
    </p:spTree>
    <p:extLst>
      <p:ext uri="{BB962C8B-B14F-4D97-AF65-F5344CB8AC3E}">
        <p14:creationId xmlns:p14="http://schemas.microsoft.com/office/powerpoint/2010/main" xmlns="" val="4126641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59FF92-73B4-4F60-86C1-D96C5FB0F74E}"/>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1816BC6F-4E81-48F4-A67C-D2C8DE03B422}"/>
              </a:ext>
            </a:extLst>
          </p:cNvPr>
          <p:cNvSpPr>
            <a:spLocks noGrp="1"/>
          </p:cNvSpPr>
          <p:nvPr>
            <p:ph idx="1"/>
          </p:nvPr>
        </p:nvSpPr>
        <p:spPr>
          <a:xfrm>
            <a:off x="292963" y="2222287"/>
            <a:ext cx="11487705" cy="4285045"/>
          </a:xfrm>
        </p:spPr>
        <p:txBody>
          <a:bodyPr>
            <a:noAutofit/>
          </a:bodyPr>
          <a:lstStyle/>
          <a:p>
            <a:pPr>
              <a:lnSpc>
                <a:spcPct val="90000"/>
              </a:lnSpc>
              <a:buFont typeface="Wingdings" panose="05000000000000000000" pitchFamily="2" charset="2"/>
              <a:buNone/>
            </a:pPr>
            <a:r>
              <a:rPr lang="en-US" altLang="en-US" sz="2200" b="1" u="sng" dirty="0">
                <a:latin typeface="Book Antiqua" panose="020B0604020202020204" pitchFamily="18" charset="0"/>
              </a:rPr>
              <a:t>Angle’s Class I: </a:t>
            </a:r>
            <a:r>
              <a:rPr lang="en-US" altLang="en-US" sz="2200" dirty="0">
                <a:latin typeface="Book Antiqua" panose="020B0604020202020204" pitchFamily="18" charset="0"/>
              </a:rPr>
              <a:t>The patients are characterized by normal saggital inter arch relation. Hence in Angle’s Class I cases it is preferable to extract in both the arches.</a:t>
            </a:r>
          </a:p>
          <a:p>
            <a:pPr>
              <a:lnSpc>
                <a:spcPct val="90000"/>
              </a:lnSpc>
              <a:buFont typeface="Wingdings" panose="05000000000000000000" pitchFamily="2" charset="2"/>
              <a:buNone/>
            </a:pPr>
            <a:r>
              <a:rPr lang="en-US" altLang="en-US" sz="2200" b="1" u="sng" dirty="0">
                <a:latin typeface="Book Antiqua" panose="020B0604020202020204" pitchFamily="18" charset="0"/>
              </a:rPr>
              <a:t>Angle’s Class II: </a:t>
            </a:r>
            <a:r>
              <a:rPr lang="en-US" altLang="en-US" sz="2200" dirty="0">
                <a:latin typeface="Book Antiqua" panose="020B0604020202020204" pitchFamily="18" charset="0"/>
              </a:rPr>
              <a:t>In most Class II cases, the upper dental arch is forwardly placed or the lower arch placed back. Thus by extracting only in the upper arch it is possible to reduce the abnormal upper proclination and also to discourage the forward placement of the upper arch</a:t>
            </a:r>
          </a:p>
          <a:p>
            <a:r>
              <a:rPr lang="en-US" altLang="en-US" sz="2200" dirty="0">
                <a:latin typeface="Book Antiqua" panose="020B0604020202020204" pitchFamily="18" charset="0"/>
              </a:rPr>
              <a:t>In Angle’s Class II cases where there is lower arch crowding or the molars are not in full Class II occlusion , it may be necessary to extract in both the upper as well as the lower arches to achieve proper inter arch relation and to correct the crowding.</a:t>
            </a:r>
          </a:p>
          <a:p>
            <a:pPr>
              <a:buFont typeface="Wingdings" panose="05000000000000000000" pitchFamily="2" charset="2"/>
              <a:buNone/>
            </a:pPr>
            <a:r>
              <a:rPr lang="en-US" altLang="en-US" sz="2200" b="1" u="sng" dirty="0">
                <a:latin typeface="Book Antiqua" panose="020B0604020202020204" pitchFamily="18" charset="0"/>
              </a:rPr>
              <a:t>Angle’s Class III: </a:t>
            </a:r>
            <a:r>
              <a:rPr lang="en-US" altLang="en-US" sz="2200" dirty="0">
                <a:latin typeface="Book Antiqua" panose="020B0604020202020204" pitchFamily="18" charset="0"/>
              </a:rPr>
              <a:t>It is beneficial to avoid extraction in the upper arch as it may affect the forward development of the maxilla. It is treated by the extraction only in the lower arch or by extraction in both arches.</a:t>
            </a:r>
          </a:p>
          <a:p>
            <a:pPr>
              <a:lnSpc>
                <a:spcPct val="90000"/>
              </a:lnSpc>
              <a:buFont typeface="Wingdings" panose="05000000000000000000" pitchFamily="2" charset="2"/>
              <a:buNone/>
            </a:pPr>
            <a:endParaRPr lang="en-IN" sz="2200" dirty="0"/>
          </a:p>
        </p:txBody>
      </p:sp>
    </p:spTree>
    <p:extLst>
      <p:ext uri="{BB962C8B-B14F-4D97-AF65-F5344CB8AC3E}">
        <p14:creationId xmlns:p14="http://schemas.microsoft.com/office/powerpoint/2010/main" xmlns="" val="1758087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2074" t="18418" r="25508" b="13089"/>
          <a:stretch>
            <a:fillRect/>
          </a:stretch>
        </p:blipFill>
        <p:spPr bwMode="auto">
          <a:xfrm>
            <a:off x="2396344" y="138743"/>
            <a:ext cx="8008883" cy="65405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FEA7AC-6AB0-43F9-B068-F85F4FA9051D}"/>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CD8C3E13-FA1A-41C8-9392-31370F4B312A}"/>
              </a:ext>
            </a:extLst>
          </p:cNvPr>
          <p:cNvSpPr>
            <a:spLocks noGrp="1"/>
          </p:cNvSpPr>
          <p:nvPr>
            <p:ph idx="1"/>
          </p:nvPr>
        </p:nvSpPr>
        <p:spPr>
          <a:xfrm>
            <a:off x="-1" y="2222287"/>
            <a:ext cx="12192001" cy="3636511"/>
          </a:xfrm>
        </p:spPr>
        <p:txBody>
          <a:bodyPr>
            <a:normAutofit/>
          </a:bodyPr>
          <a:lstStyle/>
          <a:p>
            <a:pPr>
              <a:buFont typeface="Wingdings" panose="05000000000000000000" pitchFamily="2" charset="2"/>
              <a:buChar char="q"/>
            </a:pPr>
            <a:r>
              <a:rPr lang="en-US" altLang="en-US" sz="2400" b="1" u="sng" dirty="0">
                <a:latin typeface="Book Antiqua" panose="020B0604020202020204" pitchFamily="18" charset="0"/>
              </a:rPr>
              <a:t>ABNORMAL SIZE AND FORM OF TEETH : </a:t>
            </a:r>
            <a:r>
              <a:rPr lang="en-US" altLang="en-US" sz="2400" dirty="0">
                <a:latin typeface="Book Antiqua" panose="020B0604020202020204" pitchFamily="18" charset="0"/>
              </a:rPr>
              <a:t>Teeth are abnormal in size or form may necessitate their extraction in order to achieve satisfactory occlusion. Such anomalies include macrodontia, hypoplastic teeth, dilaceration, and abnormal crown morphology</a:t>
            </a:r>
            <a:r>
              <a:rPr lang="en-US" altLang="en-US" sz="2400" dirty="0" smtClean="0">
                <a:latin typeface="Book Antiqua" panose="020B0604020202020204" pitchFamily="18" charset="0"/>
              </a:rPr>
              <a:t>.</a:t>
            </a:r>
          </a:p>
          <a:p>
            <a:pPr>
              <a:buFont typeface="Wingdings" panose="05000000000000000000" pitchFamily="2" charset="2"/>
              <a:buChar char="q"/>
            </a:pPr>
            <a:endParaRPr lang="en-US" altLang="en-US" sz="2400" dirty="0">
              <a:latin typeface="Book Antiqua" panose="020B0604020202020204" pitchFamily="18" charset="0"/>
            </a:endParaRPr>
          </a:p>
          <a:p>
            <a:pPr>
              <a:buFont typeface="Wingdings" panose="05000000000000000000" pitchFamily="2" charset="2"/>
              <a:buChar char="q"/>
            </a:pPr>
            <a:r>
              <a:rPr lang="en-US" altLang="en-US" sz="2400" b="1" u="sng" dirty="0">
                <a:latin typeface="Book Antiqua" panose="020B0604020202020204" pitchFamily="18" charset="0"/>
              </a:rPr>
              <a:t>SKELETAL JAW MALRELATION:</a:t>
            </a:r>
            <a:r>
              <a:rPr lang="en-US" altLang="en-US" sz="2400" dirty="0">
                <a:latin typeface="Book Antiqua" panose="020B0604020202020204" pitchFamily="18" charset="0"/>
              </a:rPr>
              <a:t> Severe skeletal malrelationship of the jaws may not be satisfactorily treated using orthodontic appliances alone. Surgical resective procedures along with extraction maybe required in such cases.</a:t>
            </a:r>
            <a:endParaRPr lang="en-US" altLang="en-US" sz="2400" b="1" u="sng" dirty="0">
              <a:latin typeface="Book Antiqua" panose="020B0604020202020204" pitchFamily="18" charset="0"/>
            </a:endParaRPr>
          </a:p>
          <a:p>
            <a:endParaRPr lang="en-IN" sz="2400" dirty="0"/>
          </a:p>
        </p:txBody>
      </p:sp>
    </p:spTree>
    <p:extLst>
      <p:ext uri="{BB962C8B-B14F-4D97-AF65-F5344CB8AC3E}">
        <p14:creationId xmlns:p14="http://schemas.microsoft.com/office/powerpoint/2010/main" xmlns="" val="35937439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1421</TotalTime>
  <Words>3563</Words>
  <Application>Microsoft Office PowerPoint</Application>
  <PresentationFormat>Custom</PresentationFormat>
  <Paragraphs>288</Paragraphs>
  <Slides>63</Slides>
  <Notes>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Quotable</vt:lpstr>
      <vt:lpstr>EXTRACTIONS  IN ORTHODONTICS </vt:lpstr>
      <vt:lpstr>INTRODUCTION </vt:lpstr>
      <vt:lpstr>Slide 3</vt:lpstr>
      <vt:lpstr>Slide 4</vt:lpstr>
      <vt:lpstr>EXTRACTION CONTROVERSY</vt:lpstr>
      <vt:lpstr>Need for Extraction</vt:lpstr>
      <vt:lpstr>Slide 7</vt:lpstr>
      <vt:lpstr>Slide 8</vt:lpstr>
      <vt:lpstr>Slide 9</vt:lpstr>
      <vt:lpstr>Slide 10</vt:lpstr>
      <vt:lpstr>Slide 11</vt:lpstr>
      <vt:lpstr>CHOICE OF TEETH FOR EXTRACTION</vt:lpstr>
      <vt:lpstr>UPPER INCISOR EXTRACTION </vt:lpstr>
      <vt:lpstr>Slide 14</vt:lpstr>
      <vt:lpstr>Slide 15</vt:lpstr>
      <vt:lpstr>LOWER INCIOSR EXTRACTION</vt:lpstr>
      <vt:lpstr>Slide 17</vt:lpstr>
      <vt:lpstr>Slide 18</vt:lpstr>
      <vt:lpstr>Slide 19</vt:lpstr>
      <vt:lpstr>Slide 20</vt:lpstr>
      <vt:lpstr>Slide 21</vt:lpstr>
      <vt:lpstr>Slide 22</vt:lpstr>
      <vt:lpstr>Slide 23</vt:lpstr>
      <vt:lpstr>Slide 24</vt:lpstr>
      <vt:lpstr>Slide 25</vt:lpstr>
      <vt:lpstr>CANINE EXTRACTION</vt:lpstr>
      <vt:lpstr>Slide 27</vt:lpstr>
      <vt:lpstr>Indications: </vt:lpstr>
      <vt:lpstr>FIRST PREMOLARS </vt:lpstr>
      <vt:lpstr>Slide 30</vt:lpstr>
      <vt:lpstr>Slide 31</vt:lpstr>
      <vt:lpstr>Slide 32</vt:lpstr>
      <vt:lpstr>Slide 33</vt:lpstr>
      <vt:lpstr>SECOND PREMOLARS</vt:lpstr>
      <vt:lpstr>Slide 35</vt:lpstr>
      <vt:lpstr>Slide 36</vt:lpstr>
      <vt:lpstr>Slide 37</vt:lpstr>
      <vt:lpstr>FIRST MOLAR</vt:lpstr>
      <vt:lpstr>Slide 39</vt:lpstr>
      <vt:lpstr>Slide 40</vt:lpstr>
      <vt:lpstr>Slide 41</vt:lpstr>
      <vt:lpstr>Wilkinson extractions</vt:lpstr>
      <vt:lpstr>Slide 43</vt:lpstr>
      <vt:lpstr>SECOND MOLARS</vt:lpstr>
      <vt:lpstr>Slide 45</vt:lpstr>
      <vt:lpstr>Slide 46</vt:lpstr>
      <vt:lpstr>Slide 47</vt:lpstr>
      <vt:lpstr>Slide 48</vt:lpstr>
      <vt:lpstr>Slide 49</vt:lpstr>
      <vt:lpstr>Slide 50</vt:lpstr>
      <vt:lpstr>THIRD MOLARS </vt:lpstr>
      <vt:lpstr>Slide 52</vt:lpstr>
      <vt:lpstr>Slide 53</vt:lpstr>
      <vt:lpstr>Balancing Extractions</vt:lpstr>
      <vt:lpstr>Compensating Extractions</vt:lpstr>
      <vt:lpstr>EXTRACTION WITHOUT APPLIANCE THERAPY</vt:lpstr>
      <vt:lpstr>Slide 57</vt:lpstr>
      <vt:lpstr>CONCLUSION </vt:lpstr>
      <vt:lpstr>REFERENCES </vt:lpstr>
      <vt:lpstr>Slide 60</vt:lpstr>
      <vt:lpstr>Slide 61</vt:lpstr>
      <vt:lpstr>Slide 62</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EXTRACTIONS  IN ORTHODONTICS</dc:title>
  <dc:creator>Sharon Ann Abraham</dc:creator>
  <cp:lastModifiedBy>Aditya Computer</cp:lastModifiedBy>
  <cp:revision>108</cp:revision>
  <dcterms:created xsi:type="dcterms:W3CDTF">2019-03-28T04:51:02Z</dcterms:created>
  <dcterms:modified xsi:type="dcterms:W3CDTF">2020-03-27T20:06:17Z</dcterms:modified>
</cp:coreProperties>
</file>