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69" r:id="rId6"/>
    <p:sldId id="259" r:id="rId7"/>
    <p:sldId id="270" r:id="rId8"/>
    <p:sldId id="260" r:id="rId9"/>
    <p:sldId id="271" r:id="rId10"/>
    <p:sldId id="261" r:id="rId11"/>
    <p:sldId id="262" r:id="rId12"/>
    <p:sldId id="263" r:id="rId13"/>
    <p:sldId id="272" r:id="rId14"/>
    <p:sldId id="264" r:id="rId15"/>
    <p:sldId id="273" r:id="rId16"/>
    <p:sldId id="265" r:id="rId17"/>
    <p:sldId id="274" r:id="rId18"/>
    <p:sldId id="266" r:id="rId19"/>
    <p:sldId id="275"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1C9E3B0-2C32-4666-AF21-7FDD1E2D8BBF}" type="datetimeFigureOut">
              <a:rPr lang="en-IN" smtClean="0"/>
              <a:t>29-05-2020</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F25F712-3C8D-4A53-8BD1-A292CCB41D1E}"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39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9E3B0-2C32-4666-AF21-7FDD1E2D8BBF}"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42396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9E3B0-2C32-4666-AF21-7FDD1E2D8BBF}"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20606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9E3B0-2C32-4666-AF21-7FDD1E2D8BBF}"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17941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1C9E3B0-2C32-4666-AF21-7FDD1E2D8BBF}" type="datetimeFigureOut">
              <a:rPr lang="en-IN" smtClean="0"/>
              <a:t>29-05-2020</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F25F712-3C8D-4A53-8BD1-A292CCB41D1E}"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706361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C9E3B0-2C32-4666-AF21-7FDD1E2D8BBF}" type="datetimeFigureOut">
              <a:rPr lang="en-IN" smtClean="0"/>
              <a:t>29-05-2020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274685654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C9E3B0-2C32-4666-AF21-7FDD1E2D8BBF}" type="datetimeFigureOut">
              <a:rPr lang="en-IN" smtClean="0"/>
              <a:t>29-05-2020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272348230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C9E3B0-2C32-4666-AF21-7FDD1E2D8BBF}" type="datetimeFigureOut">
              <a:rPr lang="en-IN" smtClean="0"/>
              <a:t>29-05-2020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68796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E3B0-2C32-4666-AF21-7FDD1E2D8BBF}" type="datetimeFigureOut">
              <a:rPr lang="en-IN" smtClean="0"/>
              <a:t>29-05-2020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282606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D1C9E3B0-2C32-4666-AF21-7FDD1E2D8BBF}" type="datetimeFigureOut">
              <a:rPr lang="en-IN" smtClean="0"/>
              <a:t>29-05-2020</a:t>
            </a:fld>
            <a:endParaRPr lang="en-IN"/>
          </a:p>
        </p:txBody>
      </p:sp>
      <p:sp>
        <p:nvSpPr>
          <p:cNvPr id="6" name="Footer Placeholder 5"/>
          <p:cNvSpPr>
            <a:spLocks noGrp="1"/>
          </p:cNvSpPr>
          <p:nvPr>
            <p:ph type="ftr" sz="quarter" idx="11"/>
          </p:nvPr>
        </p:nvSpPr>
        <p:spPr>
          <a:xfrm>
            <a:off x="2103620" y="6375679"/>
            <a:ext cx="3482179" cy="345796"/>
          </a:xfrm>
        </p:spPr>
        <p:txBody>
          <a:bodyPr/>
          <a:lstStyle/>
          <a:p>
            <a:endParaRPr lang="en-IN"/>
          </a:p>
        </p:txBody>
      </p:sp>
      <p:sp>
        <p:nvSpPr>
          <p:cNvPr id="7" name="Slide Number Placeholder 6"/>
          <p:cNvSpPr>
            <a:spLocks noGrp="1"/>
          </p:cNvSpPr>
          <p:nvPr>
            <p:ph type="sldNum" sz="quarter" idx="12"/>
          </p:nvPr>
        </p:nvSpPr>
        <p:spPr>
          <a:xfrm>
            <a:off x="5691014" y="6375679"/>
            <a:ext cx="1232456" cy="345796"/>
          </a:xfrm>
        </p:spPr>
        <p:txBody>
          <a:bodyPr/>
          <a:lstStyle/>
          <a:p>
            <a:fld id="{9F25F712-3C8D-4A53-8BD1-A292CCB41D1E}"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928878"/>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D1C9E3B0-2C32-4666-AF21-7FDD1E2D8BBF}" type="datetimeFigureOut">
              <a:rPr lang="en-IN" smtClean="0"/>
              <a:t>29-05-2020</a:t>
            </a:fld>
            <a:endParaRPr lang="en-IN"/>
          </a:p>
        </p:txBody>
      </p:sp>
      <p:sp>
        <p:nvSpPr>
          <p:cNvPr id="6" name="Footer Placeholder 5"/>
          <p:cNvSpPr>
            <a:spLocks noGrp="1"/>
          </p:cNvSpPr>
          <p:nvPr>
            <p:ph type="ftr" sz="quarter" idx="11"/>
          </p:nvPr>
        </p:nvSpPr>
        <p:spPr>
          <a:xfrm>
            <a:off x="2103621" y="6375679"/>
            <a:ext cx="3482178" cy="345796"/>
          </a:xfrm>
        </p:spPr>
        <p:txBody>
          <a:bodyPr/>
          <a:lstStyle/>
          <a:p>
            <a:endParaRPr lang="en-IN"/>
          </a:p>
        </p:txBody>
      </p:sp>
      <p:sp>
        <p:nvSpPr>
          <p:cNvPr id="7" name="Slide Number Placeholder 6"/>
          <p:cNvSpPr>
            <a:spLocks noGrp="1"/>
          </p:cNvSpPr>
          <p:nvPr>
            <p:ph type="sldNum" sz="quarter" idx="12"/>
          </p:nvPr>
        </p:nvSpPr>
        <p:spPr>
          <a:xfrm>
            <a:off x="5687568" y="6375679"/>
            <a:ext cx="1234440" cy="345796"/>
          </a:xfrm>
        </p:spPr>
        <p:txBody>
          <a:bodyPr/>
          <a:lstStyle/>
          <a:p>
            <a:fld id="{9F25F712-3C8D-4A53-8BD1-A292CCB41D1E}" type="slidenum">
              <a:rPr lang="en-IN" smtClean="0"/>
              <a:t>‹#›</a:t>
            </a:fld>
            <a:endParaRPr lang="en-IN"/>
          </a:p>
        </p:txBody>
      </p:sp>
    </p:spTree>
    <p:extLst>
      <p:ext uri="{BB962C8B-B14F-4D97-AF65-F5344CB8AC3E}">
        <p14:creationId xmlns:p14="http://schemas.microsoft.com/office/powerpoint/2010/main" val="423782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1C9E3B0-2C32-4666-AF21-7FDD1E2D8BBF}" type="datetimeFigureOut">
              <a:rPr lang="en-IN" smtClean="0"/>
              <a:t>29-05-2020</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F25F712-3C8D-4A53-8BD1-A292CCB41D1E}"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004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Frankel Regulator</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80761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609601"/>
            <a:ext cx="10178322" cy="5269992"/>
          </a:xfrm>
        </p:spPr>
        <p:txBody>
          <a:bodyPr>
            <a:noAutofit/>
          </a:bodyPr>
          <a:lstStyle/>
          <a:p>
            <a:r>
              <a:rPr lang="en-IN" sz="3200" b="1" u="sng" dirty="0" smtClean="0"/>
              <a:t>Muscle function adaptation</a:t>
            </a:r>
            <a:r>
              <a:rPr lang="en-IN" sz="3200" b="1" dirty="0" smtClean="0"/>
              <a:t>: </a:t>
            </a:r>
            <a:r>
              <a:rPr lang="en-IN" sz="3200" dirty="0" smtClean="0"/>
              <a:t>appliance helps in overcoming the abnormal perioral muscle activity and rehabilitates the muscles that are causing problem. Lip pads prevent hyperactivity of mentalis muscle, eliminates lip trap and help in establishing lip seal. Exercises recommended </a:t>
            </a:r>
          </a:p>
          <a:p>
            <a:pPr marL="457200" indent="-457200">
              <a:buFont typeface="+mj-lt"/>
              <a:buAutoNum type="alphaLcParenR"/>
            </a:pPr>
            <a:r>
              <a:rPr lang="en-IN" sz="3200" dirty="0" smtClean="0"/>
              <a:t>To keep lips closed at all times. This can be aided by asking the patient to keep a piece of paper between the lips.</a:t>
            </a:r>
          </a:p>
          <a:p>
            <a:pPr marL="457200" indent="-457200">
              <a:buFont typeface="+mj-lt"/>
              <a:buAutoNum type="alphaLcParenR"/>
            </a:pPr>
            <a:r>
              <a:rPr lang="en-IN" sz="3200" dirty="0" smtClean="0"/>
              <a:t>Swallowing speaking etc., become more or less an exercise when the appliance is used. </a:t>
            </a:r>
            <a:endParaRPr lang="en-IN" sz="3200" dirty="0"/>
          </a:p>
        </p:txBody>
      </p:sp>
    </p:spTree>
    <p:extLst>
      <p:ext uri="{BB962C8B-B14F-4D97-AF65-F5344CB8AC3E}">
        <p14:creationId xmlns:p14="http://schemas.microsoft.com/office/powerpoint/2010/main" val="76745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a:t>
            </a:r>
            <a:r>
              <a:rPr lang="en-IN" dirty="0" err="1" smtClean="0"/>
              <a:t>fr</a:t>
            </a:r>
            <a:endParaRPr lang="en-IN" dirty="0"/>
          </a:p>
        </p:txBody>
      </p:sp>
      <p:sp>
        <p:nvSpPr>
          <p:cNvPr id="5" name="Content Placeholder 2"/>
          <p:cNvSpPr>
            <a:spLocks noGrp="1"/>
          </p:cNvSpPr>
          <p:nvPr>
            <p:ph idx="1"/>
          </p:nvPr>
        </p:nvSpPr>
        <p:spPr>
          <a:xfrm>
            <a:off x="1250950" y="1414463"/>
            <a:ext cx="10179050" cy="4465637"/>
          </a:xfrm>
        </p:spPr>
        <p:txBody>
          <a:bodyPr/>
          <a:lstStyle/>
          <a:p>
            <a:pPr marL="457200" indent="-457200">
              <a:buFont typeface="+mj-lt"/>
              <a:buAutoNum type="arabicPeriod"/>
            </a:pPr>
            <a:r>
              <a:rPr lang="en-IN" b="1" dirty="0" smtClean="0"/>
              <a:t>FR 2: </a:t>
            </a:r>
            <a:r>
              <a:rPr lang="en-IN" dirty="0" smtClean="0"/>
              <a:t>Class 2 div 1</a:t>
            </a:r>
          </a:p>
          <a:p>
            <a:pPr marL="0" indent="0">
              <a:buNone/>
            </a:pPr>
            <a:endParaRPr lang="en-IN" dirty="0"/>
          </a:p>
        </p:txBody>
      </p:sp>
      <p:pic>
        <p:nvPicPr>
          <p:cNvPr id="7" name="Picture 6"/>
          <p:cNvPicPr>
            <a:picLocks noChangeAspect="1"/>
          </p:cNvPicPr>
          <p:nvPr/>
        </p:nvPicPr>
        <p:blipFill rotWithShape="1">
          <a:blip r:embed="rId2"/>
          <a:srcRect l="3215" t="32055" r="57321" b="11727"/>
          <a:stretch/>
        </p:blipFill>
        <p:spPr>
          <a:xfrm>
            <a:off x="4615544" y="1128451"/>
            <a:ext cx="7141028" cy="5719286"/>
          </a:xfrm>
          <a:prstGeom prst="rect">
            <a:avLst/>
          </a:prstGeom>
        </p:spPr>
      </p:pic>
    </p:spTree>
    <p:extLst>
      <p:ext uri="{BB962C8B-B14F-4D97-AF65-F5344CB8AC3E}">
        <p14:creationId xmlns:p14="http://schemas.microsoft.com/office/powerpoint/2010/main" val="69087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130967"/>
            <a:ext cx="10178322" cy="5531089"/>
          </a:xfrm>
        </p:spPr>
        <p:txBody>
          <a:bodyPr>
            <a:normAutofit/>
          </a:bodyPr>
          <a:lstStyle/>
          <a:p>
            <a:pPr marL="457200" indent="-457200">
              <a:buFont typeface="+mj-lt"/>
              <a:buAutoNum type="arabicPeriod"/>
            </a:pPr>
            <a:r>
              <a:rPr lang="en-IN" sz="3200" dirty="0" smtClean="0"/>
              <a:t>Lip pads:  aka </a:t>
            </a:r>
            <a:r>
              <a:rPr lang="en-IN" sz="3200" dirty="0" err="1" smtClean="0"/>
              <a:t>pellots</a:t>
            </a:r>
            <a:r>
              <a:rPr lang="en-IN" sz="3200" dirty="0" smtClean="0"/>
              <a:t>.  Helps in elimination of abnormal perioral muscle activity. Eliminates lower lip trap.</a:t>
            </a:r>
          </a:p>
          <a:p>
            <a:pPr marL="457200" indent="-457200">
              <a:buFont typeface="+mj-lt"/>
              <a:buAutoNum type="arabicPeriod"/>
            </a:pPr>
            <a:r>
              <a:rPr lang="en-IN" sz="3200" dirty="0" smtClean="0"/>
              <a:t>Buccal shields: aka vestibular shields. Extends deeply into the vestibule. Helps in unrestricted </a:t>
            </a:r>
            <a:r>
              <a:rPr lang="en-IN" sz="3200" dirty="0" err="1" smtClean="0"/>
              <a:t>dento</a:t>
            </a:r>
            <a:r>
              <a:rPr lang="en-IN" sz="3200" dirty="0" smtClean="0"/>
              <a:t>-alveolar development.</a:t>
            </a:r>
          </a:p>
          <a:p>
            <a:pPr marL="457200" indent="-457200">
              <a:buFont typeface="+mj-lt"/>
              <a:buAutoNum type="arabicPeriod"/>
            </a:pPr>
            <a:r>
              <a:rPr lang="en-IN" sz="3200" dirty="0" smtClean="0"/>
              <a:t>Palatal bow:  occlusal rests prevents appliance from dislodgement and supra eruption of first molars</a:t>
            </a:r>
            <a:r>
              <a:rPr lang="en-IN" sz="3200" dirty="0" smtClean="0"/>
              <a:t>.</a:t>
            </a:r>
            <a:endParaRPr lang="en-IN" sz="3200" dirty="0" smtClean="0"/>
          </a:p>
        </p:txBody>
      </p:sp>
    </p:spTree>
    <p:extLst>
      <p:ext uri="{BB962C8B-B14F-4D97-AF65-F5344CB8AC3E}">
        <p14:creationId xmlns:p14="http://schemas.microsoft.com/office/powerpoint/2010/main" val="13837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51678" y="382385"/>
            <a:ext cx="10178322" cy="5497207"/>
          </a:xfrm>
        </p:spPr>
        <p:txBody>
          <a:bodyPr>
            <a:noAutofit/>
          </a:bodyPr>
          <a:lstStyle/>
          <a:p>
            <a:pPr marL="0" indent="0">
              <a:buNone/>
            </a:pPr>
            <a:r>
              <a:rPr lang="en-IN" sz="3200" dirty="0"/>
              <a:t>4</a:t>
            </a:r>
            <a:r>
              <a:rPr lang="en-IN" sz="3200" dirty="0" smtClean="0"/>
              <a:t>.     Canine </a:t>
            </a:r>
            <a:r>
              <a:rPr lang="en-IN" sz="3200" dirty="0"/>
              <a:t>loops: aka canine guards. Help remove restrictive muscle function helping </a:t>
            </a:r>
            <a:r>
              <a:rPr lang="en-IN" sz="3200" dirty="0" smtClean="0"/>
              <a:t>            development </a:t>
            </a:r>
            <a:r>
              <a:rPr lang="en-IN" sz="3200" dirty="0"/>
              <a:t>in transverse development in canine region.</a:t>
            </a:r>
          </a:p>
          <a:p>
            <a:pPr marL="0" indent="0">
              <a:buNone/>
            </a:pPr>
            <a:r>
              <a:rPr lang="en-IN" sz="3200" dirty="0"/>
              <a:t>5</a:t>
            </a:r>
            <a:r>
              <a:rPr lang="en-IN" sz="3200" dirty="0" smtClean="0"/>
              <a:t>.      Labial </a:t>
            </a:r>
            <a:r>
              <a:rPr lang="en-IN" sz="3200" dirty="0"/>
              <a:t>bow: should be passive in nature.</a:t>
            </a:r>
          </a:p>
          <a:p>
            <a:pPr marL="0" indent="0">
              <a:buNone/>
            </a:pPr>
            <a:r>
              <a:rPr lang="en-IN" sz="3200" dirty="0"/>
              <a:t>6</a:t>
            </a:r>
            <a:r>
              <a:rPr lang="en-IN" sz="3200" dirty="0" smtClean="0"/>
              <a:t>.      Lingual </a:t>
            </a:r>
            <a:r>
              <a:rPr lang="en-IN" sz="3200" dirty="0"/>
              <a:t>stabilizing bow: aka upper lingual wire or protrusion bow. Prevents lingual tipping of the incisors during treatment.</a:t>
            </a:r>
          </a:p>
          <a:p>
            <a:pPr marL="0" indent="0">
              <a:buNone/>
            </a:pPr>
            <a:r>
              <a:rPr lang="en-IN" sz="3200" dirty="0"/>
              <a:t>7</a:t>
            </a:r>
            <a:r>
              <a:rPr lang="en-IN" sz="3200" dirty="0" smtClean="0"/>
              <a:t>.    Lower </a:t>
            </a:r>
            <a:r>
              <a:rPr lang="en-IN" sz="3200" dirty="0"/>
              <a:t>lingual springs: to prevent supra eruption of lower incisors. To screen the tongue pressure from lower incisors. to </a:t>
            </a:r>
            <a:r>
              <a:rPr lang="en-IN" sz="3200" dirty="0" err="1"/>
              <a:t>procline</a:t>
            </a:r>
            <a:r>
              <a:rPr lang="en-IN" sz="3200" dirty="0"/>
              <a:t> lower incisors actively.</a:t>
            </a:r>
          </a:p>
          <a:p>
            <a:endParaRPr lang="en-IN" sz="3200" dirty="0"/>
          </a:p>
        </p:txBody>
      </p:sp>
    </p:spTree>
    <p:extLst>
      <p:ext uri="{BB962C8B-B14F-4D97-AF65-F5344CB8AC3E}">
        <p14:creationId xmlns:p14="http://schemas.microsoft.com/office/powerpoint/2010/main" val="30233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51678" y="478971"/>
            <a:ext cx="10178322" cy="600891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514350" indent="-514350">
              <a:buAutoNum type="arabicPeriod" startAt="2"/>
            </a:pPr>
            <a:r>
              <a:rPr lang="en-IN" sz="3200" b="1" dirty="0" smtClean="0"/>
              <a:t>FR </a:t>
            </a:r>
            <a:r>
              <a:rPr lang="en-IN" sz="3200" b="1" dirty="0" smtClean="0"/>
              <a:t>1: </a:t>
            </a:r>
            <a:r>
              <a:rPr lang="en-IN" sz="3200" dirty="0" smtClean="0"/>
              <a:t>Class I, Class II div </a:t>
            </a:r>
            <a:r>
              <a:rPr lang="en-IN" sz="3200" dirty="0" smtClean="0"/>
              <a:t>1</a:t>
            </a:r>
          </a:p>
          <a:p>
            <a:pPr marL="514350" indent="-514350">
              <a:buAutoNum type="arabicPeriod" startAt="2"/>
            </a:pPr>
            <a:endParaRPr lang="en-IN" sz="3200" dirty="0"/>
          </a:p>
          <a:p>
            <a:pPr marL="514350" indent="-514350">
              <a:buAutoNum type="arabicPeriod" startAt="2"/>
            </a:pPr>
            <a:endParaRPr lang="en-IN" sz="3200" dirty="0" smtClean="0"/>
          </a:p>
          <a:p>
            <a:pPr marL="457200" indent="-457200">
              <a:buFont typeface="+mj-lt"/>
              <a:buAutoNum type="alphaUcPeriod"/>
            </a:pPr>
            <a:r>
              <a:rPr lang="en-IN" sz="3200" b="1" dirty="0" smtClean="0"/>
              <a:t>FR 1a: </a:t>
            </a:r>
            <a:r>
              <a:rPr lang="en-IN" sz="3200" dirty="0" smtClean="0"/>
              <a:t>Class I with mild to moderate crowding, deep bite . Similar to FR 2 but lacks lingual shields, lingual springs, lingual crossover wire and upper lingual bow </a:t>
            </a:r>
          </a:p>
          <a:p>
            <a:pPr marL="0" indent="0">
              <a:buFont typeface="Arial" panose="020B0604020202020204" pitchFamily="34" charset="0"/>
              <a:buNone/>
            </a:pPr>
            <a:r>
              <a:rPr lang="en-IN" sz="3200" dirty="0" smtClean="0"/>
              <a:t>       Consists of canine loop that passes distal to first deciduous molar which guides the erupting canine.</a:t>
            </a:r>
          </a:p>
          <a:p>
            <a:pPr marL="0" indent="0">
              <a:buFont typeface="Arial" panose="020B0604020202020204" pitchFamily="34" charset="0"/>
              <a:buNone/>
            </a:pPr>
            <a:endParaRPr lang="en-IN" dirty="0" smtClean="0"/>
          </a:p>
        </p:txBody>
      </p:sp>
    </p:spTree>
    <p:extLst>
      <p:ext uri="{BB962C8B-B14F-4D97-AF65-F5344CB8AC3E}">
        <p14:creationId xmlns:p14="http://schemas.microsoft.com/office/powerpoint/2010/main" val="417132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082843"/>
            <a:ext cx="10178322" cy="4796750"/>
          </a:xfrm>
        </p:spPr>
        <p:txBody>
          <a:bodyPr>
            <a:normAutofit fontScale="92500"/>
          </a:bodyPr>
          <a:lstStyle/>
          <a:p>
            <a:pPr marL="457200" indent="-457200">
              <a:buFont typeface="Arial" panose="020B0604020202020204" pitchFamily="34" charset="0"/>
              <a:buAutoNum type="alphaUcPeriod" startAt="2"/>
            </a:pPr>
            <a:r>
              <a:rPr lang="en-IN" sz="3500" b="1" dirty="0"/>
              <a:t>FR 1b: </a:t>
            </a:r>
            <a:r>
              <a:rPr lang="en-IN" sz="3500" dirty="0"/>
              <a:t>Class II div 1 overjet not exceeding 5mm. Differs from FR 1a as it consists of lingual acrylic pad and lower lingual springs are added.</a:t>
            </a:r>
          </a:p>
          <a:p>
            <a:pPr marL="457200" indent="-457200">
              <a:buFont typeface="Arial" panose="020B0604020202020204" pitchFamily="34" charset="0"/>
              <a:buAutoNum type="alphaUcPeriod" startAt="2"/>
            </a:pPr>
            <a:endParaRPr lang="en-IN" sz="3500" dirty="0"/>
          </a:p>
          <a:p>
            <a:pPr marL="457200" indent="-457200">
              <a:buFont typeface="Arial" panose="020B0604020202020204" pitchFamily="34" charset="0"/>
              <a:buAutoNum type="alphaUcPeriod" startAt="2"/>
            </a:pPr>
            <a:r>
              <a:rPr lang="en-IN" sz="3500" b="1" dirty="0"/>
              <a:t>FR 1c: </a:t>
            </a:r>
            <a:r>
              <a:rPr lang="en-IN" sz="3500" dirty="0"/>
              <a:t>Class II div 1 with overjet more than 7mm. Buccal shields split vertically and horizontally.  The </a:t>
            </a:r>
            <a:r>
              <a:rPr lang="en-IN" sz="3500" dirty="0" err="1"/>
              <a:t>antero</a:t>
            </a:r>
            <a:r>
              <a:rPr lang="en-IN" sz="3500" dirty="0"/>
              <a:t>-inferior portion contains of wire consisting of acrylic pads permitting forward movement of appliance section.</a:t>
            </a:r>
          </a:p>
          <a:p>
            <a:endParaRPr lang="en-IN" dirty="0"/>
          </a:p>
        </p:txBody>
      </p:sp>
    </p:spTree>
    <p:extLst>
      <p:ext uri="{BB962C8B-B14F-4D97-AF65-F5344CB8AC3E}">
        <p14:creationId xmlns:p14="http://schemas.microsoft.com/office/powerpoint/2010/main" val="210153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78971"/>
            <a:ext cx="10178322" cy="5400621"/>
          </a:xfrm>
        </p:spPr>
        <p:txBody>
          <a:bodyPr>
            <a:normAutofit/>
          </a:bodyPr>
          <a:lstStyle/>
          <a:p>
            <a:pPr marL="457200" indent="-457200">
              <a:buAutoNum type="arabicPeriod" startAt="3"/>
            </a:pPr>
            <a:r>
              <a:rPr lang="en-IN" sz="3200" b="1" dirty="0" smtClean="0"/>
              <a:t>FR 3:  </a:t>
            </a:r>
            <a:r>
              <a:rPr lang="en-IN" sz="3200" dirty="0" smtClean="0"/>
              <a:t>Class III characterized by maxillary skeletal </a:t>
            </a:r>
            <a:r>
              <a:rPr lang="en-IN" sz="3200" dirty="0" err="1" smtClean="0"/>
              <a:t>retrusion</a:t>
            </a:r>
            <a:r>
              <a:rPr lang="en-IN" sz="3200" dirty="0" smtClean="0"/>
              <a:t> and not mandibular </a:t>
            </a:r>
            <a:r>
              <a:rPr lang="en-IN" sz="3200" dirty="0" err="1" smtClean="0"/>
              <a:t>prognathism</a:t>
            </a:r>
            <a:r>
              <a:rPr lang="en-IN" sz="3200" dirty="0" smtClean="0"/>
              <a:t>.</a:t>
            </a:r>
          </a:p>
          <a:p>
            <a:pPr marL="0" indent="0">
              <a:buNone/>
            </a:pPr>
            <a:r>
              <a:rPr lang="en-IN" sz="3200" dirty="0"/>
              <a:t> </a:t>
            </a:r>
            <a:r>
              <a:rPr lang="en-IN" sz="3200" dirty="0" smtClean="0"/>
              <a:t>      Has 2 upper lip pads larger and more extended than FR 2. Should lie in depth of vestibule parallel to alveolus. </a:t>
            </a:r>
            <a:endParaRPr lang="en-IN" sz="3200" dirty="0"/>
          </a:p>
        </p:txBody>
      </p:sp>
      <p:pic>
        <p:nvPicPr>
          <p:cNvPr id="5" name="Picture 4"/>
          <p:cNvPicPr>
            <a:picLocks noChangeAspect="1"/>
          </p:cNvPicPr>
          <p:nvPr/>
        </p:nvPicPr>
        <p:blipFill rotWithShape="1">
          <a:blip r:embed="rId2"/>
          <a:srcRect l="4822" t="33007" r="57678" b="29831"/>
          <a:stretch/>
        </p:blipFill>
        <p:spPr>
          <a:xfrm>
            <a:off x="3441032" y="3696867"/>
            <a:ext cx="5615882" cy="3128848"/>
          </a:xfrm>
          <a:prstGeom prst="rect">
            <a:avLst/>
          </a:prstGeom>
        </p:spPr>
      </p:pic>
    </p:spTree>
    <p:extLst>
      <p:ext uri="{BB962C8B-B14F-4D97-AF65-F5344CB8AC3E}">
        <p14:creationId xmlns:p14="http://schemas.microsoft.com/office/powerpoint/2010/main" val="222877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51678" y="1383632"/>
            <a:ext cx="10178322" cy="4944979"/>
          </a:xfrm>
        </p:spPr>
        <p:txBody>
          <a:bodyPr>
            <a:normAutofit/>
          </a:bodyPr>
          <a:lstStyle/>
          <a:p>
            <a:pPr marL="0" indent="0">
              <a:buNone/>
            </a:pPr>
            <a:r>
              <a:rPr lang="en-IN" sz="3200" b="1" u="sng" dirty="0" smtClean="0"/>
              <a:t>Purpose:</a:t>
            </a:r>
            <a:endParaRPr lang="en-IN" sz="3200" b="1" u="sng" dirty="0"/>
          </a:p>
          <a:p>
            <a:pPr marL="457200" indent="-457200">
              <a:buFont typeface="+mj-lt"/>
              <a:buAutoNum type="alphaLcParenR"/>
            </a:pPr>
            <a:r>
              <a:rPr lang="en-IN" sz="3200" dirty="0"/>
              <a:t>To eliminate restrictive pressure of upper lip on the underdeveloped maxilla.</a:t>
            </a:r>
          </a:p>
          <a:p>
            <a:pPr marL="457200" indent="-457200">
              <a:buFont typeface="+mj-lt"/>
              <a:buAutoNum type="alphaLcParenR"/>
            </a:pPr>
            <a:r>
              <a:rPr lang="en-IN" sz="3200" dirty="0"/>
              <a:t>To exert tension on the tissues and periosteal attachments in the depth of maxillary sulcus to stimulate bone growth.</a:t>
            </a:r>
          </a:p>
          <a:p>
            <a:pPr marL="457200" indent="-457200">
              <a:buFont typeface="+mj-lt"/>
              <a:buAutoNum type="alphaLcParenR"/>
            </a:pPr>
            <a:r>
              <a:rPr lang="en-IN" sz="3200" dirty="0"/>
              <a:t>To transmit the upper lip force to the mandible through the lower labial arch for </a:t>
            </a:r>
            <a:r>
              <a:rPr lang="en-IN" sz="3200" dirty="0" err="1"/>
              <a:t>retrusive</a:t>
            </a:r>
            <a:r>
              <a:rPr lang="en-IN" sz="3200" dirty="0"/>
              <a:t> stimulus.</a:t>
            </a:r>
          </a:p>
          <a:p>
            <a:endParaRPr lang="en-IN" dirty="0"/>
          </a:p>
        </p:txBody>
      </p:sp>
    </p:spTree>
    <p:extLst>
      <p:ext uri="{BB962C8B-B14F-4D97-AF65-F5344CB8AC3E}">
        <p14:creationId xmlns:p14="http://schemas.microsoft.com/office/powerpoint/2010/main" val="54034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443789"/>
            <a:ext cx="10178322" cy="4435804"/>
          </a:xfrm>
        </p:spPr>
        <p:txBody>
          <a:bodyPr/>
          <a:lstStyle/>
          <a:p>
            <a:pPr marL="0" indent="0">
              <a:buNone/>
            </a:pPr>
            <a:r>
              <a:rPr lang="en-IN" sz="3200" b="1" dirty="0" smtClean="0"/>
              <a:t>4.     FR 4: </a:t>
            </a:r>
            <a:r>
              <a:rPr lang="en-IN" sz="3200" dirty="0" smtClean="0"/>
              <a:t>used for correction of open </a:t>
            </a:r>
            <a:r>
              <a:rPr lang="en-IN" sz="3200" dirty="0"/>
              <a:t>b</a:t>
            </a:r>
            <a:r>
              <a:rPr lang="en-IN" sz="3200" dirty="0" smtClean="0"/>
              <a:t>ites and to a lesser extent </a:t>
            </a:r>
            <a:r>
              <a:rPr lang="en-IN" sz="3200" dirty="0" err="1" smtClean="0"/>
              <a:t>bimaxillary</a:t>
            </a:r>
            <a:r>
              <a:rPr lang="en-IN" sz="3200" dirty="0" smtClean="0"/>
              <a:t> protrusion. </a:t>
            </a:r>
          </a:p>
          <a:p>
            <a:r>
              <a:rPr lang="en-IN" sz="3200" dirty="0" smtClean="0"/>
              <a:t>Use is almost confined to mixed dentition. </a:t>
            </a:r>
          </a:p>
          <a:p>
            <a:r>
              <a:rPr lang="en-IN" sz="3200" dirty="0" smtClean="0"/>
              <a:t>Lacks canine loops and protrusion bows.</a:t>
            </a:r>
          </a:p>
          <a:p>
            <a:r>
              <a:rPr lang="en-IN" sz="3200" dirty="0" smtClean="0"/>
              <a:t>Consists of 4 occlusal rests on maxillary first molars and </a:t>
            </a:r>
            <a:r>
              <a:rPr lang="en-IN" sz="3200" dirty="0" err="1" smtClean="0"/>
              <a:t>deci</a:t>
            </a:r>
            <a:r>
              <a:rPr lang="en-IN" sz="3200" dirty="0" smtClean="0"/>
              <a:t> first molars to prevent tipping of appliance.</a:t>
            </a:r>
          </a:p>
          <a:p>
            <a:endParaRPr lang="en-IN" dirty="0"/>
          </a:p>
        </p:txBody>
      </p:sp>
    </p:spTree>
    <p:extLst>
      <p:ext uri="{BB962C8B-B14F-4D97-AF65-F5344CB8AC3E}">
        <p14:creationId xmlns:p14="http://schemas.microsoft.com/office/powerpoint/2010/main" val="130444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51678" y="1874517"/>
            <a:ext cx="10178322" cy="3593591"/>
          </a:xfrm>
        </p:spPr>
        <p:txBody>
          <a:bodyPr/>
          <a:lstStyle/>
          <a:p>
            <a:pPr marL="457200" indent="-457200">
              <a:buAutoNum type="arabicPeriod" startAt="5"/>
            </a:pPr>
            <a:r>
              <a:rPr lang="en-IN" sz="3200" b="1" dirty="0"/>
              <a:t>FR 5:</a:t>
            </a:r>
            <a:r>
              <a:rPr lang="en-IN" sz="3200" dirty="0"/>
              <a:t> Incorporates headgear tubes that are used for extra oral traction.  </a:t>
            </a:r>
          </a:p>
          <a:p>
            <a:r>
              <a:rPr lang="en-IN" sz="3200" dirty="0"/>
              <a:t>Indicated in patients with long face syndrome having high mandibular plane angle and vertical maxillary excess.</a:t>
            </a:r>
          </a:p>
          <a:p>
            <a:r>
              <a:rPr lang="en-IN" sz="3200" dirty="0"/>
              <a:t>Consists of posterior bite blocks to prevent molar extrusion due to action of elevator muscles of mandible.</a:t>
            </a:r>
          </a:p>
          <a:p>
            <a:endParaRPr lang="en-IN" dirty="0"/>
          </a:p>
        </p:txBody>
      </p:sp>
    </p:spTree>
    <p:extLst>
      <p:ext uri="{BB962C8B-B14F-4D97-AF65-F5344CB8AC3E}">
        <p14:creationId xmlns:p14="http://schemas.microsoft.com/office/powerpoint/2010/main" val="50944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 Regulator</a:t>
            </a:r>
            <a:endParaRPr lang="en-IN" dirty="0"/>
          </a:p>
        </p:txBody>
      </p:sp>
      <p:sp>
        <p:nvSpPr>
          <p:cNvPr id="3" name="Content Placeholder 2"/>
          <p:cNvSpPr>
            <a:spLocks noGrp="1"/>
          </p:cNvSpPr>
          <p:nvPr>
            <p:ph idx="1"/>
          </p:nvPr>
        </p:nvSpPr>
        <p:spPr>
          <a:xfrm>
            <a:off x="1251678" y="1588169"/>
            <a:ext cx="10178322" cy="4688466"/>
          </a:xfrm>
        </p:spPr>
        <p:txBody>
          <a:bodyPr>
            <a:noAutofit/>
          </a:bodyPr>
          <a:lstStyle/>
          <a:p>
            <a:r>
              <a:rPr lang="en-IN" sz="3200" dirty="0" smtClean="0"/>
              <a:t>Aka Function Corrector given by Professor Rolf Frankel of Germany.</a:t>
            </a:r>
          </a:p>
          <a:p>
            <a:endParaRPr lang="en-IN" sz="3200" dirty="0" smtClean="0"/>
          </a:p>
          <a:p>
            <a:r>
              <a:rPr lang="en-IN" sz="3200" dirty="0" smtClean="0"/>
              <a:t>Firstly, serves as a template against which the craniofacial muscles function. Provides an artificial balancing of the environment thereby promoting more normal pattern of muscle activity.</a:t>
            </a:r>
          </a:p>
          <a:p>
            <a:endParaRPr lang="en-IN" sz="3200" dirty="0" smtClean="0"/>
          </a:p>
        </p:txBody>
      </p:sp>
    </p:spTree>
    <p:extLst>
      <p:ext uri="{BB962C8B-B14F-4D97-AF65-F5344CB8AC3E}">
        <p14:creationId xmlns:p14="http://schemas.microsoft.com/office/powerpoint/2010/main" val="128032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Wear time</a:t>
            </a:r>
            <a:endParaRPr lang="en-IN" dirty="0"/>
          </a:p>
        </p:txBody>
      </p:sp>
      <p:sp>
        <p:nvSpPr>
          <p:cNvPr id="3" name="Content Placeholder 2"/>
          <p:cNvSpPr>
            <a:spLocks noGrp="1"/>
          </p:cNvSpPr>
          <p:nvPr>
            <p:ph idx="1"/>
          </p:nvPr>
        </p:nvSpPr>
        <p:spPr/>
        <p:txBody>
          <a:bodyPr>
            <a:normAutofit/>
          </a:bodyPr>
          <a:lstStyle/>
          <a:p>
            <a:r>
              <a:rPr lang="en-IN" sz="3200" dirty="0" smtClean="0"/>
              <a:t>1</a:t>
            </a:r>
            <a:r>
              <a:rPr lang="en-IN" sz="3200" baseline="30000" dirty="0" smtClean="0"/>
              <a:t>st</a:t>
            </a:r>
            <a:r>
              <a:rPr lang="en-IN" sz="3200" dirty="0" smtClean="0"/>
              <a:t> week: 2-4 hours/day</a:t>
            </a:r>
          </a:p>
          <a:p>
            <a:r>
              <a:rPr lang="en-IN" sz="3200" dirty="0" smtClean="0"/>
              <a:t>After 3 weerks:4-6 hours/day</a:t>
            </a:r>
          </a:p>
          <a:p>
            <a:r>
              <a:rPr lang="en-IN" sz="3200" dirty="0" smtClean="0"/>
              <a:t>After 3</a:t>
            </a:r>
            <a:r>
              <a:rPr lang="en-IN" sz="3200" baseline="30000" dirty="0" smtClean="0"/>
              <a:t>rd</a:t>
            </a:r>
            <a:r>
              <a:rPr lang="en-IN" sz="3200" dirty="0" smtClean="0"/>
              <a:t> visit: Full  time wear</a:t>
            </a:r>
            <a:endParaRPr lang="en-IN" sz="3200" dirty="0"/>
          </a:p>
        </p:txBody>
      </p:sp>
    </p:spTree>
    <p:extLst>
      <p:ext uri="{BB962C8B-B14F-4D97-AF65-F5344CB8AC3E}">
        <p14:creationId xmlns:p14="http://schemas.microsoft.com/office/powerpoint/2010/main" val="61218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3200" dirty="0"/>
              <a:t>Secondly, the appliance removes the muscle forces in the labial and buccal areas that restrict skeletal growth thereby providing an environment which enables skeletal growth.</a:t>
            </a:r>
          </a:p>
          <a:p>
            <a:endParaRPr lang="en-IN" dirty="0"/>
          </a:p>
          <a:p>
            <a:endParaRPr lang="en-IN" dirty="0"/>
          </a:p>
        </p:txBody>
      </p:sp>
    </p:spTree>
    <p:extLst>
      <p:ext uri="{BB962C8B-B14F-4D97-AF65-F5344CB8AC3E}">
        <p14:creationId xmlns:p14="http://schemas.microsoft.com/office/powerpoint/2010/main" val="237773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Frankel Philosophy</a:t>
            </a:r>
            <a:endParaRPr lang="en-IN" dirty="0"/>
          </a:p>
        </p:txBody>
      </p:sp>
      <p:sp>
        <p:nvSpPr>
          <p:cNvPr id="3" name="Content Placeholder 2"/>
          <p:cNvSpPr>
            <a:spLocks noGrp="1"/>
          </p:cNvSpPr>
          <p:nvPr>
            <p:ph idx="1"/>
          </p:nvPr>
        </p:nvSpPr>
        <p:spPr/>
        <p:txBody>
          <a:bodyPr/>
          <a:lstStyle/>
          <a:p>
            <a:r>
              <a:rPr lang="en-IN" sz="3200" b="1" u="sng" dirty="0" smtClean="0"/>
              <a:t>Vestibular arena of operation</a:t>
            </a:r>
            <a:r>
              <a:rPr lang="en-IN" sz="3200" b="1" dirty="0" smtClean="0"/>
              <a:t>: </a:t>
            </a:r>
            <a:r>
              <a:rPr lang="en-IN" sz="3200" dirty="0" smtClean="0"/>
              <a:t>dentition is influenced by perioral muscle function. Abnormal function creates a barrier for the optimal growth of the </a:t>
            </a:r>
            <a:r>
              <a:rPr lang="en-IN" sz="3200" dirty="0" err="1" smtClean="0"/>
              <a:t>dento</a:t>
            </a:r>
            <a:r>
              <a:rPr lang="en-IN" sz="3200" dirty="0"/>
              <a:t>-</a:t>
            </a:r>
            <a:r>
              <a:rPr lang="en-IN" sz="3200" dirty="0" smtClean="0"/>
              <a:t>alveolar complex. </a:t>
            </a:r>
            <a:r>
              <a:rPr lang="en-IN" sz="3200" dirty="0"/>
              <a:t>O</a:t>
            </a:r>
            <a:r>
              <a:rPr lang="en-IN" sz="3200" dirty="0" smtClean="0"/>
              <a:t>ral gymnastic device that aids in correction of abnormal perioral muscles.</a:t>
            </a:r>
          </a:p>
          <a:p>
            <a:endParaRPr lang="en-IN" sz="3200" dirty="0" smtClean="0"/>
          </a:p>
          <a:p>
            <a:endParaRPr lang="en-IN" dirty="0"/>
          </a:p>
        </p:txBody>
      </p:sp>
    </p:spTree>
    <p:extLst>
      <p:ext uri="{BB962C8B-B14F-4D97-AF65-F5344CB8AC3E}">
        <p14:creationId xmlns:p14="http://schemas.microsoft.com/office/powerpoint/2010/main" val="292389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3200" b="1" u="sng" dirty="0"/>
              <a:t>Sagittal correction via tooth borne maxillary anchorage</a:t>
            </a:r>
            <a:r>
              <a:rPr lang="en-IN" sz="3200" b="1" dirty="0"/>
              <a:t>: </a:t>
            </a:r>
            <a:r>
              <a:rPr lang="en-IN" sz="3200" dirty="0"/>
              <a:t>appliance is  anchored firmly in the maxillary arch by means of grooves in the molar and canine regions. Mandible is positioned anteriorly by means of an acrylic pad which acts as a proprioceptive trigger for postural maintenance of the mandible</a:t>
            </a:r>
          </a:p>
          <a:p>
            <a:endParaRPr lang="en-IN" dirty="0"/>
          </a:p>
        </p:txBody>
      </p:sp>
    </p:spTree>
    <p:extLst>
      <p:ext uri="{BB962C8B-B14F-4D97-AF65-F5344CB8AC3E}">
        <p14:creationId xmlns:p14="http://schemas.microsoft.com/office/powerpoint/2010/main" val="341995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76926"/>
            <a:ext cx="10178322" cy="4002666"/>
          </a:xfrm>
        </p:spPr>
        <p:txBody>
          <a:bodyPr/>
          <a:lstStyle/>
          <a:p>
            <a:r>
              <a:rPr lang="en-IN" sz="3200" b="1" u="sng" dirty="0" smtClean="0"/>
              <a:t>Differential eruption guidance</a:t>
            </a:r>
            <a:r>
              <a:rPr lang="en-IN" sz="3200" b="1" dirty="0" smtClean="0"/>
              <a:t>: </a:t>
            </a:r>
            <a:r>
              <a:rPr lang="en-IN" sz="3200" dirty="0" smtClean="0"/>
              <a:t>appliance is free of mandibular teeth. Allows selective eruption of the lower posterior teeth which aids in correction of discrepancy in vertical dimension and sagittal correction of class II by allowing upward and forward movement of mandibular teeth.</a:t>
            </a:r>
          </a:p>
          <a:p>
            <a:endParaRPr lang="en-IN" dirty="0" smtClean="0"/>
          </a:p>
        </p:txBody>
      </p:sp>
    </p:spTree>
    <p:extLst>
      <p:ext uri="{BB962C8B-B14F-4D97-AF65-F5344CB8AC3E}">
        <p14:creationId xmlns:p14="http://schemas.microsoft.com/office/powerpoint/2010/main" val="163886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583" y="757991"/>
            <a:ext cx="10178322" cy="3593591"/>
          </a:xfrm>
        </p:spPr>
        <p:txBody>
          <a:bodyPr>
            <a:noAutofit/>
          </a:bodyPr>
          <a:lstStyle/>
          <a:p>
            <a:r>
              <a:rPr lang="en-IN" sz="3200" b="1" u="sng" dirty="0"/>
              <a:t>Minimal maxillary basal effect</a:t>
            </a:r>
            <a:r>
              <a:rPr lang="en-IN" sz="3200" b="1" dirty="0"/>
              <a:t>: </a:t>
            </a:r>
            <a:r>
              <a:rPr lang="en-IN" sz="3200" dirty="0"/>
              <a:t>in class II malocclusion maxillary position close to normal while the mandible is </a:t>
            </a:r>
            <a:r>
              <a:rPr lang="en-IN" sz="3200" dirty="0" err="1"/>
              <a:t>retruded</a:t>
            </a:r>
            <a:r>
              <a:rPr lang="en-IN" sz="3200" dirty="0"/>
              <a:t>.  Appliance has relatively little </a:t>
            </a:r>
            <a:r>
              <a:rPr lang="en-IN" sz="3200" dirty="0" err="1"/>
              <a:t>retrusive</a:t>
            </a:r>
            <a:r>
              <a:rPr lang="en-IN" sz="3200" dirty="0"/>
              <a:t> sagittal effect and more protrusive effect on mandible. </a:t>
            </a:r>
          </a:p>
          <a:p>
            <a:endParaRPr lang="en-IN" sz="3200" dirty="0"/>
          </a:p>
          <a:p>
            <a:r>
              <a:rPr lang="en-IN" sz="3200" b="1" u="sng" dirty="0"/>
              <a:t>Periosteal pull by buccal shields and lip pads</a:t>
            </a:r>
            <a:r>
              <a:rPr lang="en-IN" sz="3200" b="1" dirty="0"/>
              <a:t>: </a:t>
            </a:r>
            <a:r>
              <a:rPr lang="en-IN" sz="3200" dirty="0"/>
              <a:t> lip pads and buccal </a:t>
            </a:r>
            <a:r>
              <a:rPr lang="en-IN" sz="3200" dirty="0" err="1"/>
              <a:t>shileds</a:t>
            </a:r>
            <a:r>
              <a:rPr lang="en-IN" sz="3200" dirty="0"/>
              <a:t> are extended to bring about outward periosteal pull. This aids in bone formation of apical bases. </a:t>
            </a:r>
          </a:p>
          <a:p>
            <a:endParaRPr lang="en-IN" sz="3200" dirty="0"/>
          </a:p>
        </p:txBody>
      </p:sp>
    </p:spTree>
    <p:extLst>
      <p:ext uri="{BB962C8B-B14F-4D97-AF65-F5344CB8AC3E}">
        <p14:creationId xmlns:p14="http://schemas.microsoft.com/office/powerpoint/2010/main" val="96608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 of action</a:t>
            </a:r>
            <a:endParaRPr lang="en-IN" dirty="0"/>
          </a:p>
        </p:txBody>
      </p:sp>
      <p:sp>
        <p:nvSpPr>
          <p:cNvPr id="3" name="Content Placeholder 2"/>
          <p:cNvSpPr>
            <a:spLocks noGrp="1"/>
          </p:cNvSpPr>
          <p:nvPr>
            <p:ph idx="1"/>
          </p:nvPr>
        </p:nvSpPr>
        <p:spPr>
          <a:xfrm>
            <a:off x="1251678" y="1874517"/>
            <a:ext cx="10178322" cy="4571999"/>
          </a:xfrm>
        </p:spPr>
        <p:txBody>
          <a:bodyPr/>
          <a:lstStyle/>
          <a:p>
            <a:r>
              <a:rPr lang="en-IN" sz="3200" b="1" u="sng" dirty="0" smtClean="0"/>
              <a:t>Increase in transverse and sagittal intra-oral space</a:t>
            </a:r>
            <a:r>
              <a:rPr lang="en-IN" sz="3200" b="1" dirty="0" smtClean="0"/>
              <a:t>: </a:t>
            </a:r>
            <a:r>
              <a:rPr lang="en-IN" sz="3200" dirty="0" smtClean="0"/>
              <a:t>lip pads eliminate the abnormal forces on </a:t>
            </a:r>
            <a:r>
              <a:rPr lang="en-IN" sz="3200" dirty="0" err="1" smtClean="0"/>
              <a:t>dento</a:t>
            </a:r>
            <a:r>
              <a:rPr lang="en-IN" sz="3200" dirty="0" smtClean="0"/>
              <a:t>-alveolar structures from perioral region and at the same time favour forces acting from within the oral cavity i.e. tongue. Lip pads exert constant outward pull on connective tissue resulting in bone formation and also aids in lateral movement of the </a:t>
            </a:r>
            <a:r>
              <a:rPr lang="en-IN" sz="3200" dirty="0" err="1" smtClean="0"/>
              <a:t>dento</a:t>
            </a:r>
            <a:r>
              <a:rPr lang="en-IN" sz="3200" dirty="0" smtClean="0"/>
              <a:t>-alveolar shell.</a:t>
            </a:r>
          </a:p>
          <a:p>
            <a:endParaRPr lang="en-IN" dirty="0"/>
          </a:p>
        </p:txBody>
      </p:sp>
    </p:spTree>
    <p:extLst>
      <p:ext uri="{BB962C8B-B14F-4D97-AF65-F5344CB8AC3E}">
        <p14:creationId xmlns:p14="http://schemas.microsoft.com/office/powerpoint/2010/main" val="231117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443790"/>
            <a:ext cx="10178322" cy="4042610"/>
          </a:xfrm>
        </p:spPr>
        <p:txBody>
          <a:bodyPr>
            <a:normAutofit/>
          </a:bodyPr>
          <a:lstStyle/>
          <a:p>
            <a:r>
              <a:rPr lang="en-IN" sz="3200" b="1" u="sng" dirty="0"/>
              <a:t>Increase in vertical space</a:t>
            </a:r>
            <a:r>
              <a:rPr lang="en-IN" sz="3200" b="1" dirty="0"/>
              <a:t>: </a:t>
            </a:r>
            <a:r>
              <a:rPr lang="en-IN" sz="3200" dirty="0"/>
              <a:t>increase in space is possible if posterior teeth kept free as they will be free to erupt.</a:t>
            </a:r>
          </a:p>
          <a:p>
            <a:endParaRPr lang="en-IN" sz="3200" dirty="0"/>
          </a:p>
          <a:p>
            <a:r>
              <a:rPr lang="en-IN" sz="3200" b="1" u="sng" dirty="0"/>
              <a:t>Mandibular protraction</a:t>
            </a:r>
            <a:r>
              <a:rPr lang="en-IN" sz="3200" b="1" dirty="0"/>
              <a:t>: </a:t>
            </a:r>
            <a:r>
              <a:rPr lang="en-IN" sz="3200" dirty="0"/>
              <a:t>lip pads in more mesial position in due course of time gradually training the protractor/retractor and by condylar adaptation result in mesial position of mandible.</a:t>
            </a:r>
          </a:p>
          <a:p>
            <a:endParaRPr lang="en-IN" dirty="0"/>
          </a:p>
        </p:txBody>
      </p:sp>
    </p:spTree>
    <p:extLst>
      <p:ext uri="{BB962C8B-B14F-4D97-AF65-F5344CB8AC3E}">
        <p14:creationId xmlns:p14="http://schemas.microsoft.com/office/powerpoint/2010/main" val="109085565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12</TotalTime>
  <Words>961</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Gill Sans MT</vt:lpstr>
      <vt:lpstr>Impact</vt:lpstr>
      <vt:lpstr>Badge</vt:lpstr>
      <vt:lpstr>Frankel Regulator</vt:lpstr>
      <vt:lpstr>Function Regulator</vt:lpstr>
      <vt:lpstr>PowerPoint Presentation</vt:lpstr>
      <vt:lpstr>Frankel Philosophy</vt:lpstr>
      <vt:lpstr>PowerPoint Presentation</vt:lpstr>
      <vt:lpstr>PowerPoint Presentation</vt:lpstr>
      <vt:lpstr>PowerPoint Presentation</vt:lpstr>
      <vt:lpstr>Mode of action</vt:lpstr>
      <vt:lpstr>PowerPoint Presentation</vt:lpstr>
      <vt:lpstr>PowerPoint Presentation</vt:lpstr>
      <vt:lpstr>Types of fr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Wear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Frankel Regulator</dc:title>
  <dc:creator>Devansh Kumar</dc:creator>
  <cp:lastModifiedBy>Devansh Kumar</cp:lastModifiedBy>
  <cp:revision>2</cp:revision>
  <dcterms:created xsi:type="dcterms:W3CDTF">2020-05-29T11:51:36Z</dcterms:created>
  <dcterms:modified xsi:type="dcterms:W3CDTF">2020-05-29T12:04:19Z</dcterms:modified>
</cp:coreProperties>
</file>