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93" r:id="rId10"/>
    <p:sldId id="264" r:id="rId11"/>
    <p:sldId id="294" r:id="rId12"/>
    <p:sldId id="295" r:id="rId13"/>
    <p:sldId id="265" r:id="rId14"/>
    <p:sldId id="266" r:id="rId15"/>
    <p:sldId id="267" r:id="rId16"/>
    <p:sldId id="268" r:id="rId17"/>
    <p:sldId id="269" r:id="rId18"/>
    <p:sldId id="270" r:id="rId19"/>
    <p:sldId id="271" r:id="rId20"/>
    <p:sldId id="272" r:id="rId21"/>
    <p:sldId id="273" r:id="rId22"/>
    <p:sldId id="275" r:id="rId23"/>
    <p:sldId id="287" r:id="rId24"/>
    <p:sldId id="288" r:id="rId25"/>
    <p:sldId id="289" r:id="rId26"/>
    <p:sldId id="290" r:id="rId27"/>
    <p:sldId id="291" r:id="rId28"/>
    <p:sldId id="292" r:id="rId29"/>
    <p:sldId id="276" r:id="rId30"/>
    <p:sldId id="296" r:id="rId31"/>
    <p:sldId id="297" r:id="rId32"/>
    <p:sldId id="298" r:id="rId33"/>
    <p:sldId id="277" r:id="rId34"/>
    <p:sldId id="278" r:id="rId35"/>
    <p:sldId id="274" r:id="rId36"/>
    <p:sldId id="279" r:id="rId37"/>
    <p:sldId id="280" r:id="rId38"/>
    <p:sldId id="281" r:id="rId39"/>
    <p:sldId id="282" r:id="rId40"/>
    <p:sldId id="283" r:id="rId41"/>
    <p:sldId id="284" r:id="rId42"/>
    <p:sldId id="285" r:id="rId43"/>
    <p:sldId id="286" r:id="rId44"/>
    <p:sldId id="299" r:id="rId45"/>
    <p:sldId id="318" r:id="rId46"/>
    <p:sldId id="300" r:id="rId47"/>
    <p:sldId id="304"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9" r:id="rId63"/>
    <p:sldId id="317"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FF00"/>
    <a:srgbClr val="AD280D"/>
    <a:srgbClr val="47480A"/>
    <a:srgbClr val="1CD0A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86" d="100"/>
          <a:sy n="86" d="100"/>
        </p:scale>
        <p:origin x="-69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566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29.xml"/><Relationship Id="rId18" Type="http://schemas.openxmlformats.org/officeDocument/2006/relationships/slide" Target="slides/slide39.xml"/><Relationship Id="rId3" Type="http://schemas.openxmlformats.org/officeDocument/2006/relationships/slide" Target="slides/slide17.xml"/><Relationship Id="rId21" Type="http://schemas.openxmlformats.org/officeDocument/2006/relationships/slide" Target="slides/slide82.xml"/><Relationship Id="rId7" Type="http://schemas.openxmlformats.org/officeDocument/2006/relationships/slide" Target="slides/slide21.xml"/><Relationship Id="rId12" Type="http://schemas.openxmlformats.org/officeDocument/2006/relationships/slide" Target="slides/slide27.xml"/><Relationship Id="rId17" Type="http://schemas.openxmlformats.org/officeDocument/2006/relationships/slide" Target="slides/slide36.xml"/><Relationship Id="rId2" Type="http://schemas.openxmlformats.org/officeDocument/2006/relationships/slide" Target="slides/slide12.xml"/><Relationship Id="rId16" Type="http://schemas.openxmlformats.org/officeDocument/2006/relationships/slide" Target="slides/slide35.xml"/><Relationship Id="rId20" Type="http://schemas.openxmlformats.org/officeDocument/2006/relationships/slide" Target="slides/slide43.xml"/><Relationship Id="rId1" Type="http://schemas.openxmlformats.org/officeDocument/2006/relationships/slide" Target="slides/slide11.xml"/><Relationship Id="rId6" Type="http://schemas.openxmlformats.org/officeDocument/2006/relationships/slide" Target="slides/slide20.xml"/><Relationship Id="rId11" Type="http://schemas.openxmlformats.org/officeDocument/2006/relationships/slide" Target="slides/slide26.xml"/><Relationship Id="rId5" Type="http://schemas.openxmlformats.org/officeDocument/2006/relationships/slide" Target="slides/slide19.xml"/><Relationship Id="rId15" Type="http://schemas.openxmlformats.org/officeDocument/2006/relationships/slide" Target="slides/slide34.xml"/><Relationship Id="rId10" Type="http://schemas.openxmlformats.org/officeDocument/2006/relationships/slide" Target="slides/slide25.xml"/><Relationship Id="rId19" Type="http://schemas.openxmlformats.org/officeDocument/2006/relationships/slide" Target="slides/slide40.xml"/><Relationship Id="rId4" Type="http://schemas.openxmlformats.org/officeDocument/2006/relationships/slide" Target="slides/slide18.xml"/><Relationship Id="rId9" Type="http://schemas.openxmlformats.org/officeDocument/2006/relationships/slide" Target="slides/slide24.xml"/><Relationship Id="rId14"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userDrawn="1"/>
          </p:nvGrpSpPr>
          <p:grpSpPr bwMode="auto">
            <a:xfrm>
              <a:off x="0" y="0"/>
              <a:ext cx="5568" cy="4320"/>
              <a:chOff x="0" y="0"/>
              <a:chExt cx="5568" cy="4320"/>
            </a:xfrm>
          </p:grpSpPr>
          <p:grpSp>
            <p:nvGrpSpPr>
              <p:cNvPr id="9" name="Group 1028"/>
              <p:cNvGrpSpPr>
                <a:grpSpLocks/>
              </p:cNvGrpSpPr>
              <p:nvPr userDrawn="1"/>
            </p:nvGrpSpPr>
            <p:grpSpPr bwMode="auto">
              <a:xfrm>
                <a:off x="0" y="0"/>
                <a:ext cx="3216" cy="3072"/>
                <a:chOff x="0" y="0"/>
                <a:chExt cx="2928" cy="2784"/>
              </a:xfrm>
            </p:grpSpPr>
            <p:sp>
              <p:nvSpPr>
                <p:cNvPr id="22" name="Oval 1029"/>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IN"/>
                </a:p>
              </p:txBody>
            </p:sp>
            <p:sp>
              <p:nvSpPr>
                <p:cNvPr id="23" name="Oval 1030"/>
                <p:cNvSpPr>
                  <a:spLocks noChangeArrowheads="1"/>
                </p:cNvSpPr>
                <p:nvPr userDrawn="1"/>
              </p:nvSpPr>
              <p:spPr bwMode="auto">
                <a:xfrm>
                  <a:off x="240" y="240"/>
                  <a:ext cx="2446" cy="2304"/>
                </a:xfrm>
                <a:prstGeom prst="ellipse">
                  <a:avLst/>
                </a:prstGeom>
                <a:noFill/>
                <a:ln w="9525">
                  <a:solidFill>
                    <a:schemeClr val="accent1"/>
                  </a:solidFill>
                  <a:round/>
                  <a:headEnd/>
                  <a:tailEnd/>
                </a:ln>
                <a:effectLst/>
              </p:spPr>
              <p:txBody>
                <a:bodyPr wrap="none" anchor="ctr"/>
                <a:lstStyle/>
                <a:p>
                  <a:pPr>
                    <a:defRPr/>
                  </a:pPr>
                  <a:endParaRPr lang="en-IN"/>
                </a:p>
              </p:txBody>
            </p:sp>
            <p:sp>
              <p:nvSpPr>
                <p:cNvPr id="24" name="Oval 1031"/>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IN"/>
                </a:p>
              </p:txBody>
            </p:sp>
            <p:sp>
              <p:nvSpPr>
                <p:cNvPr id="25" name="Oval 1032"/>
                <p:cNvSpPr>
                  <a:spLocks noChangeArrowheads="1"/>
                </p:cNvSpPr>
                <p:nvPr userDrawn="1"/>
              </p:nvSpPr>
              <p:spPr bwMode="auto">
                <a:xfrm>
                  <a:off x="720" y="720"/>
                  <a:ext cx="1488" cy="1346"/>
                </a:xfrm>
                <a:prstGeom prst="ellipse">
                  <a:avLst/>
                </a:prstGeom>
                <a:noFill/>
                <a:ln w="9525">
                  <a:solidFill>
                    <a:schemeClr val="accent1"/>
                  </a:solidFill>
                  <a:round/>
                  <a:headEnd/>
                  <a:tailEnd/>
                </a:ln>
                <a:effectLst/>
              </p:spPr>
              <p:txBody>
                <a:bodyPr wrap="none" anchor="ctr"/>
                <a:lstStyle/>
                <a:p>
                  <a:pPr>
                    <a:defRPr/>
                  </a:pPr>
                  <a:endParaRPr lang="en-IN"/>
                </a:p>
              </p:txBody>
            </p:sp>
            <p:sp>
              <p:nvSpPr>
                <p:cNvPr id="26" name="Oval 1033"/>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IN"/>
                </a:p>
              </p:txBody>
            </p:sp>
          </p:grpSp>
          <p:grpSp>
            <p:nvGrpSpPr>
              <p:cNvPr id="10" name="Group 1034"/>
              <p:cNvGrpSpPr>
                <a:grpSpLocks/>
              </p:cNvGrpSpPr>
              <p:nvPr userDrawn="1"/>
            </p:nvGrpSpPr>
            <p:grpSpPr bwMode="auto">
              <a:xfrm>
                <a:off x="2016" y="2016"/>
                <a:ext cx="2448" cy="2304"/>
                <a:chOff x="0" y="0"/>
                <a:chExt cx="2928" cy="2784"/>
              </a:xfrm>
            </p:grpSpPr>
            <p:sp>
              <p:nvSpPr>
                <p:cNvPr id="17" name="Oval 1035"/>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IN"/>
                </a:p>
              </p:txBody>
            </p:sp>
            <p:sp>
              <p:nvSpPr>
                <p:cNvPr id="18" name="Oval 1036"/>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IN"/>
                </a:p>
              </p:txBody>
            </p:sp>
            <p:sp>
              <p:nvSpPr>
                <p:cNvPr id="19" name="Oval 1037"/>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IN"/>
                </a:p>
              </p:txBody>
            </p:sp>
            <p:sp>
              <p:nvSpPr>
                <p:cNvPr id="20" name="Oval 1038"/>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IN"/>
                </a:p>
              </p:txBody>
            </p:sp>
            <p:sp>
              <p:nvSpPr>
                <p:cNvPr id="21" name="Oval 1039"/>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IN"/>
                </a:p>
              </p:txBody>
            </p:sp>
          </p:grpSp>
          <p:grpSp>
            <p:nvGrpSpPr>
              <p:cNvPr id="11" name="Group 1040"/>
              <p:cNvGrpSpPr>
                <a:grpSpLocks/>
              </p:cNvGrpSpPr>
              <p:nvPr userDrawn="1"/>
            </p:nvGrpSpPr>
            <p:grpSpPr bwMode="auto">
              <a:xfrm>
                <a:off x="2832" y="96"/>
                <a:ext cx="2736" cy="2592"/>
                <a:chOff x="0" y="0"/>
                <a:chExt cx="2928" cy="2784"/>
              </a:xfrm>
            </p:grpSpPr>
            <p:sp>
              <p:nvSpPr>
                <p:cNvPr id="12" name="Oval 1041"/>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IN"/>
                </a:p>
              </p:txBody>
            </p:sp>
            <p:sp>
              <p:nvSpPr>
                <p:cNvPr id="13" name="Oval 1042"/>
                <p:cNvSpPr>
                  <a:spLocks noChangeArrowheads="1"/>
                </p:cNvSpPr>
                <p:nvPr userDrawn="1"/>
              </p:nvSpPr>
              <p:spPr bwMode="auto">
                <a:xfrm>
                  <a:off x="240" y="240"/>
                  <a:ext cx="2450" cy="2305"/>
                </a:xfrm>
                <a:prstGeom prst="ellipse">
                  <a:avLst/>
                </a:prstGeom>
                <a:noFill/>
                <a:ln w="9525">
                  <a:solidFill>
                    <a:schemeClr val="accent1"/>
                  </a:solidFill>
                  <a:round/>
                  <a:headEnd/>
                  <a:tailEnd/>
                </a:ln>
                <a:effectLst/>
              </p:spPr>
              <p:txBody>
                <a:bodyPr wrap="none" anchor="ctr"/>
                <a:lstStyle/>
                <a:p>
                  <a:pPr>
                    <a:defRPr/>
                  </a:pPr>
                  <a:endParaRPr lang="en-IN"/>
                </a:p>
              </p:txBody>
            </p:sp>
            <p:sp>
              <p:nvSpPr>
                <p:cNvPr id="14" name="Oval 1043"/>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IN"/>
                </a:p>
              </p:txBody>
            </p:sp>
            <p:sp>
              <p:nvSpPr>
                <p:cNvPr id="15" name="Oval 1044"/>
                <p:cNvSpPr>
                  <a:spLocks noChangeArrowheads="1"/>
                </p:cNvSpPr>
                <p:nvPr userDrawn="1"/>
              </p:nvSpPr>
              <p:spPr bwMode="auto">
                <a:xfrm>
                  <a:off x="720" y="720"/>
                  <a:ext cx="1488" cy="1346"/>
                </a:xfrm>
                <a:prstGeom prst="ellipse">
                  <a:avLst/>
                </a:prstGeom>
                <a:noFill/>
                <a:ln w="9525">
                  <a:solidFill>
                    <a:schemeClr val="accent1"/>
                  </a:solidFill>
                  <a:round/>
                  <a:headEnd/>
                  <a:tailEnd/>
                </a:ln>
                <a:effectLst/>
              </p:spPr>
              <p:txBody>
                <a:bodyPr wrap="none" anchor="ctr"/>
                <a:lstStyle/>
                <a:p>
                  <a:pPr>
                    <a:defRPr/>
                  </a:pPr>
                  <a:endParaRPr lang="en-IN"/>
                </a:p>
              </p:txBody>
            </p:sp>
            <p:sp>
              <p:nvSpPr>
                <p:cNvPr id="16" name="Oval 1045"/>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IN"/>
                </a:p>
              </p:txBody>
            </p:sp>
          </p:grpSp>
        </p:grpSp>
        <p:sp>
          <p:nvSpPr>
            <p:cNvPr id="6" name="Line 1046"/>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a:defRPr/>
              </a:pPr>
              <a:endParaRPr lang="en-IN"/>
            </a:p>
          </p:txBody>
        </p:sp>
        <p:sp>
          <p:nvSpPr>
            <p:cNvPr id="7" name="Line 1047"/>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a:defRPr/>
              </a:pPr>
              <a:endParaRPr lang="en-IN"/>
            </a:p>
          </p:txBody>
        </p:sp>
        <p:sp>
          <p:nvSpPr>
            <p:cNvPr id="8" name="Line 1048"/>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a:defRPr/>
              </a:pPr>
              <a:endParaRPr lang="en-IN"/>
            </a:p>
          </p:txBody>
        </p:sp>
      </p:grpSp>
      <p:sp>
        <p:nvSpPr>
          <p:cNvPr id="45081" name="Rectangle 104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5082" name="Rectangle 105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1051"/>
          <p:cNvSpPr>
            <a:spLocks noGrp="1" noChangeArrowheads="1"/>
          </p:cNvSpPr>
          <p:nvPr>
            <p:ph type="dt" sz="half" idx="10"/>
          </p:nvPr>
        </p:nvSpPr>
        <p:spPr/>
        <p:txBody>
          <a:bodyPr/>
          <a:lstStyle>
            <a:lvl1pPr>
              <a:defRPr b="0"/>
            </a:lvl1pPr>
          </a:lstStyle>
          <a:p>
            <a:pPr>
              <a:defRPr/>
            </a:pPr>
            <a:endParaRPr lang="en-US"/>
          </a:p>
        </p:txBody>
      </p:sp>
      <p:sp>
        <p:nvSpPr>
          <p:cNvPr id="28" name="Rectangle 1052"/>
          <p:cNvSpPr>
            <a:spLocks noGrp="1" noChangeArrowheads="1"/>
          </p:cNvSpPr>
          <p:nvPr>
            <p:ph type="ftr" sz="quarter" idx="11"/>
          </p:nvPr>
        </p:nvSpPr>
        <p:spPr/>
        <p:txBody>
          <a:bodyPr/>
          <a:lstStyle>
            <a:lvl1pPr>
              <a:defRPr b="0"/>
            </a:lvl1pPr>
          </a:lstStyle>
          <a:p>
            <a:pPr>
              <a:defRPr/>
            </a:pPr>
            <a:endParaRPr lang="en-US"/>
          </a:p>
        </p:txBody>
      </p:sp>
      <p:sp>
        <p:nvSpPr>
          <p:cNvPr id="29" name="Rectangle 1053"/>
          <p:cNvSpPr>
            <a:spLocks noGrp="1" noChangeArrowheads="1"/>
          </p:cNvSpPr>
          <p:nvPr>
            <p:ph type="sldNum" sz="quarter" idx="12"/>
          </p:nvPr>
        </p:nvSpPr>
        <p:spPr/>
        <p:txBody>
          <a:bodyPr/>
          <a:lstStyle>
            <a:lvl1pPr>
              <a:defRPr b="0"/>
            </a:lvl1pPr>
          </a:lstStyle>
          <a:p>
            <a:pPr>
              <a:defRPr/>
            </a:pPr>
            <a:fld id="{20987E22-7FE5-4B36-B0CE-D94467885A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05002C2-46CA-48EE-B1CD-840CF85DD5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B38FB3BC-9BA7-41BB-9B60-61C4DC25AC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SmartArt Placeholder 2"/>
          <p:cNvSpPr>
            <a:spLocks noGrp="1"/>
          </p:cNvSpPr>
          <p:nvPr>
            <p:ph type="dgm" idx="1"/>
          </p:nvPr>
        </p:nvSpPr>
        <p:spPr>
          <a:xfrm>
            <a:off x="685800" y="1981200"/>
            <a:ext cx="7772400" cy="4114800"/>
          </a:xfrm>
        </p:spPr>
        <p:txBody>
          <a:bodyPr/>
          <a:lstStyle/>
          <a:p>
            <a:pPr lvl="0"/>
            <a:endParaRPr lang="en-IN"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055F4536-1B5C-4265-86BD-AAFA5186FF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4824526F-5634-46E5-BDA8-9909DFE042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A62848E-625B-4F7B-9A4E-4649C8A1A3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7995D3C-EE57-4AB0-9549-531997800A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7F4D7589-63C7-4E84-85F6-2442475D60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ECBF5A86-E3AF-45FD-A26B-144724AD25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90ABB37F-9895-40AB-983B-37E291BE99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7B121B4-9276-4D62-9B34-C4B4C88D0B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4C192039-F395-4E0F-966A-0AC834388F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39200" cy="6858000"/>
            <a:chOff x="0" y="0"/>
            <a:chExt cx="5568" cy="4320"/>
          </a:xfrm>
        </p:grpSpPr>
        <p:grpSp>
          <p:nvGrpSpPr>
            <p:cNvPr id="1032" name="Group 3"/>
            <p:cNvGrpSpPr>
              <a:grpSpLocks/>
            </p:cNvGrpSpPr>
            <p:nvPr userDrawn="1"/>
          </p:nvGrpSpPr>
          <p:grpSpPr bwMode="auto">
            <a:xfrm>
              <a:off x="0" y="0"/>
              <a:ext cx="3216" cy="3072"/>
              <a:chOff x="0" y="0"/>
              <a:chExt cx="2928" cy="2784"/>
            </a:xfrm>
          </p:grpSpPr>
          <p:sp>
            <p:nvSpPr>
              <p:cNvPr id="44036"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37" name="Oval 5"/>
              <p:cNvSpPr>
                <a:spLocks noChangeArrowheads="1"/>
              </p:cNvSpPr>
              <p:nvPr userDrawn="1"/>
            </p:nvSpPr>
            <p:spPr bwMode="auto">
              <a:xfrm>
                <a:off x="240" y="240"/>
                <a:ext cx="2446" cy="2304"/>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38" name="Oval 6"/>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39" name="Oval 7"/>
              <p:cNvSpPr>
                <a:spLocks noChangeArrowheads="1"/>
              </p:cNvSpPr>
              <p:nvPr userDrawn="1"/>
            </p:nvSpPr>
            <p:spPr bwMode="auto">
              <a:xfrm>
                <a:off x="720" y="720"/>
                <a:ext cx="1488" cy="1346"/>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40"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IN"/>
              </a:p>
            </p:txBody>
          </p:sp>
        </p:grpSp>
        <p:grpSp>
          <p:nvGrpSpPr>
            <p:cNvPr id="1033" name="Group 9"/>
            <p:cNvGrpSpPr>
              <a:grpSpLocks/>
            </p:cNvGrpSpPr>
            <p:nvPr userDrawn="1"/>
          </p:nvGrpSpPr>
          <p:grpSpPr bwMode="auto">
            <a:xfrm>
              <a:off x="2016" y="2016"/>
              <a:ext cx="2448" cy="2304"/>
              <a:chOff x="0" y="0"/>
              <a:chExt cx="2928" cy="2784"/>
            </a:xfrm>
          </p:grpSpPr>
          <p:sp>
            <p:nvSpPr>
              <p:cNvPr id="44042"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43"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44"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45"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46"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IN"/>
              </a:p>
            </p:txBody>
          </p:sp>
        </p:grpSp>
        <p:grpSp>
          <p:nvGrpSpPr>
            <p:cNvPr id="1034" name="Group 15"/>
            <p:cNvGrpSpPr>
              <a:grpSpLocks/>
            </p:cNvGrpSpPr>
            <p:nvPr userDrawn="1"/>
          </p:nvGrpSpPr>
          <p:grpSpPr bwMode="auto">
            <a:xfrm>
              <a:off x="2832" y="96"/>
              <a:ext cx="2736" cy="2592"/>
              <a:chOff x="0" y="0"/>
              <a:chExt cx="2928" cy="2784"/>
            </a:xfrm>
          </p:grpSpPr>
          <p:sp>
            <p:nvSpPr>
              <p:cNvPr id="44048"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49" name="Oval 17"/>
              <p:cNvSpPr>
                <a:spLocks noChangeArrowheads="1"/>
              </p:cNvSpPr>
              <p:nvPr userDrawn="1"/>
            </p:nvSpPr>
            <p:spPr bwMode="auto">
              <a:xfrm>
                <a:off x="240" y="240"/>
                <a:ext cx="2450" cy="2305"/>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50"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51" name="Oval 19"/>
              <p:cNvSpPr>
                <a:spLocks noChangeArrowheads="1"/>
              </p:cNvSpPr>
              <p:nvPr userDrawn="1"/>
            </p:nvSpPr>
            <p:spPr bwMode="auto">
              <a:xfrm>
                <a:off x="720" y="720"/>
                <a:ext cx="1488" cy="1346"/>
              </a:xfrm>
              <a:prstGeom prst="ellipse">
                <a:avLst/>
              </a:prstGeom>
              <a:noFill/>
              <a:ln w="9525">
                <a:solidFill>
                  <a:schemeClr val="accent1"/>
                </a:solidFill>
                <a:round/>
                <a:headEnd/>
                <a:tailEnd/>
              </a:ln>
              <a:effectLst/>
            </p:spPr>
            <p:txBody>
              <a:bodyPr wrap="none" anchor="ctr"/>
              <a:lstStyle/>
              <a:p>
                <a:pPr>
                  <a:defRPr/>
                </a:pPr>
                <a:endParaRPr lang="en-IN"/>
              </a:p>
            </p:txBody>
          </p:sp>
          <p:sp>
            <p:nvSpPr>
              <p:cNvPr id="44052"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IN"/>
              </a:p>
            </p:txBody>
          </p:sp>
        </p:grpSp>
      </p:grpSp>
      <p:sp>
        <p:nvSpPr>
          <p:cNvPr id="1027"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55"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vl1pPr>
          </a:lstStyle>
          <a:p>
            <a:pPr>
              <a:defRPr/>
            </a:pPr>
            <a:endParaRPr lang="en-US"/>
          </a:p>
        </p:txBody>
      </p:sp>
      <p:sp>
        <p:nvSpPr>
          <p:cNvPr id="4405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pPr>
              <a:defRPr/>
            </a:pPr>
            <a:endParaRPr lang="en-US"/>
          </a:p>
        </p:txBody>
      </p:sp>
      <p:sp>
        <p:nvSpPr>
          <p:cNvPr id="44057"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D2B3DA92-F908-49BD-865E-463843DDF8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00200"/>
            <a:ext cx="7543800" cy="1143000"/>
          </a:xfrm>
        </p:spPr>
        <p:txBody>
          <a:bodyPr/>
          <a:lstStyle/>
          <a:p>
            <a:pPr eaLnBrk="1" hangingPunct="1"/>
            <a:r>
              <a:rPr lang="en-US" smtClean="0"/>
              <a:t>Growth and Development</a:t>
            </a:r>
          </a:p>
        </p:txBody>
      </p:sp>
      <p:sp>
        <p:nvSpPr>
          <p:cNvPr id="2051" name="Rectangle 3"/>
          <p:cNvSpPr>
            <a:spLocks noGrp="1" noChangeArrowheads="1"/>
          </p:cNvSpPr>
          <p:nvPr>
            <p:ph type="subTitle" idx="1"/>
          </p:nvPr>
        </p:nvSpPr>
        <p:spPr>
          <a:xfrm>
            <a:off x="3505200" y="4800600"/>
            <a:ext cx="5105400" cy="762000"/>
          </a:xfrm>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par>
                          <p:cTn id="8" fill="hold">
                            <p:stCondLst>
                              <p:cond delay="500"/>
                            </p:stCondLst>
                            <p:childTnLst>
                              <p:par>
                                <p:cTn id="9" presetID="12" presetClass="entr" presetSubtype="8" fill="hold" grpId="0" nodeType="afterEffect" nodePh="1">
                                  <p:stCondLst>
                                    <p:cond delay="0"/>
                                  </p:stCondLst>
                                  <p:endCondLst>
                                    <p:cond evt="begin" delay="0">
                                      <p:tn val="9"/>
                                    </p:cond>
                                  </p:end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slide(fromLeft)">
                                      <p:cBhvr>
                                        <p:cTn id="11"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Cephalocaudal Gradient of growth </a:t>
            </a:r>
          </a:p>
        </p:txBody>
      </p:sp>
      <p:sp>
        <p:nvSpPr>
          <p:cNvPr id="11267" name="Rectangle 3"/>
          <p:cNvSpPr>
            <a:spLocks noGrp="1" noChangeArrowheads="1"/>
          </p:cNvSpPr>
          <p:nvPr>
            <p:ph type="body" idx="1"/>
          </p:nvPr>
        </p:nvSpPr>
        <p:spPr>
          <a:xfrm>
            <a:off x="685800" y="2209800"/>
            <a:ext cx="7543800" cy="4114800"/>
          </a:xfrm>
        </p:spPr>
        <p:txBody>
          <a:bodyPr/>
          <a:lstStyle/>
          <a:p>
            <a:pPr algn="just" eaLnBrk="1" hangingPunct="1">
              <a:lnSpc>
                <a:spcPct val="120000"/>
              </a:lnSpc>
            </a:pPr>
            <a:r>
              <a:rPr lang="en-US" sz="2800" smtClean="0"/>
              <a:t>Represents the changes in over all body proportions during normal growth and development.</a:t>
            </a:r>
          </a:p>
          <a:p>
            <a:pPr algn="just" eaLnBrk="1" hangingPunct="1">
              <a:lnSpc>
                <a:spcPct val="120000"/>
              </a:lnSpc>
            </a:pPr>
            <a:r>
              <a:rPr lang="en-US" sz="2800" smtClean="0"/>
              <a:t>In fetal life, at about the third month of intrauterine development, the head takes up almost 50% of the total body length. At this stage, the cranium is large relative to the face and represents more than half the total head.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box(in)">
                                      <p:cBhvr>
                                        <p:cTn id="11" dur="500"/>
                                        <p:tgtEl>
                                          <p:spTgt spid="11267">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box(in)">
                                      <p:cBhvr>
                                        <p:cTn id="15"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Types of bones</a:t>
            </a:r>
          </a:p>
        </p:txBody>
      </p:sp>
      <p:sp>
        <p:nvSpPr>
          <p:cNvPr id="104451" name="Rectangle 3"/>
          <p:cNvSpPr>
            <a:spLocks noGrp="1" noChangeArrowheads="1"/>
          </p:cNvSpPr>
          <p:nvPr>
            <p:ph type="body" idx="1"/>
          </p:nvPr>
        </p:nvSpPr>
        <p:spPr/>
        <p:txBody>
          <a:bodyPr/>
          <a:lstStyle/>
          <a:p>
            <a:pPr algn="just" eaLnBrk="1" hangingPunct="1">
              <a:lnSpc>
                <a:spcPct val="90000"/>
              </a:lnSpc>
            </a:pPr>
            <a:r>
              <a:rPr lang="en-US" smtClean="0"/>
              <a:t>Composite bone – </a:t>
            </a:r>
            <a:r>
              <a:rPr lang="en-US" sz="2800" smtClean="0"/>
              <a:t>is an osseous tissue formed by the deposition of lamellar bone within a woven bone lattice, a process called </a:t>
            </a:r>
            <a:r>
              <a:rPr lang="en-US" sz="2800" i="1" smtClean="0"/>
              <a:t>Cancellous compaction</a:t>
            </a:r>
            <a:r>
              <a:rPr lang="en-US" smtClean="0"/>
              <a:t>. </a:t>
            </a:r>
            <a:r>
              <a:rPr lang="en-US" sz="2800" smtClean="0"/>
              <a:t>This is the quickest means of producing relatively strong bone</a:t>
            </a:r>
          </a:p>
          <a:p>
            <a:pPr algn="just" eaLnBrk="1" hangingPunct="1">
              <a:lnSpc>
                <a:spcPct val="90000"/>
              </a:lnSpc>
            </a:pPr>
            <a:endParaRPr lang="en-US" sz="2800" smtClean="0"/>
          </a:p>
          <a:p>
            <a:pPr algn="just" eaLnBrk="1" hangingPunct="1">
              <a:lnSpc>
                <a:spcPct val="90000"/>
              </a:lnSpc>
            </a:pPr>
            <a:r>
              <a:rPr lang="en-US" smtClean="0"/>
              <a:t>Bundle bone - </a:t>
            </a:r>
            <a:r>
              <a:rPr lang="en-US" sz="2800" smtClean="0"/>
              <a:t>is a functional adaptation of lamellar structure to allow attachment of tendons and ligaments</a:t>
            </a:r>
          </a:p>
        </p:txBody>
      </p:sp>
    </p:spTree>
  </p:cSld>
  <p:clrMapOvr>
    <a:masterClrMapping/>
  </p:clrMapOvr>
  <p:transition>
    <p:randomBa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Mechanisms of bone growth</a:t>
            </a:r>
          </a:p>
        </p:txBody>
      </p:sp>
      <p:sp>
        <p:nvSpPr>
          <p:cNvPr id="105475" name="Rectangle 3"/>
          <p:cNvSpPr>
            <a:spLocks noGrp="1" noChangeArrowheads="1"/>
          </p:cNvSpPr>
          <p:nvPr>
            <p:ph type="body" idx="1"/>
          </p:nvPr>
        </p:nvSpPr>
        <p:spPr/>
        <p:txBody>
          <a:bodyPr/>
          <a:lstStyle/>
          <a:p>
            <a:pPr eaLnBrk="1" hangingPunct="1">
              <a:lnSpc>
                <a:spcPct val="90000"/>
              </a:lnSpc>
            </a:pPr>
            <a:r>
              <a:rPr lang="en-US" sz="2800" smtClean="0"/>
              <a:t>Modeling</a:t>
            </a:r>
          </a:p>
          <a:p>
            <a:pPr eaLnBrk="1" hangingPunct="1">
              <a:lnSpc>
                <a:spcPct val="90000"/>
              </a:lnSpc>
            </a:pPr>
            <a:endParaRPr lang="en-US" sz="2800" smtClean="0"/>
          </a:p>
          <a:p>
            <a:pPr eaLnBrk="1" hangingPunct="1">
              <a:lnSpc>
                <a:spcPct val="90000"/>
              </a:lnSpc>
            </a:pPr>
            <a:r>
              <a:rPr lang="en-US" sz="2800" smtClean="0"/>
              <a:t>Remodeling</a:t>
            </a:r>
          </a:p>
          <a:p>
            <a:pPr eaLnBrk="1" hangingPunct="1">
              <a:lnSpc>
                <a:spcPct val="90000"/>
              </a:lnSpc>
              <a:buFontTx/>
              <a:buNone/>
            </a:pPr>
            <a:endParaRPr lang="en-US" sz="2800" smtClean="0"/>
          </a:p>
          <a:p>
            <a:pPr eaLnBrk="1" hangingPunct="1">
              <a:lnSpc>
                <a:spcPct val="90000"/>
              </a:lnSpc>
            </a:pPr>
            <a:r>
              <a:rPr lang="en-US" sz="2800" smtClean="0"/>
              <a:t>Displacement</a:t>
            </a:r>
          </a:p>
          <a:p>
            <a:pPr eaLnBrk="1" hangingPunct="1">
              <a:lnSpc>
                <a:spcPct val="90000"/>
              </a:lnSpc>
            </a:pPr>
            <a:endParaRPr lang="en-US" sz="2800" smtClean="0"/>
          </a:p>
          <a:p>
            <a:pPr eaLnBrk="1" hangingPunct="1">
              <a:lnSpc>
                <a:spcPct val="90000"/>
              </a:lnSpc>
            </a:pPr>
            <a:r>
              <a:rPr lang="en-US" sz="2800" smtClean="0"/>
              <a:t>Combination of remodeling &amp; displacement</a:t>
            </a:r>
          </a:p>
          <a:p>
            <a:pPr eaLnBrk="1" hangingPunct="1">
              <a:lnSpc>
                <a:spcPct val="90000"/>
              </a:lnSpc>
            </a:pPr>
            <a:endParaRPr lang="en-US" sz="2800" smtClean="0"/>
          </a:p>
          <a:p>
            <a:pPr eaLnBrk="1" hangingPunct="1">
              <a:lnSpc>
                <a:spcPct val="90000"/>
              </a:lnSpc>
            </a:pPr>
            <a:r>
              <a:rPr lang="en-US" sz="2800" smtClean="0"/>
              <a:t>Rotation</a:t>
            </a:r>
          </a:p>
        </p:txBody>
      </p:sp>
    </p:spTree>
  </p:cSld>
  <p:clrMapOvr>
    <a:masterClrMapping/>
  </p:clrMapOvr>
  <p:transition>
    <p:randomBa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457200"/>
            <a:ext cx="7772400" cy="1143000"/>
          </a:xfrm>
        </p:spPr>
        <p:txBody>
          <a:bodyPr/>
          <a:lstStyle/>
          <a:p>
            <a:pPr eaLnBrk="1" hangingPunct="1"/>
            <a:r>
              <a:rPr lang="en-US" sz="3600" u="sng" smtClean="0"/>
              <a:t>MODELING</a:t>
            </a:r>
          </a:p>
        </p:txBody>
      </p:sp>
      <p:sp>
        <p:nvSpPr>
          <p:cNvPr id="106499" name="Rectangle 3"/>
          <p:cNvSpPr>
            <a:spLocks noGrp="1" noChangeArrowheads="1"/>
          </p:cNvSpPr>
          <p:nvPr>
            <p:ph type="body" idx="1"/>
          </p:nvPr>
        </p:nvSpPr>
        <p:spPr>
          <a:xfrm>
            <a:off x="685800" y="1752600"/>
            <a:ext cx="7772400" cy="4114800"/>
          </a:xfrm>
        </p:spPr>
        <p:txBody>
          <a:bodyPr/>
          <a:lstStyle/>
          <a:p>
            <a:pPr eaLnBrk="1" hangingPunct="1">
              <a:lnSpc>
                <a:spcPct val="230000"/>
              </a:lnSpc>
            </a:pPr>
            <a:r>
              <a:rPr lang="en-US" sz="2800" smtClean="0"/>
              <a:t> Bone modeling involves independent sites of resorption and formation that change the size and shape of a bone.</a:t>
            </a:r>
          </a:p>
          <a:p>
            <a:pPr eaLnBrk="1" hangingPunct="1">
              <a:lnSpc>
                <a:spcPct val="230000"/>
              </a:lnSpc>
              <a:buFontTx/>
              <a:buNone/>
            </a:pPr>
            <a:endParaRPr lang="en-US" sz="2800" smtClean="0"/>
          </a:p>
        </p:txBody>
      </p:sp>
    </p:spTree>
  </p:cSld>
  <p:clrMapOvr>
    <a:masterClrMapping/>
  </p:clrMapOvr>
  <p:transition>
    <p:randomBa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A:\modelling.jpg"/>
          <p:cNvPicPr>
            <a:picLocks noChangeAspect="1" noChangeArrowheads="1"/>
          </p:cNvPicPr>
          <p:nvPr/>
        </p:nvPicPr>
        <p:blipFill>
          <a:blip r:embed="rId2" cstate="print">
            <a:lum contrast="12000"/>
          </a:blip>
          <a:srcRect l="9210" t="6293" r="6580" b="-241"/>
          <a:stretch>
            <a:fillRect/>
          </a:stretch>
        </p:blipFill>
        <p:spPr bwMode="auto">
          <a:xfrm>
            <a:off x="1524000" y="342900"/>
            <a:ext cx="6762750" cy="61722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Remodelling</a:t>
            </a:r>
          </a:p>
        </p:txBody>
      </p:sp>
      <p:sp>
        <p:nvSpPr>
          <p:cNvPr id="108547" name="Rectangle 3"/>
          <p:cNvSpPr>
            <a:spLocks noGrp="1" noChangeArrowheads="1"/>
          </p:cNvSpPr>
          <p:nvPr>
            <p:ph type="body" idx="1"/>
          </p:nvPr>
        </p:nvSpPr>
        <p:spPr/>
        <p:txBody>
          <a:bodyPr/>
          <a:lstStyle/>
          <a:p>
            <a:pPr eaLnBrk="1" hangingPunct="1"/>
            <a:r>
              <a:rPr lang="en-US" smtClean="0"/>
              <a:t>A process involving deposition and resorption occuring on opposite ends</a:t>
            </a:r>
          </a:p>
          <a:p>
            <a:pPr eaLnBrk="1" hangingPunct="1"/>
            <a:r>
              <a:rPr lang="en-US" smtClean="0"/>
              <a:t>Four types</a:t>
            </a:r>
          </a:p>
          <a:p>
            <a:pPr lvl="1" eaLnBrk="1" hangingPunct="1"/>
            <a:r>
              <a:rPr lang="en-US" smtClean="0"/>
              <a:t>Biochemical remodelling</a:t>
            </a:r>
          </a:p>
          <a:p>
            <a:pPr lvl="1" eaLnBrk="1" hangingPunct="1"/>
            <a:r>
              <a:rPr lang="en-US" smtClean="0"/>
              <a:t>Haversian remodelling</a:t>
            </a:r>
          </a:p>
          <a:p>
            <a:pPr lvl="1" eaLnBrk="1" hangingPunct="1"/>
            <a:r>
              <a:rPr lang="en-US" smtClean="0"/>
              <a:t>Pathologic remodelling</a:t>
            </a:r>
          </a:p>
          <a:p>
            <a:pPr lvl="1" eaLnBrk="1" hangingPunct="1"/>
            <a:r>
              <a:rPr lang="en-US" smtClean="0"/>
              <a:t>Growth remodelling</a:t>
            </a:r>
          </a:p>
        </p:txBody>
      </p:sp>
      <p:pic>
        <p:nvPicPr>
          <p:cNvPr id="108548" name="Picture 4" descr="F:\srivalli\remod.jpg"/>
          <p:cNvPicPr>
            <a:picLocks noChangeAspect="1" noChangeArrowheads="1"/>
          </p:cNvPicPr>
          <p:nvPr/>
        </p:nvPicPr>
        <p:blipFill>
          <a:blip r:embed="rId2" cstate="print">
            <a:lum bright="6000" contrast="52000"/>
          </a:blip>
          <a:srcRect l="3894" b="6071"/>
          <a:stretch>
            <a:fillRect/>
          </a:stretch>
        </p:blipFill>
        <p:spPr bwMode="auto">
          <a:xfrm>
            <a:off x="5486400" y="3200400"/>
            <a:ext cx="3429000" cy="3224213"/>
          </a:xfrm>
          <a:prstGeom prst="rect">
            <a:avLst/>
          </a:prstGeom>
          <a:noFill/>
          <a:ln w="9525">
            <a:noFill/>
            <a:miter lim="800000"/>
            <a:headEnd/>
            <a:tailEnd/>
          </a:ln>
        </p:spPr>
      </p:pic>
    </p:spTree>
  </p:cSld>
  <p:clrMapOvr>
    <a:masterClrMapping/>
  </p:clrMapOvr>
  <p:transition>
    <p:randomBa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F:\srivalli\cartoon.jpg"/>
          <p:cNvPicPr>
            <a:picLocks noChangeAspect="1" noChangeArrowheads="1"/>
          </p:cNvPicPr>
          <p:nvPr/>
        </p:nvPicPr>
        <p:blipFill>
          <a:blip r:embed="rId2" cstate="print">
            <a:lum contrast="30000"/>
          </a:blip>
          <a:srcRect l="15816" t="16603" r="14597" b="41888"/>
          <a:stretch>
            <a:fillRect/>
          </a:stretch>
        </p:blipFill>
        <p:spPr bwMode="auto">
          <a:xfrm>
            <a:off x="4343400" y="3886200"/>
            <a:ext cx="4267200" cy="2425700"/>
          </a:xfrm>
          <a:prstGeom prst="rect">
            <a:avLst/>
          </a:prstGeom>
          <a:noFill/>
          <a:ln w="9525">
            <a:noFill/>
            <a:miter lim="800000"/>
            <a:headEnd/>
            <a:tailEnd/>
          </a:ln>
        </p:spPr>
      </p:pic>
      <p:sp>
        <p:nvSpPr>
          <p:cNvPr id="109571" name="Text Box 3"/>
          <p:cNvSpPr txBox="1">
            <a:spLocks noChangeArrowheads="1"/>
          </p:cNvSpPr>
          <p:nvPr/>
        </p:nvSpPr>
        <p:spPr bwMode="auto">
          <a:xfrm>
            <a:off x="2117725" y="269875"/>
            <a:ext cx="184150" cy="457200"/>
          </a:xfrm>
          <a:prstGeom prst="rect">
            <a:avLst/>
          </a:prstGeom>
          <a:noFill/>
          <a:ln w="9525">
            <a:noFill/>
            <a:miter lim="800000"/>
            <a:headEnd/>
            <a:tailEnd/>
          </a:ln>
        </p:spPr>
        <p:txBody>
          <a:bodyPr wrap="none">
            <a:spAutoFit/>
          </a:bodyPr>
          <a:lstStyle/>
          <a:p>
            <a:endParaRPr lang="en-US"/>
          </a:p>
        </p:txBody>
      </p:sp>
      <p:sp>
        <p:nvSpPr>
          <p:cNvPr id="109572" name="Rectangle 4"/>
          <p:cNvSpPr>
            <a:spLocks noGrp="1" noChangeArrowheads="1"/>
          </p:cNvSpPr>
          <p:nvPr>
            <p:ph type="title"/>
          </p:nvPr>
        </p:nvSpPr>
        <p:spPr>
          <a:xfrm>
            <a:off x="685800" y="0"/>
            <a:ext cx="7772400" cy="1143000"/>
          </a:xfrm>
          <a:noFill/>
        </p:spPr>
        <p:txBody>
          <a:bodyPr/>
          <a:lstStyle/>
          <a:p>
            <a:pPr marL="838200" indent="-838200" eaLnBrk="1" hangingPunct="1"/>
            <a:r>
              <a:rPr lang="en-US" smtClean="0"/>
              <a:t>Functions of Remodelling</a:t>
            </a:r>
          </a:p>
        </p:txBody>
      </p:sp>
      <p:sp>
        <p:nvSpPr>
          <p:cNvPr id="109573" name="Rectangle 5"/>
          <p:cNvSpPr>
            <a:spLocks noGrp="1" noChangeArrowheads="1"/>
          </p:cNvSpPr>
          <p:nvPr>
            <p:ph type="body" idx="1"/>
          </p:nvPr>
        </p:nvSpPr>
        <p:spPr>
          <a:xfrm>
            <a:off x="685800" y="914400"/>
            <a:ext cx="7772400" cy="4114800"/>
          </a:xfrm>
          <a:noFill/>
        </p:spPr>
        <p:txBody>
          <a:bodyPr/>
          <a:lstStyle/>
          <a:p>
            <a:pPr algn="just" eaLnBrk="1" hangingPunct="1">
              <a:lnSpc>
                <a:spcPct val="120000"/>
              </a:lnSpc>
              <a:buFontTx/>
              <a:buAutoNum type="arabicPeriod"/>
            </a:pPr>
            <a:r>
              <a:rPr lang="en-US" sz="2400" smtClean="0"/>
              <a:t> </a:t>
            </a:r>
            <a:r>
              <a:rPr lang="en-US" sz="2800" smtClean="0"/>
              <a:t>Progressively change the size of whole bone</a:t>
            </a:r>
          </a:p>
          <a:p>
            <a:pPr algn="just" eaLnBrk="1" hangingPunct="1">
              <a:lnSpc>
                <a:spcPct val="120000"/>
              </a:lnSpc>
              <a:buFontTx/>
              <a:buAutoNum type="arabicPeriod"/>
            </a:pPr>
            <a:r>
              <a:rPr lang="en-US" sz="2800" smtClean="0"/>
              <a:t>Sequentially relocate each component of the whole bone</a:t>
            </a:r>
          </a:p>
          <a:p>
            <a:pPr algn="just" eaLnBrk="1" hangingPunct="1">
              <a:lnSpc>
                <a:spcPct val="120000"/>
              </a:lnSpc>
              <a:buFontTx/>
              <a:buAutoNum type="arabicPeriod"/>
            </a:pPr>
            <a:r>
              <a:rPr lang="en-US" sz="2800" smtClean="0"/>
              <a:t>Progressively change the shape of the bone to accommodate its various functions</a:t>
            </a:r>
          </a:p>
          <a:p>
            <a:pPr algn="just" eaLnBrk="1" hangingPunct="1">
              <a:lnSpc>
                <a:spcPct val="120000"/>
              </a:lnSpc>
              <a:buFontTx/>
              <a:buNone/>
            </a:pPr>
            <a:endParaRPr lang="en-US" sz="2800" smtClean="0"/>
          </a:p>
          <a:p>
            <a:pPr algn="just" eaLnBrk="1" hangingPunct="1">
              <a:buFontTx/>
              <a:buNone/>
            </a:pPr>
            <a:r>
              <a:rPr lang="en-US" smtClean="0"/>
              <a:t> </a:t>
            </a:r>
          </a:p>
        </p:txBody>
      </p:sp>
    </p:spTree>
  </p:cSld>
  <p:clrMapOvr>
    <a:masterClrMapping/>
  </p:clrMapOvr>
  <p:transition>
    <p:randomBa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685800" y="914400"/>
            <a:ext cx="7772400" cy="4648200"/>
          </a:xfrm>
        </p:spPr>
        <p:txBody>
          <a:bodyPr/>
          <a:lstStyle/>
          <a:p>
            <a:pPr marL="609600" indent="-609600" algn="just" eaLnBrk="1" hangingPunct="1">
              <a:lnSpc>
                <a:spcPct val="160000"/>
              </a:lnSpc>
              <a:buFontTx/>
              <a:buNone/>
            </a:pPr>
            <a:r>
              <a:rPr lang="en-US" sz="2800" smtClean="0"/>
              <a:t>4.	Progressive fine tune fitting of all the separate bones to each other and to their contiguous ,growing, functioning soft tissues </a:t>
            </a:r>
          </a:p>
          <a:p>
            <a:pPr marL="609600" indent="-609600" algn="just" eaLnBrk="1" hangingPunct="1">
              <a:lnSpc>
                <a:spcPct val="160000"/>
              </a:lnSpc>
              <a:buFontTx/>
              <a:buNone/>
            </a:pPr>
            <a:r>
              <a:rPr lang="en-US" sz="2800" smtClean="0"/>
              <a:t>5.	Carry out continuous structural adjustments to adapt to the intrinsic and extrinsic changes in conditions .</a:t>
            </a:r>
          </a:p>
          <a:p>
            <a:pPr marL="609600" indent="-609600" algn="just" eaLnBrk="1" hangingPunct="1">
              <a:lnSpc>
                <a:spcPct val="160000"/>
              </a:lnSpc>
              <a:buFontTx/>
              <a:buNone/>
            </a:pPr>
            <a:endParaRPr lang="en-US" sz="2800" smtClean="0"/>
          </a:p>
          <a:p>
            <a:pPr marL="609600" indent="-609600" algn="just" eaLnBrk="1" hangingPunct="1">
              <a:lnSpc>
                <a:spcPct val="160000"/>
              </a:lnSpc>
            </a:pPr>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Displacement</a:t>
            </a:r>
          </a:p>
        </p:txBody>
      </p:sp>
      <p:sp>
        <p:nvSpPr>
          <p:cNvPr id="111619" name="Rectangle 3"/>
          <p:cNvSpPr>
            <a:spLocks noGrp="1" noChangeArrowheads="1"/>
          </p:cNvSpPr>
          <p:nvPr>
            <p:ph type="body" idx="1"/>
          </p:nvPr>
        </p:nvSpPr>
        <p:spPr>
          <a:xfrm>
            <a:off x="685800" y="1752600"/>
            <a:ext cx="7772400" cy="4114800"/>
          </a:xfrm>
        </p:spPr>
        <p:txBody>
          <a:bodyPr/>
          <a:lstStyle/>
          <a:p>
            <a:pPr eaLnBrk="1" hangingPunct="1"/>
            <a:r>
              <a:rPr lang="en-US" smtClean="0"/>
              <a:t>Refers to a shift in the position of the bone</a:t>
            </a:r>
          </a:p>
          <a:p>
            <a:pPr eaLnBrk="1" hangingPunct="1">
              <a:buFontTx/>
              <a:buNone/>
            </a:pPr>
            <a:endParaRPr lang="en-US" smtClean="0"/>
          </a:p>
          <a:p>
            <a:pPr eaLnBrk="1" hangingPunct="1"/>
            <a:r>
              <a:rPr lang="en-US" smtClean="0"/>
              <a:t>Two types</a:t>
            </a:r>
          </a:p>
          <a:p>
            <a:pPr lvl="1" eaLnBrk="1" hangingPunct="1"/>
            <a:r>
              <a:rPr lang="en-US" smtClean="0"/>
              <a:t>Primary displacement</a:t>
            </a:r>
          </a:p>
          <a:p>
            <a:pPr lvl="1" eaLnBrk="1" hangingPunct="1"/>
            <a:r>
              <a:rPr lang="en-US" smtClean="0"/>
              <a:t>Secondary displacement</a:t>
            </a:r>
          </a:p>
        </p:txBody>
      </p:sp>
      <p:pic>
        <p:nvPicPr>
          <p:cNvPr id="111620" name="Picture 4" descr="F:\srivalli\displacement.jpg"/>
          <p:cNvPicPr>
            <a:picLocks noChangeAspect="1" noChangeArrowheads="1"/>
          </p:cNvPicPr>
          <p:nvPr/>
        </p:nvPicPr>
        <p:blipFill>
          <a:blip r:embed="rId2" cstate="print">
            <a:lum contrast="54000"/>
          </a:blip>
          <a:srcRect b="19444"/>
          <a:stretch>
            <a:fillRect/>
          </a:stretch>
        </p:blipFill>
        <p:spPr bwMode="auto">
          <a:xfrm>
            <a:off x="5105400" y="3733800"/>
            <a:ext cx="4038600" cy="2590800"/>
          </a:xfrm>
          <a:prstGeom prst="rect">
            <a:avLst/>
          </a:prstGeom>
          <a:noFill/>
          <a:ln w="9525">
            <a:noFill/>
            <a:miter lim="800000"/>
            <a:headEnd/>
            <a:tailEnd/>
          </a:ln>
        </p:spPr>
      </p:pic>
    </p:spTree>
  </p:cSld>
  <p:clrMapOvr>
    <a:masterClrMapping/>
  </p:clrMapOvr>
  <p:transition>
    <p:randomBa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381000"/>
            <a:ext cx="7772400" cy="1143000"/>
          </a:xfrm>
        </p:spPr>
        <p:txBody>
          <a:bodyPr/>
          <a:lstStyle/>
          <a:p>
            <a:pPr eaLnBrk="1" hangingPunct="1"/>
            <a:r>
              <a:rPr lang="en-US" smtClean="0"/>
              <a:t>Rotation</a:t>
            </a:r>
          </a:p>
        </p:txBody>
      </p:sp>
      <p:sp>
        <p:nvSpPr>
          <p:cNvPr id="112643" name="Rectangle 3"/>
          <p:cNvSpPr>
            <a:spLocks noGrp="1" noChangeArrowheads="1"/>
          </p:cNvSpPr>
          <p:nvPr>
            <p:ph type="body" idx="1"/>
          </p:nvPr>
        </p:nvSpPr>
        <p:spPr>
          <a:xfrm>
            <a:off x="685800" y="1676400"/>
            <a:ext cx="7772400" cy="4114800"/>
          </a:xfrm>
        </p:spPr>
        <p:txBody>
          <a:bodyPr/>
          <a:lstStyle/>
          <a:p>
            <a:pPr eaLnBrk="1" hangingPunct="1"/>
            <a:r>
              <a:rPr lang="en-US" smtClean="0"/>
              <a:t>According to </a:t>
            </a:r>
            <a:r>
              <a:rPr lang="en-US" i="1" smtClean="0"/>
              <a:t>Enlow</a:t>
            </a:r>
            <a:r>
              <a:rPr lang="en-US" smtClean="0"/>
              <a:t>, growth rotation is due to diagonally placed areas of deposition and resorption</a:t>
            </a:r>
          </a:p>
          <a:p>
            <a:pPr eaLnBrk="1" hangingPunct="1"/>
            <a:r>
              <a:rPr lang="en-US" smtClean="0"/>
              <a:t>Two types</a:t>
            </a:r>
          </a:p>
          <a:p>
            <a:pPr lvl="1" eaLnBrk="1" hangingPunct="1"/>
            <a:r>
              <a:rPr lang="en-US" smtClean="0"/>
              <a:t>Remodelling rotations</a:t>
            </a:r>
          </a:p>
          <a:p>
            <a:pPr lvl="1" eaLnBrk="1" hangingPunct="1"/>
            <a:r>
              <a:rPr lang="en-US" smtClean="0"/>
              <a:t>Displacement rotations</a:t>
            </a:r>
          </a:p>
        </p:txBody>
      </p:sp>
      <p:pic>
        <p:nvPicPr>
          <p:cNvPr id="112644" name="Picture 4" descr="F:\srivalli\rot-face.jpg"/>
          <p:cNvPicPr>
            <a:picLocks noChangeAspect="1" noChangeArrowheads="1"/>
          </p:cNvPicPr>
          <p:nvPr/>
        </p:nvPicPr>
        <p:blipFill>
          <a:blip r:embed="rId2" cstate="print">
            <a:lum contrast="54000"/>
          </a:blip>
          <a:srcRect b="6796"/>
          <a:stretch>
            <a:fillRect/>
          </a:stretch>
        </p:blipFill>
        <p:spPr bwMode="auto">
          <a:xfrm>
            <a:off x="5181600" y="2743200"/>
            <a:ext cx="3805238" cy="3810000"/>
          </a:xfrm>
          <a:prstGeom prst="rect">
            <a:avLst/>
          </a:prstGeom>
          <a:noFill/>
          <a:ln w="9525">
            <a:noFill/>
            <a:miter lim="800000"/>
            <a:headEnd/>
            <a:tailEnd/>
          </a:ln>
        </p:spPr>
      </p:pic>
    </p:spTree>
  </p:cSld>
  <p:clrMapOvr>
    <a:masterClrMapping/>
  </p:clrMapOvr>
  <p:transition>
    <p:randomBa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76200"/>
            <a:ext cx="7772400" cy="1143000"/>
          </a:xfrm>
        </p:spPr>
        <p:txBody>
          <a:bodyPr/>
          <a:lstStyle/>
          <a:p>
            <a:pPr eaLnBrk="1" hangingPunct="1"/>
            <a:r>
              <a:rPr lang="en-US" smtClean="0"/>
              <a:t>‘V’ - Principle</a:t>
            </a:r>
          </a:p>
        </p:txBody>
      </p:sp>
      <p:sp>
        <p:nvSpPr>
          <p:cNvPr id="113667" name="Rectangle 3"/>
          <p:cNvSpPr>
            <a:spLocks noGrp="1" noChangeArrowheads="1"/>
          </p:cNvSpPr>
          <p:nvPr>
            <p:ph type="body" idx="1"/>
          </p:nvPr>
        </p:nvSpPr>
        <p:spPr>
          <a:xfrm>
            <a:off x="685800" y="1066800"/>
            <a:ext cx="7772400" cy="4114800"/>
          </a:xfrm>
        </p:spPr>
        <p:txBody>
          <a:bodyPr/>
          <a:lstStyle/>
          <a:p>
            <a:pPr algn="just" eaLnBrk="1" hangingPunct="1">
              <a:lnSpc>
                <a:spcPct val="90000"/>
              </a:lnSpc>
            </a:pPr>
            <a:r>
              <a:rPr lang="en-US" smtClean="0"/>
              <a:t>Deposition occurs on the inner side and resorption on the outerside of the bones causing enlargement and displacement.</a:t>
            </a:r>
          </a:p>
          <a:p>
            <a:pPr algn="just" eaLnBrk="1" hangingPunct="1">
              <a:lnSpc>
                <a:spcPct val="90000"/>
              </a:lnSpc>
            </a:pPr>
            <a:r>
              <a:rPr lang="en-US" smtClean="0"/>
              <a:t> The displacement is towards wide end of ‘V’</a:t>
            </a:r>
          </a:p>
          <a:p>
            <a:pPr algn="just" eaLnBrk="1" hangingPunct="1">
              <a:lnSpc>
                <a:spcPct val="90000"/>
              </a:lnSpc>
            </a:pPr>
            <a:r>
              <a:rPr lang="en-US" smtClean="0"/>
              <a:t>Examples</a:t>
            </a:r>
          </a:p>
          <a:p>
            <a:pPr lvl="1" algn="just" eaLnBrk="1" hangingPunct="1">
              <a:lnSpc>
                <a:spcPct val="90000"/>
              </a:lnSpc>
            </a:pPr>
            <a:r>
              <a:rPr lang="en-US" smtClean="0"/>
              <a:t>Neck of the condyle</a:t>
            </a:r>
          </a:p>
          <a:p>
            <a:pPr lvl="1" algn="just" eaLnBrk="1" hangingPunct="1">
              <a:lnSpc>
                <a:spcPct val="90000"/>
              </a:lnSpc>
            </a:pPr>
            <a:r>
              <a:rPr lang="en-US" smtClean="0"/>
              <a:t>Palatal process of maxilla</a:t>
            </a:r>
          </a:p>
        </p:txBody>
      </p:sp>
      <p:pic>
        <p:nvPicPr>
          <p:cNvPr id="113668" name="Picture 4" descr="F:\srivalli\v-principle.jpg"/>
          <p:cNvPicPr>
            <a:picLocks noChangeAspect="1" noChangeArrowheads="1"/>
          </p:cNvPicPr>
          <p:nvPr/>
        </p:nvPicPr>
        <p:blipFill>
          <a:blip r:embed="rId2" cstate="print">
            <a:lum contrast="54000"/>
          </a:blip>
          <a:srcRect/>
          <a:stretch>
            <a:fillRect/>
          </a:stretch>
        </p:blipFill>
        <p:spPr bwMode="auto">
          <a:xfrm>
            <a:off x="5334000" y="2971800"/>
            <a:ext cx="3598863" cy="3810000"/>
          </a:xfrm>
          <a:prstGeom prst="rect">
            <a:avLst/>
          </a:prstGeom>
          <a:noFill/>
          <a:ln w="9525">
            <a:noFill/>
            <a:miter lim="800000"/>
            <a:headEnd/>
            <a:tailEnd/>
          </a:ln>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My Documents\My Pictures\Anand\1.jpg"/>
          <p:cNvPicPr>
            <a:picLocks noChangeAspect="1" noChangeArrowheads="1"/>
          </p:cNvPicPr>
          <p:nvPr/>
        </p:nvPicPr>
        <p:blipFill>
          <a:blip r:embed="rId2" cstate="print">
            <a:lum bright="-12000" contrast="24000"/>
          </a:blip>
          <a:srcRect/>
          <a:stretch>
            <a:fillRect/>
          </a:stretch>
        </p:blipFill>
        <p:spPr bwMode="auto">
          <a:xfrm>
            <a:off x="1143000" y="2133600"/>
            <a:ext cx="6400800" cy="3902075"/>
          </a:xfrm>
          <a:prstGeom prst="rect">
            <a:avLst/>
          </a:prstGeom>
          <a:noFill/>
          <a:ln w="9525">
            <a:noFill/>
            <a:miter lim="800000"/>
            <a:headEnd/>
            <a:tailEnd/>
          </a:ln>
        </p:spPr>
      </p:pic>
      <p:sp>
        <p:nvSpPr>
          <p:cNvPr id="41987" name="Rectangle 3"/>
          <p:cNvSpPr>
            <a:spLocks noChangeArrowheads="1"/>
          </p:cNvSpPr>
          <p:nvPr/>
        </p:nvSpPr>
        <p:spPr bwMode="auto">
          <a:xfrm>
            <a:off x="228600" y="609600"/>
            <a:ext cx="7391400" cy="1143000"/>
          </a:xfrm>
          <a:prstGeom prst="rect">
            <a:avLst/>
          </a:prstGeom>
          <a:noFill/>
          <a:ln w="9525">
            <a:noFill/>
            <a:miter lim="800000"/>
            <a:headEnd/>
            <a:tailEnd/>
          </a:ln>
        </p:spPr>
        <p:txBody>
          <a:bodyPr anchor="ctr"/>
          <a:lstStyle/>
          <a:p>
            <a:pPr algn="ctr"/>
            <a:r>
              <a:rPr lang="en-US" sz="4400">
                <a:solidFill>
                  <a:schemeClr val="tx2"/>
                </a:solidFill>
              </a:rPr>
              <a:t>Cephalocaudal Gradient of growth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Horizontal)">
                                      <p:cBhvr>
                                        <p:cTn id="7" dur="500"/>
                                        <p:tgtEl>
                                          <p:spTgt spid="41987"/>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1986"/>
                                        </p:tgtEl>
                                        <p:attrNameLst>
                                          <p:attrName>style.visibility</p:attrName>
                                        </p:attrNameLst>
                                      </p:cBhvr>
                                      <p:to>
                                        <p:strVal val="visible"/>
                                      </p:to>
                                    </p:set>
                                    <p:anim calcmode="lin" valueType="num">
                                      <p:cBhvr>
                                        <p:cTn id="11" dur="500" fill="hold"/>
                                        <p:tgtEl>
                                          <p:spTgt spid="41986"/>
                                        </p:tgtEl>
                                        <p:attrNameLst>
                                          <p:attrName>ppt_w</p:attrName>
                                        </p:attrNameLst>
                                      </p:cBhvr>
                                      <p:tavLst>
                                        <p:tav tm="0">
                                          <p:val>
                                            <p:fltVal val="0"/>
                                          </p:val>
                                        </p:tav>
                                        <p:tav tm="100000">
                                          <p:val>
                                            <p:strVal val="#ppt_w"/>
                                          </p:val>
                                        </p:tav>
                                      </p:tavLst>
                                    </p:anim>
                                    <p:anim calcmode="lin" valueType="num">
                                      <p:cBhvr>
                                        <p:cTn id="12" dur="500" fill="hold"/>
                                        <p:tgtEl>
                                          <p:spTgt spid="419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srivalli\v-max.jpg"/>
          <p:cNvPicPr>
            <a:picLocks noChangeAspect="1" noChangeArrowheads="1"/>
          </p:cNvPicPr>
          <p:nvPr/>
        </p:nvPicPr>
        <p:blipFill>
          <a:blip r:embed="rId2" cstate="print">
            <a:lum contrast="54000"/>
          </a:blip>
          <a:srcRect l="8548" t="3224" r="12378" b="8095"/>
          <a:stretch>
            <a:fillRect/>
          </a:stretch>
        </p:blipFill>
        <p:spPr bwMode="auto">
          <a:xfrm>
            <a:off x="5334000" y="1752600"/>
            <a:ext cx="3178175" cy="4724400"/>
          </a:xfrm>
          <a:prstGeom prst="rect">
            <a:avLst/>
          </a:prstGeom>
          <a:noFill/>
          <a:ln w="9525">
            <a:noFill/>
            <a:miter lim="800000"/>
            <a:headEnd/>
            <a:tailEnd/>
          </a:ln>
        </p:spPr>
      </p:pic>
      <p:pic>
        <p:nvPicPr>
          <p:cNvPr id="114691" name="Picture 3" descr="F:\srivalli\v-mand.jpg"/>
          <p:cNvPicPr>
            <a:picLocks noChangeAspect="1" noChangeArrowheads="1"/>
          </p:cNvPicPr>
          <p:nvPr/>
        </p:nvPicPr>
        <p:blipFill>
          <a:blip r:embed="rId3" cstate="print">
            <a:lum contrast="66000"/>
          </a:blip>
          <a:srcRect l="19608" t="13065" r="7843" b="3320"/>
          <a:stretch>
            <a:fillRect/>
          </a:stretch>
        </p:blipFill>
        <p:spPr bwMode="auto">
          <a:xfrm>
            <a:off x="304800" y="609600"/>
            <a:ext cx="3810000" cy="329565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09600" y="609600"/>
            <a:ext cx="7772400" cy="1143000"/>
          </a:xfrm>
        </p:spPr>
        <p:txBody>
          <a:bodyPr/>
          <a:lstStyle/>
          <a:p>
            <a:pPr eaLnBrk="1" hangingPunct="1"/>
            <a:r>
              <a:rPr lang="en-US" smtClean="0"/>
              <a:t>Growth equivalent principle</a:t>
            </a:r>
          </a:p>
        </p:txBody>
      </p:sp>
      <p:sp>
        <p:nvSpPr>
          <p:cNvPr id="115715" name="Rectangle 3"/>
          <p:cNvSpPr>
            <a:spLocks noGrp="1" noChangeArrowheads="1"/>
          </p:cNvSpPr>
          <p:nvPr>
            <p:ph type="body" idx="1"/>
          </p:nvPr>
        </p:nvSpPr>
        <p:spPr/>
        <p:txBody>
          <a:bodyPr/>
          <a:lstStyle/>
          <a:p>
            <a:pPr eaLnBrk="1" hangingPunct="1">
              <a:lnSpc>
                <a:spcPct val="160000"/>
              </a:lnSpc>
              <a:buFontTx/>
              <a:buNone/>
            </a:pPr>
            <a:r>
              <a:rPr lang="en-US" smtClean="0"/>
              <a:t>This principle proposed by Hunter &amp; Enlow </a:t>
            </a:r>
          </a:p>
          <a:p>
            <a:pPr eaLnBrk="1" hangingPunct="1">
              <a:lnSpc>
                <a:spcPct val="160000"/>
              </a:lnSpc>
              <a:buFontTx/>
              <a:buNone/>
            </a:pPr>
            <a:r>
              <a:rPr lang="en-US" smtClean="0"/>
              <a:t>relates the effects of cranial base growth on </a:t>
            </a:r>
          </a:p>
          <a:p>
            <a:pPr eaLnBrk="1" hangingPunct="1">
              <a:lnSpc>
                <a:spcPct val="160000"/>
              </a:lnSpc>
              <a:buFontTx/>
              <a:buNone/>
            </a:pPr>
            <a:r>
              <a:rPr lang="en-US" smtClean="0"/>
              <a:t>the facial bone Growth.</a:t>
            </a:r>
          </a:p>
        </p:txBody>
      </p:sp>
    </p:spTree>
  </p:cSld>
  <p:clrMapOvr>
    <a:masterClrMapping/>
  </p:clrMapOvr>
  <p:transition>
    <p:randomBa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srivalli\equivalence.jpg"/>
          <p:cNvPicPr>
            <a:picLocks noChangeAspect="1" noChangeArrowheads="1"/>
          </p:cNvPicPr>
          <p:nvPr>
            <p:ph type="body" idx="1"/>
          </p:nvPr>
        </p:nvPicPr>
        <p:blipFill>
          <a:blip r:embed="rId2" cstate="print">
            <a:lum bright="12000" contrast="30000"/>
          </a:blip>
          <a:srcRect b="1639"/>
          <a:stretch>
            <a:fillRect/>
          </a:stretch>
        </p:blipFill>
        <p:spPr>
          <a:xfrm>
            <a:off x="1295400" y="457200"/>
            <a:ext cx="6678613" cy="59436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26" descr="C:\My Documents\My Pictures\Anand\3.jpg"/>
          <p:cNvPicPr>
            <a:picLocks noChangeAspect="1" noChangeArrowheads="1"/>
          </p:cNvPicPr>
          <p:nvPr/>
        </p:nvPicPr>
        <p:blipFill>
          <a:blip r:embed="rId2" cstate="print"/>
          <a:srcRect l="1219" t="2039" r="1219" b="2614"/>
          <a:stretch>
            <a:fillRect/>
          </a:stretch>
        </p:blipFill>
        <p:spPr bwMode="auto">
          <a:xfrm>
            <a:off x="1066800" y="2609850"/>
            <a:ext cx="6858000" cy="3257550"/>
          </a:xfrm>
          <a:prstGeom prst="rect">
            <a:avLst/>
          </a:prstGeom>
          <a:noFill/>
          <a:ln w="9525">
            <a:noFill/>
            <a:miter lim="800000"/>
            <a:headEnd/>
            <a:tailEnd/>
          </a:ln>
        </p:spPr>
      </p:pic>
      <p:sp>
        <p:nvSpPr>
          <p:cNvPr id="43011" name="Rectangle 1027"/>
          <p:cNvSpPr>
            <a:spLocks noChangeArrowheads="1"/>
          </p:cNvSpPr>
          <p:nvPr/>
        </p:nvSpPr>
        <p:spPr bwMode="auto">
          <a:xfrm>
            <a:off x="609600" y="914400"/>
            <a:ext cx="7391400" cy="1143000"/>
          </a:xfrm>
          <a:prstGeom prst="rect">
            <a:avLst/>
          </a:prstGeom>
          <a:noFill/>
          <a:ln w="9525">
            <a:noFill/>
            <a:miter lim="800000"/>
            <a:headEnd/>
            <a:tailEnd/>
          </a:ln>
        </p:spPr>
        <p:txBody>
          <a:bodyPr anchor="ctr"/>
          <a:lstStyle/>
          <a:p>
            <a:pPr algn="ctr"/>
            <a:r>
              <a:rPr lang="en-US" sz="4400">
                <a:solidFill>
                  <a:schemeClr val="tx2"/>
                </a:solidFill>
              </a:rPr>
              <a:t>Cephalocaudal Gradient of growth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Horizontal)">
                                      <p:cBhvr>
                                        <p:cTn id="7" dur="500"/>
                                        <p:tgtEl>
                                          <p:spTgt spid="4301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 calcmode="lin" valueType="num">
                                      <p:cBhvr>
                                        <p:cTn id="11" dur="500" fill="hold"/>
                                        <p:tgtEl>
                                          <p:spTgt spid="43010"/>
                                        </p:tgtEl>
                                        <p:attrNameLst>
                                          <p:attrName>ppt_w</p:attrName>
                                        </p:attrNameLst>
                                      </p:cBhvr>
                                      <p:tavLst>
                                        <p:tav tm="0">
                                          <p:val>
                                            <p:fltVal val="0"/>
                                          </p:val>
                                        </p:tav>
                                        <p:tav tm="100000">
                                          <p:val>
                                            <p:strVal val="#ppt_w"/>
                                          </p:val>
                                        </p:tav>
                                      </p:tavLst>
                                    </p:anim>
                                    <p:anim calcmode="lin" valueType="num">
                                      <p:cBhvr>
                                        <p:cTn id="12" dur="500" fill="hold"/>
                                        <p:tgtEl>
                                          <p:spTgt spid="43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914400" y="1066800"/>
            <a:ext cx="7239000" cy="4870450"/>
          </a:xfrm>
          <a:prstGeom prst="rect">
            <a:avLst/>
          </a:prstGeom>
          <a:noFill/>
          <a:ln w="9525">
            <a:noFill/>
            <a:miter lim="800000"/>
            <a:headEnd/>
            <a:tailEnd/>
          </a:ln>
        </p:spPr>
        <p:txBody>
          <a:bodyPr>
            <a:spAutoFit/>
          </a:bodyPr>
          <a:lstStyle/>
          <a:p>
            <a:pPr algn="just">
              <a:lnSpc>
                <a:spcPct val="140000"/>
              </a:lnSpc>
              <a:spcBef>
                <a:spcPct val="20000"/>
              </a:spcBef>
              <a:buClr>
                <a:schemeClr val="accent2"/>
              </a:buClr>
              <a:buFont typeface="Wingdings" pitchFamily="2" charset="2"/>
              <a:buChar char="©"/>
            </a:pPr>
            <a:r>
              <a:rPr lang="en-US" sz="3200"/>
              <a:t>In contrast, the limbs are still rudimentary and the trunk is underdeveloped.  By the time of birth, the trunk and limbs have grown faster than the head and face, so that the proportion of the entire body devoted to the head has decreased to about 30%.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randombar(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1828800"/>
            <a:ext cx="7391400" cy="2590800"/>
          </a:xfrm>
        </p:spPr>
        <p:txBody>
          <a:bodyPr/>
          <a:lstStyle/>
          <a:p>
            <a:pPr algn="l" eaLnBrk="1" hangingPunct="1">
              <a:lnSpc>
                <a:spcPct val="140000"/>
              </a:lnSpc>
            </a:pPr>
            <a:r>
              <a:rPr lang="en-US" sz="3200" smtClean="0">
                <a:solidFill>
                  <a:schemeClr val="tx1"/>
                </a:solidFill>
              </a:rPr>
              <a:t/>
            </a:r>
            <a:br>
              <a:rPr lang="en-US" sz="3200" smtClean="0">
                <a:solidFill>
                  <a:schemeClr val="tx1"/>
                </a:solidFill>
              </a:rPr>
            </a:br>
            <a:r>
              <a:rPr lang="en-US" sz="3200" smtClean="0">
                <a:solidFill>
                  <a:schemeClr val="tx1"/>
                </a:solidFill>
              </a:rPr>
              <a:t>The overall pattern of growth thereafter follows this course, with a progressive reduction of the relative size of the head to about 12% the adult. </a:t>
            </a:r>
            <a:br>
              <a:rPr lang="en-US" sz="3200" smtClean="0">
                <a:solidFill>
                  <a:schemeClr val="tx1"/>
                </a:solidFill>
              </a:rPr>
            </a:br>
            <a:r>
              <a:rPr lang="en-US" sz="3200" smtClean="0">
                <a:solidFill>
                  <a:schemeClr val="tx1"/>
                </a:solidFill>
              </a:rPr>
              <a:t>Thus </a:t>
            </a:r>
            <a:r>
              <a:rPr lang="en-US" sz="3200" i="1" smtClean="0">
                <a:solidFill>
                  <a:schemeClr val="tx1"/>
                </a:solidFill>
              </a:rPr>
              <a:t>“Cephalocaudal gradient of growth”.</a:t>
            </a:r>
            <a:r>
              <a:rPr lang="en-US" sz="3200" smtClean="0">
                <a:solidFill>
                  <a:schemeClr val="tx1"/>
                </a:solidFill>
              </a:rPr>
              <a:t>  This simply means that there is an axis of increased growth extending from the head towards the feet.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52400"/>
            <a:ext cx="7391400" cy="1143000"/>
          </a:xfrm>
        </p:spPr>
        <p:txBody>
          <a:bodyPr/>
          <a:lstStyle/>
          <a:p>
            <a:pPr eaLnBrk="1" hangingPunct="1"/>
            <a:r>
              <a:rPr lang="en-US" smtClean="0"/>
              <a:t>Growth Spurts</a:t>
            </a:r>
          </a:p>
        </p:txBody>
      </p:sp>
      <p:sp>
        <p:nvSpPr>
          <p:cNvPr id="14339" name="Rectangle 3"/>
          <p:cNvSpPr>
            <a:spLocks noGrp="1" noChangeArrowheads="1"/>
          </p:cNvSpPr>
          <p:nvPr>
            <p:ph type="body" idx="1"/>
          </p:nvPr>
        </p:nvSpPr>
        <p:spPr>
          <a:xfrm>
            <a:off x="990600" y="1524000"/>
            <a:ext cx="7391400" cy="4114800"/>
          </a:xfrm>
        </p:spPr>
        <p:txBody>
          <a:bodyPr/>
          <a:lstStyle/>
          <a:p>
            <a:pPr eaLnBrk="1" hangingPunct="1">
              <a:lnSpc>
                <a:spcPct val="120000"/>
              </a:lnSpc>
              <a:buFontTx/>
              <a:buBlip>
                <a:blip r:embed="rId2"/>
              </a:buBlip>
            </a:pPr>
            <a:r>
              <a:rPr lang="en-US" sz="2800" i="1" smtClean="0"/>
              <a:t>  </a:t>
            </a:r>
            <a:r>
              <a:rPr lang="en-US" sz="2800" smtClean="0"/>
              <a:t>Refers to Sudden increase in growth of       general Body. </a:t>
            </a:r>
          </a:p>
          <a:p>
            <a:pPr eaLnBrk="1" hangingPunct="1">
              <a:lnSpc>
                <a:spcPct val="120000"/>
              </a:lnSpc>
              <a:buFontTx/>
              <a:buBlip>
                <a:blip r:embed="rId2"/>
              </a:buBlip>
            </a:pPr>
            <a:r>
              <a:rPr lang="en-US" sz="2800" smtClean="0"/>
              <a:t>  Woodside in his study of Burlington Group showed.</a:t>
            </a:r>
          </a:p>
          <a:p>
            <a:pPr eaLnBrk="1" hangingPunct="1">
              <a:lnSpc>
                <a:spcPct val="120000"/>
              </a:lnSpc>
              <a:buFontTx/>
              <a:buNone/>
            </a:pPr>
            <a:r>
              <a:rPr lang="en-US" sz="2800" smtClean="0"/>
              <a:t>					    </a:t>
            </a:r>
            <a:r>
              <a:rPr lang="en-US" sz="2800" b="1" smtClean="0"/>
              <a:t>Girls          Boys</a:t>
            </a:r>
          </a:p>
          <a:p>
            <a:pPr eaLnBrk="1" hangingPunct="1">
              <a:lnSpc>
                <a:spcPct val="120000"/>
              </a:lnSpc>
              <a:buFontTx/>
              <a:buNone/>
            </a:pPr>
            <a:r>
              <a:rPr lang="en-US" sz="2800" smtClean="0"/>
              <a:t>	Just after birth		    3 yrs	  3 yrs</a:t>
            </a:r>
          </a:p>
          <a:p>
            <a:pPr eaLnBrk="1" hangingPunct="1">
              <a:lnSpc>
                <a:spcPct val="120000"/>
              </a:lnSpc>
              <a:buFontTx/>
              <a:buNone/>
            </a:pPr>
            <a:r>
              <a:rPr lang="en-US" sz="2800" smtClean="0"/>
              <a:t>	Juvenile growth Spurt       6-7yrs        7-9yrs</a:t>
            </a:r>
          </a:p>
          <a:p>
            <a:pPr eaLnBrk="1" hangingPunct="1">
              <a:lnSpc>
                <a:spcPct val="120000"/>
              </a:lnSpc>
              <a:buFontTx/>
              <a:buNone/>
            </a:pPr>
            <a:r>
              <a:rPr lang="en-US" sz="2800" smtClean="0"/>
              <a:t>   	Pubertal growth spurt       10-12yrs    12-15yrs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Horizontal)">
                                      <p:cBhvr>
                                        <p:cTn id="7" dur="500"/>
                                        <p:tgtEl>
                                          <p:spTgt spid="1433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slide(fromLeft)">
                                      <p:cBhvr>
                                        <p:cTn id="11" dur="500"/>
                                        <p:tgtEl>
                                          <p:spTgt spid="14339">
                                            <p:txEl>
                                              <p:pRg st="0" end="0"/>
                                            </p:tx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slide(fromLeft)">
                                      <p:cBhvr>
                                        <p:cTn id="15" dur="500"/>
                                        <p:tgtEl>
                                          <p:spTgt spid="14339">
                                            <p:txEl>
                                              <p:pRg st="1" end="1"/>
                                            </p:tx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slide(fromLeft)">
                                      <p:cBhvr>
                                        <p:cTn id="19" dur="500"/>
                                        <p:tgtEl>
                                          <p:spTgt spid="14339">
                                            <p:txEl>
                                              <p:pRg st="2" end="2"/>
                                            </p:tx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slide(fromLeft)">
                                      <p:cBhvr>
                                        <p:cTn id="23" dur="500"/>
                                        <p:tgtEl>
                                          <p:spTgt spid="14339">
                                            <p:txEl>
                                              <p:pRg st="3" end="3"/>
                                            </p:txEl>
                                          </p:spTgt>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slide(fromLeft)">
                                      <p:cBhvr>
                                        <p:cTn id="27" dur="500"/>
                                        <p:tgtEl>
                                          <p:spTgt spid="14339">
                                            <p:txEl>
                                              <p:pRg st="4" end="4"/>
                                            </p:txEl>
                                          </p:spTgt>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Effect transition="in" filter="slide(fromLeft)">
                                      <p:cBhvr>
                                        <p:cTn id="31"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609600"/>
            <a:ext cx="7391400" cy="1143000"/>
          </a:xfrm>
        </p:spPr>
        <p:txBody>
          <a:bodyPr/>
          <a:lstStyle/>
          <a:p>
            <a:pPr algn="l" eaLnBrk="1" hangingPunct="1"/>
            <a:r>
              <a:rPr lang="en-US" sz="3600" smtClean="0"/>
              <a:t>Importance of Growth Spurts:</a:t>
            </a:r>
          </a:p>
        </p:txBody>
      </p:sp>
      <p:sp>
        <p:nvSpPr>
          <p:cNvPr id="15363" name="Rectangle 3"/>
          <p:cNvSpPr>
            <a:spLocks noGrp="1" noChangeArrowheads="1"/>
          </p:cNvSpPr>
          <p:nvPr>
            <p:ph type="body" idx="1"/>
          </p:nvPr>
        </p:nvSpPr>
        <p:spPr>
          <a:xfrm>
            <a:off x="762000" y="1981200"/>
            <a:ext cx="8001000" cy="4114800"/>
          </a:xfrm>
        </p:spPr>
        <p:txBody>
          <a:bodyPr/>
          <a:lstStyle/>
          <a:p>
            <a:pPr algn="just" eaLnBrk="1" hangingPunct="1">
              <a:lnSpc>
                <a:spcPct val="120000"/>
              </a:lnSpc>
              <a:buFontTx/>
              <a:buNone/>
            </a:pPr>
            <a:r>
              <a:rPr lang="en-US" smtClean="0"/>
              <a:t>Pubertal increments offers best time for </a:t>
            </a:r>
          </a:p>
          <a:p>
            <a:pPr algn="just" eaLnBrk="1" hangingPunct="1">
              <a:lnSpc>
                <a:spcPct val="120000"/>
              </a:lnSpc>
              <a:buFontTx/>
              <a:buNone/>
            </a:pPr>
            <a:r>
              <a:rPr lang="en-US" smtClean="0"/>
              <a:t>large number of cases for the orthodontic and </a:t>
            </a:r>
          </a:p>
          <a:p>
            <a:pPr algn="just" eaLnBrk="1" hangingPunct="1">
              <a:lnSpc>
                <a:spcPct val="120000"/>
              </a:lnSpc>
              <a:buFontTx/>
              <a:buNone/>
            </a:pPr>
            <a:r>
              <a:rPr lang="en-US" smtClean="0"/>
              <a:t>orthopedic treatment. It also helps in </a:t>
            </a:r>
          </a:p>
          <a:p>
            <a:pPr algn="just" eaLnBrk="1" hangingPunct="1">
              <a:lnSpc>
                <a:spcPct val="120000"/>
              </a:lnSpc>
              <a:buFontTx/>
              <a:buNone/>
            </a:pPr>
            <a:r>
              <a:rPr lang="en-US" smtClean="0"/>
              <a:t>determining the predictability, growth </a:t>
            </a:r>
          </a:p>
          <a:p>
            <a:pPr algn="just" eaLnBrk="1" hangingPunct="1">
              <a:lnSpc>
                <a:spcPct val="120000"/>
              </a:lnSpc>
              <a:buFontTx/>
              <a:buNone/>
            </a:pPr>
            <a:r>
              <a:rPr lang="en-US" smtClean="0"/>
              <a:t>direction, patient management and total </a:t>
            </a:r>
          </a:p>
          <a:p>
            <a:pPr algn="just" eaLnBrk="1" hangingPunct="1">
              <a:lnSpc>
                <a:spcPct val="120000"/>
              </a:lnSpc>
              <a:buFontTx/>
              <a:buNone/>
            </a:pPr>
            <a:r>
              <a:rPr lang="en-US" smtClean="0"/>
              <a:t>treatment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Horizontal)">
                                      <p:cBhvr>
                                        <p:cTn id="7" dur="500"/>
                                        <p:tgtEl>
                                          <p:spTgt spid="153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wipe(up)">
                                      <p:cBhvr>
                                        <p:cTn id="11"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914400" y="914400"/>
            <a:ext cx="7391400" cy="5257800"/>
          </a:xfrm>
        </p:spPr>
        <p:txBody>
          <a:bodyPr/>
          <a:lstStyle/>
          <a:p>
            <a:pPr algn="just" eaLnBrk="1" hangingPunct="1">
              <a:lnSpc>
                <a:spcPct val="140000"/>
              </a:lnSpc>
              <a:buFontTx/>
              <a:buBlip>
                <a:blip r:embed="rId2"/>
              </a:buBlip>
            </a:pPr>
            <a:r>
              <a:rPr lang="en-US" i="1" smtClean="0"/>
              <a:t> </a:t>
            </a:r>
            <a:r>
              <a:rPr lang="en-US" smtClean="0"/>
              <a:t>Orthopedic correction of maxilla and </a:t>
            </a:r>
          </a:p>
          <a:p>
            <a:pPr algn="just" eaLnBrk="1" hangingPunct="1">
              <a:lnSpc>
                <a:spcPct val="140000"/>
              </a:lnSpc>
              <a:buFontTx/>
              <a:buNone/>
            </a:pPr>
            <a:r>
              <a:rPr lang="en-US" smtClean="0"/>
              <a:t>     Mandible.</a:t>
            </a:r>
          </a:p>
          <a:p>
            <a:pPr algn="just" eaLnBrk="1" hangingPunct="1">
              <a:lnSpc>
                <a:spcPct val="140000"/>
              </a:lnSpc>
              <a:buFontTx/>
              <a:buBlip>
                <a:blip r:embed="rId2"/>
              </a:buBlip>
            </a:pPr>
            <a:r>
              <a:rPr lang="en-US" smtClean="0"/>
              <a:t>  Understanding the growth, predictability of future growth of maxilla, mandible and alveolar process helps in diagnosing and achieving excellent results of the mal-occlusion.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Horizontal)">
                                      <p:cBhvr>
                                        <p:cTn id="7" dur="500"/>
                                        <p:tgtEl>
                                          <p:spTgt spid="16387">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barn(inHorizontal)">
                                      <p:cBhvr>
                                        <p:cTn id="11" dur="500"/>
                                        <p:tgtEl>
                                          <p:spTgt spid="16387">
                                            <p:txEl>
                                              <p:pRg st="1" end="1"/>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arn(inHorizontal)">
                                      <p:cBhvr>
                                        <p:cTn id="15"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143000" y="762000"/>
            <a:ext cx="7391400" cy="5410200"/>
          </a:xfrm>
        </p:spPr>
        <p:txBody>
          <a:bodyPr/>
          <a:lstStyle/>
          <a:p>
            <a:pPr eaLnBrk="1" hangingPunct="1">
              <a:lnSpc>
                <a:spcPct val="120000"/>
              </a:lnSpc>
              <a:buFontTx/>
              <a:buBlip>
                <a:blip r:embed="rId2"/>
              </a:buBlip>
            </a:pPr>
            <a:r>
              <a:rPr lang="en-US" smtClean="0"/>
              <a:t>Growth spurts serve as excellent indicators for timing of orthodontic treatment </a:t>
            </a:r>
          </a:p>
          <a:p>
            <a:pPr eaLnBrk="1" hangingPunct="1">
              <a:lnSpc>
                <a:spcPct val="120000"/>
              </a:lnSpc>
              <a:buFontTx/>
              <a:buBlip>
                <a:blip r:embed="rId2"/>
              </a:buBlip>
            </a:pPr>
            <a:r>
              <a:rPr lang="en-US" smtClean="0"/>
              <a:t> Correlation of </a:t>
            </a:r>
          </a:p>
          <a:p>
            <a:pPr eaLnBrk="1" hangingPunct="1">
              <a:lnSpc>
                <a:spcPct val="120000"/>
              </a:lnSpc>
              <a:buFontTx/>
              <a:buNone/>
            </a:pPr>
            <a:r>
              <a:rPr lang="en-US" smtClean="0"/>
              <a:t>		 a.  Skeletal age,</a:t>
            </a:r>
          </a:p>
          <a:p>
            <a:pPr eaLnBrk="1" hangingPunct="1">
              <a:lnSpc>
                <a:spcPct val="120000"/>
              </a:lnSpc>
              <a:buFontTx/>
              <a:buNone/>
            </a:pPr>
            <a:r>
              <a:rPr lang="en-US" smtClean="0"/>
              <a:t>		 b.  Dental age</a:t>
            </a:r>
          </a:p>
          <a:p>
            <a:pPr eaLnBrk="1" hangingPunct="1">
              <a:lnSpc>
                <a:spcPct val="120000"/>
              </a:lnSpc>
              <a:buFontTx/>
              <a:buNone/>
            </a:pPr>
            <a:r>
              <a:rPr lang="en-US" smtClean="0"/>
              <a:t>		 c.  Chronological age.	</a:t>
            </a:r>
          </a:p>
          <a:p>
            <a:pPr eaLnBrk="1" hangingPunct="1">
              <a:lnSpc>
                <a:spcPct val="120000"/>
              </a:lnSpc>
              <a:buFontTx/>
              <a:buNone/>
            </a:pPr>
            <a:r>
              <a:rPr lang="en-US" smtClean="0"/>
              <a:t>      With on set of puberty.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anim to="" calcmode="lin" valueType="num">
                                      <p:cBhvr>
                                        <p:cTn id="11" dur="1" fill="hold"/>
                                        <p:tgtEl>
                                          <p:spTgt spid="17411">
                                            <p:txEl>
                                              <p:pRg st="1" end="1"/>
                                            </p:txEl>
                                          </p:spTgt>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anim to="" calcmode="lin" valueType="num">
                                      <p:cBhvr>
                                        <p:cTn id="15" dur="1" fill="hold"/>
                                        <p:tgtEl>
                                          <p:spTgt spid="17411">
                                            <p:txEl>
                                              <p:pRg st="2" end="2"/>
                                            </p:txEl>
                                          </p:spTgt>
                                        </p:tgtEl>
                                        <p:attrNameLst>
                                          <p:attrName/>
                                        </p:attrNameLst>
                                      </p:cBhvr>
                                    </p:anim>
                                  </p:childTnLst>
                                </p:cTn>
                              </p:par>
                            </p:childTnLst>
                          </p:cTn>
                        </p:par>
                        <p:par>
                          <p:cTn id="16" fill="hold">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anim to="" calcmode="lin" valueType="num">
                                      <p:cBhvr>
                                        <p:cTn id="19" dur="1" fill="hold"/>
                                        <p:tgtEl>
                                          <p:spTgt spid="17411">
                                            <p:txEl>
                                              <p:pRg st="3" end="3"/>
                                            </p:txEl>
                                          </p:spTgt>
                                        </p:tgtEl>
                                        <p:attrNameLst>
                                          <p:attrName/>
                                        </p:attrNameLst>
                                      </p:cBhvr>
                                    </p:anim>
                                  </p:childTnLst>
                                </p:cTn>
                              </p:par>
                            </p:childTnLst>
                          </p:cTn>
                        </p:par>
                        <p:par>
                          <p:cTn id="20" fill="hold">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17411">
                                            <p:txEl>
                                              <p:pRg st="4" end="4"/>
                                            </p:txEl>
                                          </p:spTgt>
                                        </p:tgtEl>
                                        <p:attrNameLst>
                                          <p:attrName>style.visibility</p:attrName>
                                        </p:attrNameLst>
                                      </p:cBhvr>
                                      <p:to>
                                        <p:strVal val="visible"/>
                                      </p:to>
                                    </p:set>
                                    <p:anim to="" calcmode="lin" valueType="num">
                                      <p:cBhvr>
                                        <p:cTn id="23" dur="1" fill="hold"/>
                                        <p:tgtEl>
                                          <p:spTgt spid="17411">
                                            <p:txEl>
                                              <p:pRg st="4" end="4"/>
                                            </p:txEl>
                                          </p:spTgt>
                                        </p:tgtEl>
                                        <p:attrNameLst>
                                          <p:attrName/>
                                        </p:attrNameLst>
                                      </p:cBhvr>
                                    </p:anim>
                                  </p:childTnLst>
                                </p:cTn>
                              </p:par>
                            </p:childTnLst>
                          </p:cTn>
                        </p:par>
                        <p:par>
                          <p:cTn id="24" fill="hold">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17411">
                                            <p:txEl>
                                              <p:pRg st="5" end="5"/>
                                            </p:txEl>
                                          </p:spTgt>
                                        </p:tgtEl>
                                        <p:attrNameLst>
                                          <p:attrName>style.visibility</p:attrName>
                                        </p:attrNameLst>
                                      </p:cBhvr>
                                      <p:to>
                                        <p:strVal val="visible"/>
                                      </p:to>
                                    </p:set>
                                    <p:anim to="" calcmode="lin" valueType="num">
                                      <p:cBhvr>
                                        <p:cTn id="27" dur="1" fill="hold"/>
                                        <p:tgtEl>
                                          <p:spTgt spid="174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914400" y="533400"/>
            <a:ext cx="7315200" cy="5715000"/>
          </a:xfrm>
        </p:spPr>
        <p:txBody>
          <a:bodyPr/>
          <a:lstStyle/>
          <a:p>
            <a:pPr algn="ctr" eaLnBrk="1" hangingPunct="1">
              <a:lnSpc>
                <a:spcPct val="140000"/>
              </a:lnSpc>
              <a:buFontTx/>
              <a:buNone/>
            </a:pPr>
            <a:r>
              <a:rPr lang="en-US" sz="3600" b="1" smtClean="0"/>
              <a:t>Biological changes seen during puberty</a:t>
            </a:r>
            <a:r>
              <a:rPr lang="en-US" sz="2800" smtClean="0"/>
              <a:t>.</a:t>
            </a:r>
          </a:p>
          <a:p>
            <a:pPr eaLnBrk="1" hangingPunct="1">
              <a:lnSpc>
                <a:spcPct val="140000"/>
              </a:lnSpc>
              <a:buFontTx/>
              <a:buNone/>
            </a:pPr>
            <a:r>
              <a:rPr lang="en-US" sz="2800" smtClean="0"/>
              <a:t>Biological changes differ with boys and girls </a:t>
            </a:r>
          </a:p>
          <a:p>
            <a:pPr eaLnBrk="1" hangingPunct="1">
              <a:lnSpc>
                <a:spcPct val="140000"/>
              </a:lnSpc>
              <a:buFontTx/>
              <a:buNone/>
            </a:pPr>
            <a:r>
              <a:rPr lang="en-US" sz="2800" b="1" u="sng" smtClean="0"/>
              <a:t> </a:t>
            </a:r>
            <a:r>
              <a:rPr lang="en-US" sz="2800" b="1" i="1" u="sng" smtClean="0"/>
              <a:t>In Boys </a:t>
            </a:r>
            <a:r>
              <a:rPr lang="en-US" sz="2800" b="1" i="1" smtClean="0"/>
              <a:t>:</a:t>
            </a:r>
          </a:p>
          <a:p>
            <a:pPr eaLnBrk="1" hangingPunct="1">
              <a:lnSpc>
                <a:spcPct val="140000"/>
              </a:lnSpc>
              <a:buClr>
                <a:schemeClr val="accent1"/>
              </a:buClr>
              <a:buFont typeface="Wingdings" pitchFamily="2" charset="2"/>
              <a:buChar char="ü"/>
            </a:pPr>
            <a:r>
              <a:rPr lang="en-US" sz="2800" b="1" i="1" smtClean="0"/>
              <a:t> Stage I:</a:t>
            </a:r>
            <a:r>
              <a:rPr lang="en-US" sz="2800" smtClean="0"/>
              <a:t>  </a:t>
            </a:r>
          </a:p>
          <a:p>
            <a:pPr algn="just" eaLnBrk="1" hangingPunct="1">
              <a:lnSpc>
                <a:spcPct val="140000"/>
              </a:lnSpc>
              <a:buFontTx/>
              <a:buNone/>
            </a:pPr>
            <a:r>
              <a:rPr lang="en-US" sz="2800" smtClean="0"/>
              <a:t>-  Fat spurt - Initially maturing boy gains </a:t>
            </a:r>
          </a:p>
          <a:p>
            <a:pPr algn="just" eaLnBrk="1" hangingPunct="1">
              <a:lnSpc>
                <a:spcPct val="140000"/>
              </a:lnSpc>
              <a:buFontTx/>
              <a:buNone/>
            </a:pPr>
            <a:r>
              <a:rPr lang="en-US" sz="2800" smtClean="0"/>
              <a:t>   weight and becomes chubby –production of estrogen before production of  testosterone</a:t>
            </a:r>
            <a:r>
              <a:rPr lang="en-US" sz="2800" i="1"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1" dur="500"/>
                                        <p:tgtEl>
                                          <p:spTgt spid="1843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5" dur="500"/>
                                        <p:tgtEl>
                                          <p:spTgt spid="18435">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9" dur="500"/>
                                        <p:tgtEl>
                                          <p:spTgt spid="18435">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23" dur="500"/>
                                        <p:tgtEl>
                                          <p:spTgt spid="18435">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27"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143000"/>
            <a:ext cx="7391400" cy="1143000"/>
          </a:xfrm>
        </p:spPr>
        <p:txBody>
          <a:bodyPr/>
          <a:lstStyle/>
          <a:p>
            <a:pPr algn="l" eaLnBrk="1" hangingPunct="1"/>
            <a:r>
              <a:rPr lang="en-US" smtClean="0"/>
              <a:t>Introduction</a:t>
            </a:r>
          </a:p>
        </p:txBody>
      </p:sp>
      <p:sp>
        <p:nvSpPr>
          <p:cNvPr id="5123" name="Rectangle 3"/>
          <p:cNvSpPr>
            <a:spLocks noGrp="1" noChangeArrowheads="1"/>
          </p:cNvSpPr>
          <p:nvPr>
            <p:ph type="body" idx="1"/>
          </p:nvPr>
        </p:nvSpPr>
        <p:spPr>
          <a:xfrm>
            <a:off x="685800" y="2819400"/>
            <a:ext cx="7772400" cy="3276600"/>
          </a:xfrm>
        </p:spPr>
        <p:txBody>
          <a:bodyPr/>
          <a:lstStyle/>
          <a:p>
            <a:pPr eaLnBrk="1" hangingPunct="1"/>
            <a:r>
              <a:rPr lang="en-US" b="1" smtClean="0"/>
              <a:t>Importance of studying growth and development</a:t>
            </a:r>
            <a:r>
              <a:rPr lang="en-US" b="1" i="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2"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914400" y="685800"/>
            <a:ext cx="7391400" cy="4114800"/>
          </a:xfrm>
        </p:spPr>
        <p:txBody>
          <a:bodyPr/>
          <a:lstStyle/>
          <a:p>
            <a:pPr eaLnBrk="1" hangingPunct="1">
              <a:lnSpc>
                <a:spcPct val="110000"/>
              </a:lnSpc>
              <a:buClr>
                <a:schemeClr val="accent1"/>
              </a:buClr>
              <a:buFont typeface="Wingdings" pitchFamily="2" charset="2"/>
              <a:buChar char="ü"/>
            </a:pPr>
            <a:r>
              <a:rPr lang="en-US" b="1" smtClean="0"/>
              <a:t> </a:t>
            </a:r>
            <a:r>
              <a:rPr lang="en-US" b="1" i="1" smtClean="0"/>
              <a:t>Stage II</a:t>
            </a:r>
          </a:p>
          <a:p>
            <a:pPr algn="just" eaLnBrk="1" hangingPunct="1">
              <a:lnSpc>
                <a:spcPct val="110000"/>
              </a:lnSpc>
              <a:buFontTx/>
              <a:buChar char="-"/>
            </a:pPr>
            <a:r>
              <a:rPr lang="en-US" sz="3000" smtClean="0"/>
              <a:t>Spurt in height, development of secondary sexual characteristics. </a:t>
            </a:r>
          </a:p>
          <a:p>
            <a:pPr algn="just" eaLnBrk="1" hangingPunct="1">
              <a:lnSpc>
                <a:spcPct val="110000"/>
              </a:lnSpc>
              <a:buFontTx/>
              <a:buChar char="-"/>
            </a:pPr>
            <a:r>
              <a:rPr lang="en-US" sz="3000" smtClean="0"/>
              <a:t>Occurs 1 year after the Stage I</a:t>
            </a:r>
          </a:p>
          <a:p>
            <a:pPr algn="just" eaLnBrk="1" hangingPunct="1">
              <a:lnSpc>
                <a:spcPct val="110000"/>
              </a:lnSpc>
              <a:buClr>
                <a:schemeClr val="accent1"/>
              </a:buClr>
              <a:buFont typeface="Wingdings" pitchFamily="2" charset="2"/>
              <a:buChar char="ü"/>
            </a:pPr>
            <a:r>
              <a:rPr lang="en-US" sz="3000" i="1" smtClean="0"/>
              <a:t> </a:t>
            </a:r>
            <a:r>
              <a:rPr lang="en-US" sz="3000" b="1" i="1" smtClean="0"/>
              <a:t>Stage III</a:t>
            </a:r>
          </a:p>
          <a:p>
            <a:pPr algn="just" eaLnBrk="1" hangingPunct="1">
              <a:lnSpc>
                <a:spcPct val="110000"/>
              </a:lnSpc>
              <a:buClr>
                <a:schemeClr val="accent1"/>
              </a:buClr>
              <a:buFontTx/>
              <a:buChar char="-"/>
            </a:pPr>
            <a:r>
              <a:rPr lang="en-US" sz="3000" smtClean="0"/>
              <a:t>Occurs 8-10months after stage II and coincides with the peak velocity with gain in height </a:t>
            </a:r>
          </a:p>
          <a:p>
            <a:pPr algn="just" eaLnBrk="1" hangingPunct="1">
              <a:lnSpc>
                <a:spcPct val="110000"/>
              </a:lnSpc>
              <a:buClr>
                <a:schemeClr val="accent1"/>
              </a:buClr>
              <a:buFontTx/>
              <a:buChar char="-"/>
            </a:pPr>
            <a:r>
              <a:rPr lang="en-US" sz="3000" smtClean="0"/>
              <a:t>At this stage auxillary hair appears and facial hair appears on upper lip. Spurt in muscle growth occurs.</a:t>
            </a:r>
          </a:p>
          <a:p>
            <a:pPr eaLnBrk="1" hangingPunct="1">
              <a:lnSpc>
                <a:spcPct val="110000"/>
              </a:lnSpc>
              <a:buClr>
                <a:schemeClr val="accent1"/>
              </a:buClr>
              <a:buFont typeface="Wingdings" pitchFamily="2" charset="2"/>
              <a:buChar char="ü"/>
            </a:pPr>
            <a:endParaRPr lang="en-US" sz="3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dissolve">
                                      <p:cBhvr>
                                        <p:cTn id="11" dur="500"/>
                                        <p:tgtEl>
                                          <p:spTgt spid="19459">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dissolve">
                                      <p:cBhvr>
                                        <p:cTn id="15" dur="500"/>
                                        <p:tgtEl>
                                          <p:spTgt spid="19459">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dissolve">
                                      <p:cBhvr>
                                        <p:cTn id="19" dur="500"/>
                                        <p:tgtEl>
                                          <p:spTgt spid="19459">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dissolve">
                                      <p:cBhvr>
                                        <p:cTn id="23" dur="500"/>
                                        <p:tgtEl>
                                          <p:spTgt spid="19459">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dissolve">
                                      <p:cBhvr>
                                        <p:cTn id="2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838200" y="533400"/>
            <a:ext cx="7391400" cy="4114800"/>
          </a:xfrm>
        </p:spPr>
        <p:txBody>
          <a:bodyPr/>
          <a:lstStyle/>
          <a:p>
            <a:pPr eaLnBrk="1" hangingPunct="1">
              <a:lnSpc>
                <a:spcPct val="140000"/>
              </a:lnSpc>
              <a:buClr>
                <a:schemeClr val="accent1"/>
              </a:buClr>
              <a:buFont typeface="Wingdings" pitchFamily="2" charset="2"/>
              <a:buChar char="ü"/>
            </a:pPr>
            <a:r>
              <a:rPr lang="en-US" sz="2800" smtClean="0"/>
              <a:t> </a:t>
            </a:r>
            <a:r>
              <a:rPr lang="en-US" sz="2800" b="1" i="1" smtClean="0"/>
              <a:t>Stage IV:</a:t>
            </a:r>
          </a:p>
          <a:p>
            <a:pPr algn="just" eaLnBrk="1" hangingPunct="1">
              <a:lnSpc>
                <a:spcPct val="140000"/>
              </a:lnSpc>
              <a:buClr>
                <a:schemeClr val="accent1"/>
              </a:buClr>
              <a:buFontTx/>
              <a:buChar char="-"/>
            </a:pPr>
            <a:r>
              <a:rPr lang="en-US" sz="2800" smtClean="0"/>
              <a:t>Occurs from 15-24 months after stage III</a:t>
            </a:r>
          </a:p>
          <a:p>
            <a:pPr algn="just" eaLnBrk="1" hangingPunct="1">
              <a:lnSpc>
                <a:spcPct val="140000"/>
              </a:lnSpc>
              <a:buClr>
                <a:schemeClr val="accent1"/>
              </a:buClr>
              <a:buFontTx/>
              <a:buChar char="-"/>
            </a:pPr>
            <a:r>
              <a:rPr lang="en-US" sz="2800" smtClean="0"/>
              <a:t>Spurt of growth in height ends.  Facial hair on chin and upper lip.  This indicates growth is almost  complete. </a:t>
            </a:r>
          </a:p>
          <a:p>
            <a:pPr algn="just" eaLnBrk="1" hangingPunct="1">
              <a:lnSpc>
                <a:spcPct val="140000"/>
              </a:lnSpc>
              <a:buClr>
                <a:schemeClr val="accent1"/>
              </a:buClr>
              <a:buFontTx/>
              <a:buNone/>
            </a:pPr>
            <a:r>
              <a:rPr lang="en-US" sz="2800" b="1" i="1" u="sng" smtClean="0"/>
              <a:t>In Girls</a:t>
            </a:r>
            <a:r>
              <a:rPr lang="en-US" sz="2800" b="1" i="1" smtClean="0"/>
              <a:t>:</a:t>
            </a:r>
            <a:r>
              <a:rPr lang="en-US" sz="2800" i="1" smtClean="0"/>
              <a:t> (9-12 yrs)</a:t>
            </a:r>
          </a:p>
          <a:p>
            <a:pPr algn="just" eaLnBrk="1" hangingPunct="1">
              <a:lnSpc>
                <a:spcPct val="140000"/>
              </a:lnSpc>
              <a:buClr>
                <a:schemeClr val="accent1"/>
              </a:buClr>
              <a:buFont typeface="Wingdings" pitchFamily="2" charset="2"/>
              <a:buChar char="ü"/>
            </a:pPr>
            <a:r>
              <a:rPr lang="en-US" sz="2800" i="1" smtClean="0"/>
              <a:t>  </a:t>
            </a:r>
            <a:r>
              <a:rPr lang="en-US" sz="2800" b="1" i="1" smtClean="0"/>
              <a:t>Stage I:</a:t>
            </a:r>
          </a:p>
          <a:p>
            <a:pPr algn="just" eaLnBrk="1" hangingPunct="1">
              <a:lnSpc>
                <a:spcPct val="140000"/>
              </a:lnSpc>
              <a:buClr>
                <a:schemeClr val="accent1"/>
              </a:buClr>
              <a:buFont typeface="Wingdings" pitchFamily="2" charset="2"/>
              <a:buNone/>
            </a:pPr>
            <a:r>
              <a:rPr lang="en-US" sz="2800" i="1" smtClean="0"/>
              <a:t>- </a:t>
            </a:r>
            <a:r>
              <a:rPr lang="en-US" sz="2800" smtClean="0"/>
              <a:t>Beginning of growth  spurt appearance   secondary sexual characteristics</a:t>
            </a:r>
            <a:r>
              <a:rPr lang="en-US" sz="2800" i="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dissolve">
                                      <p:cBhvr>
                                        <p:cTn id="11" dur="500"/>
                                        <p:tgtEl>
                                          <p:spTgt spid="2048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dissolve">
                                      <p:cBhvr>
                                        <p:cTn id="15" dur="500"/>
                                        <p:tgtEl>
                                          <p:spTgt spid="2048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Effect transition="in" filter="dissolve">
                                      <p:cBhvr>
                                        <p:cTn id="19" dur="500"/>
                                        <p:tgtEl>
                                          <p:spTgt spid="20483">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Effect transition="in" filter="dissolve">
                                      <p:cBhvr>
                                        <p:cTn id="23" dur="500"/>
                                        <p:tgtEl>
                                          <p:spTgt spid="20483">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dissolve">
                                      <p:cBhvr>
                                        <p:cTn id="27"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38200" y="1066800"/>
            <a:ext cx="7391400" cy="5181600"/>
          </a:xfrm>
        </p:spPr>
        <p:txBody>
          <a:bodyPr/>
          <a:lstStyle/>
          <a:p>
            <a:pPr eaLnBrk="1" hangingPunct="1">
              <a:lnSpc>
                <a:spcPct val="120000"/>
              </a:lnSpc>
              <a:buClr>
                <a:schemeClr val="accent1"/>
              </a:buClr>
              <a:buFont typeface="Wingdings" pitchFamily="2" charset="2"/>
              <a:buChar char="ü"/>
            </a:pPr>
            <a:r>
              <a:rPr lang="en-US" smtClean="0"/>
              <a:t>  </a:t>
            </a:r>
            <a:r>
              <a:rPr lang="en-US" b="1" i="1" smtClean="0"/>
              <a:t>Stage II:</a:t>
            </a:r>
            <a:r>
              <a:rPr lang="en-US" i="1" smtClean="0"/>
              <a:t> </a:t>
            </a:r>
          </a:p>
          <a:p>
            <a:pPr algn="just" eaLnBrk="1" hangingPunct="1">
              <a:lnSpc>
                <a:spcPct val="120000"/>
              </a:lnSpc>
              <a:buClr>
                <a:schemeClr val="accent1"/>
              </a:buClr>
              <a:buFontTx/>
              <a:buChar char="-"/>
            </a:pPr>
            <a:r>
              <a:rPr lang="en-US" smtClean="0"/>
              <a:t>Occurs 1 year after stage I coincides with peak velocity physical growth.</a:t>
            </a:r>
          </a:p>
          <a:p>
            <a:pPr eaLnBrk="1" hangingPunct="1">
              <a:lnSpc>
                <a:spcPct val="120000"/>
              </a:lnSpc>
              <a:buClr>
                <a:schemeClr val="accent1"/>
              </a:buClr>
              <a:buFont typeface="Wingdings" pitchFamily="2" charset="2"/>
              <a:buChar char="ü"/>
            </a:pPr>
            <a:r>
              <a:rPr lang="en-US" i="1" smtClean="0"/>
              <a:t> </a:t>
            </a:r>
            <a:r>
              <a:rPr lang="en-US" b="1" smtClean="0"/>
              <a:t> </a:t>
            </a:r>
            <a:r>
              <a:rPr lang="en-US" b="1" i="1" smtClean="0"/>
              <a:t>Stage III:</a:t>
            </a:r>
          </a:p>
          <a:p>
            <a:pPr algn="just" eaLnBrk="1" hangingPunct="1">
              <a:lnSpc>
                <a:spcPct val="120000"/>
              </a:lnSpc>
              <a:buClr>
                <a:schemeClr val="accent1"/>
              </a:buClr>
              <a:buFontTx/>
              <a:buChar char="-"/>
            </a:pPr>
            <a:r>
              <a:rPr lang="en-US" smtClean="0"/>
              <a:t>Occurs 1-1½  years later stage II.  marked by on set of menstruation.</a:t>
            </a:r>
          </a:p>
          <a:p>
            <a:pPr algn="just" eaLnBrk="1" hangingPunct="1">
              <a:lnSpc>
                <a:spcPct val="120000"/>
              </a:lnSpc>
              <a:buClr>
                <a:schemeClr val="accent1"/>
              </a:buClr>
              <a:buFontTx/>
              <a:buChar char="-"/>
            </a:pPr>
            <a:r>
              <a:rPr lang="en-US" smtClean="0"/>
              <a:t>By this time growth spurt all but complete</a:t>
            </a:r>
            <a:r>
              <a:rPr lang="en-US" i="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1" dur="500"/>
                                        <p:tgtEl>
                                          <p:spTgt spid="22531">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5" dur="500"/>
                                        <p:tgtEl>
                                          <p:spTgt spid="22531">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19" dur="500"/>
                                        <p:tgtEl>
                                          <p:spTgt spid="22531">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3"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7391400" cy="1143000"/>
          </a:xfrm>
        </p:spPr>
        <p:txBody>
          <a:bodyPr/>
          <a:lstStyle/>
          <a:p>
            <a:pPr eaLnBrk="1" hangingPunct="1"/>
            <a:r>
              <a:rPr lang="en-US" smtClean="0"/>
              <a:t>Methods of Studying Growth </a:t>
            </a:r>
          </a:p>
        </p:txBody>
      </p:sp>
      <p:sp>
        <p:nvSpPr>
          <p:cNvPr id="34819" name="Rectangle 3"/>
          <p:cNvSpPr>
            <a:spLocks noGrp="1" noChangeArrowheads="1"/>
          </p:cNvSpPr>
          <p:nvPr>
            <p:ph type="body" idx="1"/>
          </p:nvPr>
        </p:nvSpPr>
        <p:spPr>
          <a:xfrm>
            <a:off x="990600" y="1981200"/>
            <a:ext cx="7391400" cy="4114800"/>
          </a:xfrm>
        </p:spPr>
        <p:txBody>
          <a:bodyPr/>
          <a:lstStyle/>
          <a:p>
            <a:pPr eaLnBrk="1" hangingPunct="1">
              <a:buFontTx/>
              <a:buNone/>
            </a:pPr>
            <a:r>
              <a:rPr lang="en-US" sz="2800" b="1" i="1" smtClean="0"/>
              <a:t>A</a:t>
            </a:r>
          </a:p>
          <a:p>
            <a:pPr eaLnBrk="1" hangingPunct="1"/>
            <a:r>
              <a:rPr lang="en-US" sz="2800" smtClean="0"/>
              <a:t>Experimental approach </a:t>
            </a:r>
          </a:p>
          <a:p>
            <a:pPr eaLnBrk="1" hangingPunct="1"/>
            <a:r>
              <a:rPr lang="en-US" sz="2800" smtClean="0"/>
              <a:t>Measurement  approach</a:t>
            </a:r>
          </a:p>
          <a:p>
            <a:pPr eaLnBrk="1" hangingPunct="1">
              <a:buFontTx/>
              <a:buNone/>
            </a:pPr>
            <a:endParaRPr lang="en-US" sz="2800" smtClean="0"/>
          </a:p>
          <a:p>
            <a:pPr eaLnBrk="1" hangingPunct="1">
              <a:buFontTx/>
              <a:buNone/>
            </a:pPr>
            <a:r>
              <a:rPr lang="en-US" sz="2800" b="1" i="1" smtClean="0"/>
              <a:t>B</a:t>
            </a:r>
          </a:p>
          <a:p>
            <a:pPr eaLnBrk="1" hangingPunct="1"/>
            <a:r>
              <a:rPr lang="en-US" sz="2800" smtClean="0"/>
              <a:t>Longitudinal study</a:t>
            </a:r>
          </a:p>
          <a:p>
            <a:pPr eaLnBrk="1" hangingPunct="1"/>
            <a:r>
              <a:rPr lang="en-US" sz="2800" smtClean="0"/>
              <a:t>Cross sectional study.</a:t>
            </a:r>
          </a:p>
          <a:p>
            <a:pPr eaLnBrk="1" hangingPunct="1"/>
            <a:r>
              <a:rPr lang="en-US" sz="2800" smtClean="0"/>
              <a:t>Semi longitudinal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upRight)">
                                      <p:cBhvr>
                                        <p:cTn id="7" dur="500"/>
                                        <p:tgtEl>
                                          <p:spTgt spid="348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dissolve">
                                      <p:cBhvr>
                                        <p:cTn id="11"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609600"/>
            <a:ext cx="7391400" cy="1143000"/>
          </a:xfrm>
        </p:spPr>
        <p:txBody>
          <a:bodyPr/>
          <a:lstStyle/>
          <a:p>
            <a:pPr algn="l" eaLnBrk="1" hangingPunct="1"/>
            <a:r>
              <a:rPr lang="en-US" sz="3200" b="1" smtClean="0"/>
              <a:t>Longitudinal study:</a:t>
            </a:r>
          </a:p>
        </p:txBody>
      </p:sp>
      <p:sp>
        <p:nvSpPr>
          <p:cNvPr id="35844" name="Text Box 4"/>
          <p:cNvSpPr txBox="1">
            <a:spLocks noChangeArrowheads="1"/>
          </p:cNvSpPr>
          <p:nvPr/>
        </p:nvSpPr>
        <p:spPr bwMode="auto">
          <a:xfrm>
            <a:off x="990600" y="1905000"/>
            <a:ext cx="7010400" cy="3892550"/>
          </a:xfrm>
          <a:prstGeom prst="rect">
            <a:avLst/>
          </a:prstGeom>
          <a:noFill/>
          <a:ln w="9525">
            <a:noFill/>
            <a:miter lim="800000"/>
            <a:headEnd/>
            <a:tailEnd/>
          </a:ln>
        </p:spPr>
        <p:txBody>
          <a:bodyPr>
            <a:spAutoFit/>
          </a:bodyPr>
          <a:lstStyle/>
          <a:p>
            <a:pPr algn="just">
              <a:lnSpc>
                <a:spcPct val="130000"/>
              </a:lnSpc>
              <a:spcBef>
                <a:spcPct val="50000"/>
              </a:spcBef>
              <a:buFontTx/>
              <a:buChar char="•"/>
            </a:pPr>
            <a:r>
              <a:rPr lang="en-US" sz="3200"/>
              <a:t>  </a:t>
            </a:r>
            <a:r>
              <a:rPr lang="en-US" sz="3200" b="1" i="1"/>
              <a:t>Advantages:</a:t>
            </a:r>
            <a:r>
              <a:rPr lang="en-US" sz="3200"/>
              <a:t>  Temporary  problems are smoothen with time, variability in development within a group is put in proper perspective, serial comparison makes study of specific developmental pattern of individual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box(in)">
                                      <p:cBhvr>
                                        <p:cTn id="11"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838200" y="1447800"/>
            <a:ext cx="7162800" cy="4114800"/>
          </a:xfrm>
        </p:spPr>
        <p:txBody>
          <a:bodyPr/>
          <a:lstStyle/>
          <a:p>
            <a:pPr algn="just" eaLnBrk="1" hangingPunct="1">
              <a:lnSpc>
                <a:spcPct val="120000"/>
              </a:lnSpc>
              <a:buClr>
                <a:schemeClr val="tx1"/>
              </a:buClr>
            </a:pPr>
            <a:r>
              <a:rPr lang="en-US" b="1" smtClean="0"/>
              <a:t> </a:t>
            </a:r>
            <a:r>
              <a:rPr lang="en-US" b="1" i="1" smtClean="0"/>
              <a:t>Disadvantages:</a:t>
            </a:r>
            <a:r>
              <a:rPr lang="en-US" smtClean="0"/>
              <a:t>   Time consuming, expensive, sample loss or attrition, averaging.</a:t>
            </a:r>
          </a:p>
          <a:p>
            <a:pPr algn="just" eaLnBrk="1" hangingPunct="1">
              <a:lnSpc>
                <a:spcPct val="120000"/>
              </a:lnSpc>
              <a:buClr>
                <a:schemeClr val="tx1"/>
              </a:buClr>
            </a:pPr>
            <a:r>
              <a:rPr lang="en-US" smtClean="0"/>
              <a:t>These are measurements  made of the same person or group at regular intervals through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1"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381000"/>
            <a:ext cx="7391400" cy="1143000"/>
          </a:xfrm>
        </p:spPr>
        <p:txBody>
          <a:bodyPr/>
          <a:lstStyle/>
          <a:p>
            <a:pPr algn="l" eaLnBrk="1" hangingPunct="1"/>
            <a:r>
              <a:rPr lang="en-US" sz="3200" b="1" smtClean="0"/>
              <a:t>Cross sectional studies :</a:t>
            </a:r>
          </a:p>
        </p:txBody>
      </p:sp>
      <p:sp>
        <p:nvSpPr>
          <p:cNvPr id="37891" name="Rectangle 3"/>
          <p:cNvSpPr>
            <a:spLocks noGrp="1" noChangeArrowheads="1"/>
          </p:cNvSpPr>
          <p:nvPr>
            <p:ph type="body" idx="1"/>
          </p:nvPr>
        </p:nvSpPr>
        <p:spPr>
          <a:xfrm>
            <a:off x="838200" y="1524000"/>
            <a:ext cx="7391400" cy="4572000"/>
          </a:xfrm>
        </p:spPr>
        <p:txBody>
          <a:bodyPr/>
          <a:lstStyle/>
          <a:p>
            <a:pPr algn="just" eaLnBrk="1" hangingPunct="1">
              <a:lnSpc>
                <a:spcPct val="120000"/>
              </a:lnSpc>
            </a:pPr>
            <a:r>
              <a:rPr lang="en-US" smtClean="0"/>
              <a:t> These are measurements made of different samples or different individuals and studied at different periods.</a:t>
            </a:r>
          </a:p>
          <a:p>
            <a:pPr algn="just" eaLnBrk="1" hangingPunct="1">
              <a:lnSpc>
                <a:spcPct val="120000"/>
              </a:lnSpc>
            </a:pPr>
            <a:r>
              <a:rPr lang="en-US" b="1" i="1" smtClean="0"/>
              <a:t>Advantages:</a:t>
            </a:r>
            <a:r>
              <a:rPr lang="en-US" i="1" smtClean="0"/>
              <a:t>  </a:t>
            </a:r>
            <a:r>
              <a:rPr lang="en-US" smtClean="0"/>
              <a:t>Quicker, less expensive, statistical treatment of data is easier.  Studies can be readily repeated.  Method can be used in archeological data.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Effect transition="in" filter="dissolve">
                                      <p:cBhvr>
                                        <p:cTn id="15"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85800" y="1371600"/>
            <a:ext cx="7391400" cy="4114800"/>
          </a:xfrm>
        </p:spPr>
        <p:txBody>
          <a:bodyPr/>
          <a:lstStyle/>
          <a:p>
            <a:pPr eaLnBrk="1" hangingPunct="1">
              <a:lnSpc>
                <a:spcPct val="160000"/>
              </a:lnSpc>
            </a:pPr>
            <a:r>
              <a:rPr lang="en-US" smtClean="0"/>
              <a:t> </a:t>
            </a:r>
            <a:r>
              <a:rPr lang="en-US" b="1" i="1" smtClean="0"/>
              <a:t>Disadvantages:</a:t>
            </a:r>
            <a:r>
              <a:rPr lang="en-US" smtClean="0"/>
              <a:t>  It must be assumed that groups being measured and compared are similar.  Cross sectional group averages tend to obscure individual variations.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lide(fromRight)">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838200"/>
            <a:ext cx="7391400" cy="1143000"/>
          </a:xfrm>
        </p:spPr>
        <p:txBody>
          <a:bodyPr/>
          <a:lstStyle/>
          <a:p>
            <a:pPr algn="l" eaLnBrk="1" hangingPunct="1"/>
            <a:r>
              <a:rPr lang="en-US" sz="3200" b="1" smtClean="0"/>
              <a:t>(</a:t>
            </a:r>
          </a:p>
        </p:txBody>
      </p:sp>
      <p:sp>
        <p:nvSpPr>
          <p:cNvPr id="39939" name="Rectangle 3"/>
          <p:cNvSpPr>
            <a:spLocks noGrp="1" noChangeArrowheads="1"/>
          </p:cNvSpPr>
          <p:nvPr>
            <p:ph type="body" idx="1"/>
          </p:nvPr>
        </p:nvSpPr>
        <p:spPr>
          <a:xfrm>
            <a:off x="762000" y="1828800"/>
            <a:ext cx="7391400" cy="4114800"/>
          </a:xfrm>
        </p:spPr>
        <p:txBody>
          <a:bodyPr/>
          <a:lstStyle/>
          <a:p>
            <a:pPr eaLnBrk="1" hangingPunct="1">
              <a:lnSpc>
                <a:spcPct val="150000"/>
              </a:lnSpc>
            </a:pPr>
            <a:r>
              <a:rPr lang="en-US" smtClean="0"/>
              <a:t>Longitudinal and cross sectional studies can be combined to seek the advantages of both.  In this way one might compress 15 years of study into 3 years of gathering growth data.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across)">
                                      <p:cBhvr>
                                        <p:cTn id="7" dur="500"/>
                                        <p:tgtEl>
                                          <p:spTgt spid="3993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1"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533400" y="914400"/>
            <a:ext cx="7391400" cy="5410200"/>
          </a:xfrm>
        </p:spPr>
        <p:txBody>
          <a:bodyPr/>
          <a:lstStyle/>
          <a:p>
            <a:pPr marL="609600" indent="-609600" algn="ctr" eaLnBrk="1" hangingPunct="1">
              <a:lnSpc>
                <a:spcPct val="120000"/>
              </a:lnSpc>
              <a:buFontTx/>
              <a:buNone/>
            </a:pPr>
            <a:r>
              <a:rPr lang="en-US" sz="4000" b="1" smtClean="0"/>
              <a:t>Measuremental  approach </a:t>
            </a:r>
          </a:p>
          <a:p>
            <a:pPr marL="609600" indent="-609600" eaLnBrk="1" hangingPunct="1">
              <a:lnSpc>
                <a:spcPct val="120000"/>
              </a:lnSpc>
              <a:buFontTx/>
              <a:buNone/>
            </a:pPr>
            <a:r>
              <a:rPr lang="en-US" b="1" i="1" smtClean="0"/>
              <a:t>	</a:t>
            </a:r>
            <a:r>
              <a:rPr lang="en-US" smtClean="0"/>
              <a:t>Non destructive Technique for measuring growth in living animals including man </a:t>
            </a:r>
          </a:p>
          <a:p>
            <a:pPr marL="609600" indent="-609600" eaLnBrk="1" hangingPunct="1">
              <a:lnSpc>
                <a:spcPct val="120000"/>
              </a:lnSpc>
              <a:buFontTx/>
              <a:buNone/>
            </a:pPr>
            <a:endParaRPr lang="en-US" smtClean="0"/>
          </a:p>
          <a:p>
            <a:pPr marL="990600" lvl="1" indent="-533400" eaLnBrk="1" hangingPunct="1">
              <a:lnSpc>
                <a:spcPct val="120000"/>
              </a:lnSpc>
              <a:buFontTx/>
              <a:buNone/>
            </a:pPr>
            <a:r>
              <a:rPr lang="en-US" sz="3200" smtClean="0"/>
              <a:t>  The Species will be available for</a:t>
            </a:r>
          </a:p>
          <a:p>
            <a:pPr marL="990600" lvl="1" indent="-533400" eaLnBrk="1" hangingPunct="1">
              <a:lnSpc>
                <a:spcPct val="120000"/>
              </a:lnSpc>
              <a:buFontTx/>
              <a:buNone/>
            </a:pPr>
            <a:r>
              <a:rPr lang="en-US" sz="3200" smtClean="0"/>
              <a:t>  additional  measurements at another </a:t>
            </a:r>
          </a:p>
          <a:p>
            <a:pPr marL="990600" lvl="1" indent="-533400" eaLnBrk="1" hangingPunct="1">
              <a:lnSpc>
                <a:spcPct val="120000"/>
              </a:lnSpc>
              <a:buFontTx/>
              <a:buNone/>
            </a:pPr>
            <a:r>
              <a:rPr lang="en-US" sz="3200" smtClean="0"/>
              <a:t>  time</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strips(downLeft)">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391400" cy="1143000"/>
          </a:xfrm>
        </p:spPr>
        <p:txBody>
          <a:bodyPr/>
          <a:lstStyle/>
          <a:p>
            <a:pPr algn="l" eaLnBrk="1" hangingPunct="1"/>
            <a:r>
              <a:rPr lang="en-US" smtClean="0"/>
              <a:t>Definition of growth :-</a:t>
            </a:r>
          </a:p>
        </p:txBody>
      </p:sp>
      <p:sp>
        <p:nvSpPr>
          <p:cNvPr id="6147" name="Rectangle 3"/>
          <p:cNvSpPr>
            <a:spLocks noGrp="1" noChangeArrowheads="1"/>
          </p:cNvSpPr>
          <p:nvPr>
            <p:ph type="body" idx="1"/>
          </p:nvPr>
        </p:nvSpPr>
        <p:spPr>
          <a:xfrm>
            <a:off x="838200" y="1524000"/>
            <a:ext cx="7391400" cy="4876800"/>
          </a:xfrm>
        </p:spPr>
        <p:txBody>
          <a:bodyPr/>
          <a:lstStyle/>
          <a:p>
            <a:pPr eaLnBrk="1" hangingPunct="1">
              <a:lnSpc>
                <a:spcPct val="130000"/>
              </a:lnSpc>
            </a:pPr>
            <a:r>
              <a:rPr lang="en-US" smtClean="0"/>
              <a:t>Growth refers to increase in size – </a:t>
            </a:r>
            <a:r>
              <a:rPr lang="en-US" i="1" smtClean="0">
                <a:solidFill>
                  <a:srgbClr val="AD280D"/>
                </a:solidFill>
              </a:rPr>
              <a:t>Todd</a:t>
            </a:r>
          </a:p>
          <a:p>
            <a:pPr eaLnBrk="1" hangingPunct="1">
              <a:lnSpc>
                <a:spcPct val="130000"/>
              </a:lnSpc>
            </a:pPr>
            <a:r>
              <a:rPr lang="en-US" smtClean="0"/>
              <a:t>Growth may be defined as the normal changes in the amount of living substance.                                  -   </a:t>
            </a:r>
            <a:r>
              <a:rPr lang="en-US" i="1" smtClean="0">
                <a:solidFill>
                  <a:srgbClr val="AD280D"/>
                </a:solidFill>
              </a:rPr>
              <a:t>Moyers</a:t>
            </a:r>
          </a:p>
          <a:p>
            <a:pPr eaLnBrk="1" hangingPunct="1">
              <a:lnSpc>
                <a:spcPct val="130000"/>
              </a:lnSpc>
            </a:pPr>
            <a:r>
              <a:rPr lang="en-US" smtClean="0"/>
              <a:t>Growth usually refers to an increase in size and the  number                                      - </a:t>
            </a:r>
            <a:r>
              <a:rPr lang="en-US" i="1" smtClean="0">
                <a:solidFill>
                  <a:srgbClr val="AD280D"/>
                </a:solidFill>
              </a:rPr>
              <a:t>Proffit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12" dur="500"/>
                                        <p:tgtEl>
                                          <p:spTgt spid="6147">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6" dur="500"/>
                                        <p:tgtEl>
                                          <p:spTgt spid="6147">
                                            <p:txEl>
                                              <p:pRg st="1" end="1"/>
                                            </p:txEl>
                                          </p:spTgt>
                                        </p:tgtEl>
                                      </p:cBhvr>
                                    </p:animEffec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20"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57200" y="685800"/>
            <a:ext cx="8229600" cy="5338763"/>
          </a:xfrm>
          <a:prstGeom prst="rect">
            <a:avLst/>
          </a:prstGeom>
          <a:noFill/>
          <a:ln w="9525">
            <a:noFill/>
            <a:miter lim="800000"/>
            <a:headEnd/>
            <a:tailEnd/>
          </a:ln>
        </p:spPr>
        <p:txBody>
          <a:bodyPr>
            <a:spAutoFit/>
          </a:bodyPr>
          <a:lstStyle/>
          <a:p>
            <a:pPr algn="just">
              <a:lnSpc>
                <a:spcPct val="130000"/>
              </a:lnSpc>
              <a:spcBef>
                <a:spcPct val="50000"/>
              </a:spcBef>
            </a:pPr>
            <a:r>
              <a:rPr lang="en-US" sz="3600" b="1"/>
              <a:t>Measurement Approaches:</a:t>
            </a:r>
          </a:p>
          <a:p>
            <a:pPr algn="just">
              <a:lnSpc>
                <a:spcPct val="130000"/>
              </a:lnSpc>
              <a:spcBef>
                <a:spcPct val="50000"/>
              </a:spcBef>
            </a:pPr>
            <a:r>
              <a:rPr lang="en-US" sz="2800" b="1"/>
              <a:t>Craniometry :</a:t>
            </a:r>
            <a:r>
              <a:rPr lang="en-US" sz="2800"/>
              <a:t>  Based on measurement of skulls found among human skeletal remains.  From such skeletal material, it has been possible to piece together a great deal of knowledge</a:t>
            </a:r>
          </a:p>
          <a:p>
            <a:pPr algn="just">
              <a:lnSpc>
                <a:spcPct val="130000"/>
              </a:lnSpc>
              <a:spcBef>
                <a:spcPct val="50000"/>
              </a:spcBef>
            </a:pPr>
            <a:r>
              <a:rPr lang="en-US" sz="2800" i="1"/>
              <a:t>Advantage:</a:t>
            </a:r>
            <a:r>
              <a:rPr lang="en-US" sz="2800"/>
              <a:t>  Craniometry has the rather precise measurements can be made on dry skulls.</a:t>
            </a:r>
          </a:p>
          <a:p>
            <a:pPr algn="just">
              <a:lnSpc>
                <a:spcPct val="130000"/>
              </a:lnSpc>
              <a:spcBef>
                <a:spcPct val="50000"/>
              </a:spcBef>
            </a:pPr>
            <a:r>
              <a:rPr lang="en-US" sz="2800" i="1"/>
              <a:t>Disadvantage:</a:t>
            </a:r>
            <a:r>
              <a:rPr lang="en-US" sz="2800"/>
              <a:t>  It is a Cross Sectional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685800"/>
            <a:ext cx="8153400" cy="5521325"/>
          </a:xfrm>
          <a:prstGeom prst="rect">
            <a:avLst/>
          </a:prstGeom>
          <a:noFill/>
          <a:ln w="9525">
            <a:noFill/>
            <a:miter lim="800000"/>
            <a:headEnd/>
            <a:tailEnd/>
          </a:ln>
        </p:spPr>
        <p:txBody>
          <a:bodyPr>
            <a:spAutoFit/>
          </a:bodyPr>
          <a:lstStyle/>
          <a:p>
            <a:pPr algn="just">
              <a:lnSpc>
                <a:spcPct val="130000"/>
              </a:lnSpc>
              <a:spcBef>
                <a:spcPct val="50000"/>
              </a:spcBef>
              <a:buFontTx/>
              <a:buChar char="•"/>
            </a:pPr>
            <a:r>
              <a:rPr lang="en-US" sz="2800"/>
              <a:t>  Cross-Sectional means that although different ages are represented in the population, the same individual can be measured at only one point in time.</a:t>
            </a:r>
          </a:p>
          <a:p>
            <a:pPr algn="just">
              <a:lnSpc>
                <a:spcPct val="130000"/>
              </a:lnSpc>
              <a:spcBef>
                <a:spcPct val="50000"/>
              </a:spcBef>
            </a:pPr>
            <a:r>
              <a:rPr lang="en-US" sz="2800" b="1"/>
              <a:t>Anthropometric Study:</a:t>
            </a:r>
            <a:r>
              <a:rPr lang="en-US" sz="2800"/>
              <a:t>  This measurement can be made on either a dried skull or a living individual, but results would be different because of the soft tissue thickness overlying both landmarks.</a:t>
            </a:r>
          </a:p>
          <a:p>
            <a:pPr algn="just">
              <a:lnSpc>
                <a:spcPct val="130000"/>
              </a:lnSpc>
              <a:spcBef>
                <a:spcPct val="50000"/>
              </a:spcBef>
            </a:pPr>
            <a:r>
              <a:rPr lang="en-US" sz="2800" i="1"/>
              <a:t>Advantages:</a:t>
            </a:r>
            <a:r>
              <a:rPr lang="en-US" sz="2800"/>
              <a:t>  This produces longitudinal data: repeated measures of the same individual.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533400" y="904875"/>
            <a:ext cx="8229600" cy="4581525"/>
          </a:xfrm>
          <a:prstGeom prst="rect">
            <a:avLst/>
          </a:prstGeom>
          <a:noFill/>
          <a:ln w="9525">
            <a:noFill/>
            <a:miter lim="800000"/>
            <a:headEnd/>
            <a:tailEnd/>
          </a:ln>
        </p:spPr>
        <p:txBody>
          <a:bodyPr>
            <a:spAutoFit/>
          </a:bodyPr>
          <a:lstStyle/>
          <a:p>
            <a:pPr algn="just">
              <a:lnSpc>
                <a:spcPct val="150000"/>
              </a:lnSpc>
              <a:spcBef>
                <a:spcPct val="50000"/>
              </a:spcBef>
            </a:pPr>
            <a:r>
              <a:rPr lang="en-US" sz="2800" b="1"/>
              <a:t>Cephalometric radiology:  </a:t>
            </a:r>
            <a:r>
              <a:rPr lang="en-US" sz="2800"/>
              <a:t> is of considerable importance not only in the study of growth but also in clinical evaluation of orthodontic patients.  This approach can combine the advantages of craniometry and anthropometry.  It allows a direct measurement of bony skeletal dimensions, but it also allows the same individual to be followed over time.</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strips(downLeft)">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81000" y="1295400"/>
            <a:ext cx="7391400" cy="4114800"/>
          </a:xfrm>
        </p:spPr>
        <p:txBody>
          <a:bodyPr/>
          <a:lstStyle/>
          <a:p>
            <a:pPr marL="609600" indent="-609600" eaLnBrk="1" hangingPunct="1">
              <a:lnSpc>
                <a:spcPct val="160000"/>
              </a:lnSpc>
              <a:buFontTx/>
              <a:buBlip>
                <a:blip r:embed="rId2"/>
              </a:buBlip>
            </a:pPr>
            <a:r>
              <a:rPr lang="en-US" i="1" smtClean="0"/>
              <a:t>  </a:t>
            </a:r>
            <a:r>
              <a:rPr lang="en-US" b="1" smtClean="0"/>
              <a:t>Experimental approach </a:t>
            </a:r>
          </a:p>
          <a:p>
            <a:pPr marL="990600" lvl="1" indent="-533400" eaLnBrk="1" hangingPunct="1">
              <a:lnSpc>
                <a:spcPct val="160000"/>
              </a:lnSpc>
              <a:buFont typeface="Wingdings" pitchFamily="2" charset="2"/>
              <a:buAutoNum type="alphaLcPeriod"/>
            </a:pPr>
            <a:r>
              <a:rPr lang="en-US" smtClean="0"/>
              <a:t>Detailed study may be destructive </a:t>
            </a:r>
          </a:p>
          <a:p>
            <a:pPr marL="990600" lvl="1" indent="-533400" eaLnBrk="1" hangingPunct="1">
              <a:lnSpc>
                <a:spcPct val="160000"/>
              </a:lnSpc>
              <a:buFont typeface="Wingdings" pitchFamily="2" charset="2"/>
              <a:buAutoNum type="alphaLcPeriod"/>
            </a:pPr>
            <a:r>
              <a:rPr lang="en-US" smtClean="0"/>
              <a:t>Largely restricted to non human beings</a:t>
            </a:r>
            <a:r>
              <a:rPr lang="en-US" i="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0" dur="500"/>
                                        <p:tgtEl>
                                          <p:spTgt spid="24579">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3"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7391400" cy="1143000"/>
          </a:xfrm>
        </p:spPr>
        <p:txBody>
          <a:bodyPr/>
          <a:lstStyle/>
          <a:p>
            <a:pPr eaLnBrk="1" hangingPunct="1"/>
            <a:r>
              <a:rPr lang="en-US" smtClean="0"/>
              <a:t>Experimental approaches:</a:t>
            </a:r>
          </a:p>
        </p:txBody>
      </p:sp>
      <p:sp>
        <p:nvSpPr>
          <p:cNvPr id="25605" name="Text Box 5"/>
          <p:cNvSpPr txBox="1">
            <a:spLocks noChangeArrowheads="1"/>
          </p:cNvSpPr>
          <p:nvPr/>
        </p:nvSpPr>
        <p:spPr bwMode="auto">
          <a:xfrm>
            <a:off x="1143000" y="1371600"/>
            <a:ext cx="7239000" cy="5946775"/>
          </a:xfrm>
          <a:prstGeom prst="rect">
            <a:avLst/>
          </a:prstGeom>
          <a:noFill/>
          <a:ln w="9525">
            <a:noFill/>
            <a:miter lim="800000"/>
            <a:headEnd/>
            <a:tailEnd/>
          </a:ln>
        </p:spPr>
        <p:txBody>
          <a:bodyPr>
            <a:spAutoFit/>
          </a:bodyPr>
          <a:lstStyle/>
          <a:p>
            <a:pPr marL="457200" indent="-457200">
              <a:lnSpc>
                <a:spcPct val="110000"/>
              </a:lnSpc>
              <a:spcBef>
                <a:spcPct val="50000"/>
              </a:spcBef>
              <a:buFontTx/>
              <a:buAutoNum type="arabicPeriod"/>
            </a:pPr>
            <a:r>
              <a:rPr lang="en-US" sz="3200"/>
              <a:t>Vital Staining:</a:t>
            </a:r>
          </a:p>
          <a:p>
            <a:pPr marL="457200" indent="-457200" algn="just">
              <a:lnSpc>
                <a:spcPct val="110000"/>
              </a:lnSpc>
              <a:spcBef>
                <a:spcPct val="50000"/>
              </a:spcBef>
            </a:pPr>
            <a:r>
              <a:rPr lang="en-US" sz="3200"/>
              <a:t>     John Hunter originated this method.  In eighteenth century. Hunter observed that bones of Pigs that are occasionally fed with textile waste were often stained in an interesting way.  He observed that active agent was a dye called alizarin which  still used for vital staining studies.</a:t>
            </a:r>
          </a:p>
          <a:p>
            <a:pPr marL="457200" indent="-457200" algn="just">
              <a:lnSpc>
                <a:spcPct val="110000"/>
              </a:lnSpc>
              <a:spcBef>
                <a:spcPct val="50000"/>
              </a:spcBef>
              <a:buFontTx/>
              <a:buAutoNum type="arabicPeriod"/>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checkerboard(across)">
                                      <p:cBhvr>
                                        <p:cTn id="1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838200" y="1447800"/>
            <a:ext cx="7391400" cy="4114800"/>
          </a:xfrm>
        </p:spPr>
        <p:txBody>
          <a:bodyPr/>
          <a:lstStyle/>
          <a:p>
            <a:pPr algn="just" eaLnBrk="1" hangingPunct="1">
              <a:lnSpc>
                <a:spcPct val="130000"/>
              </a:lnSpc>
              <a:buFontTx/>
              <a:buNone/>
            </a:pPr>
            <a:r>
              <a:rPr lang="en-US" smtClean="0"/>
              <a:t>   Vital staining is method of studying skeletal growth in which dyes that stain mineralizing tissues are injected in to animal.  These dyes remain in teeth and bones and can be detected later after the sacrifice of animal.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066800" y="919163"/>
            <a:ext cx="7315200" cy="4719637"/>
          </a:xfrm>
          <a:prstGeom prst="rect">
            <a:avLst/>
          </a:prstGeom>
          <a:noFill/>
          <a:ln w="9525">
            <a:noFill/>
            <a:miter lim="800000"/>
            <a:headEnd/>
            <a:tailEnd/>
          </a:ln>
        </p:spPr>
        <p:txBody>
          <a:bodyPr>
            <a:spAutoFit/>
          </a:bodyPr>
          <a:lstStyle/>
          <a:p>
            <a:pPr algn="just">
              <a:lnSpc>
                <a:spcPct val="190000"/>
              </a:lnSpc>
              <a:spcBef>
                <a:spcPct val="50000"/>
              </a:spcBef>
            </a:pPr>
            <a:r>
              <a:rPr lang="en-US" sz="3200"/>
              <a:t>These dyes react strongly at sites where bone calcification is occurring.  Since these are the sites of active skeletal growth, the dye marks the locations at which active growth is occurring.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in)">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66800" y="762000"/>
            <a:ext cx="7162800" cy="6111875"/>
          </a:xfrm>
          <a:prstGeom prst="rect">
            <a:avLst/>
          </a:prstGeom>
          <a:noFill/>
          <a:ln w="9525">
            <a:noFill/>
            <a:miter lim="800000"/>
            <a:headEnd/>
            <a:tailEnd/>
          </a:ln>
        </p:spPr>
        <p:txBody>
          <a:bodyPr>
            <a:spAutoFit/>
          </a:bodyPr>
          <a:lstStyle/>
          <a:p>
            <a:pPr algn="just">
              <a:lnSpc>
                <a:spcPct val="170000"/>
              </a:lnSpc>
              <a:spcBef>
                <a:spcPct val="50000"/>
              </a:spcBef>
            </a:pPr>
            <a:r>
              <a:rPr lang="en-US" sz="3200"/>
              <a:t>Tetracycline was discovered too late in 1960’s as an excellent vital stain that binds to calcium often resulting in discoloration of tooth </a:t>
            </a:r>
          </a:p>
          <a:p>
            <a:pPr algn="just">
              <a:lnSpc>
                <a:spcPct val="170000"/>
              </a:lnSpc>
              <a:spcBef>
                <a:spcPct val="50000"/>
              </a:spcBef>
            </a:pPr>
            <a:r>
              <a:rPr lang="en-US" sz="3200"/>
              <a:t>Vital staining method can not be used in humans.</a:t>
            </a:r>
          </a:p>
          <a:p>
            <a:pPr algn="just">
              <a:lnSpc>
                <a:spcPct val="170000"/>
              </a:lnSpc>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90600" y="1522413"/>
            <a:ext cx="6934200" cy="3506787"/>
          </a:xfrm>
          <a:prstGeom prst="rect">
            <a:avLst/>
          </a:prstGeom>
          <a:noFill/>
          <a:ln w="9525">
            <a:noFill/>
            <a:miter lim="800000"/>
            <a:headEnd/>
            <a:tailEnd/>
          </a:ln>
        </p:spPr>
        <p:txBody>
          <a:bodyPr>
            <a:spAutoFit/>
          </a:bodyPr>
          <a:lstStyle/>
          <a:p>
            <a:pPr>
              <a:spcBef>
                <a:spcPct val="50000"/>
              </a:spcBef>
            </a:pPr>
            <a:r>
              <a:rPr lang="en-US" sz="3200"/>
              <a:t>Alizarin Red 5</a:t>
            </a:r>
          </a:p>
          <a:p>
            <a:pPr>
              <a:spcBef>
                <a:spcPct val="50000"/>
              </a:spcBef>
            </a:pPr>
            <a:r>
              <a:rPr lang="en-US" sz="3200"/>
              <a:t>Tetracycline                    Used for vital </a:t>
            </a:r>
          </a:p>
          <a:p>
            <a:pPr>
              <a:spcBef>
                <a:spcPct val="50000"/>
              </a:spcBef>
            </a:pPr>
            <a:r>
              <a:rPr lang="en-US" sz="3200"/>
              <a:t>Lead Acetate		     staining.</a:t>
            </a:r>
          </a:p>
          <a:p>
            <a:pPr>
              <a:spcBef>
                <a:spcPct val="50000"/>
              </a:spcBef>
            </a:pPr>
            <a:r>
              <a:rPr lang="en-US" sz="3200"/>
              <a:t>Trypon Blue.</a:t>
            </a:r>
          </a:p>
          <a:p>
            <a:pPr>
              <a:spcBef>
                <a:spcPct val="50000"/>
              </a:spcBef>
            </a:pPr>
            <a:endParaRPr lang="en-US" sz="3200"/>
          </a:p>
        </p:txBody>
      </p:sp>
      <p:sp>
        <p:nvSpPr>
          <p:cNvPr id="28675" name="AutoShape 3"/>
          <p:cNvSpPr>
            <a:spLocks/>
          </p:cNvSpPr>
          <p:nvPr/>
        </p:nvSpPr>
        <p:spPr bwMode="auto">
          <a:xfrm>
            <a:off x="3810000" y="1447800"/>
            <a:ext cx="685800" cy="2971800"/>
          </a:xfrm>
          <a:prstGeom prst="rightBrace">
            <a:avLst>
              <a:gd name="adj1" fmla="val 36111"/>
              <a:gd name="adj2" fmla="val 49218"/>
            </a:avLst>
          </a:prstGeom>
          <a:noFill/>
          <a:ln w="9525">
            <a:solidFill>
              <a:schemeClr val="tx1"/>
            </a:solidFill>
            <a:round/>
            <a:headEnd/>
            <a:tailEnd/>
          </a:ln>
        </p:spPr>
        <p:txBody>
          <a:bodyPr wrap="none" anchor="ct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blinds(horizontal)">
                                      <p:cBhvr>
                                        <p:cTn id="11"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7391400" cy="1143000"/>
          </a:xfrm>
        </p:spPr>
        <p:txBody>
          <a:bodyPr/>
          <a:lstStyle/>
          <a:p>
            <a:pPr eaLnBrk="1" hangingPunct="1"/>
            <a:r>
              <a:rPr lang="en-US" smtClean="0"/>
              <a:t>Radio-Isotopes	</a:t>
            </a:r>
          </a:p>
        </p:txBody>
      </p:sp>
      <p:sp>
        <p:nvSpPr>
          <p:cNvPr id="29700" name="Text Box 4"/>
          <p:cNvSpPr txBox="1">
            <a:spLocks noChangeArrowheads="1"/>
          </p:cNvSpPr>
          <p:nvPr/>
        </p:nvSpPr>
        <p:spPr bwMode="auto">
          <a:xfrm>
            <a:off x="1143000" y="1676400"/>
            <a:ext cx="7086600" cy="4495800"/>
          </a:xfrm>
          <a:prstGeom prst="rect">
            <a:avLst/>
          </a:prstGeom>
          <a:noFill/>
          <a:ln w="9525">
            <a:noFill/>
            <a:miter lim="800000"/>
            <a:headEnd/>
            <a:tailEnd/>
          </a:ln>
        </p:spPr>
        <p:txBody>
          <a:bodyPr>
            <a:spAutoFit/>
          </a:bodyPr>
          <a:lstStyle/>
          <a:p>
            <a:pPr>
              <a:lnSpc>
                <a:spcPct val="140000"/>
              </a:lnSpc>
              <a:spcBef>
                <a:spcPct val="50000"/>
              </a:spcBef>
            </a:pPr>
            <a:r>
              <a:rPr lang="en-US" sz="2800"/>
              <a:t>With development of radio active tracers it is possible to use radio actively labeled metabolite that becomes incorporate in   tissues as sort of vital stain.</a:t>
            </a:r>
          </a:p>
          <a:p>
            <a:pPr>
              <a:lnSpc>
                <a:spcPct val="140000"/>
              </a:lnSpc>
              <a:spcBef>
                <a:spcPct val="50000"/>
              </a:spcBef>
            </a:pPr>
            <a:r>
              <a:rPr lang="en-US" sz="2800"/>
              <a:t>The location of radio active element is detected from tissues by the weak radio-activity given off at the site where material was incorporated.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checkerboard(across)">
                                      <p:cBhvr>
                                        <p:cTn id="11"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533400" y="609600"/>
            <a:ext cx="7391400" cy="1143000"/>
          </a:xfrm>
        </p:spPr>
        <p:txBody>
          <a:bodyPr/>
          <a:lstStyle/>
          <a:p>
            <a:pPr algn="l" eaLnBrk="1" hangingPunct="1"/>
            <a:r>
              <a:rPr lang="en-US" smtClean="0"/>
              <a:t>Definition of Development </a:t>
            </a:r>
          </a:p>
        </p:txBody>
      </p:sp>
      <p:sp>
        <p:nvSpPr>
          <p:cNvPr id="1027" name="Rectangle 3"/>
          <p:cNvSpPr>
            <a:spLocks noGrp="1" noChangeArrowheads="1"/>
          </p:cNvSpPr>
          <p:nvPr>
            <p:ph type="body" idx="1"/>
          </p:nvPr>
        </p:nvSpPr>
        <p:spPr>
          <a:xfrm>
            <a:off x="533400" y="1752600"/>
            <a:ext cx="8305800" cy="4114800"/>
          </a:xfrm>
        </p:spPr>
        <p:txBody>
          <a:bodyPr/>
          <a:lstStyle/>
          <a:p>
            <a:pPr eaLnBrk="1" hangingPunct="1">
              <a:lnSpc>
                <a:spcPct val="150000"/>
              </a:lnSpc>
            </a:pPr>
            <a:r>
              <a:rPr lang="en-US" smtClean="0"/>
              <a:t>Development is progress towards maturity”</a:t>
            </a:r>
            <a:r>
              <a:rPr lang="en-US" i="1" smtClean="0"/>
              <a:t>                                     						     - </a:t>
            </a:r>
            <a:r>
              <a:rPr lang="en-US" smtClean="0"/>
              <a:t> </a:t>
            </a:r>
            <a:r>
              <a:rPr lang="en-US" i="1" smtClean="0">
                <a:solidFill>
                  <a:srgbClr val="AD280D"/>
                </a:solidFill>
              </a:rPr>
              <a:t>Todd</a:t>
            </a:r>
          </a:p>
          <a:p>
            <a:pPr eaLnBrk="1" hangingPunct="1">
              <a:lnSpc>
                <a:spcPct val="150000"/>
              </a:lnSpc>
            </a:pPr>
            <a:r>
              <a:rPr lang="en-US" i="1" smtClean="0"/>
              <a:t>  </a:t>
            </a:r>
            <a:r>
              <a:rPr lang="en-US" smtClean="0"/>
              <a:t>Development connotes a maturation process involving progressive differentiation at the cellular and tissue levels</a:t>
            </a:r>
            <a:r>
              <a:rPr lang="en-US" i="1" smtClean="0"/>
              <a:t>                                           						      -  </a:t>
            </a:r>
            <a:r>
              <a:rPr lang="en-US" i="1" smtClean="0">
                <a:solidFill>
                  <a:srgbClr val="AD280D"/>
                </a:solidFill>
              </a:rPr>
              <a:t>Enlow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checkerboard(across)">
                                      <p:cBhvr>
                                        <p:cTn id="12" dur="500"/>
                                        <p:tgtEl>
                                          <p:spTgt spid="1027">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027">
                                            <p:txEl>
                                              <p:pRg st="1" end="1"/>
                                            </p:txEl>
                                          </p:spTgt>
                                        </p:tgtEl>
                                        <p:attrNameLst>
                                          <p:attrName>style.visibility</p:attrName>
                                        </p:attrNameLst>
                                      </p:cBhvr>
                                      <p:to>
                                        <p:strVal val="visible"/>
                                      </p:to>
                                    </p:set>
                                    <p:animEffect transition="in" filter="checkerboard(across)">
                                      <p:cBhvr>
                                        <p:cTn id="16" dur="5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609600"/>
            <a:ext cx="7620000" cy="5867400"/>
          </a:xfrm>
        </p:spPr>
        <p:txBody>
          <a:bodyPr/>
          <a:lstStyle/>
          <a:p>
            <a:pPr lvl="1" eaLnBrk="1" hangingPunct="1"/>
            <a:r>
              <a:rPr lang="en-US" sz="3000" smtClean="0"/>
              <a:t>Isotope technetum (Tc</a:t>
            </a:r>
            <a:r>
              <a:rPr lang="en-US" sz="3000" baseline="30000" smtClean="0"/>
              <a:t>99m</a:t>
            </a:r>
            <a:r>
              <a:rPr lang="en-US" sz="3000" smtClean="0"/>
              <a:t>) (Gamma Emitting)</a:t>
            </a:r>
          </a:p>
          <a:p>
            <a:pPr lvl="1" eaLnBrk="1" hangingPunct="1"/>
            <a:r>
              <a:rPr lang="en-US" sz="3000" smtClean="0"/>
              <a:t>33 M</a:t>
            </a:r>
            <a:r>
              <a:rPr lang="en-US" sz="3000" baseline="-25000" smtClean="0"/>
              <a:t>Tc </a:t>
            </a:r>
          </a:p>
          <a:p>
            <a:pPr lvl="1" eaLnBrk="1" hangingPunct="1"/>
            <a:r>
              <a:rPr lang="en-US" sz="3000" smtClean="0"/>
              <a:t>Calcium </a:t>
            </a:r>
            <a:r>
              <a:rPr lang="en-US" sz="3000" baseline="30000" smtClean="0"/>
              <a:t>45</a:t>
            </a:r>
            <a:endParaRPr lang="en-US" sz="3000" baseline="-25000" smtClean="0"/>
          </a:p>
          <a:p>
            <a:pPr lvl="1" eaLnBrk="1" hangingPunct="1"/>
            <a:r>
              <a:rPr lang="en-US" sz="3000" smtClean="0"/>
              <a:t>Potassium </a:t>
            </a:r>
            <a:r>
              <a:rPr lang="en-US" sz="3000" baseline="30000" smtClean="0"/>
              <a:t>32</a:t>
            </a:r>
          </a:p>
          <a:p>
            <a:pPr lvl="1" eaLnBrk="1" hangingPunct="1"/>
            <a:r>
              <a:rPr lang="en-US" sz="3000" baseline="30000" smtClean="0"/>
              <a:t>14</a:t>
            </a:r>
            <a:r>
              <a:rPr lang="en-US" sz="3000" smtClean="0"/>
              <a:t>C Proline</a:t>
            </a:r>
          </a:p>
          <a:p>
            <a:pPr lvl="1" eaLnBrk="1" hangingPunct="1"/>
            <a:r>
              <a:rPr lang="en-US" sz="3000" baseline="30000" smtClean="0"/>
              <a:t>3</a:t>
            </a:r>
            <a:r>
              <a:rPr lang="en-US" sz="3000" smtClean="0"/>
              <a:t>H Thymidine</a:t>
            </a:r>
          </a:p>
          <a:p>
            <a:pPr lvl="1" eaLnBrk="1" hangingPunct="1">
              <a:buFontTx/>
              <a:buNone/>
            </a:pPr>
            <a:endParaRPr lang="en-US" sz="3000" baseline="30000" smtClean="0"/>
          </a:p>
          <a:p>
            <a:pPr lvl="1" algn="just" eaLnBrk="1" hangingPunct="1">
              <a:buFontTx/>
              <a:buNone/>
            </a:pPr>
            <a:r>
              <a:rPr lang="en-US" sz="3000" smtClean="0"/>
              <a:t>This radioactivity in tissues of experimental </a:t>
            </a:r>
          </a:p>
          <a:p>
            <a:pPr lvl="1" algn="just" eaLnBrk="1" hangingPunct="1">
              <a:buFontTx/>
              <a:buNone/>
            </a:pPr>
            <a:r>
              <a:rPr lang="en-US" sz="3000" smtClean="0"/>
              <a:t>animals is detected in tissue culture by</a:t>
            </a:r>
          </a:p>
          <a:p>
            <a:pPr lvl="1" algn="just" eaLnBrk="1" hangingPunct="1">
              <a:buFontTx/>
              <a:buNone/>
            </a:pPr>
            <a:r>
              <a:rPr lang="en-US" sz="3000" smtClean="0"/>
              <a:t>method  called</a:t>
            </a:r>
            <a:r>
              <a:rPr lang="en-US" sz="3000" i="1" smtClean="0"/>
              <a:t> </a:t>
            </a:r>
            <a:r>
              <a:rPr lang="en-US" sz="3000" b="1" i="1" smtClean="0"/>
              <a:t>Autoradiography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dissolve">
                                      <p:cBhvr>
                                        <p:cTn id="10" dur="500"/>
                                        <p:tgtEl>
                                          <p:spTgt spid="307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dissolve">
                                      <p:cBhvr>
                                        <p:cTn id="13" dur="500"/>
                                        <p:tgtEl>
                                          <p:spTgt spid="307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dissolve">
                                      <p:cBhvr>
                                        <p:cTn id="16" dur="500"/>
                                        <p:tgtEl>
                                          <p:spTgt spid="3072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Effect transition="in" filter="dissolve">
                                      <p:cBhvr>
                                        <p:cTn id="19" dur="500"/>
                                        <p:tgtEl>
                                          <p:spTgt spid="3072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dissolve">
                                      <p:cBhvr>
                                        <p:cTn id="22" dur="500"/>
                                        <p:tgtEl>
                                          <p:spTgt spid="3072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723">
                                            <p:txEl>
                                              <p:pRg st="7" end="7"/>
                                            </p:txEl>
                                          </p:spTgt>
                                        </p:tgtEl>
                                        <p:attrNameLst>
                                          <p:attrName>style.visibility</p:attrName>
                                        </p:attrNameLst>
                                      </p:cBhvr>
                                      <p:to>
                                        <p:strVal val="visible"/>
                                      </p:to>
                                    </p:set>
                                    <p:animEffect transition="in" filter="dissolve">
                                      <p:cBhvr>
                                        <p:cTn id="25" dur="500"/>
                                        <p:tgtEl>
                                          <p:spTgt spid="30723">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0723">
                                            <p:txEl>
                                              <p:pRg st="8" end="8"/>
                                            </p:txEl>
                                          </p:spTgt>
                                        </p:tgtEl>
                                        <p:attrNameLst>
                                          <p:attrName>style.visibility</p:attrName>
                                        </p:attrNameLst>
                                      </p:cBhvr>
                                      <p:to>
                                        <p:strVal val="visible"/>
                                      </p:to>
                                    </p:set>
                                    <p:animEffect transition="in" filter="dissolve">
                                      <p:cBhvr>
                                        <p:cTn id="28" dur="500"/>
                                        <p:tgtEl>
                                          <p:spTgt spid="30723">
                                            <p:txEl>
                                              <p:pRg st="8" end="8"/>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723">
                                            <p:txEl>
                                              <p:pRg st="9" end="9"/>
                                            </p:txEl>
                                          </p:spTgt>
                                        </p:tgtEl>
                                        <p:attrNameLst>
                                          <p:attrName>style.visibility</p:attrName>
                                        </p:attrNameLst>
                                      </p:cBhvr>
                                      <p:to>
                                        <p:strVal val="visible"/>
                                      </p:to>
                                    </p:set>
                                    <p:animEffect transition="in" filter="dissolve">
                                      <p:cBhvr>
                                        <p:cTn id="31" dur="5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90600" y="920750"/>
            <a:ext cx="7239000" cy="4481513"/>
          </a:xfrm>
          <a:prstGeom prst="rect">
            <a:avLst/>
          </a:prstGeom>
          <a:noFill/>
          <a:ln w="9525">
            <a:noFill/>
            <a:miter lim="800000"/>
            <a:headEnd/>
            <a:tailEnd/>
          </a:ln>
        </p:spPr>
        <p:txBody>
          <a:bodyPr>
            <a:spAutoFit/>
          </a:bodyPr>
          <a:lstStyle/>
          <a:p>
            <a:pPr algn="just">
              <a:lnSpc>
                <a:spcPct val="180000"/>
              </a:lnSpc>
              <a:spcBef>
                <a:spcPct val="50000"/>
              </a:spcBef>
            </a:pPr>
            <a:r>
              <a:rPr lang="en-US" sz="3200"/>
              <a:t>In </a:t>
            </a:r>
            <a:r>
              <a:rPr lang="en-US" sz="3200" i="1"/>
              <a:t>Autoradiography</a:t>
            </a:r>
            <a:r>
              <a:rPr lang="en-US" sz="3200"/>
              <a:t> a film emulsion is placed over a this section of tissue containing the isotope and then it is exposed in dark by the radiation that indicates where growth is occurring.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7391400" cy="1143000"/>
          </a:xfrm>
        </p:spPr>
        <p:txBody>
          <a:bodyPr/>
          <a:lstStyle/>
          <a:p>
            <a:pPr algn="l" eaLnBrk="1" hangingPunct="1"/>
            <a:r>
              <a:rPr lang="en-US" smtClean="0"/>
              <a:t>Implant Radiography:</a:t>
            </a:r>
          </a:p>
        </p:txBody>
      </p:sp>
      <p:sp>
        <p:nvSpPr>
          <p:cNvPr id="32771" name="Rectangle 3"/>
          <p:cNvSpPr>
            <a:spLocks noGrp="1" noChangeArrowheads="1"/>
          </p:cNvSpPr>
          <p:nvPr>
            <p:ph type="body" idx="1"/>
          </p:nvPr>
        </p:nvSpPr>
        <p:spPr/>
        <p:txBody>
          <a:bodyPr/>
          <a:lstStyle/>
          <a:p>
            <a:pPr algn="just" eaLnBrk="1" hangingPunct="1">
              <a:lnSpc>
                <a:spcPct val="140000"/>
              </a:lnSpc>
              <a:buFontTx/>
              <a:buNone/>
            </a:pPr>
            <a:r>
              <a:rPr lang="en-US" i="1" smtClean="0"/>
              <a:t>- </a:t>
            </a:r>
            <a:r>
              <a:rPr lang="en-US" smtClean="0"/>
              <a:t>This method of study developed by professor  Arne Bjork and Coworkers at Royal Dental College in Copenhagen Denmark in 1969.  This has provided important new information about growth pattern of jaws</a:t>
            </a:r>
            <a:r>
              <a:rPr lang="en-US" i="1"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11"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990600" y="533400"/>
            <a:ext cx="7391400" cy="4876800"/>
          </a:xfrm>
        </p:spPr>
        <p:txBody>
          <a:bodyPr/>
          <a:lstStyle/>
          <a:p>
            <a:pPr algn="just" eaLnBrk="1" hangingPunct="1">
              <a:lnSpc>
                <a:spcPct val="130000"/>
              </a:lnSpc>
              <a:buFontTx/>
              <a:buNone/>
            </a:pPr>
            <a:r>
              <a:rPr lang="en-US" smtClean="0"/>
              <a:t>In this technique, Innert metal pins are placed in bones of face and Jaws.  These metal pins are innert and are well tolerated by skeleton.</a:t>
            </a:r>
          </a:p>
          <a:p>
            <a:pPr algn="just" eaLnBrk="1" hangingPunct="1">
              <a:lnSpc>
                <a:spcPct val="130000"/>
              </a:lnSpc>
              <a:buFontTx/>
              <a:buNone/>
            </a:pPr>
            <a:endParaRPr lang="en-US" smtClean="0"/>
          </a:p>
          <a:p>
            <a:pPr algn="just" eaLnBrk="1" hangingPunct="1">
              <a:lnSpc>
                <a:spcPct val="130000"/>
              </a:lnSpc>
              <a:buFontTx/>
              <a:buNone/>
            </a:pPr>
            <a:r>
              <a:rPr lang="en-US" smtClean="0"/>
              <a:t>Cephalometric reading taken periodically and superimposition of radiographs provide precise changes in position of bone and Jaw growths.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 calcmode="lin" valueType="num">
                                      <p:cBhvr additive="base">
                                        <p:cTn id="12"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57200"/>
            <a:ext cx="7772400" cy="642938"/>
          </a:xfrm>
        </p:spPr>
        <p:txBody>
          <a:bodyPr/>
          <a:lstStyle/>
          <a:p>
            <a:pPr eaLnBrk="1" hangingPunct="1"/>
            <a:r>
              <a:rPr lang="en-US" smtClean="0"/>
              <a:t>Natural markers.</a:t>
            </a:r>
          </a:p>
        </p:txBody>
      </p:sp>
      <p:sp>
        <p:nvSpPr>
          <p:cNvPr id="49155" name="Rectangle 3"/>
          <p:cNvSpPr>
            <a:spLocks noGrp="1" noChangeArrowheads="1"/>
          </p:cNvSpPr>
          <p:nvPr>
            <p:ph type="body" idx="1"/>
          </p:nvPr>
        </p:nvSpPr>
        <p:spPr>
          <a:xfrm>
            <a:off x="685800" y="1524000"/>
            <a:ext cx="7772400" cy="4572000"/>
          </a:xfrm>
        </p:spPr>
        <p:txBody>
          <a:bodyPr/>
          <a:lstStyle/>
          <a:p>
            <a:pPr algn="just" eaLnBrk="1" hangingPunct="1">
              <a:lnSpc>
                <a:spcPct val="130000"/>
              </a:lnSpc>
            </a:pPr>
            <a:r>
              <a:rPr lang="en-US" sz="2800" smtClean="0"/>
              <a:t>The persistence of certain developmental features has led to their use as natural markers by means of serial radiography.</a:t>
            </a:r>
          </a:p>
          <a:p>
            <a:pPr algn="just" eaLnBrk="1" hangingPunct="1">
              <a:lnSpc>
                <a:spcPct val="130000"/>
              </a:lnSpc>
            </a:pPr>
            <a:r>
              <a:rPr lang="en-US" sz="2800" smtClean="0"/>
              <a:t>Eg: trabaculae,nutrient canals and lines of arrested growth can be used for reference to study deposition, resorption and remodeling.</a:t>
            </a:r>
          </a:p>
          <a:p>
            <a:pPr algn="just" eaLnBrk="1" hangingPunct="1">
              <a:lnSpc>
                <a:spcPct val="130000"/>
              </a:lnSpc>
            </a:pPr>
            <a:r>
              <a:rPr lang="en-US" sz="2800" smtClean="0"/>
              <a:t>Certain natural markers are used as cephalometric landmarks.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11" dur="500"/>
                                        <p:tgtEl>
                                          <p:spTgt spid="49155">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5" dur="500"/>
                                        <p:tgtEl>
                                          <p:spTgt spid="49155">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9"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2362200"/>
            <a:ext cx="7772400" cy="1143000"/>
          </a:xfrm>
        </p:spPr>
        <p:txBody>
          <a:bodyPr/>
          <a:lstStyle/>
          <a:p>
            <a:pPr eaLnBrk="1" hangingPunct="1"/>
            <a:r>
              <a:rPr lang="en-US" sz="3600" b="1" smtClean="0"/>
              <a:t>Functional Matrix theory</a:t>
            </a:r>
            <a:br>
              <a:rPr lang="en-US" sz="3600" b="1" smtClean="0"/>
            </a:br>
            <a:r>
              <a:rPr lang="en-US" sz="3600" b="1" smtClean="0"/>
              <a:t/>
            </a:r>
            <a:br>
              <a:rPr lang="en-US" sz="3600" b="1" smtClean="0"/>
            </a:br>
            <a:r>
              <a:rPr lang="en-US" sz="3600" b="1" smtClean="0"/>
              <a:t> Melvin Moss (1965)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0" fill="hold"/>
                                        <p:tgtEl>
                                          <p:spTgt spid="68610"/>
                                        </p:tgtEl>
                                        <p:attrNameLst>
                                          <p:attrName>ppt_w</p:attrName>
                                        </p:attrNameLst>
                                      </p:cBhvr>
                                      <p:tavLst>
                                        <p:tav tm="0" fmla="#ppt_w*sin(2.5*pi*$)">
                                          <p:val>
                                            <p:fltVal val="0"/>
                                          </p:val>
                                        </p:tav>
                                        <p:tav tm="100000">
                                          <p:val>
                                            <p:fltVal val="1"/>
                                          </p:val>
                                        </p:tav>
                                      </p:tavLst>
                                    </p:anim>
                                    <p:anim calcmode="lin" valueType="num">
                                      <p:cBhvr>
                                        <p:cTn id="8" dur="5000" fill="hold"/>
                                        <p:tgtEl>
                                          <p:spTgt spid="686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857250"/>
          </a:xfrm>
        </p:spPr>
        <p:txBody>
          <a:bodyPr/>
          <a:lstStyle/>
          <a:p>
            <a:pPr eaLnBrk="1" hangingPunct="1"/>
            <a:r>
              <a:rPr lang="en-US" smtClean="0"/>
              <a:t>Implant markers.</a:t>
            </a:r>
          </a:p>
        </p:txBody>
      </p:sp>
      <p:sp>
        <p:nvSpPr>
          <p:cNvPr id="50179" name="Rectangle 3"/>
          <p:cNvSpPr>
            <a:spLocks noGrp="1" noChangeArrowheads="1"/>
          </p:cNvSpPr>
          <p:nvPr>
            <p:ph type="body" idx="1"/>
          </p:nvPr>
        </p:nvSpPr>
        <p:spPr>
          <a:xfrm>
            <a:off x="685800" y="1447800"/>
            <a:ext cx="7772400" cy="4724400"/>
          </a:xfrm>
        </p:spPr>
        <p:txBody>
          <a:bodyPr/>
          <a:lstStyle/>
          <a:p>
            <a:pPr eaLnBrk="1" hangingPunct="1">
              <a:lnSpc>
                <a:spcPct val="130000"/>
              </a:lnSpc>
            </a:pPr>
            <a:r>
              <a:rPr lang="en-US" sz="2800" smtClean="0"/>
              <a:t>Bjork devised a method of implanting tiny bits of</a:t>
            </a:r>
            <a:r>
              <a:rPr lang="en-US" sz="2800" u="sng" smtClean="0"/>
              <a:t> tantalum</a:t>
            </a:r>
            <a:r>
              <a:rPr lang="en-US" sz="2800" smtClean="0"/>
              <a:t> or biologically inert alloys into growing bone which served as radiographic reference markers for serial cephalometric study.</a:t>
            </a:r>
          </a:p>
          <a:p>
            <a:pPr eaLnBrk="1" hangingPunct="1">
              <a:lnSpc>
                <a:spcPct val="130000"/>
              </a:lnSpc>
              <a:buFontTx/>
              <a:buNone/>
            </a:pPr>
            <a:endParaRPr lang="en-US" sz="2800" smtClean="0"/>
          </a:p>
          <a:p>
            <a:pPr eaLnBrk="1" hangingPunct="1">
              <a:lnSpc>
                <a:spcPct val="130000"/>
              </a:lnSpc>
            </a:pPr>
            <a:r>
              <a:rPr lang="en-US" sz="2800" smtClean="0"/>
              <a:t>The method allows precise orientation of serial cephalograms and information on the amount and sites of bone growth.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11" dur="500"/>
                                        <p:tgtEl>
                                          <p:spTgt spid="50179">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15"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6" descr="D:\anand\growth of face.jpg"/>
          <p:cNvPicPr>
            <a:picLocks noChangeAspect="1" noChangeArrowheads="1"/>
          </p:cNvPicPr>
          <p:nvPr/>
        </p:nvPicPr>
        <p:blipFill>
          <a:blip r:embed="rId2" cstate="print">
            <a:lum bright="-12000" contrast="12000"/>
          </a:blip>
          <a:srcRect l="2364" b="3510"/>
          <a:stretch>
            <a:fillRect/>
          </a:stretch>
        </p:blipFill>
        <p:spPr bwMode="auto">
          <a:xfrm>
            <a:off x="4876800" y="1752600"/>
            <a:ext cx="3148013" cy="4191000"/>
          </a:xfrm>
          <a:prstGeom prst="rect">
            <a:avLst/>
          </a:prstGeom>
          <a:noFill/>
          <a:ln w="9525">
            <a:noFill/>
            <a:miter lim="800000"/>
            <a:headEnd/>
            <a:tailEnd/>
          </a:ln>
        </p:spPr>
      </p:pic>
      <p:pic>
        <p:nvPicPr>
          <p:cNvPr id="54275" name="Picture 1027" descr="D:\anand\growth of face2.jpg"/>
          <p:cNvPicPr>
            <a:picLocks noChangeAspect="1" noChangeArrowheads="1"/>
          </p:cNvPicPr>
          <p:nvPr/>
        </p:nvPicPr>
        <p:blipFill>
          <a:blip r:embed="rId3" cstate="print">
            <a:lum bright="-12000" contrast="18000"/>
          </a:blip>
          <a:srcRect l="2052" b="3175"/>
          <a:stretch>
            <a:fillRect/>
          </a:stretch>
        </p:blipFill>
        <p:spPr bwMode="auto">
          <a:xfrm>
            <a:off x="684213" y="1752600"/>
            <a:ext cx="3278187" cy="4191000"/>
          </a:xfrm>
          <a:prstGeom prst="rect">
            <a:avLst/>
          </a:prstGeom>
          <a:noFill/>
          <a:ln w="9525">
            <a:noFill/>
            <a:miter lim="800000"/>
            <a:headEnd/>
            <a:tailEnd/>
          </a:ln>
        </p:spPr>
      </p:pic>
      <p:sp>
        <p:nvSpPr>
          <p:cNvPr id="54276" name="Text Box 1028"/>
          <p:cNvSpPr txBox="1">
            <a:spLocks noChangeArrowheads="1"/>
          </p:cNvSpPr>
          <p:nvPr/>
        </p:nvSpPr>
        <p:spPr bwMode="auto">
          <a:xfrm>
            <a:off x="457200" y="806450"/>
            <a:ext cx="7772400" cy="641350"/>
          </a:xfrm>
          <a:prstGeom prst="rect">
            <a:avLst/>
          </a:prstGeom>
          <a:noFill/>
          <a:ln w="9525">
            <a:noFill/>
            <a:miter lim="800000"/>
            <a:headEnd/>
            <a:tailEnd/>
          </a:ln>
        </p:spPr>
        <p:txBody>
          <a:bodyPr>
            <a:spAutoFit/>
          </a:bodyPr>
          <a:lstStyle/>
          <a:p>
            <a:pPr>
              <a:spcBef>
                <a:spcPct val="50000"/>
              </a:spcBef>
            </a:pPr>
            <a:r>
              <a:rPr lang="en-US" sz="3600" b="1"/>
              <a:t>Theories of Growth and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4274"/>
                                        </p:tgtEl>
                                        <p:attrNameLst>
                                          <p:attrName>style.visibility</p:attrName>
                                        </p:attrNameLst>
                                      </p:cBhvr>
                                      <p:to>
                                        <p:strVal val="visible"/>
                                      </p:to>
                                    </p:set>
                                    <p:anim calcmode="lin" valueType="num">
                                      <p:cBhvr>
                                        <p:cTn id="12" dur="500" fill="hold"/>
                                        <p:tgtEl>
                                          <p:spTgt spid="54274"/>
                                        </p:tgtEl>
                                        <p:attrNameLst>
                                          <p:attrName>ppt_w</p:attrName>
                                        </p:attrNameLst>
                                      </p:cBhvr>
                                      <p:tavLst>
                                        <p:tav tm="0">
                                          <p:val>
                                            <p:fltVal val="0"/>
                                          </p:val>
                                        </p:tav>
                                        <p:tav tm="100000">
                                          <p:val>
                                            <p:strVal val="#ppt_w"/>
                                          </p:val>
                                        </p:tav>
                                      </p:tavLst>
                                    </p:anim>
                                    <p:anim calcmode="lin" valueType="num">
                                      <p:cBhvr>
                                        <p:cTn id="13" dur="500" fill="hold"/>
                                        <p:tgtEl>
                                          <p:spTgt spid="5427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54276"/>
                                        </p:tgtEl>
                                        <p:attrNameLst>
                                          <p:attrName>style.visibility</p:attrName>
                                        </p:attrNameLst>
                                      </p:cBhvr>
                                      <p:to>
                                        <p:strVal val="visible"/>
                                      </p:to>
                                    </p:set>
                                    <p:animEffect transition="in" filter="blinds(horizontal)">
                                      <p:cBhvr>
                                        <p:cTn id="1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17500" y="571500"/>
            <a:ext cx="8258175" cy="6200775"/>
          </a:xfrm>
          <a:prstGeom prst="rect">
            <a:avLst/>
          </a:prstGeom>
          <a:noFill/>
          <a:ln w="9525">
            <a:noFill/>
            <a:miter lim="800000"/>
            <a:headEnd/>
            <a:tailEnd/>
          </a:ln>
        </p:spPr>
        <p:txBody>
          <a:bodyPr wrap="none">
            <a:spAutoFit/>
          </a:bodyPr>
          <a:lstStyle/>
          <a:p>
            <a:pPr>
              <a:lnSpc>
                <a:spcPct val="110000"/>
              </a:lnSpc>
            </a:pPr>
            <a:r>
              <a:rPr lang="en-US" sz="2800" b="1" u="sng"/>
              <a:t>According to BAUME:</a:t>
            </a:r>
          </a:p>
          <a:p>
            <a:pPr>
              <a:lnSpc>
                <a:spcPct val="110000"/>
              </a:lnSpc>
            </a:pPr>
            <a:endParaRPr lang="en-US" sz="2800" b="1" u="sng"/>
          </a:p>
          <a:p>
            <a:pPr>
              <a:lnSpc>
                <a:spcPct val="110000"/>
              </a:lnSpc>
            </a:pPr>
            <a:r>
              <a:rPr lang="en-US" sz="2800" b="1"/>
              <a:t>  </a:t>
            </a:r>
            <a:r>
              <a:rPr lang="en-US" sz="2800" b="1" u="sng"/>
              <a:t>Growth Center:</a:t>
            </a:r>
          </a:p>
          <a:p>
            <a:pPr>
              <a:lnSpc>
                <a:spcPct val="110000"/>
              </a:lnSpc>
            </a:pPr>
            <a:r>
              <a:rPr lang="en-US" sz="2800" b="1"/>
              <a:t>              Is a site of endochondral ossification with</a:t>
            </a:r>
          </a:p>
          <a:p>
            <a:pPr>
              <a:lnSpc>
                <a:spcPct val="110000"/>
              </a:lnSpc>
            </a:pPr>
            <a:r>
              <a:rPr lang="en-US" sz="2800" b="1"/>
              <a:t>              tissue separating force,contributing to the </a:t>
            </a:r>
          </a:p>
          <a:p>
            <a:pPr>
              <a:lnSpc>
                <a:spcPct val="110000"/>
              </a:lnSpc>
            </a:pPr>
            <a:r>
              <a:rPr lang="en-US" sz="2800" b="1"/>
              <a:t>              increase of skeletal mass.</a:t>
            </a:r>
          </a:p>
          <a:p>
            <a:pPr>
              <a:lnSpc>
                <a:spcPct val="110000"/>
              </a:lnSpc>
            </a:pPr>
            <a:endParaRPr lang="en-US" sz="2800" b="1"/>
          </a:p>
          <a:p>
            <a:pPr>
              <a:lnSpc>
                <a:spcPct val="110000"/>
              </a:lnSpc>
            </a:pPr>
            <a:r>
              <a:rPr lang="en-US" sz="2800" b="1"/>
              <a:t>  </a:t>
            </a:r>
          </a:p>
          <a:p>
            <a:pPr>
              <a:lnSpc>
                <a:spcPct val="110000"/>
              </a:lnSpc>
            </a:pPr>
            <a:r>
              <a:rPr lang="en-US" sz="2800" b="1"/>
              <a:t>  </a:t>
            </a:r>
            <a:r>
              <a:rPr lang="en-US" sz="2800" b="1" u="sng"/>
              <a:t>Growth Site:</a:t>
            </a:r>
          </a:p>
          <a:p>
            <a:pPr>
              <a:lnSpc>
                <a:spcPct val="110000"/>
              </a:lnSpc>
            </a:pPr>
            <a:r>
              <a:rPr lang="en-US" sz="2800" b="1"/>
              <a:t>              Regions of Periosteal or suture bone </a:t>
            </a:r>
          </a:p>
          <a:p>
            <a:pPr>
              <a:lnSpc>
                <a:spcPct val="110000"/>
              </a:lnSpc>
            </a:pPr>
            <a:r>
              <a:rPr lang="en-US" sz="2800" b="1"/>
              <a:t>              formation and modeling resorption adaptive </a:t>
            </a:r>
          </a:p>
          <a:p>
            <a:pPr>
              <a:lnSpc>
                <a:spcPct val="110000"/>
              </a:lnSpc>
            </a:pPr>
            <a:r>
              <a:rPr lang="en-US" sz="2800" b="1"/>
              <a:t>              to environmental influences.</a:t>
            </a:r>
          </a:p>
          <a:p>
            <a:pPr>
              <a:lnSpc>
                <a:spcPct val="110000"/>
              </a:lnSpc>
            </a:pP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85800"/>
            <a:ext cx="7772400" cy="5257800"/>
          </a:xfrm>
        </p:spPr>
        <p:txBody>
          <a:bodyPr/>
          <a:lstStyle/>
          <a:p>
            <a:pPr algn="l" eaLnBrk="1" hangingPunct="1">
              <a:lnSpc>
                <a:spcPct val="120000"/>
              </a:lnSpc>
            </a:pPr>
            <a:r>
              <a:rPr lang="pt-BR" b="1" u="sng" smtClean="0"/>
              <a:t>GROWTH THEORIES</a:t>
            </a:r>
            <a:br>
              <a:rPr lang="pt-BR" b="1" u="sng" smtClean="0"/>
            </a:br>
            <a:r>
              <a:rPr lang="pt-BR" b="1" u="sng" smtClean="0"/>
              <a:t/>
            </a:r>
            <a:br>
              <a:rPr lang="pt-BR" b="1" u="sng" smtClean="0"/>
            </a:br>
            <a:r>
              <a:rPr lang="pt-BR" sz="3600" b="1" smtClean="0"/>
              <a:t>1) Genetic Theory</a:t>
            </a:r>
            <a:br>
              <a:rPr lang="pt-BR" sz="3600" b="1" smtClean="0"/>
            </a:br>
            <a:r>
              <a:rPr lang="pt-BR" sz="3600" b="1" smtClean="0"/>
              <a:t>2) Sutural Theory</a:t>
            </a:r>
            <a:br>
              <a:rPr lang="pt-BR" sz="3600" b="1" smtClean="0"/>
            </a:br>
            <a:r>
              <a:rPr lang="pt-BR" sz="3600" b="1" smtClean="0"/>
              <a:t>3) Cartilagnous theory</a:t>
            </a:r>
            <a:br>
              <a:rPr lang="pt-BR" sz="3600" b="1" smtClean="0"/>
            </a:br>
            <a:r>
              <a:rPr lang="pt-BR" sz="3600" b="1" smtClean="0"/>
              <a:t>4) Functional Matrix thory</a:t>
            </a:r>
            <a:br>
              <a:rPr lang="pt-BR" sz="3600" b="1" smtClean="0"/>
            </a:br>
            <a:r>
              <a:rPr lang="pt-BR" sz="3600" b="1" smtClean="0"/>
              <a:t>5) Cybernetic Theory</a:t>
            </a:r>
            <a:br>
              <a:rPr lang="pt-BR" sz="3600" b="1" smtClean="0"/>
            </a:br>
            <a:r>
              <a:rPr lang="pt-BR" sz="3600" b="1" smtClean="0"/>
              <a:t>6) Composite Theory</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heckerboard(across)">
                                      <p:cBhvr>
                                        <p:cTn id="7" dur="500"/>
                                        <p:tgtEl>
                                          <p:spTgt spid="53250"/>
                                        </p:tgtEl>
                                      </p:cBhvr>
                                    </p:animEffect>
                                  </p:childTnLst>
                                  <p:subTnLst>
                                    <p:animClr clrSpc="rgb" dir="cw">
                                      <p:cBhvr override="childStyle">
                                        <p:cTn dur="1" fill="hold" display="0" masterRel="nextClick" afterEffect="1"/>
                                        <p:tgtEl>
                                          <p:spTgt spid="53250"/>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838200"/>
            <a:ext cx="7391400" cy="1143000"/>
          </a:xfrm>
        </p:spPr>
        <p:txBody>
          <a:bodyPr/>
          <a:lstStyle/>
          <a:p>
            <a:pPr algn="l" eaLnBrk="1" hangingPunct="1">
              <a:lnSpc>
                <a:spcPct val="110000"/>
              </a:lnSpc>
            </a:pPr>
            <a:r>
              <a:rPr lang="en-US" smtClean="0"/>
              <a:t>Correlation between growth and development </a:t>
            </a:r>
          </a:p>
        </p:txBody>
      </p:sp>
      <p:sp>
        <p:nvSpPr>
          <p:cNvPr id="7171" name="Rectangle 3"/>
          <p:cNvSpPr>
            <a:spLocks noGrp="1" noChangeArrowheads="1"/>
          </p:cNvSpPr>
          <p:nvPr>
            <p:ph type="body" idx="1"/>
          </p:nvPr>
        </p:nvSpPr>
        <p:spPr>
          <a:xfrm>
            <a:off x="914400" y="2514600"/>
            <a:ext cx="7391400" cy="3429000"/>
          </a:xfrm>
        </p:spPr>
        <p:txBody>
          <a:bodyPr/>
          <a:lstStyle/>
          <a:p>
            <a:pPr eaLnBrk="1" hangingPunct="1">
              <a:lnSpc>
                <a:spcPct val="150000"/>
              </a:lnSpc>
            </a:pPr>
            <a:r>
              <a:rPr lang="en-US" i="1" smtClean="0"/>
              <a:t> </a:t>
            </a:r>
            <a:r>
              <a:rPr lang="en-US" smtClean="0"/>
              <a:t>Growth is basically anatomic phenomenon and quantitative in nature.</a:t>
            </a:r>
          </a:p>
          <a:p>
            <a:pPr eaLnBrk="1" hangingPunct="1">
              <a:lnSpc>
                <a:spcPct val="150000"/>
              </a:lnSpc>
            </a:pPr>
            <a:r>
              <a:rPr lang="en-US" smtClean="0"/>
              <a:t>Development is basically physiologic phenomenon and qualitative in nature.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dissolve">
                                      <p:cBhvr>
                                        <p:cTn id="11" dur="500"/>
                                        <p:tgtEl>
                                          <p:spTgt spid="717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685800"/>
            <a:ext cx="7315200" cy="641350"/>
          </a:xfrm>
          <a:prstGeom prst="rect">
            <a:avLst/>
          </a:prstGeom>
          <a:noFill/>
          <a:ln w="9525">
            <a:noFill/>
            <a:miter lim="800000"/>
            <a:headEnd/>
            <a:tailEnd/>
          </a:ln>
        </p:spPr>
        <p:txBody>
          <a:bodyPr>
            <a:spAutoFit/>
          </a:bodyPr>
          <a:lstStyle/>
          <a:p>
            <a:pPr>
              <a:spcBef>
                <a:spcPct val="50000"/>
              </a:spcBef>
            </a:pPr>
            <a:r>
              <a:rPr lang="en-US" sz="3600" b="1"/>
              <a:t>Genetic Theory</a:t>
            </a:r>
          </a:p>
        </p:txBody>
      </p:sp>
      <p:sp>
        <p:nvSpPr>
          <p:cNvPr id="55299" name="Text Box 3"/>
          <p:cNvSpPr txBox="1">
            <a:spLocks noChangeArrowheads="1"/>
          </p:cNvSpPr>
          <p:nvPr/>
        </p:nvSpPr>
        <p:spPr bwMode="auto">
          <a:xfrm>
            <a:off x="685800" y="1600200"/>
            <a:ext cx="7924800" cy="4240213"/>
          </a:xfrm>
          <a:prstGeom prst="rect">
            <a:avLst/>
          </a:prstGeom>
          <a:noFill/>
          <a:ln w="9525">
            <a:noFill/>
            <a:miter lim="800000"/>
            <a:headEnd/>
            <a:tailEnd/>
          </a:ln>
        </p:spPr>
        <p:txBody>
          <a:bodyPr>
            <a:spAutoFit/>
          </a:bodyPr>
          <a:lstStyle/>
          <a:p>
            <a:pPr>
              <a:lnSpc>
                <a:spcPct val="120000"/>
              </a:lnSpc>
              <a:spcBef>
                <a:spcPct val="50000"/>
              </a:spcBef>
            </a:pPr>
            <a:r>
              <a:rPr lang="en-US" sz="2800" b="1"/>
              <a:t>1950’s to 1970’s:</a:t>
            </a:r>
          </a:p>
          <a:p>
            <a:pPr>
              <a:lnSpc>
                <a:spcPct val="120000"/>
              </a:lnSpc>
              <a:spcBef>
                <a:spcPct val="50000"/>
              </a:spcBef>
              <a:buFontTx/>
              <a:buChar char="-"/>
            </a:pPr>
            <a:r>
              <a:rPr lang="en-US" sz="2800"/>
              <a:t>Mainly based on observations </a:t>
            </a:r>
          </a:p>
          <a:p>
            <a:pPr>
              <a:lnSpc>
                <a:spcPct val="120000"/>
              </a:lnSpc>
              <a:spcBef>
                <a:spcPct val="50000"/>
              </a:spcBef>
              <a:buFontTx/>
              <a:buChar char="-"/>
            </a:pPr>
            <a:r>
              <a:rPr lang="en-US" sz="2800"/>
              <a:t>No evident scientific data</a:t>
            </a:r>
          </a:p>
          <a:p>
            <a:pPr>
              <a:lnSpc>
                <a:spcPct val="120000"/>
              </a:lnSpc>
              <a:spcBef>
                <a:spcPct val="50000"/>
              </a:spcBef>
              <a:buFontTx/>
              <a:buChar char="-"/>
            </a:pPr>
            <a:r>
              <a:rPr lang="en-US" sz="2800"/>
              <a:t>Lacked scientific understanding and soon replaced   </a:t>
            </a:r>
          </a:p>
          <a:p>
            <a:pPr>
              <a:lnSpc>
                <a:spcPct val="120000"/>
              </a:lnSpc>
              <a:spcBef>
                <a:spcPct val="50000"/>
              </a:spcBef>
            </a:pPr>
            <a:r>
              <a:rPr lang="en-US" sz="2800"/>
              <a:t> by other theories.</a:t>
            </a:r>
          </a:p>
          <a:p>
            <a:pPr>
              <a:lnSpc>
                <a:spcPct val="120000"/>
              </a:lnSpc>
              <a:spcBef>
                <a:spcPct val="50000"/>
              </a:spcBef>
              <a:buFontTx/>
              <a:buChar cha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checkerboard(across)">
                                      <p:cBhvr>
                                        <p:cTn id="11"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57200" y="1143000"/>
            <a:ext cx="5562600" cy="641350"/>
          </a:xfrm>
          <a:prstGeom prst="rect">
            <a:avLst/>
          </a:prstGeom>
          <a:noFill/>
          <a:ln w="9525">
            <a:noFill/>
            <a:miter lim="800000"/>
            <a:headEnd/>
            <a:tailEnd/>
          </a:ln>
        </p:spPr>
        <p:txBody>
          <a:bodyPr>
            <a:spAutoFit/>
          </a:bodyPr>
          <a:lstStyle/>
          <a:p>
            <a:pPr>
              <a:spcBef>
                <a:spcPct val="50000"/>
              </a:spcBef>
            </a:pPr>
            <a:r>
              <a:rPr lang="en-US" sz="3600" b="1"/>
              <a:t>Sutural Theory:</a:t>
            </a:r>
          </a:p>
        </p:txBody>
      </p:sp>
      <p:sp>
        <p:nvSpPr>
          <p:cNvPr id="56323" name="Text Box 3"/>
          <p:cNvSpPr txBox="1">
            <a:spLocks noChangeArrowheads="1"/>
          </p:cNvSpPr>
          <p:nvPr/>
        </p:nvSpPr>
        <p:spPr bwMode="auto">
          <a:xfrm>
            <a:off x="609600" y="2279650"/>
            <a:ext cx="7620000" cy="3897313"/>
          </a:xfrm>
          <a:prstGeom prst="rect">
            <a:avLst/>
          </a:prstGeom>
          <a:noFill/>
          <a:ln w="9525">
            <a:noFill/>
            <a:miter lim="800000"/>
            <a:headEnd/>
            <a:tailEnd/>
          </a:ln>
        </p:spPr>
        <p:txBody>
          <a:bodyPr>
            <a:spAutoFit/>
          </a:bodyPr>
          <a:lstStyle/>
          <a:p>
            <a:pPr>
              <a:lnSpc>
                <a:spcPct val="140000"/>
              </a:lnSpc>
              <a:spcBef>
                <a:spcPct val="50000"/>
              </a:spcBef>
            </a:pPr>
            <a:r>
              <a:rPr lang="en-US" sz="2800" b="1"/>
              <a:t>Proposed by Sicher in 1955: </a:t>
            </a:r>
            <a:r>
              <a:rPr lang="en-US" sz="2800"/>
              <a:t>According to Sicher </a:t>
            </a:r>
          </a:p>
          <a:p>
            <a:pPr algn="just">
              <a:lnSpc>
                <a:spcPct val="140000"/>
              </a:lnSpc>
              <a:spcBef>
                <a:spcPct val="50000"/>
              </a:spcBef>
              <a:buFontTx/>
              <a:buChar char="-"/>
            </a:pPr>
            <a:r>
              <a:rPr lang="en-US" sz="2800"/>
              <a:t>“The primary event in sutural growth is the proliferation of the connective tissue between the two bones.  If sutural tissue proliferates, it creates the space for appositional growth at the border of the bones”.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6323"/>
                                        </p:tgtEl>
                                        <p:attrNameLst>
                                          <p:attrName>style.visibility</p:attrName>
                                        </p:attrNameLst>
                                      </p:cBhvr>
                                      <p:to>
                                        <p:strVal val="visible"/>
                                      </p:to>
                                    </p:set>
                                    <p:anim calcmode="lin" valueType="num">
                                      <p:cBhvr>
                                        <p:cTn id="11" dur="1000" fill="hold"/>
                                        <p:tgtEl>
                                          <p:spTgt spid="56323"/>
                                        </p:tgtEl>
                                        <p:attrNameLst>
                                          <p:attrName>ppt_w</p:attrName>
                                        </p:attrNameLst>
                                      </p:cBhvr>
                                      <p:tavLst>
                                        <p:tav tm="0">
                                          <p:val>
                                            <p:fltVal val="0"/>
                                          </p:val>
                                        </p:tav>
                                        <p:tav tm="100000">
                                          <p:val>
                                            <p:strVal val="#ppt_w"/>
                                          </p:val>
                                        </p:tav>
                                      </p:tavLst>
                                    </p:anim>
                                    <p:anim calcmode="lin" valueType="num">
                                      <p:cBhvr>
                                        <p:cTn id="12" dur="1000" fill="hold"/>
                                        <p:tgtEl>
                                          <p:spTgt spid="56323"/>
                                        </p:tgtEl>
                                        <p:attrNameLst>
                                          <p:attrName>ppt_h</p:attrName>
                                        </p:attrNameLst>
                                      </p:cBhvr>
                                      <p:tavLst>
                                        <p:tav tm="0">
                                          <p:val>
                                            <p:fltVal val="0"/>
                                          </p:val>
                                        </p:tav>
                                        <p:tav tm="100000">
                                          <p:val>
                                            <p:strVal val="#ppt_h"/>
                                          </p:val>
                                        </p:tav>
                                      </p:tavLst>
                                    </p:anim>
                                    <p:anim calcmode="lin" valueType="num">
                                      <p:cBhvr>
                                        <p:cTn id="13" dur="1000" fill="hold"/>
                                        <p:tgtEl>
                                          <p:spTgt spid="5632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63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838200" y="914400"/>
            <a:ext cx="7620000" cy="4156075"/>
          </a:xfrm>
          <a:prstGeom prst="rect">
            <a:avLst/>
          </a:prstGeom>
          <a:noFill/>
          <a:ln w="9525">
            <a:noFill/>
            <a:miter lim="800000"/>
            <a:headEnd/>
            <a:tailEnd/>
          </a:ln>
        </p:spPr>
        <p:txBody>
          <a:bodyPr>
            <a:spAutoFit/>
          </a:bodyPr>
          <a:lstStyle/>
          <a:p>
            <a:pPr marL="457200" indent="-457200">
              <a:lnSpc>
                <a:spcPct val="150000"/>
              </a:lnSpc>
              <a:spcBef>
                <a:spcPct val="50000"/>
              </a:spcBef>
            </a:pPr>
            <a:r>
              <a:rPr lang="en-US" sz="2800"/>
              <a:t>We now know that functions of future are :</a:t>
            </a:r>
          </a:p>
          <a:p>
            <a:pPr marL="457200" indent="-457200">
              <a:lnSpc>
                <a:spcPct val="150000"/>
              </a:lnSpc>
              <a:spcBef>
                <a:spcPct val="50000"/>
              </a:spcBef>
              <a:buFontTx/>
              <a:buAutoNum type="arabicPeriod"/>
            </a:pPr>
            <a:r>
              <a:rPr lang="en-US" sz="2800"/>
              <a:t>Unite the bone</a:t>
            </a:r>
          </a:p>
          <a:p>
            <a:pPr marL="457200" indent="-457200">
              <a:lnSpc>
                <a:spcPct val="150000"/>
              </a:lnSpc>
              <a:spcBef>
                <a:spcPct val="50000"/>
              </a:spcBef>
              <a:buFontTx/>
              <a:buAutoNum type="arabicPeriod"/>
            </a:pPr>
            <a:r>
              <a:rPr lang="en-US" sz="2800"/>
              <a:t>Absorb the forces,</a:t>
            </a:r>
          </a:p>
          <a:p>
            <a:pPr marL="457200" indent="-457200">
              <a:lnSpc>
                <a:spcPct val="150000"/>
              </a:lnSpc>
              <a:spcBef>
                <a:spcPct val="50000"/>
              </a:spcBef>
              <a:buFontTx/>
              <a:buAutoNum type="arabicPeriod"/>
            </a:pPr>
            <a:r>
              <a:rPr lang="en-US" sz="2800"/>
              <a:t>Act as a joint</a:t>
            </a:r>
          </a:p>
          <a:p>
            <a:pPr marL="457200" indent="-457200">
              <a:lnSpc>
                <a:spcPct val="150000"/>
              </a:lnSpc>
              <a:spcBef>
                <a:spcPct val="50000"/>
              </a:spcBef>
              <a:buFontTx/>
              <a:buAutoNum type="arabicPeriod"/>
            </a:pPr>
            <a:r>
              <a:rPr lang="en-US" sz="2800" b="1">
                <a:solidFill>
                  <a:srgbClr val="FFFF00"/>
                </a:solidFill>
              </a:rPr>
              <a:t>Act as a growth site and not growth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228600"/>
            <a:ext cx="8305800" cy="6778625"/>
          </a:xfrm>
          <a:prstGeom prst="rect">
            <a:avLst/>
          </a:prstGeom>
          <a:noFill/>
          <a:ln w="9525">
            <a:noFill/>
            <a:miter lim="800000"/>
            <a:headEnd/>
            <a:tailEnd/>
          </a:ln>
        </p:spPr>
        <p:txBody>
          <a:bodyPr>
            <a:spAutoFit/>
          </a:bodyPr>
          <a:lstStyle/>
          <a:p>
            <a:pPr marL="457200" indent="-457200">
              <a:spcBef>
                <a:spcPct val="50000"/>
              </a:spcBef>
            </a:pPr>
            <a:r>
              <a:rPr lang="en-US" sz="3200" b="1"/>
              <a:t>Evidences Against Sicher’s Theory:</a:t>
            </a:r>
          </a:p>
          <a:p>
            <a:pPr marL="457200" indent="-457200">
              <a:lnSpc>
                <a:spcPct val="120000"/>
              </a:lnSpc>
              <a:spcBef>
                <a:spcPct val="50000"/>
              </a:spcBef>
              <a:buFontTx/>
              <a:buAutoNum type="arabicPeriod"/>
            </a:pPr>
            <a:r>
              <a:rPr lang="en-US" sz="2800"/>
              <a:t>Auto transplants of sutures fail to grow in cultural medium though provided with same environment and conditions.</a:t>
            </a:r>
          </a:p>
          <a:p>
            <a:pPr marL="457200" indent="-457200">
              <a:lnSpc>
                <a:spcPct val="120000"/>
              </a:lnSpc>
              <a:spcBef>
                <a:spcPct val="50000"/>
              </a:spcBef>
              <a:buFontTx/>
              <a:buAutoNum type="arabicPeriod"/>
            </a:pPr>
            <a:r>
              <a:rPr lang="en-US" sz="2800"/>
              <a:t>Extripation of sutures has no appreciable effect on growth of skeletal.</a:t>
            </a:r>
          </a:p>
          <a:p>
            <a:pPr marL="457200" indent="-457200">
              <a:lnSpc>
                <a:spcPct val="120000"/>
              </a:lnSpc>
              <a:spcBef>
                <a:spcPct val="50000"/>
              </a:spcBef>
              <a:buFontTx/>
              <a:buAutoNum type="arabicPeriod"/>
            </a:pPr>
            <a:r>
              <a:rPr lang="en-US" sz="2800"/>
              <a:t>The shape and growth within sutures is dependent on external stimuli.</a:t>
            </a:r>
          </a:p>
          <a:p>
            <a:pPr marL="457200" indent="-457200">
              <a:lnSpc>
                <a:spcPct val="120000"/>
              </a:lnSpc>
              <a:spcBef>
                <a:spcPct val="50000"/>
              </a:spcBef>
              <a:buFontTx/>
              <a:buAutoNum type="arabicPeriod"/>
            </a:pPr>
            <a:r>
              <a:rPr lang="en-US" sz="2800"/>
              <a:t>It is possible to bring the sutural grwoth to halt by mechanical stresse applied across the sutures.</a:t>
            </a:r>
          </a:p>
          <a:p>
            <a:pPr marL="457200" indent="-457200">
              <a:lnSpc>
                <a:spcPct val="120000"/>
              </a:lnSpc>
              <a:spcBef>
                <a:spcPct val="50000"/>
              </a:spcBef>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heckerboard(across)">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533400"/>
            <a:ext cx="8382000" cy="7294563"/>
          </a:xfrm>
          <a:prstGeom prst="rect">
            <a:avLst/>
          </a:prstGeom>
          <a:noFill/>
          <a:ln w="9525">
            <a:noFill/>
            <a:miter lim="800000"/>
            <a:headEnd/>
            <a:tailEnd/>
          </a:ln>
        </p:spPr>
        <p:txBody>
          <a:bodyPr>
            <a:spAutoFit/>
          </a:bodyPr>
          <a:lstStyle/>
          <a:p>
            <a:pPr>
              <a:spcBef>
                <a:spcPct val="50000"/>
              </a:spcBef>
            </a:pPr>
            <a:r>
              <a:rPr lang="en-US" sz="3200" b="1"/>
              <a:t>Cartilagenous Theory  </a:t>
            </a:r>
            <a:r>
              <a:rPr lang="en-US" sz="3200" b="1">
                <a:solidFill>
                  <a:srgbClr val="FFFF00"/>
                </a:solidFill>
              </a:rPr>
              <a:t>(James Scott-1956)</a:t>
            </a:r>
          </a:p>
          <a:p>
            <a:pPr>
              <a:spcBef>
                <a:spcPct val="50000"/>
              </a:spcBef>
            </a:pPr>
            <a:r>
              <a:rPr lang="en-US" sz="2800">
                <a:solidFill>
                  <a:srgbClr val="FFFF00"/>
                </a:solidFill>
              </a:rPr>
              <a:t>  </a:t>
            </a:r>
            <a:r>
              <a:rPr lang="en-US" sz="2800">
                <a:solidFill>
                  <a:schemeClr val="tx2"/>
                </a:solidFill>
              </a:rPr>
              <a:t>The fact that, for many bones of the hand and legs, cartilagedoes the growing while bone merely replaces it makes this theory attractive for the bones of the jaws.</a:t>
            </a:r>
          </a:p>
          <a:p>
            <a:pPr>
              <a:spcBef>
                <a:spcPct val="50000"/>
              </a:spcBef>
            </a:pPr>
            <a:r>
              <a:rPr lang="en-US" sz="3200" b="1">
                <a:solidFill>
                  <a:schemeClr val="tx2"/>
                </a:solidFill>
              </a:rPr>
              <a:t>According the Scott:-</a:t>
            </a:r>
          </a:p>
          <a:p>
            <a:pPr>
              <a:spcBef>
                <a:spcPct val="50000"/>
              </a:spcBef>
              <a:buFontTx/>
              <a:buChar char="-"/>
            </a:pPr>
            <a:r>
              <a:rPr lang="en-US" sz="2800">
                <a:solidFill>
                  <a:schemeClr val="tx2"/>
                </a:solidFill>
              </a:rPr>
              <a:t>Spheno-occipital synchondrosis cartilage -responsible for the growth of cranial base.</a:t>
            </a:r>
          </a:p>
          <a:p>
            <a:pPr>
              <a:spcBef>
                <a:spcPct val="50000"/>
              </a:spcBef>
              <a:buFontTx/>
              <a:buChar char="-"/>
            </a:pPr>
            <a:r>
              <a:rPr lang="en-US" sz="2800">
                <a:solidFill>
                  <a:schemeClr val="tx2"/>
                </a:solidFill>
              </a:rPr>
              <a:t>Nasal septal cartilage – Responsible for the growth of maxilla</a:t>
            </a:r>
          </a:p>
          <a:p>
            <a:pPr>
              <a:spcBef>
                <a:spcPct val="50000"/>
              </a:spcBef>
              <a:buFontTx/>
              <a:buChar char="-"/>
            </a:pPr>
            <a:r>
              <a:rPr lang="en-US" sz="2800">
                <a:solidFill>
                  <a:schemeClr val="tx2"/>
                </a:solidFill>
              </a:rPr>
              <a:t>Condylar cartilage – Responsible for the growth of mandible</a:t>
            </a:r>
          </a:p>
          <a:p>
            <a:pPr>
              <a:spcBef>
                <a:spcPct val="50000"/>
              </a:spcBef>
              <a:buFontTx/>
              <a:buChar char="-"/>
            </a:pPr>
            <a:endParaRPr lang="en-US" sz="2800">
              <a:solidFill>
                <a:schemeClr val="tx2"/>
              </a:solidFill>
            </a:endParaRPr>
          </a:p>
          <a:p>
            <a:pPr>
              <a:spcBef>
                <a:spcPct val="50000"/>
              </a:spcBef>
              <a:buFontTx/>
              <a:buChar char="-"/>
            </a:pPr>
            <a:endParaRPr lang="en-US"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checkerboard(across)">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D:\anand\p3.jpg"/>
          <p:cNvPicPr>
            <a:picLocks noChangeAspect="1" noChangeArrowheads="1"/>
          </p:cNvPicPr>
          <p:nvPr/>
        </p:nvPicPr>
        <p:blipFill>
          <a:blip r:embed="rId2" cstate="print">
            <a:lum bright="-18000" contrast="30000"/>
          </a:blip>
          <a:srcRect l="13461" r="5769" b="4587"/>
          <a:stretch>
            <a:fillRect/>
          </a:stretch>
        </p:blipFill>
        <p:spPr bwMode="auto">
          <a:xfrm>
            <a:off x="1905000" y="898525"/>
            <a:ext cx="5105400" cy="474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500" fill="hold"/>
                                        <p:tgtEl>
                                          <p:spTgt spid="60420"/>
                                        </p:tgtEl>
                                        <p:attrNameLst>
                                          <p:attrName>ppt_w</p:attrName>
                                        </p:attrNameLst>
                                      </p:cBhvr>
                                      <p:tavLst>
                                        <p:tav tm="0">
                                          <p:val>
                                            <p:fltVal val="0"/>
                                          </p:val>
                                        </p:tav>
                                        <p:tav tm="100000">
                                          <p:val>
                                            <p:strVal val="#ppt_w"/>
                                          </p:val>
                                        </p:tav>
                                      </p:tavLst>
                                    </p:anim>
                                    <p:anim calcmode="lin" valueType="num">
                                      <p:cBhvr>
                                        <p:cTn id="8" dur="500" fill="hold"/>
                                        <p:tgtEl>
                                          <p:spTgt spid="60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anand\p1.jpg"/>
          <p:cNvPicPr>
            <a:picLocks noChangeAspect="1" noChangeArrowheads="1"/>
          </p:cNvPicPr>
          <p:nvPr/>
        </p:nvPicPr>
        <p:blipFill>
          <a:blip r:embed="rId2" cstate="print">
            <a:lum bright="-30000" contrast="48000"/>
          </a:blip>
          <a:srcRect l="4054" t="8205" r="2702" b="75"/>
          <a:stretch>
            <a:fillRect/>
          </a:stretch>
        </p:blipFill>
        <p:spPr bwMode="auto">
          <a:xfrm>
            <a:off x="228600" y="1600200"/>
            <a:ext cx="5257800" cy="3886200"/>
          </a:xfrm>
          <a:prstGeom prst="rect">
            <a:avLst/>
          </a:prstGeom>
          <a:noFill/>
          <a:ln w="9525">
            <a:noFill/>
            <a:miter lim="800000"/>
            <a:headEnd/>
            <a:tailEnd/>
          </a:ln>
        </p:spPr>
      </p:pic>
      <p:sp>
        <p:nvSpPr>
          <p:cNvPr id="61443" name="Text Box 3"/>
          <p:cNvSpPr txBox="1">
            <a:spLocks noChangeArrowheads="1"/>
          </p:cNvSpPr>
          <p:nvPr/>
        </p:nvSpPr>
        <p:spPr bwMode="auto">
          <a:xfrm>
            <a:off x="457200" y="838200"/>
            <a:ext cx="7620000" cy="641350"/>
          </a:xfrm>
          <a:prstGeom prst="rect">
            <a:avLst/>
          </a:prstGeom>
          <a:noFill/>
          <a:ln w="9525">
            <a:noFill/>
            <a:miter lim="800000"/>
            <a:headEnd/>
            <a:tailEnd/>
          </a:ln>
        </p:spPr>
        <p:txBody>
          <a:bodyPr>
            <a:spAutoFit/>
          </a:bodyPr>
          <a:lstStyle/>
          <a:p>
            <a:pPr>
              <a:spcBef>
                <a:spcPct val="50000"/>
              </a:spcBef>
            </a:pPr>
            <a:r>
              <a:rPr lang="en-US" sz="3600" b="1"/>
              <a:t>Synchondroses of the cranial base</a:t>
            </a:r>
          </a:p>
        </p:txBody>
      </p:sp>
      <p:sp>
        <p:nvSpPr>
          <p:cNvPr id="61444" name="Text Box 4"/>
          <p:cNvSpPr txBox="1">
            <a:spLocks noChangeArrowheads="1"/>
          </p:cNvSpPr>
          <p:nvPr/>
        </p:nvSpPr>
        <p:spPr bwMode="auto">
          <a:xfrm>
            <a:off x="5562600" y="2090738"/>
            <a:ext cx="3200400" cy="2684462"/>
          </a:xfrm>
          <a:prstGeom prst="rect">
            <a:avLst/>
          </a:prstGeom>
          <a:noFill/>
          <a:ln w="9525">
            <a:noFill/>
            <a:miter lim="800000"/>
            <a:headEnd/>
            <a:tailEnd/>
          </a:ln>
        </p:spPr>
        <p:txBody>
          <a:bodyPr>
            <a:spAutoFit/>
          </a:bodyPr>
          <a:lstStyle/>
          <a:p>
            <a:pPr marL="457200" indent="-457200">
              <a:lnSpc>
                <a:spcPct val="140000"/>
              </a:lnSpc>
              <a:spcBef>
                <a:spcPct val="50000"/>
              </a:spcBef>
              <a:buFontTx/>
              <a:buAutoNum type="arabicPeriod"/>
            </a:pPr>
            <a:r>
              <a:rPr lang="en-US"/>
              <a:t>Spheno ethmoidal </a:t>
            </a:r>
          </a:p>
          <a:p>
            <a:pPr marL="457200" indent="-457200">
              <a:lnSpc>
                <a:spcPct val="140000"/>
              </a:lnSpc>
              <a:spcBef>
                <a:spcPct val="50000"/>
              </a:spcBef>
              <a:buFontTx/>
              <a:buAutoNum type="arabicPeriod"/>
            </a:pPr>
            <a:r>
              <a:rPr lang="en-US"/>
              <a:t>Inter-sphenoidal</a:t>
            </a:r>
          </a:p>
          <a:p>
            <a:pPr marL="457200" indent="-457200">
              <a:lnSpc>
                <a:spcPct val="140000"/>
              </a:lnSpc>
              <a:spcBef>
                <a:spcPct val="50000"/>
              </a:spcBef>
              <a:buFontTx/>
              <a:buAutoNum type="arabicPeriod"/>
            </a:pPr>
            <a:r>
              <a:rPr lang="en-US"/>
              <a:t>Spheno-occipital</a:t>
            </a:r>
          </a:p>
          <a:p>
            <a:pPr marL="457200" indent="-457200">
              <a:lnSpc>
                <a:spcPct val="140000"/>
              </a:lnSpc>
              <a:spcBef>
                <a:spcPct val="50000"/>
              </a:spcBef>
              <a:buFontTx/>
              <a:buAutoNum type="arabicPeriod"/>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checkerboard(across)">
                                      <p:cBhvr>
                                        <p:cTn id="7" dur="500"/>
                                        <p:tgtEl>
                                          <p:spTgt spid="6144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443"/>
                                        </p:tgtEl>
                                        <p:attrNameLst>
                                          <p:attrName>style.visibility</p:attrName>
                                        </p:attrNameLst>
                                      </p:cBhvr>
                                      <p:to>
                                        <p:strVal val="visible"/>
                                      </p:to>
                                    </p:set>
                                    <p:animEffect transition="in" filter="blinds(horizontal)">
                                      <p:cBhvr>
                                        <p:cTn id="11" dur="500"/>
                                        <p:tgtEl>
                                          <p:spTgt spid="6144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checkerboard(across)">
                                      <p:cBhvr>
                                        <p:cTn id="15"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38200" y="685800"/>
            <a:ext cx="7924800" cy="5721350"/>
          </a:xfrm>
          <a:prstGeom prst="rect">
            <a:avLst/>
          </a:prstGeom>
          <a:noFill/>
          <a:ln w="9525">
            <a:noFill/>
            <a:miter lim="800000"/>
            <a:headEnd/>
            <a:tailEnd/>
          </a:ln>
        </p:spPr>
        <p:txBody>
          <a:bodyPr>
            <a:spAutoFit/>
          </a:bodyPr>
          <a:lstStyle/>
          <a:p>
            <a:pPr>
              <a:lnSpc>
                <a:spcPct val="140000"/>
              </a:lnSpc>
              <a:spcBef>
                <a:spcPct val="50000"/>
              </a:spcBef>
            </a:pPr>
            <a:r>
              <a:rPr lang="en-US" sz="3200" b="1"/>
              <a:t>Spheno-occipital Synchodrosis:</a:t>
            </a:r>
          </a:p>
          <a:p>
            <a:pPr>
              <a:lnSpc>
                <a:spcPct val="140000"/>
              </a:lnSpc>
              <a:spcBef>
                <a:spcPct val="50000"/>
              </a:spcBef>
              <a:buFontTx/>
              <a:buChar char="-"/>
            </a:pPr>
            <a:r>
              <a:rPr lang="en-US" sz="2800"/>
              <a:t>Important growth center of craniofacial skeleton, especially cranial base.</a:t>
            </a:r>
          </a:p>
          <a:p>
            <a:pPr>
              <a:lnSpc>
                <a:spcPct val="140000"/>
              </a:lnSpc>
              <a:spcBef>
                <a:spcPct val="50000"/>
              </a:spcBef>
            </a:pPr>
            <a:r>
              <a:rPr lang="en-US" sz="3200" b="1"/>
              <a:t>Cartilage of Nasal Septum:</a:t>
            </a:r>
          </a:p>
          <a:p>
            <a:pPr algn="just">
              <a:lnSpc>
                <a:spcPct val="140000"/>
              </a:lnSpc>
              <a:spcBef>
                <a:spcPct val="50000"/>
              </a:spcBef>
              <a:buFontTx/>
              <a:buChar char="-"/>
            </a:pPr>
            <a:r>
              <a:rPr lang="en-US" sz="2800"/>
              <a:t>Growth of maxilla is difficult to explain on the cartilage theory.  Proponents of the cartilage theory hypothesize that the cartilaginous nasal septum serves as a pacemaker for other aspects of maxillary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685800"/>
            <a:ext cx="8001000" cy="5475288"/>
          </a:xfrm>
          <a:prstGeom prst="rect">
            <a:avLst/>
          </a:prstGeom>
          <a:noFill/>
          <a:ln w="9525">
            <a:noFill/>
            <a:miter lim="800000"/>
            <a:headEnd/>
            <a:tailEnd/>
          </a:ln>
        </p:spPr>
        <p:txBody>
          <a:bodyPr>
            <a:spAutoFit/>
          </a:bodyPr>
          <a:lstStyle/>
          <a:p>
            <a:pPr algn="just">
              <a:lnSpc>
                <a:spcPct val="110000"/>
              </a:lnSpc>
              <a:spcBef>
                <a:spcPct val="50000"/>
              </a:spcBef>
              <a:buFontTx/>
              <a:buChar char="-"/>
            </a:pPr>
            <a:r>
              <a:rPr lang="en-US" sz="2800"/>
              <a:t>Two kinds of experiments have been carried out to test the idea that cartilage can serve as a true growth center.</a:t>
            </a:r>
          </a:p>
          <a:p>
            <a:pPr algn="just">
              <a:lnSpc>
                <a:spcPct val="110000"/>
              </a:lnSpc>
              <a:spcBef>
                <a:spcPct val="50000"/>
              </a:spcBef>
            </a:pPr>
            <a:r>
              <a:rPr lang="en-US" sz="2800"/>
              <a:t>1.  Transplanting  nasal cartilage to cultural medium or any other place did not give equivocal results, that is sometime it grew, sometimes it did not. Indicating doubtful growth potential of the nasal septal cartilage whereas, if a piece of the epiphyseal plate of a long bone is transplanted, it will continue to grow in a new location or in culture, indicating that these cartilages do have innate potential.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anand\p5.jpg"/>
          <p:cNvPicPr>
            <a:picLocks noChangeAspect="1" noChangeArrowheads="1"/>
          </p:cNvPicPr>
          <p:nvPr/>
        </p:nvPicPr>
        <p:blipFill>
          <a:blip r:embed="rId2" cstate="print">
            <a:lum bright="-12000" contrast="18000"/>
          </a:blip>
          <a:srcRect l="2628" t="4362" b="3635"/>
          <a:stretch>
            <a:fillRect/>
          </a:stretch>
        </p:blipFill>
        <p:spPr bwMode="auto">
          <a:xfrm>
            <a:off x="1066800" y="609600"/>
            <a:ext cx="3048000" cy="2384425"/>
          </a:xfrm>
          <a:prstGeom prst="rect">
            <a:avLst/>
          </a:prstGeom>
          <a:noFill/>
          <a:ln w="9525">
            <a:noFill/>
            <a:miter lim="800000"/>
            <a:headEnd/>
            <a:tailEnd/>
          </a:ln>
        </p:spPr>
      </p:pic>
      <p:pic>
        <p:nvPicPr>
          <p:cNvPr id="64516" name="Picture 4" descr="D:\anand\p6.jpg"/>
          <p:cNvPicPr>
            <a:picLocks noChangeAspect="1" noChangeArrowheads="1"/>
          </p:cNvPicPr>
          <p:nvPr/>
        </p:nvPicPr>
        <p:blipFill>
          <a:blip r:embed="rId3" cstate="print">
            <a:lum bright="-6000" contrast="18000"/>
          </a:blip>
          <a:srcRect l="5714" b="6024"/>
          <a:stretch>
            <a:fillRect/>
          </a:stretch>
        </p:blipFill>
        <p:spPr bwMode="auto">
          <a:xfrm>
            <a:off x="5029200" y="630238"/>
            <a:ext cx="2971800" cy="2417762"/>
          </a:xfrm>
          <a:prstGeom prst="rect">
            <a:avLst/>
          </a:prstGeom>
          <a:noFill/>
          <a:ln w="9525">
            <a:noFill/>
            <a:miter lim="800000"/>
            <a:headEnd/>
            <a:tailEnd/>
          </a:ln>
        </p:spPr>
      </p:pic>
      <p:sp>
        <p:nvSpPr>
          <p:cNvPr id="64517" name="Text Box 5"/>
          <p:cNvSpPr txBox="1">
            <a:spLocks noChangeArrowheads="1"/>
          </p:cNvSpPr>
          <p:nvPr/>
        </p:nvSpPr>
        <p:spPr bwMode="auto">
          <a:xfrm>
            <a:off x="685800" y="3997325"/>
            <a:ext cx="7924800" cy="1031875"/>
          </a:xfrm>
          <a:prstGeom prst="rect">
            <a:avLst/>
          </a:prstGeom>
          <a:noFill/>
          <a:ln w="9525">
            <a:noFill/>
            <a:miter lim="800000"/>
            <a:headEnd/>
            <a:tailEnd/>
          </a:ln>
        </p:spPr>
        <p:txBody>
          <a:bodyPr>
            <a:spAutoFit/>
          </a:bodyPr>
          <a:lstStyle/>
          <a:p>
            <a:pPr>
              <a:lnSpc>
                <a:spcPct val="110000"/>
              </a:lnSpc>
              <a:spcBef>
                <a:spcPct val="50000"/>
              </a:spcBef>
            </a:pPr>
            <a:r>
              <a:rPr lang="en-US" sz="2800">
                <a:solidFill>
                  <a:srgbClr val="FFFF00"/>
                </a:solidFill>
              </a:rPr>
              <a:t>Effect of removal of the cartilaginous  nasal septum on forward growth of the snout in the rabbit.</a:t>
            </a:r>
          </a:p>
        </p:txBody>
      </p:sp>
      <p:sp>
        <p:nvSpPr>
          <p:cNvPr id="64519" name="Text Box 7"/>
          <p:cNvSpPr txBox="1">
            <a:spLocks noChangeArrowheads="1"/>
          </p:cNvSpPr>
          <p:nvPr/>
        </p:nvSpPr>
        <p:spPr bwMode="auto">
          <a:xfrm>
            <a:off x="1752600" y="3200400"/>
            <a:ext cx="1676400" cy="457200"/>
          </a:xfrm>
          <a:prstGeom prst="rect">
            <a:avLst/>
          </a:prstGeom>
          <a:noFill/>
          <a:ln w="9525">
            <a:noFill/>
            <a:miter lim="800000"/>
            <a:headEnd/>
            <a:tailEnd/>
          </a:ln>
        </p:spPr>
        <p:txBody>
          <a:bodyPr>
            <a:spAutoFit/>
          </a:bodyPr>
          <a:lstStyle/>
          <a:p>
            <a:pPr algn="ctr">
              <a:spcBef>
                <a:spcPct val="50000"/>
              </a:spcBef>
            </a:pPr>
            <a:r>
              <a:rPr lang="en-US" b="1"/>
              <a:t>A</a:t>
            </a:r>
          </a:p>
        </p:txBody>
      </p:sp>
      <p:sp>
        <p:nvSpPr>
          <p:cNvPr id="64520" name="Text Box 8"/>
          <p:cNvSpPr txBox="1">
            <a:spLocks noChangeArrowheads="1"/>
          </p:cNvSpPr>
          <p:nvPr/>
        </p:nvSpPr>
        <p:spPr bwMode="auto">
          <a:xfrm>
            <a:off x="5943600" y="3276600"/>
            <a:ext cx="1524000" cy="457200"/>
          </a:xfrm>
          <a:prstGeom prst="rect">
            <a:avLst/>
          </a:prstGeom>
          <a:noFill/>
          <a:ln w="9525">
            <a:noFill/>
            <a:miter lim="800000"/>
            <a:headEnd/>
            <a:tailEnd/>
          </a:ln>
        </p:spPr>
        <p:txBody>
          <a:bodyPr>
            <a:spAutoFit/>
          </a:bodyPr>
          <a:lstStyle/>
          <a:p>
            <a:pPr algn="ctr">
              <a:spcBef>
                <a:spcPct val="50000"/>
              </a:spcBef>
            </a:pPr>
            <a:r>
              <a:rPr lang="en-US" b="1"/>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4516"/>
                                        </p:tgtEl>
                                        <p:attrNameLst>
                                          <p:attrName>style.visibility</p:attrName>
                                        </p:attrNameLst>
                                      </p:cBhvr>
                                      <p:to>
                                        <p:strVal val="visible"/>
                                      </p:to>
                                    </p:set>
                                    <p:animEffect transition="in" filter="blinds(horizontal)">
                                      <p:cBhvr>
                                        <p:cTn id="11" dur="500"/>
                                        <p:tgtEl>
                                          <p:spTgt spid="6451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4517"/>
                                        </p:tgtEl>
                                        <p:attrNameLst>
                                          <p:attrName>style.visibility</p:attrName>
                                        </p:attrNameLst>
                                      </p:cBhvr>
                                      <p:to>
                                        <p:strVal val="visible"/>
                                      </p:to>
                                    </p:set>
                                    <p:animEffect transition="in" filter="checkerboard(across)">
                                      <p:cBhvr>
                                        <p:cTn id="15" dur="500"/>
                                        <p:tgtEl>
                                          <p:spTgt spid="64517"/>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64519"/>
                                        </p:tgtEl>
                                        <p:attrNameLst>
                                          <p:attrName>style.visibility</p:attrName>
                                        </p:attrNameLst>
                                      </p:cBhvr>
                                      <p:to>
                                        <p:strVal val="visible"/>
                                      </p:to>
                                    </p:set>
                                    <p:animEffect transition="in" filter="barn(inHorizontal)">
                                      <p:cBhvr>
                                        <p:cTn id="19" dur="500"/>
                                        <p:tgtEl>
                                          <p:spTgt spid="64519"/>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64520"/>
                                        </p:tgtEl>
                                        <p:attrNameLst>
                                          <p:attrName>style.visibility</p:attrName>
                                        </p:attrNameLst>
                                      </p:cBhvr>
                                      <p:to>
                                        <p:strVal val="visible"/>
                                      </p:to>
                                    </p:set>
                                    <p:animEffect transition="in" filter="barn(inHorizontal)">
                                      <p:cBhvr>
                                        <p:cTn id="23"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P spid="645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7391400" cy="1143000"/>
          </a:xfrm>
        </p:spPr>
        <p:txBody>
          <a:bodyPr/>
          <a:lstStyle/>
          <a:p>
            <a:pPr algn="l" eaLnBrk="1" hangingPunct="1">
              <a:lnSpc>
                <a:spcPct val="110000"/>
              </a:lnSpc>
            </a:pPr>
            <a:r>
              <a:rPr lang="en-US" smtClean="0"/>
              <a:t>Normal features of growth and development </a:t>
            </a:r>
          </a:p>
        </p:txBody>
      </p:sp>
      <p:sp>
        <p:nvSpPr>
          <p:cNvPr id="8195" name="Rectangle 3"/>
          <p:cNvSpPr>
            <a:spLocks noGrp="1" noChangeArrowheads="1"/>
          </p:cNvSpPr>
          <p:nvPr>
            <p:ph type="body" idx="1"/>
          </p:nvPr>
        </p:nvSpPr>
        <p:spPr>
          <a:xfrm>
            <a:off x="533400" y="2362200"/>
            <a:ext cx="7391400" cy="3810000"/>
          </a:xfrm>
        </p:spPr>
        <p:txBody>
          <a:bodyPr/>
          <a:lstStyle/>
          <a:p>
            <a:pPr eaLnBrk="1" hangingPunct="1">
              <a:lnSpc>
                <a:spcPct val="130000"/>
              </a:lnSpc>
            </a:pPr>
            <a:r>
              <a:rPr lang="en-US" smtClean="0"/>
              <a:t>  Differential growth </a:t>
            </a:r>
          </a:p>
          <a:p>
            <a:pPr eaLnBrk="1" hangingPunct="1">
              <a:lnSpc>
                <a:spcPct val="130000"/>
              </a:lnSpc>
            </a:pPr>
            <a:r>
              <a:rPr lang="en-US" smtClean="0"/>
              <a:t>  Pattern </a:t>
            </a:r>
          </a:p>
          <a:p>
            <a:pPr eaLnBrk="1" hangingPunct="1">
              <a:lnSpc>
                <a:spcPct val="130000"/>
              </a:lnSpc>
            </a:pPr>
            <a:r>
              <a:rPr lang="en-US" smtClean="0"/>
              <a:t>  Nomality</a:t>
            </a:r>
          </a:p>
          <a:p>
            <a:pPr eaLnBrk="1" hangingPunct="1">
              <a:lnSpc>
                <a:spcPct val="130000"/>
              </a:lnSpc>
            </a:pPr>
            <a:r>
              <a:rPr lang="en-US" smtClean="0"/>
              <a:t>  Variability</a:t>
            </a:r>
          </a:p>
          <a:p>
            <a:pPr eaLnBrk="1" hangingPunct="1">
              <a:lnSpc>
                <a:spcPct val="130000"/>
              </a:lnSpc>
            </a:pPr>
            <a:r>
              <a:rPr lang="en-US" smtClean="0"/>
              <a:t>  Timing, rate and direction.</a:t>
            </a:r>
          </a:p>
          <a:p>
            <a:pPr eaLnBrk="1" hangingPunct="1">
              <a:lnSpc>
                <a:spcPct val="13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1" dur="500"/>
                                        <p:tgtEl>
                                          <p:spTgt spid="8195">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5" dur="500"/>
                                        <p:tgtEl>
                                          <p:spTgt spid="8195">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9" dur="500"/>
                                        <p:tgtEl>
                                          <p:spTgt spid="8195">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3" dur="500"/>
                                        <p:tgtEl>
                                          <p:spTgt spid="8195">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anand\p4.jpg"/>
          <p:cNvPicPr>
            <a:picLocks noChangeAspect="1" noChangeArrowheads="1"/>
          </p:cNvPicPr>
          <p:nvPr/>
        </p:nvPicPr>
        <p:blipFill>
          <a:blip r:embed="rId2" cstate="print">
            <a:lum bright="-12000" contrast="18000"/>
          </a:blip>
          <a:srcRect l="2008" r="3639" b="7143"/>
          <a:stretch>
            <a:fillRect/>
          </a:stretch>
        </p:blipFill>
        <p:spPr bwMode="auto">
          <a:xfrm>
            <a:off x="2819400" y="838200"/>
            <a:ext cx="3581400" cy="3962400"/>
          </a:xfrm>
          <a:prstGeom prst="rect">
            <a:avLst/>
          </a:prstGeom>
          <a:noFill/>
          <a:ln w="9525">
            <a:noFill/>
            <a:miter lim="800000"/>
            <a:headEnd/>
            <a:tailEnd/>
          </a:ln>
        </p:spPr>
      </p:pic>
      <p:sp>
        <p:nvSpPr>
          <p:cNvPr id="63491" name="Text Box 3"/>
          <p:cNvSpPr txBox="1">
            <a:spLocks noChangeArrowheads="1"/>
          </p:cNvSpPr>
          <p:nvPr/>
        </p:nvSpPr>
        <p:spPr bwMode="auto">
          <a:xfrm>
            <a:off x="2209800" y="5105400"/>
            <a:ext cx="4876800" cy="457200"/>
          </a:xfrm>
          <a:prstGeom prst="rect">
            <a:avLst/>
          </a:prstGeom>
          <a:noFill/>
          <a:ln w="9525">
            <a:noFill/>
            <a:miter lim="800000"/>
            <a:headEnd/>
            <a:tailEnd/>
          </a:ln>
        </p:spPr>
        <p:txBody>
          <a:bodyPr>
            <a:spAutoFit/>
          </a:bodyPr>
          <a:lstStyle/>
          <a:p>
            <a:pPr>
              <a:spcBef>
                <a:spcPct val="50000"/>
              </a:spcBef>
            </a:pPr>
            <a:endParaRPr lang="en-US"/>
          </a:p>
        </p:txBody>
      </p:sp>
      <p:sp>
        <p:nvSpPr>
          <p:cNvPr id="65540" name="Text Box 4"/>
          <p:cNvSpPr txBox="1">
            <a:spLocks noChangeArrowheads="1"/>
          </p:cNvSpPr>
          <p:nvPr/>
        </p:nvSpPr>
        <p:spPr bwMode="auto">
          <a:xfrm>
            <a:off x="990600" y="4921250"/>
            <a:ext cx="7391400" cy="946150"/>
          </a:xfrm>
          <a:prstGeom prst="rect">
            <a:avLst/>
          </a:prstGeom>
          <a:noFill/>
          <a:ln w="9525">
            <a:noFill/>
            <a:miter lim="800000"/>
            <a:headEnd/>
            <a:tailEnd/>
          </a:ln>
        </p:spPr>
        <p:txBody>
          <a:bodyPr>
            <a:spAutoFit/>
          </a:bodyPr>
          <a:lstStyle/>
          <a:p>
            <a:pPr algn="ctr">
              <a:spcBef>
                <a:spcPct val="50000"/>
              </a:spcBef>
            </a:pPr>
            <a:r>
              <a:rPr lang="en-US" sz="2800">
                <a:solidFill>
                  <a:srgbClr val="FFFF00"/>
                </a:solidFill>
              </a:rPr>
              <a:t>Profile view of man whose cartilaginous nasal septum was removed at age 8, after an injury.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5540"/>
                                        </p:tgtEl>
                                        <p:attrNameLst>
                                          <p:attrName>style.visibility</p:attrName>
                                        </p:attrNameLst>
                                      </p:cBhvr>
                                      <p:to>
                                        <p:strVal val="visible"/>
                                      </p:to>
                                    </p:set>
                                    <p:animEffect transition="in" filter="checkerboard(across)">
                                      <p:cBhvr>
                                        <p:cTn id="11"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457200"/>
            <a:ext cx="8229600" cy="579438"/>
          </a:xfrm>
          <a:prstGeom prst="rect">
            <a:avLst/>
          </a:prstGeom>
          <a:noFill/>
          <a:ln w="9525">
            <a:noFill/>
            <a:miter lim="800000"/>
            <a:headEnd/>
            <a:tailEnd/>
          </a:ln>
        </p:spPr>
        <p:txBody>
          <a:bodyPr>
            <a:spAutoFit/>
          </a:bodyPr>
          <a:lstStyle/>
          <a:p>
            <a:pPr>
              <a:spcBef>
                <a:spcPct val="50000"/>
              </a:spcBef>
            </a:pPr>
            <a:r>
              <a:rPr lang="en-US" sz="3200" b="1"/>
              <a:t>Condylar Cartilage and Mandibular Growth</a:t>
            </a:r>
          </a:p>
        </p:txBody>
      </p:sp>
      <p:sp>
        <p:nvSpPr>
          <p:cNvPr id="66563" name="Text Box 3"/>
          <p:cNvSpPr txBox="1">
            <a:spLocks noChangeArrowheads="1"/>
          </p:cNvSpPr>
          <p:nvPr/>
        </p:nvSpPr>
        <p:spPr bwMode="auto">
          <a:xfrm>
            <a:off x="381000" y="1319213"/>
            <a:ext cx="8534400" cy="5005387"/>
          </a:xfrm>
          <a:prstGeom prst="rect">
            <a:avLst/>
          </a:prstGeom>
          <a:noFill/>
          <a:ln w="9525">
            <a:noFill/>
            <a:miter lim="800000"/>
            <a:headEnd/>
            <a:tailEnd/>
          </a:ln>
        </p:spPr>
        <p:txBody>
          <a:bodyPr>
            <a:spAutoFit/>
          </a:bodyPr>
          <a:lstStyle/>
          <a:p>
            <a:pPr algn="just">
              <a:spcBef>
                <a:spcPct val="50000"/>
              </a:spcBef>
              <a:buFontTx/>
              <a:buChar char="•"/>
            </a:pPr>
            <a:r>
              <a:rPr lang="en-US" sz="2800"/>
              <a:t>Since longtime, its being hypothesized that condylar cartilage is the growth center for the growth of mandible.   </a:t>
            </a:r>
          </a:p>
          <a:p>
            <a:pPr algn="just">
              <a:spcBef>
                <a:spcPct val="50000"/>
              </a:spcBef>
              <a:buFontTx/>
              <a:buChar char="•"/>
            </a:pPr>
            <a:r>
              <a:rPr lang="en-US" sz="2800"/>
              <a:t>Experiments of transplanting condylar cartilage showed little or No growth potential.</a:t>
            </a:r>
          </a:p>
          <a:p>
            <a:pPr algn="just">
              <a:spcBef>
                <a:spcPct val="50000"/>
              </a:spcBef>
              <a:buFontTx/>
              <a:buChar char="•"/>
            </a:pPr>
            <a:r>
              <a:rPr lang="en-US" sz="2800"/>
              <a:t>It is no clear that condylar cartilage is secondary cartilage, which grows by appositions and not by intestitial deposition.  Whereas, epiphyseal cartilage is primary cartilage.</a:t>
            </a:r>
          </a:p>
          <a:p>
            <a:pPr algn="just">
              <a:spcBef>
                <a:spcPct val="50000"/>
              </a:spcBef>
              <a:buFontTx/>
              <a:buChar char="•"/>
            </a:pPr>
            <a:r>
              <a:rPr lang="en-US" sz="2800"/>
              <a:t> Mandibular condylar thus do not have innate growth potential and not a growth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heckerboard(across)">
                                      <p:cBhvr>
                                        <p:cTn id="7" dur="500"/>
                                        <p:tgtEl>
                                          <p:spTgt spid="6656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6563"/>
                                        </p:tgtEl>
                                        <p:attrNameLst>
                                          <p:attrName>style.visibility</p:attrName>
                                        </p:attrNameLst>
                                      </p:cBhvr>
                                      <p:to>
                                        <p:strVal val="visible"/>
                                      </p:to>
                                    </p:set>
                                    <p:animEffect transition="in" filter="blinds(horizontal)">
                                      <p:cBhvr>
                                        <p:cTn id="11"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1027" descr="C:\My Documents\Anand P\docu0005.jpg"/>
          <p:cNvPicPr>
            <a:picLocks noChangeAspect="1" noChangeArrowheads="1"/>
          </p:cNvPicPr>
          <p:nvPr/>
        </p:nvPicPr>
        <p:blipFill>
          <a:blip r:embed="rId2" cstate="print">
            <a:lum bright="-18000" contrast="18000"/>
          </a:blip>
          <a:srcRect l="2008" b="4546"/>
          <a:stretch>
            <a:fillRect/>
          </a:stretch>
        </p:blipFill>
        <p:spPr bwMode="auto">
          <a:xfrm>
            <a:off x="2286000" y="609600"/>
            <a:ext cx="4327525"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ox(in)">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727075"/>
            <a:ext cx="8153400" cy="5307013"/>
          </a:xfrm>
          <a:prstGeom prst="rect">
            <a:avLst/>
          </a:prstGeom>
          <a:noFill/>
          <a:ln w="9525">
            <a:noFill/>
            <a:miter lim="800000"/>
            <a:headEnd/>
            <a:tailEnd/>
          </a:ln>
        </p:spPr>
        <p:txBody>
          <a:bodyPr>
            <a:spAutoFit/>
          </a:bodyPr>
          <a:lstStyle/>
          <a:p>
            <a:pPr algn="just">
              <a:lnSpc>
                <a:spcPct val="130000"/>
              </a:lnSpc>
              <a:spcBef>
                <a:spcPct val="50000"/>
              </a:spcBef>
              <a:buFontTx/>
              <a:buChar char="•"/>
            </a:pPr>
            <a:r>
              <a:rPr lang="en-US" sz="2800"/>
              <a:t> The fact that after the condylar fracture in children do not all together inhibit growth of mandible indicates that condyle is not a growth center.</a:t>
            </a:r>
          </a:p>
          <a:p>
            <a:pPr algn="just">
              <a:lnSpc>
                <a:spcPct val="130000"/>
              </a:lnSpc>
              <a:spcBef>
                <a:spcPct val="50000"/>
              </a:spcBef>
              <a:buFontTx/>
              <a:buChar char="•"/>
            </a:pPr>
            <a:r>
              <a:rPr lang="en-US" sz="2800"/>
              <a:t> Studies carried out in Scndinavia in 1960’s demonstrated that after the fracture of mandibular condyle in child, there was an excellent chance that the condylar process would regenerate to approximately its original size and small chance that it would overgrow after the injury.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a:lstStyle/>
          <a:p>
            <a:pPr eaLnBrk="1" hangingPunct="1"/>
            <a:r>
              <a:rPr lang="en-US" smtClean="0"/>
              <a:t>FUNCTIONAL MATRIX   HYPOTHESIS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57200" y="517525"/>
            <a:ext cx="8229600" cy="5578475"/>
          </a:xfrm>
        </p:spPr>
        <p:txBody>
          <a:bodyPr/>
          <a:lstStyle/>
          <a:p>
            <a:pPr algn="just" eaLnBrk="1" hangingPunct="1">
              <a:lnSpc>
                <a:spcPct val="150000"/>
              </a:lnSpc>
            </a:pPr>
            <a:r>
              <a:rPr lang="en-US" sz="2800" smtClean="0"/>
              <a:t>THE ORIGIN,GROWTH AND MAINTENANCE OF ALL SKELETAL TISSUES AND ORGANS ARE ALWAYS SECONDARY,COMPENSATORY AND OBLIGATORY TO TEMPORALLY AND OPERATIONAL PRIOR EVENTS OR PROCESSES THAT OCCUR IN SPECIFICALLY RELATED NON-SKELETAL TISSUES,ORGANS OR FUNCTIONAL SPACES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dissolve">
                                      <p:cBhvr>
                                        <p:cTn id="7" dur="500"/>
                                        <p:tgtEl>
                                          <p:spTgt spid="727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1036638"/>
            <a:ext cx="8229600" cy="4525962"/>
          </a:xfrm>
        </p:spPr>
        <p:txBody>
          <a:bodyPr/>
          <a:lstStyle/>
          <a:p>
            <a:pPr eaLnBrk="1" hangingPunct="1"/>
            <a:r>
              <a:rPr lang="en-US" smtClean="0"/>
              <a:t>Each of these function is completely carried out by </a:t>
            </a:r>
          </a:p>
          <a:p>
            <a:pPr eaLnBrk="1" hangingPunct="1">
              <a:buFontTx/>
              <a:buNone/>
            </a:pPr>
            <a:r>
              <a:rPr lang="en-US" smtClean="0"/>
              <a:t>                </a:t>
            </a:r>
          </a:p>
          <a:p>
            <a:pPr eaLnBrk="1" hangingPunct="1">
              <a:buFontTx/>
              <a:buNone/>
            </a:pPr>
            <a:endParaRPr lang="en-US" smtClean="0"/>
          </a:p>
          <a:p>
            <a:pPr eaLnBrk="1" hangingPunct="1">
              <a:buFontTx/>
              <a:buNone/>
            </a:pPr>
            <a:r>
              <a:rPr lang="en-US" smtClean="0"/>
              <a:t>            </a:t>
            </a:r>
            <a:r>
              <a:rPr lang="en-US" b="1" smtClean="0"/>
              <a:t>FUNCTIONAL    CRANIAL      </a:t>
            </a:r>
          </a:p>
          <a:p>
            <a:pPr eaLnBrk="1" hangingPunct="1">
              <a:buFontTx/>
              <a:buNone/>
            </a:pPr>
            <a:r>
              <a:rPr lang="en-US" b="1" smtClean="0"/>
              <a:t>                    COMPONENT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checkerboard(across)">
                                      <p:cBhvr>
                                        <p:cTn id="7" dur="500"/>
                                        <p:tgtEl>
                                          <p:spTgt spid="73730">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animEffect transition="in" filter="checkerboard(across)">
                                      <p:cBhvr>
                                        <p:cTn id="11" dur="500"/>
                                        <p:tgtEl>
                                          <p:spTgt spid="73730">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3730">
                                            <p:txEl>
                                              <p:pRg st="3" end="3"/>
                                            </p:txEl>
                                          </p:spTgt>
                                        </p:tgtEl>
                                        <p:attrNameLst>
                                          <p:attrName>style.visibility</p:attrName>
                                        </p:attrNameLst>
                                      </p:cBhvr>
                                      <p:to>
                                        <p:strVal val="visible"/>
                                      </p:to>
                                    </p:set>
                                    <p:animEffect transition="in" filter="checkerboard(across)">
                                      <p:cBhvr>
                                        <p:cTn id="15" dur="500"/>
                                        <p:tgtEl>
                                          <p:spTgt spid="73730">
                                            <p:txEl>
                                              <p:pRg st="3" end="3"/>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3730">
                                            <p:txEl>
                                              <p:pRg st="4" end="4"/>
                                            </p:txEl>
                                          </p:spTgt>
                                        </p:tgtEl>
                                        <p:attrNameLst>
                                          <p:attrName>style.visibility</p:attrName>
                                        </p:attrNameLst>
                                      </p:cBhvr>
                                      <p:to>
                                        <p:strVal val="visible"/>
                                      </p:to>
                                    </p:set>
                                    <p:animEffect transition="in" filter="checkerboard(across)">
                                      <p:cBhvr>
                                        <p:cTn id="19" dur="500"/>
                                        <p:tgtEl>
                                          <p:spTgt spid="737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304800" y="1295400"/>
            <a:ext cx="8229600" cy="3962400"/>
            <a:chOff x="240" y="816"/>
            <a:chExt cx="5184" cy="2496"/>
          </a:xfrm>
        </p:grpSpPr>
        <p:sp>
          <p:nvSpPr>
            <p:cNvPr id="70659" name="Line 13"/>
            <p:cNvSpPr>
              <a:spLocks noChangeShapeType="1"/>
            </p:cNvSpPr>
            <p:nvPr/>
          </p:nvSpPr>
          <p:spPr bwMode="auto">
            <a:xfrm>
              <a:off x="1584" y="2160"/>
              <a:ext cx="0" cy="144"/>
            </a:xfrm>
            <a:prstGeom prst="line">
              <a:avLst/>
            </a:prstGeom>
            <a:noFill/>
            <a:ln w="9525">
              <a:solidFill>
                <a:schemeClr val="tx1"/>
              </a:solidFill>
              <a:round/>
              <a:headEnd/>
              <a:tailEnd/>
            </a:ln>
          </p:spPr>
          <p:txBody>
            <a:bodyPr wrap="none"/>
            <a:lstStyle/>
            <a:p>
              <a:endParaRPr lang="en-US"/>
            </a:p>
          </p:txBody>
        </p:sp>
        <p:sp>
          <p:nvSpPr>
            <p:cNvPr id="70660" name="Line 17"/>
            <p:cNvSpPr>
              <a:spLocks noChangeShapeType="1"/>
            </p:cNvSpPr>
            <p:nvPr/>
          </p:nvSpPr>
          <p:spPr bwMode="auto">
            <a:xfrm>
              <a:off x="4080" y="2160"/>
              <a:ext cx="0" cy="144"/>
            </a:xfrm>
            <a:prstGeom prst="line">
              <a:avLst/>
            </a:prstGeom>
            <a:noFill/>
            <a:ln w="9525">
              <a:solidFill>
                <a:schemeClr val="tx1"/>
              </a:solidFill>
              <a:round/>
              <a:headEnd/>
              <a:tailEnd/>
            </a:ln>
          </p:spPr>
          <p:txBody>
            <a:bodyPr wrap="none"/>
            <a:lstStyle/>
            <a:p>
              <a:endParaRPr lang="en-US"/>
            </a:p>
          </p:txBody>
        </p:sp>
        <p:grpSp>
          <p:nvGrpSpPr>
            <p:cNvPr id="70661" name="Group 22"/>
            <p:cNvGrpSpPr>
              <a:grpSpLocks/>
            </p:cNvGrpSpPr>
            <p:nvPr/>
          </p:nvGrpSpPr>
          <p:grpSpPr bwMode="auto">
            <a:xfrm>
              <a:off x="240" y="816"/>
              <a:ext cx="5184" cy="2496"/>
              <a:chOff x="240" y="816"/>
              <a:chExt cx="5184" cy="2496"/>
            </a:xfrm>
          </p:grpSpPr>
          <p:sp>
            <p:nvSpPr>
              <p:cNvPr id="70662" name="Line 5"/>
              <p:cNvSpPr>
                <a:spLocks noChangeShapeType="1"/>
              </p:cNvSpPr>
              <p:nvPr/>
            </p:nvSpPr>
            <p:spPr bwMode="auto">
              <a:xfrm>
                <a:off x="1584" y="1440"/>
                <a:ext cx="0" cy="192"/>
              </a:xfrm>
              <a:prstGeom prst="line">
                <a:avLst/>
              </a:prstGeom>
              <a:noFill/>
              <a:ln w="9525">
                <a:solidFill>
                  <a:schemeClr val="tx1"/>
                </a:solidFill>
                <a:round/>
                <a:headEnd/>
                <a:tailEnd type="triangle" w="med" len="med"/>
              </a:ln>
            </p:spPr>
            <p:txBody>
              <a:bodyPr wrap="none"/>
              <a:lstStyle/>
              <a:p>
                <a:endParaRPr lang="en-US"/>
              </a:p>
            </p:txBody>
          </p:sp>
          <p:grpSp>
            <p:nvGrpSpPr>
              <p:cNvPr id="70663" name="Group 21"/>
              <p:cNvGrpSpPr>
                <a:grpSpLocks/>
              </p:cNvGrpSpPr>
              <p:nvPr/>
            </p:nvGrpSpPr>
            <p:grpSpPr bwMode="auto">
              <a:xfrm>
                <a:off x="240" y="816"/>
                <a:ext cx="5184" cy="2496"/>
                <a:chOff x="240" y="816"/>
                <a:chExt cx="5184" cy="2496"/>
              </a:xfrm>
            </p:grpSpPr>
            <p:sp>
              <p:nvSpPr>
                <p:cNvPr id="70664" name="Rectangle 2"/>
                <p:cNvSpPr>
                  <a:spLocks noChangeArrowheads="1"/>
                </p:cNvSpPr>
                <p:nvPr/>
              </p:nvSpPr>
              <p:spPr bwMode="auto">
                <a:xfrm>
                  <a:off x="1824" y="816"/>
                  <a:ext cx="2064" cy="432"/>
                </a:xfrm>
                <a:prstGeom prst="rect">
                  <a:avLst/>
                </a:prstGeom>
                <a:solidFill>
                  <a:srgbClr val="0099CC"/>
                </a:solidFill>
                <a:ln w="9525">
                  <a:solidFill>
                    <a:schemeClr val="tx1"/>
                  </a:solidFill>
                  <a:miter lim="800000"/>
                  <a:headEnd/>
                  <a:tailEnd/>
                </a:ln>
              </p:spPr>
              <p:txBody>
                <a:bodyPr wrap="none" anchor="ctr"/>
                <a:lstStyle/>
                <a:p>
                  <a:pPr algn="ctr"/>
                  <a:r>
                    <a:rPr lang="en-US">
                      <a:solidFill>
                        <a:schemeClr val="bg2"/>
                      </a:solidFill>
                      <a:latin typeface="Monotype Corsiva" pitchFamily="66" charset="0"/>
                    </a:rPr>
                    <a:t>Functional cranial component</a:t>
                  </a:r>
                </a:p>
              </p:txBody>
            </p:sp>
            <p:sp>
              <p:nvSpPr>
                <p:cNvPr id="70665" name="Line 3"/>
                <p:cNvSpPr>
                  <a:spLocks noChangeShapeType="1"/>
                </p:cNvSpPr>
                <p:nvPr/>
              </p:nvSpPr>
              <p:spPr bwMode="auto">
                <a:xfrm>
                  <a:off x="1584" y="1440"/>
                  <a:ext cx="2496" cy="0"/>
                </a:xfrm>
                <a:prstGeom prst="line">
                  <a:avLst/>
                </a:prstGeom>
                <a:noFill/>
                <a:ln w="9525">
                  <a:solidFill>
                    <a:schemeClr val="tx1"/>
                  </a:solidFill>
                  <a:round/>
                  <a:headEnd/>
                  <a:tailEnd/>
                </a:ln>
              </p:spPr>
              <p:txBody>
                <a:bodyPr wrap="none"/>
                <a:lstStyle/>
                <a:p>
                  <a:endParaRPr lang="en-US"/>
                </a:p>
              </p:txBody>
            </p:sp>
            <p:sp>
              <p:nvSpPr>
                <p:cNvPr id="70666" name="Line 4"/>
                <p:cNvSpPr>
                  <a:spLocks noChangeShapeType="1"/>
                </p:cNvSpPr>
                <p:nvPr/>
              </p:nvSpPr>
              <p:spPr bwMode="auto">
                <a:xfrm>
                  <a:off x="2880" y="1248"/>
                  <a:ext cx="0" cy="192"/>
                </a:xfrm>
                <a:prstGeom prst="line">
                  <a:avLst/>
                </a:prstGeom>
                <a:noFill/>
                <a:ln w="9525">
                  <a:solidFill>
                    <a:schemeClr val="tx1"/>
                  </a:solidFill>
                  <a:round/>
                  <a:headEnd/>
                  <a:tailEnd/>
                </a:ln>
              </p:spPr>
              <p:txBody>
                <a:bodyPr wrap="none"/>
                <a:lstStyle/>
                <a:p>
                  <a:endParaRPr lang="en-US"/>
                </a:p>
              </p:txBody>
            </p:sp>
            <p:sp>
              <p:nvSpPr>
                <p:cNvPr id="70667" name="Line 6"/>
                <p:cNvSpPr>
                  <a:spLocks noChangeShapeType="1"/>
                </p:cNvSpPr>
                <p:nvPr/>
              </p:nvSpPr>
              <p:spPr bwMode="auto">
                <a:xfrm>
                  <a:off x="4080" y="1440"/>
                  <a:ext cx="0" cy="192"/>
                </a:xfrm>
                <a:prstGeom prst="line">
                  <a:avLst/>
                </a:prstGeom>
                <a:noFill/>
                <a:ln w="9525">
                  <a:solidFill>
                    <a:schemeClr val="tx1"/>
                  </a:solidFill>
                  <a:round/>
                  <a:headEnd/>
                  <a:tailEnd type="triangle" w="med" len="med"/>
                </a:ln>
              </p:spPr>
              <p:txBody>
                <a:bodyPr wrap="none"/>
                <a:lstStyle/>
                <a:p>
                  <a:endParaRPr lang="en-US"/>
                </a:p>
              </p:txBody>
            </p:sp>
            <p:sp>
              <p:nvSpPr>
                <p:cNvPr id="70668" name="Rectangle 7"/>
                <p:cNvSpPr>
                  <a:spLocks noChangeArrowheads="1"/>
                </p:cNvSpPr>
                <p:nvPr/>
              </p:nvSpPr>
              <p:spPr bwMode="auto">
                <a:xfrm>
                  <a:off x="912" y="1632"/>
                  <a:ext cx="1344" cy="528"/>
                </a:xfrm>
                <a:prstGeom prst="rect">
                  <a:avLst/>
                </a:prstGeom>
                <a:solidFill>
                  <a:srgbClr val="0099CC"/>
                </a:solidFill>
                <a:ln w="9525">
                  <a:solidFill>
                    <a:schemeClr val="tx1"/>
                  </a:solidFill>
                  <a:miter lim="800000"/>
                  <a:headEnd/>
                  <a:tailEnd/>
                </a:ln>
              </p:spPr>
              <p:txBody>
                <a:bodyPr wrap="none" anchor="ctr"/>
                <a:lstStyle/>
                <a:p>
                  <a:pPr algn="ctr"/>
                  <a:r>
                    <a:rPr lang="en-US">
                      <a:solidFill>
                        <a:schemeClr val="bg2"/>
                      </a:solidFill>
                      <a:latin typeface="Monotype Corsiva" pitchFamily="66" charset="0"/>
                    </a:rPr>
                    <a:t>Skeletal unit</a:t>
                  </a:r>
                </a:p>
              </p:txBody>
            </p:sp>
            <p:sp>
              <p:nvSpPr>
                <p:cNvPr id="70669" name="Rectangle 8"/>
                <p:cNvSpPr>
                  <a:spLocks noChangeArrowheads="1"/>
                </p:cNvSpPr>
                <p:nvPr/>
              </p:nvSpPr>
              <p:spPr bwMode="auto">
                <a:xfrm>
                  <a:off x="3360" y="1632"/>
                  <a:ext cx="1392" cy="528"/>
                </a:xfrm>
                <a:prstGeom prst="rect">
                  <a:avLst/>
                </a:prstGeom>
                <a:solidFill>
                  <a:srgbClr val="0099CC"/>
                </a:solidFill>
                <a:ln w="9525">
                  <a:solidFill>
                    <a:schemeClr val="tx1"/>
                  </a:solidFill>
                  <a:miter lim="800000"/>
                  <a:headEnd/>
                  <a:tailEnd/>
                </a:ln>
              </p:spPr>
              <p:txBody>
                <a:bodyPr wrap="none" anchor="ctr"/>
                <a:lstStyle/>
                <a:p>
                  <a:pPr algn="ctr"/>
                  <a:r>
                    <a:rPr lang="en-US">
                      <a:solidFill>
                        <a:schemeClr val="bg2"/>
                      </a:solidFill>
                      <a:latin typeface="Monotype Corsiva" pitchFamily="66" charset="0"/>
                    </a:rPr>
                    <a:t>Functional matrices</a:t>
                  </a:r>
                </a:p>
              </p:txBody>
            </p:sp>
            <p:sp>
              <p:nvSpPr>
                <p:cNvPr id="70670" name="Rectangle 9"/>
                <p:cNvSpPr>
                  <a:spLocks noChangeArrowheads="1"/>
                </p:cNvSpPr>
                <p:nvPr/>
              </p:nvSpPr>
              <p:spPr bwMode="auto">
                <a:xfrm>
                  <a:off x="240" y="2592"/>
                  <a:ext cx="1008" cy="720"/>
                </a:xfrm>
                <a:prstGeom prst="rect">
                  <a:avLst/>
                </a:prstGeom>
                <a:solidFill>
                  <a:srgbClr val="0099CC"/>
                </a:solidFill>
                <a:ln w="9525">
                  <a:solidFill>
                    <a:schemeClr val="tx1"/>
                  </a:solidFill>
                  <a:miter lim="800000"/>
                  <a:headEnd/>
                  <a:tailEnd/>
                </a:ln>
              </p:spPr>
              <p:txBody>
                <a:bodyPr wrap="none" anchor="ctr"/>
                <a:lstStyle/>
                <a:p>
                  <a:pPr algn="ctr"/>
                  <a:r>
                    <a:rPr lang="en-US">
                      <a:solidFill>
                        <a:schemeClr val="bg2"/>
                      </a:solidFill>
                      <a:latin typeface="Monotype Corsiva" pitchFamily="66" charset="0"/>
                    </a:rPr>
                    <a:t>Macroskeletal</a:t>
                  </a:r>
                </a:p>
                <a:p>
                  <a:pPr algn="ctr"/>
                  <a:r>
                    <a:rPr lang="en-US" sz="2000">
                      <a:solidFill>
                        <a:schemeClr val="bg2"/>
                      </a:solidFill>
                      <a:latin typeface="Monotype Corsiva" pitchFamily="66" charset="0"/>
                    </a:rPr>
                    <a:t>Eg-coronoid,</a:t>
                  </a:r>
                </a:p>
                <a:p>
                  <a:pPr algn="ctr"/>
                  <a:r>
                    <a:rPr lang="en-US" sz="2000">
                      <a:solidFill>
                        <a:schemeClr val="bg2"/>
                      </a:solidFill>
                      <a:latin typeface="Monotype Corsiva" pitchFamily="66" charset="0"/>
                    </a:rPr>
                    <a:t>angular</a:t>
                  </a:r>
                </a:p>
              </p:txBody>
            </p:sp>
            <p:sp>
              <p:nvSpPr>
                <p:cNvPr id="70671" name="Rectangle 10"/>
                <p:cNvSpPr>
                  <a:spLocks noChangeArrowheads="1"/>
                </p:cNvSpPr>
                <p:nvPr/>
              </p:nvSpPr>
              <p:spPr bwMode="auto">
                <a:xfrm>
                  <a:off x="1536" y="2592"/>
                  <a:ext cx="1104" cy="720"/>
                </a:xfrm>
                <a:prstGeom prst="rect">
                  <a:avLst/>
                </a:prstGeom>
                <a:solidFill>
                  <a:srgbClr val="0099CC"/>
                </a:solidFill>
                <a:ln w="9525">
                  <a:solidFill>
                    <a:schemeClr val="tx1"/>
                  </a:solidFill>
                  <a:miter lim="800000"/>
                  <a:headEnd/>
                  <a:tailEnd/>
                </a:ln>
              </p:spPr>
              <p:txBody>
                <a:bodyPr wrap="none" anchor="ctr"/>
                <a:lstStyle/>
                <a:p>
                  <a:pPr algn="ctr"/>
                  <a:r>
                    <a:rPr lang="en-US">
                      <a:solidFill>
                        <a:schemeClr val="bg2"/>
                      </a:solidFill>
                      <a:latin typeface="Monotype Corsiva" pitchFamily="66" charset="0"/>
                    </a:rPr>
                    <a:t>Microskeletal</a:t>
                  </a:r>
                </a:p>
                <a:p>
                  <a:pPr algn="ctr"/>
                  <a:r>
                    <a:rPr lang="en-US" sz="2000">
                      <a:solidFill>
                        <a:schemeClr val="bg2"/>
                      </a:solidFill>
                      <a:latin typeface="Monotype Corsiva" pitchFamily="66" charset="0"/>
                    </a:rPr>
                    <a:t>Eg-endocranial </a:t>
                  </a:r>
                </a:p>
                <a:p>
                  <a:pPr algn="ctr"/>
                  <a:r>
                    <a:rPr lang="en-US" sz="2000">
                      <a:solidFill>
                        <a:schemeClr val="bg2"/>
                      </a:solidFill>
                      <a:latin typeface="Monotype Corsiva" pitchFamily="66" charset="0"/>
                    </a:rPr>
                    <a:t>surface Of calvaria</a:t>
                  </a:r>
                </a:p>
              </p:txBody>
            </p:sp>
            <p:sp>
              <p:nvSpPr>
                <p:cNvPr id="70672" name="Rectangle 11"/>
                <p:cNvSpPr>
                  <a:spLocks noChangeArrowheads="1"/>
                </p:cNvSpPr>
                <p:nvPr/>
              </p:nvSpPr>
              <p:spPr bwMode="auto">
                <a:xfrm>
                  <a:off x="3024" y="2592"/>
                  <a:ext cx="1056" cy="720"/>
                </a:xfrm>
                <a:prstGeom prst="rect">
                  <a:avLst/>
                </a:prstGeom>
                <a:solidFill>
                  <a:srgbClr val="0099CC"/>
                </a:solidFill>
                <a:ln w="9525">
                  <a:solidFill>
                    <a:schemeClr val="tx1"/>
                  </a:solidFill>
                  <a:miter lim="800000"/>
                  <a:headEnd/>
                  <a:tailEnd/>
                </a:ln>
              </p:spPr>
              <p:txBody>
                <a:bodyPr wrap="none" anchor="ctr"/>
                <a:lstStyle/>
                <a:p>
                  <a:pPr algn="ctr">
                    <a:lnSpc>
                      <a:spcPct val="80000"/>
                    </a:lnSpc>
                  </a:pPr>
                  <a:endParaRPr lang="en-US">
                    <a:solidFill>
                      <a:schemeClr val="bg2"/>
                    </a:solidFill>
                    <a:latin typeface="Monotype Corsiva" pitchFamily="66" charset="0"/>
                  </a:endParaRPr>
                </a:p>
                <a:p>
                  <a:pPr algn="ctr">
                    <a:lnSpc>
                      <a:spcPct val="80000"/>
                    </a:lnSpc>
                  </a:pPr>
                  <a:r>
                    <a:rPr lang="en-US">
                      <a:solidFill>
                        <a:schemeClr val="bg2"/>
                      </a:solidFill>
                      <a:latin typeface="Monotype Corsiva" pitchFamily="66" charset="0"/>
                    </a:rPr>
                    <a:t>Periosteal</a:t>
                  </a:r>
                </a:p>
                <a:p>
                  <a:pPr algn="ctr">
                    <a:lnSpc>
                      <a:spcPct val="80000"/>
                    </a:lnSpc>
                  </a:pPr>
                  <a:r>
                    <a:rPr lang="en-US" sz="2000">
                      <a:solidFill>
                        <a:schemeClr val="bg2"/>
                      </a:solidFill>
                      <a:latin typeface="Monotype Corsiva" pitchFamily="66" charset="0"/>
                    </a:rPr>
                    <a:t>Eg-teeth and</a:t>
                  </a:r>
                </a:p>
                <a:p>
                  <a:pPr algn="ctr">
                    <a:lnSpc>
                      <a:spcPct val="80000"/>
                    </a:lnSpc>
                  </a:pPr>
                  <a:r>
                    <a:rPr lang="en-US" sz="2000">
                      <a:solidFill>
                        <a:schemeClr val="bg2"/>
                      </a:solidFill>
                      <a:latin typeface="Monotype Corsiva" pitchFamily="66" charset="0"/>
                    </a:rPr>
                    <a:t>muscles</a:t>
                  </a:r>
                </a:p>
                <a:p>
                  <a:pPr algn="ctr">
                    <a:lnSpc>
                      <a:spcPct val="80000"/>
                    </a:lnSpc>
                  </a:pPr>
                  <a:endParaRPr lang="en-US">
                    <a:solidFill>
                      <a:schemeClr val="bg2"/>
                    </a:solidFill>
                    <a:latin typeface="Monotype Corsiva" pitchFamily="66" charset="0"/>
                  </a:endParaRPr>
                </a:p>
              </p:txBody>
            </p:sp>
            <p:sp>
              <p:nvSpPr>
                <p:cNvPr id="70673" name="Rectangle 12"/>
                <p:cNvSpPr>
                  <a:spLocks noChangeArrowheads="1"/>
                </p:cNvSpPr>
                <p:nvPr/>
              </p:nvSpPr>
              <p:spPr bwMode="auto">
                <a:xfrm>
                  <a:off x="4416" y="2592"/>
                  <a:ext cx="1008" cy="720"/>
                </a:xfrm>
                <a:prstGeom prst="rect">
                  <a:avLst/>
                </a:prstGeom>
                <a:solidFill>
                  <a:srgbClr val="0099CC"/>
                </a:solidFill>
                <a:ln w="9525">
                  <a:solidFill>
                    <a:schemeClr val="tx1"/>
                  </a:solidFill>
                  <a:miter lim="800000"/>
                  <a:headEnd/>
                  <a:tailEnd/>
                </a:ln>
              </p:spPr>
              <p:txBody>
                <a:bodyPr wrap="none" anchor="ctr"/>
                <a:lstStyle/>
                <a:p>
                  <a:pPr algn="ctr"/>
                  <a:r>
                    <a:rPr lang="en-US">
                      <a:solidFill>
                        <a:schemeClr val="bg2"/>
                      </a:solidFill>
                      <a:latin typeface="Monotype Corsiva" pitchFamily="66" charset="0"/>
                    </a:rPr>
                    <a:t>Capsular</a:t>
                  </a:r>
                </a:p>
                <a:p>
                  <a:pPr algn="ctr"/>
                  <a:r>
                    <a:rPr lang="en-US" sz="2000">
                      <a:solidFill>
                        <a:schemeClr val="bg2"/>
                      </a:solidFill>
                      <a:latin typeface="Monotype Corsiva" pitchFamily="66" charset="0"/>
                    </a:rPr>
                    <a:t>Eg-orofacial,</a:t>
                  </a:r>
                </a:p>
                <a:p>
                  <a:pPr algn="ctr"/>
                  <a:r>
                    <a:rPr lang="en-US" sz="2000">
                      <a:solidFill>
                        <a:schemeClr val="bg2"/>
                      </a:solidFill>
                      <a:latin typeface="Monotype Corsiva" pitchFamily="66" charset="0"/>
                    </a:rPr>
                    <a:t>neurocranial</a:t>
                  </a:r>
                </a:p>
              </p:txBody>
            </p:sp>
            <p:sp>
              <p:nvSpPr>
                <p:cNvPr id="70674" name="Line 14"/>
                <p:cNvSpPr>
                  <a:spLocks noChangeShapeType="1"/>
                </p:cNvSpPr>
                <p:nvPr/>
              </p:nvSpPr>
              <p:spPr bwMode="auto">
                <a:xfrm flipH="1">
                  <a:off x="672" y="2304"/>
                  <a:ext cx="1584" cy="0"/>
                </a:xfrm>
                <a:prstGeom prst="line">
                  <a:avLst/>
                </a:prstGeom>
                <a:noFill/>
                <a:ln w="9525">
                  <a:solidFill>
                    <a:schemeClr val="tx1"/>
                  </a:solidFill>
                  <a:round/>
                  <a:headEnd/>
                  <a:tailEnd/>
                </a:ln>
              </p:spPr>
              <p:txBody>
                <a:bodyPr wrap="none"/>
                <a:lstStyle/>
                <a:p>
                  <a:endParaRPr lang="en-US"/>
                </a:p>
              </p:txBody>
            </p:sp>
            <p:sp>
              <p:nvSpPr>
                <p:cNvPr id="70675" name="Line 15"/>
                <p:cNvSpPr>
                  <a:spLocks noChangeShapeType="1"/>
                </p:cNvSpPr>
                <p:nvPr/>
              </p:nvSpPr>
              <p:spPr bwMode="auto">
                <a:xfrm>
                  <a:off x="672" y="2304"/>
                  <a:ext cx="0" cy="288"/>
                </a:xfrm>
                <a:prstGeom prst="line">
                  <a:avLst/>
                </a:prstGeom>
                <a:noFill/>
                <a:ln w="9525">
                  <a:solidFill>
                    <a:schemeClr val="tx1"/>
                  </a:solidFill>
                  <a:round/>
                  <a:headEnd/>
                  <a:tailEnd type="triangle" w="med" len="med"/>
                </a:ln>
              </p:spPr>
              <p:txBody>
                <a:bodyPr wrap="none"/>
                <a:lstStyle/>
                <a:p>
                  <a:endParaRPr lang="en-US"/>
                </a:p>
              </p:txBody>
            </p:sp>
            <p:sp>
              <p:nvSpPr>
                <p:cNvPr id="70676" name="Line 16"/>
                <p:cNvSpPr>
                  <a:spLocks noChangeShapeType="1"/>
                </p:cNvSpPr>
                <p:nvPr/>
              </p:nvSpPr>
              <p:spPr bwMode="auto">
                <a:xfrm>
                  <a:off x="2256" y="2304"/>
                  <a:ext cx="0" cy="288"/>
                </a:xfrm>
                <a:prstGeom prst="line">
                  <a:avLst/>
                </a:prstGeom>
                <a:noFill/>
                <a:ln w="9525">
                  <a:solidFill>
                    <a:schemeClr val="tx1"/>
                  </a:solidFill>
                  <a:round/>
                  <a:headEnd/>
                  <a:tailEnd type="triangle" w="med" len="med"/>
                </a:ln>
              </p:spPr>
              <p:txBody>
                <a:bodyPr wrap="none"/>
                <a:lstStyle/>
                <a:p>
                  <a:endParaRPr lang="en-US"/>
                </a:p>
              </p:txBody>
            </p:sp>
            <p:sp>
              <p:nvSpPr>
                <p:cNvPr id="70677" name="Line 18"/>
                <p:cNvSpPr>
                  <a:spLocks noChangeShapeType="1"/>
                </p:cNvSpPr>
                <p:nvPr/>
              </p:nvSpPr>
              <p:spPr bwMode="auto">
                <a:xfrm flipH="1">
                  <a:off x="3456" y="2304"/>
                  <a:ext cx="1584" cy="0"/>
                </a:xfrm>
                <a:prstGeom prst="line">
                  <a:avLst/>
                </a:prstGeom>
                <a:noFill/>
                <a:ln w="9525">
                  <a:solidFill>
                    <a:schemeClr val="tx1"/>
                  </a:solidFill>
                  <a:round/>
                  <a:headEnd/>
                  <a:tailEnd/>
                </a:ln>
              </p:spPr>
              <p:txBody>
                <a:bodyPr wrap="none"/>
                <a:lstStyle/>
                <a:p>
                  <a:endParaRPr lang="en-US"/>
                </a:p>
              </p:txBody>
            </p:sp>
            <p:sp>
              <p:nvSpPr>
                <p:cNvPr id="70678" name="Line 19"/>
                <p:cNvSpPr>
                  <a:spLocks noChangeShapeType="1"/>
                </p:cNvSpPr>
                <p:nvPr/>
              </p:nvSpPr>
              <p:spPr bwMode="auto">
                <a:xfrm>
                  <a:off x="3456" y="2304"/>
                  <a:ext cx="0" cy="288"/>
                </a:xfrm>
                <a:prstGeom prst="line">
                  <a:avLst/>
                </a:prstGeom>
                <a:noFill/>
                <a:ln w="9525">
                  <a:solidFill>
                    <a:schemeClr val="tx1"/>
                  </a:solidFill>
                  <a:round/>
                  <a:headEnd/>
                  <a:tailEnd type="triangle" w="med" len="med"/>
                </a:ln>
              </p:spPr>
              <p:txBody>
                <a:bodyPr wrap="none"/>
                <a:lstStyle/>
                <a:p>
                  <a:endParaRPr lang="en-US"/>
                </a:p>
              </p:txBody>
            </p:sp>
            <p:sp>
              <p:nvSpPr>
                <p:cNvPr id="70679" name="Line 20"/>
                <p:cNvSpPr>
                  <a:spLocks noChangeShapeType="1"/>
                </p:cNvSpPr>
                <p:nvPr/>
              </p:nvSpPr>
              <p:spPr bwMode="auto">
                <a:xfrm>
                  <a:off x="5040" y="2304"/>
                  <a:ext cx="0" cy="288"/>
                </a:xfrm>
                <a:prstGeom prst="line">
                  <a:avLst/>
                </a:prstGeom>
                <a:noFill/>
                <a:ln w="9525">
                  <a:solidFill>
                    <a:schemeClr val="tx1"/>
                  </a:solidFill>
                  <a:round/>
                  <a:headEnd/>
                  <a:tailEnd type="triangle" w="med" len="med"/>
                </a:ln>
              </p:spPr>
              <p:txBody>
                <a:bodyPr wrap="none"/>
                <a:lstStyle/>
                <a:p>
                  <a:endParaRPr lang="en-US"/>
                </a:p>
              </p:txBody>
            </p:sp>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smtClean="0"/>
              <a:t>Skeletal unit</a:t>
            </a:r>
            <a:br>
              <a:rPr lang="en-US" sz="4000" smtClean="0"/>
            </a:br>
            <a:endParaRPr lang="en-US" sz="4000" smtClean="0"/>
          </a:p>
        </p:txBody>
      </p:sp>
      <p:sp>
        <p:nvSpPr>
          <p:cNvPr id="75779" name="Rectangle 3"/>
          <p:cNvSpPr>
            <a:spLocks noGrp="1" noChangeArrowheads="1"/>
          </p:cNvSpPr>
          <p:nvPr>
            <p:ph type="body" idx="1"/>
          </p:nvPr>
        </p:nvSpPr>
        <p:spPr>
          <a:xfrm>
            <a:off x="381000" y="1219200"/>
            <a:ext cx="8229600" cy="4525963"/>
          </a:xfrm>
        </p:spPr>
        <p:txBody>
          <a:bodyPr/>
          <a:lstStyle/>
          <a:p>
            <a:pPr eaLnBrk="1" hangingPunct="1"/>
            <a:r>
              <a:rPr lang="en-US" smtClean="0"/>
              <a:t>Composed of –bone, cartilage and tendinous tissue</a:t>
            </a:r>
          </a:p>
          <a:p>
            <a:pPr eaLnBrk="1" hangingPunct="1">
              <a:buFontTx/>
              <a:buNone/>
            </a:pPr>
            <a:endParaRPr lang="en-US" smtClean="0"/>
          </a:p>
          <a:p>
            <a:pPr eaLnBrk="1" hangingPunct="1">
              <a:buFontTx/>
              <a:buNone/>
            </a:pPr>
            <a:r>
              <a:rPr lang="en-US" b="1" smtClean="0"/>
              <a:t>MACROSKELETAL UNIT-</a:t>
            </a:r>
          </a:p>
          <a:p>
            <a:pPr algn="just" eaLnBrk="1" hangingPunct="1"/>
            <a:r>
              <a:rPr lang="en-US" smtClean="0"/>
              <a:t>Adjoining portions of number of neighbouring bones carrying out a single function eg- endocrainal surface of calvaria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5779">
                                            <p:txEl>
                                              <p:pRg st="0" end="0"/>
                                            </p:txEl>
                                          </p:spTgt>
                                        </p:tgtEl>
                                        <p:attrNameLst>
                                          <p:attrName>style.visibility</p:attrName>
                                        </p:attrNameLst>
                                      </p:cBhvr>
                                      <p:to>
                                        <p:strVal val="visible"/>
                                      </p:to>
                                    </p:set>
                                    <p:animEffect transition="in" filter="checkerboard(across)">
                                      <p:cBhvr>
                                        <p:cTn id="11" dur="500"/>
                                        <p:tgtEl>
                                          <p:spTgt spid="75779">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Effect transition="in" filter="checkerboard(across)">
                                      <p:cBhvr>
                                        <p:cTn id="15" dur="500"/>
                                        <p:tgtEl>
                                          <p:spTgt spid="75779">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Effect transition="in" filter="checkerboard(across)">
                                      <p:cBhvr>
                                        <p:cTn id="19"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hiten\calvaria.jpg"/>
          <p:cNvPicPr>
            <a:picLocks noChangeAspect="1" noChangeArrowheads="1"/>
          </p:cNvPicPr>
          <p:nvPr/>
        </p:nvPicPr>
        <p:blipFill>
          <a:blip r:embed="rId2" cstate="print">
            <a:lum contrast="78000"/>
          </a:blip>
          <a:srcRect b="10001"/>
          <a:stretch>
            <a:fillRect/>
          </a:stretch>
        </p:blipFill>
        <p:spPr bwMode="auto">
          <a:xfrm>
            <a:off x="2590800" y="1143000"/>
            <a:ext cx="3892550" cy="4495800"/>
          </a:xfrm>
          <a:prstGeom prst="rect">
            <a:avLst/>
          </a:prstGeom>
          <a:noFill/>
          <a:ln w="9525">
            <a:noFill/>
            <a:miter lim="800000"/>
            <a:headEnd/>
            <a:tailEnd/>
          </a:ln>
        </p:spPr>
      </p:pic>
      <p:sp>
        <p:nvSpPr>
          <p:cNvPr id="72707" name="Text Box 3"/>
          <p:cNvSpPr txBox="1">
            <a:spLocks noChangeArrowheads="1"/>
          </p:cNvSpPr>
          <p:nvPr/>
        </p:nvSpPr>
        <p:spPr bwMode="auto">
          <a:xfrm>
            <a:off x="3219450" y="5867400"/>
            <a:ext cx="2705100" cy="457200"/>
          </a:xfrm>
          <a:prstGeom prst="rect">
            <a:avLst/>
          </a:prstGeom>
          <a:noFill/>
          <a:ln w="9525">
            <a:noFill/>
            <a:miter lim="800000"/>
            <a:headEnd/>
            <a:tailEnd/>
          </a:ln>
        </p:spPr>
        <p:txBody>
          <a:bodyPr wrap="none">
            <a:spAutoFit/>
          </a:bodyPr>
          <a:lstStyle/>
          <a:p>
            <a:pPr algn="ctr"/>
            <a:r>
              <a:rPr lang="en-US" b="1">
                <a:solidFill>
                  <a:schemeClr val="tx2"/>
                </a:solidFill>
              </a:rPr>
              <a:t>Macro skeletal unit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strVal val="4/3*#ppt_w"/>
                                          </p:val>
                                        </p:tav>
                                        <p:tav tm="100000">
                                          <p:val>
                                            <p:strVal val="#ppt_w"/>
                                          </p:val>
                                        </p:tav>
                                      </p:tavLst>
                                    </p:anim>
                                    <p:anim calcmode="lin" valueType="num">
                                      <p:cBhvr>
                                        <p:cTn id="8" dur="500" fill="hold"/>
                                        <p:tgtEl>
                                          <p:spTgt spid="768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7391400" cy="1143000"/>
          </a:xfrm>
        </p:spPr>
        <p:txBody>
          <a:bodyPr/>
          <a:lstStyle/>
          <a:p>
            <a:pPr algn="l" eaLnBrk="1" hangingPunct="1"/>
            <a:r>
              <a:rPr lang="en-US" smtClean="0"/>
              <a:t>Differential growth </a:t>
            </a:r>
          </a:p>
        </p:txBody>
      </p:sp>
      <p:sp>
        <p:nvSpPr>
          <p:cNvPr id="9219" name="Rectangle 3"/>
          <p:cNvSpPr>
            <a:spLocks noGrp="1" noChangeArrowheads="1"/>
          </p:cNvSpPr>
          <p:nvPr>
            <p:ph type="body" idx="1"/>
          </p:nvPr>
        </p:nvSpPr>
        <p:spPr/>
        <p:txBody>
          <a:bodyPr/>
          <a:lstStyle/>
          <a:p>
            <a:pPr eaLnBrk="1" hangingPunct="1">
              <a:lnSpc>
                <a:spcPct val="150000"/>
              </a:lnSpc>
              <a:buFontTx/>
              <a:buNone/>
            </a:pPr>
            <a:r>
              <a:rPr lang="en-US" i="1" smtClean="0"/>
              <a:t>   </a:t>
            </a:r>
            <a:r>
              <a:rPr lang="en-US" smtClean="0"/>
              <a:t>Not all tissue system s of the body grow at the same rate.  Different tissues and in term different organs grow at different rates.  This process is called differential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up)">
                                      <p:cBhvr>
                                        <p:cTn id="7" dur="500"/>
                                        <p:tgtEl>
                                          <p:spTgt spid="92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dissolve">
                                      <p:cBhvr>
                                        <p:cTn id="11"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advAuto="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152400" y="503238"/>
            <a:ext cx="8763000" cy="5897562"/>
          </a:xfrm>
        </p:spPr>
        <p:txBody>
          <a:bodyPr/>
          <a:lstStyle/>
          <a:p>
            <a:pPr eaLnBrk="1" hangingPunct="1">
              <a:buFontTx/>
              <a:buNone/>
            </a:pPr>
            <a:r>
              <a:rPr lang="en-US" smtClean="0"/>
              <a:t>             </a:t>
            </a:r>
            <a:r>
              <a:rPr lang="en-US" b="1" smtClean="0"/>
              <a:t>MICROSKELETAL UNIT</a:t>
            </a:r>
          </a:p>
          <a:p>
            <a:pPr eaLnBrk="1" hangingPunct="1">
              <a:buFontTx/>
              <a:buNone/>
            </a:pPr>
            <a:r>
              <a:rPr lang="en-US" smtClean="0"/>
              <a:t> bones consisting of number of small skeletal units</a:t>
            </a:r>
          </a:p>
          <a:p>
            <a:pPr eaLnBrk="1" hangingPunct="1">
              <a:buFontTx/>
              <a:buNone/>
            </a:pPr>
            <a:r>
              <a:rPr lang="en-US" b="1" smtClean="0"/>
              <a:t>MAXILLA</a:t>
            </a:r>
            <a:r>
              <a:rPr lang="en-US" smtClean="0"/>
              <a:t>-orbital </a:t>
            </a:r>
          </a:p>
          <a:p>
            <a:pPr eaLnBrk="1" hangingPunct="1">
              <a:buFontTx/>
              <a:buNone/>
            </a:pPr>
            <a:r>
              <a:rPr lang="en-US" smtClean="0"/>
              <a:t>               -pneumatic</a:t>
            </a:r>
          </a:p>
          <a:p>
            <a:pPr eaLnBrk="1" hangingPunct="1">
              <a:buFontTx/>
              <a:buNone/>
            </a:pPr>
            <a:r>
              <a:rPr lang="en-US" smtClean="0"/>
              <a:t>               -palatal</a:t>
            </a:r>
          </a:p>
          <a:p>
            <a:pPr eaLnBrk="1" hangingPunct="1">
              <a:buFontTx/>
              <a:buNone/>
            </a:pPr>
            <a:r>
              <a:rPr lang="en-US" smtClean="0"/>
              <a:t>               -basal</a:t>
            </a:r>
          </a:p>
          <a:p>
            <a:pPr eaLnBrk="1" hangingPunct="1">
              <a:buFontTx/>
              <a:buNone/>
            </a:pPr>
            <a:r>
              <a:rPr lang="en-US" b="1" smtClean="0"/>
              <a:t>MANDIBLE</a:t>
            </a:r>
            <a:r>
              <a:rPr lang="en-US" smtClean="0"/>
              <a:t>-coronoid</a:t>
            </a:r>
          </a:p>
          <a:p>
            <a:pPr eaLnBrk="1" hangingPunct="1">
              <a:buFontTx/>
              <a:buNone/>
            </a:pPr>
            <a:r>
              <a:rPr lang="en-US" smtClean="0"/>
              <a:t>                   -angular</a:t>
            </a:r>
          </a:p>
          <a:p>
            <a:pPr eaLnBrk="1" hangingPunct="1">
              <a:buFontTx/>
              <a:buNone/>
            </a:pPr>
            <a:r>
              <a:rPr lang="en-US" smtClean="0"/>
              <a:t>                   -alveolar</a:t>
            </a:r>
          </a:p>
          <a:p>
            <a:pPr eaLnBrk="1" hangingPunct="1">
              <a:buFontTx/>
              <a:buNone/>
            </a:pPr>
            <a:r>
              <a:rPr lang="en-US" smtClean="0"/>
              <a:t>                   -basal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checkerboard(across)">
                                      <p:cBhvr>
                                        <p:cTn id="7" dur="500"/>
                                        <p:tgtEl>
                                          <p:spTgt spid="7782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7826">
                                            <p:txEl>
                                              <p:pRg st="1" end="1"/>
                                            </p:txEl>
                                          </p:spTgt>
                                        </p:tgtEl>
                                        <p:attrNameLst>
                                          <p:attrName>style.visibility</p:attrName>
                                        </p:attrNameLst>
                                      </p:cBhvr>
                                      <p:to>
                                        <p:strVal val="visible"/>
                                      </p:to>
                                    </p:set>
                                    <p:animEffect transition="in" filter="checkerboard(across)">
                                      <p:cBhvr>
                                        <p:cTn id="11" dur="500"/>
                                        <p:tgtEl>
                                          <p:spTgt spid="77826">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7826">
                                            <p:txEl>
                                              <p:pRg st="2" end="2"/>
                                            </p:txEl>
                                          </p:spTgt>
                                        </p:tgtEl>
                                        <p:attrNameLst>
                                          <p:attrName>style.visibility</p:attrName>
                                        </p:attrNameLst>
                                      </p:cBhvr>
                                      <p:to>
                                        <p:strVal val="visible"/>
                                      </p:to>
                                    </p:set>
                                    <p:animEffect transition="in" filter="checkerboard(across)">
                                      <p:cBhvr>
                                        <p:cTn id="15" dur="500"/>
                                        <p:tgtEl>
                                          <p:spTgt spid="77826">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7826">
                                            <p:txEl>
                                              <p:pRg st="3" end="3"/>
                                            </p:txEl>
                                          </p:spTgt>
                                        </p:tgtEl>
                                        <p:attrNameLst>
                                          <p:attrName>style.visibility</p:attrName>
                                        </p:attrNameLst>
                                      </p:cBhvr>
                                      <p:to>
                                        <p:strVal val="visible"/>
                                      </p:to>
                                    </p:set>
                                    <p:animEffect transition="in" filter="checkerboard(across)">
                                      <p:cBhvr>
                                        <p:cTn id="19" dur="500"/>
                                        <p:tgtEl>
                                          <p:spTgt spid="77826">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7826">
                                            <p:txEl>
                                              <p:pRg st="4" end="4"/>
                                            </p:txEl>
                                          </p:spTgt>
                                        </p:tgtEl>
                                        <p:attrNameLst>
                                          <p:attrName>style.visibility</p:attrName>
                                        </p:attrNameLst>
                                      </p:cBhvr>
                                      <p:to>
                                        <p:strVal val="visible"/>
                                      </p:to>
                                    </p:set>
                                    <p:animEffect transition="in" filter="checkerboard(across)">
                                      <p:cBhvr>
                                        <p:cTn id="23" dur="500"/>
                                        <p:tgtEl>
                                          <p:spTgt spid="77826">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77826">
                                            <p:txEl>
                                              <p:pRg st="5" end="5"/>
                                            </p:txEl>
                                          </p:spTgt>
                                        </p:tgtEl>
                                        <p:attrNameLst>
                                          <p:attrName>style.visibility</p:attrName>
                                        </p:attrNameLst>
                                      </p:cBhvr>
                                      <p:to>
                                        <p:strVal val="visible"/>
                                      </p:to>
                                    </p:set>
                                    <p:animEffect transition="in" filter="checkerboard(across)">
                                      <p:cBhvr>
                                        <p:cTn id="27" dur="500"/>
                                        <p:tgtEl>
                                          <p:spTgt spid="77826">
                                            <p:txEl>
                                              <p:pRg st="5" end="5"/>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77826">
                                            <p:txEl>
                                              <p:pRg st="6" end="6"/>
                                            </p:txEl>
                                          </p:spTgt>
                                        </p:tgtEl>
                                        <p:attrNameLst>
                                          <p:attrName>style.visibility</p:attrName>
                                        </p:attrNameLst>
                                      </p:cBhvr>
                                      <p:to>
                                        <p:strVal val="visible"/>
                                      </p:to>
                                    </p:set>
                                    <p:animEffect transition="in" filter="checkerboard(across)">
                                      <p:cBhvr>
                                        <p:cTn id="31" dur="500"/>
                                        <p:tgtEl>
                                          <p:spTgt spid="77826">
                                            <p:txEl>
                                              <p:pRg st="6" end="6"/>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77826">
                                            <p:txEl>
                                              <p:pRg st="7" end="7"/>
                                            </p:txEl>
                                          </p:spTgt>
                                        </p:tgtEl>
                                        <p:attrNameLst>
                                          <p:attrName>style.visibility</p:attrName>
                                        </p:attrNameLst>
                                      </p:cBhvr>
                                      <p:to>
                                        <p:strVal val="visible"/>
                                      </p:to>
                                    </p:set>
                                    <p:animEffect transition="in" filter="checkerboard(across)">
                                      <p:cBhvr>
                                        <p:cTn id="35" dur="500"/>
                                        <p:tgtEl>
                                          <p:spTgt spid="77826">
                                            <p:txEl>
                                              <p:pRg st="7" end="7"/>
                                            </p:tx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77826">
                                            <p:txEl>
                                              <p:pRg st="8" end="8"/>
                                            </p:txEl>
                                          </p:spTgt>
                                        </p:tgtEl>
                                        <p:attrNameLst>
                                          <p:attrName>style.visibility</p:attrName>
                                        </p:attrNameLst>
                                      </p:cBhvr>
                                      <p:to>
                                        <p:strVal val="visible"/>
                                      </p:to>
                                    </p:set>
                                    <p:animEffect transition="in" filter="checkerboard(across)">
                                      <p:cBhvr>
                                        <p:cTn id="39" dur="500"/>
                                        <p:tgtEl>
                                          <p:spTgt spid="77826">
                                            <p:txEl>
                                              <p:pRg st="8" end="8"/>
                                            </p:txEl>
                                          </p:spTgt>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77826">
                                            <p:txEl>
                                              <p:pRg st="9" end="9"/>
                                            </p:txEl>
                                          </p:spTgt>
                                        </p:tgtEl>
                                        <p:attrNameLst>
                                          <p:attrName>style.visibility</p:attrName>
                                        </p:attrNameLst>
                                      </p:cBhvr>
                                      <p:to>
                                        <p:strVal val="visible"/>
                                      </p:to>
                                    </p:set>
                                    <p:animEffect transition="in" filter="checkerboard(across)">
                                      <p:cBhvr>
                                        <p:cTn id="43" dur="500"/>
                                        <p:tgtEl>
                                          <p:spTgt spid="778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hiten\micro-sk-mand.jpg"/>
          <p:cNvPicPr>
            <a:picLocks noChangeAspect="1" noChangeArrowheads="1"/>
          </p:cNvPicPr>
          <p:nvPr/>
        </p:nvPicPr>
        <p:blipFill>
          <a:blip r:embed="rId2" cstate="print">
            <a:lum contrast="66000"/>
          </a:blip>
          <a:srcRect l="6442" r="8621" b="9126"/>
          <a:stretch>
            <a:fillRect/>
          </a:stretch>
        </p:blipFill>
        <p:spPr bwMode="auto">
          <a:xfrm>
            <a:off x="2038350" y="895350"/>
            <a:ext cx="5067300" cy="5067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heckerboard(down)">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FUNCTIONAL MATRICES</a:t>
            </a:r>
          </a:p>
        </p:txBody>
      </p:sp>
      <p:sp>
        <p:nvSpPr>
          <p:cNvPr id="79875" name="Rectangle 3"/>
          <p:cNvSpPr>
            <a:spLocks noGrp="1" noChangeArrowheads="1"/>
          </p:cNvSpPr>
          <p:nvPr>
            <p:ph type="body" idx="1"/>
          </p:nvPr>
        </p:nvSpPr>
        <p:spPr/>
        <p:txBody>
          <a:bodyPr/>
          <a:lstStyle/>
          <a:p>
            <a:pPr eaLnBrk="1" hangingPunct="1">
              <a:lnSpc>
                <a:spcPct val="120000"/>
              </a:lnSpc>
            </a:pPr>
            <a:r>
              <a:rPr lang="en-US" smtClean="0"/>
              <a:t>This consist of soft tissue-muscle,gland,nerve,vessels,fat and teeth as well as non skeletal cartilages</a:t>
            </a:r>
          </a:p>
          <a:p>
            <a:pPr eaLnBrk="1" hangingPunct="1">
              <a:lnSpc>
                <a:spcPct val="120000"/>
              </a:lnSpc>
              <a:buFontTx/>
              <a:buNone/>
            </a:pPr>
            <a:r>
              <a:rPr lang="en-US" smtClean="0"/>
              <a:t>   </a:t>
            </a:r>
            <a:r>
              <a:rPr lang="en-US" b="1" smtClean="0"/>
              <a:t>DIVIDE INTO TWO TYPES-</a:t>
            </a:r>
          </a:p>
          <a:p>
            <a:pPr eaLnBrk="1" hangingPunct="1">
              <a:lnSpc>
                <a:spcPct val="120000"/>
              </a:lnSpc>
            </a:pPr>
            <a:r>
              <a:rPr lang="en-US" smtClean="0"/>
              <a:t>Periosteal matrices</a:t>
            </a:r>
          </a:p>
          <a:p>
            <a:pPr eaLnBrk="1" hangingPunct="1">
              <a:lnSpc>
                <a:spcPct val="120000"/>
              </a:lnSpc>
            </a:pPr>
            <a:r>
              <a:rPr lang="en-US" smtClean="0"/>
              <a:t>Capsular matrices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500"/>
                                        <p:tgtEl>
                                          <p:spTgt spid="7987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11" dur="500"/>
                                        <p:tgtEl>
                                          <p:spTgt spid="79875">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9875">
                                            <p:txEl>
                                              <p:pRg st="1" end="1"/>
                                            </p:txEl>
                                          </p:spTgt>
                                        </p:tgtEl>
                                        <p:attrNameLst>
                                          <p:attrName>style.visibility</p:attrName>
                                        </p:attrNameLst>
                                      </p:cBhvr>
                                      <p:to>
                                        <p:strVal val="visible"/>
                                      </p:to>
                                    </p:set>
                                    <p:animEffect transition="in" filter="checkerboard(across)">
                                      <p:cBhvr>
                                        <p:cTn id="15" dur="500"/>
                                        <p:tgtEl>
                                          <p:spTgt spid="79875">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Effect transition="in" filter="checkerboard(across)">
                                      <p:cBhvr>
                                        <p:cTn id="19" dur="500"/>
                                        <p:tgtEl>
                                          <p:spTgt spid="79875">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9875">
                                            <p:txEl>
                                              <p:pRg st="3" end="3"/>
                                            </p:txEl>
                                          </p:spTgt>
                                        </p:tgtEl>
                                        <p:attrNameLst>
                                          <p:attrName>style.visibility</p:attrName>
                                        </p:attrNameLst>
                                      </p:cBhvr>
                                      <p:to>
                                        <p:strVal val="visible"/>
                                      </p:to>
                                    </p:set>
                                    <p:animEffect transition="in" filter="checkerboard(across)">
                                      <p:cBhvr>
                                        <p:cTn id="23" dur="500"/>
                                        <p:tgtEl>
                                          <p:spTgt spid="79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PERIOSTEAL MATRICES</a:t>
            </a:r>
          </a:p>
        </p:txBody>
      </p:sp>
      <p:sp>
        <p:nvSpPr>
          <p:cNvPr id="80899" name="Rectangle 3"/>
          <p:cNvSpPr>
            <a:spLocks noGrp="1" noChangeArrowheads="1"/>
          </p:cNvSpPr>
          <p:nvPr>
            <p:ph type="body" idx="1"/>
          </p:nvPr>
        </p:nvSpPr>
        <p:spPr/>
        <p:txBody>
          <a:bodyPr/>
          <a:lstStyle/>
          <a:p>
            <a:pPr eaLnBrk="1" hangingPunct="1">
              <a:lnSpc>
                <a:spcPct val="90000"/>
              </a:lnSpc>
            </a:pPr>
            <a:r>
              <a:rPr lang="en-US" smtClean="0"/>
              <a:t>All non skeletal functional units adjacent to skeletal unit form the periostel matrices</a:t>
            </a:r>
          </a:p>
          <a:p>
            <a:pPr eaLnBrk="1" hangingPunct="1">
              <a:lnSpc>
                <a:spcPct val="90000"/>
              </a:lnSpc>
            </a:pPr>
            <a:r>
              <a:rPr lang="en-US" smtClean="0"/>
              <a:t>They act by bringing transformation of the related skeletal units </a:t>
            </a:r>
          </a:p>
          <a:p>
            <a:pPr eaLnBrk="1" hangingPunct="1">
              <a:lnSpc>
                <a:spcPct val="90000"/>
              </a:lnSpc>
            </a:pPr>
            <a:r>
              <a:rPr lang="en-US" smtClean="0"/>
              <a:t>Best  explanation – coronoid process and temporalis muscle</a:t>
            </a:r>
          </a:p>
          <a:p>
            <a:pPr eaLnBrk="1" hangingPunct="1">
              <a:lnSpc>
                <a:spcPct val="90000"/>
              </a:lnSpc>
            </a:pPr>
            <a:r>
              <a:rPr lang="en-US" smtClean="0"/>
              <a:t>Removal,denervation, postinfectively-</a:t>
            </a:r>
          </a:p>
          <a:p>
            <a:pPr eaLnBrk="1" hangingPunct="1">
              <a:lnSpc>
                <a:spcPct val="90000"/>
              </a:lnSpc>
              <a:buFontTx/>
              <a:buNone/>
            </a:pPr>
            <a:r>
              <a:rPr lang="en-US" smtClean="0"/>
              <a:t>   decrease in the size or total disappearance</a:t>
            </a:r>
          </a:p>
          <a:p>
            <a:pPr eaLnBrk="1" hangingPunct="1">
              <a:lnSpc>
                <a:spcPct val="90000"/>
              </a:lnSpc>
              <a:buFontTx/>
              <a:buNone/>
            </a:pP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animEffect transition="in" filter="checkerboard(across)">
                                      <p:cBhvr>
                                        <p:cTn id="11" dur="500"/>
                                        <p:tgtEl>
                                          <p:spTgt spid="80899">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0899">
                                            <p:txEl>
                                              <p:pRg st="1" end="1"/>
                                            </p:txEl>
                                          </p:spTgt>
                                        </p:tgtEl>
                                        <p:attrNameLst>
                                          <p:attrName>style.visibility</p:attrName>
                                        </p:attrNameLst>
                                      </p:cBhvr>
                                      <p:to>
                                        <p:strVal val="visible"/>
                                      </p:to>
                                    </p:set>
                                    <p:animEffect transition="in" filter="checkerboard(across)">
                                      <p:cBhvr>
                                        <p:cTn id="15" dur="500"/>
                                        <p:tgtEl>
                                          <p:spTgt spid="80899">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Effect transition="in" filter="checkerboard(across)">
                                      <p:cBhvr>
                                        <p:cTn id="19" dur="500"/>
                                        <p:tgtEl>
                                          <p:spTgt spid="80899">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animEffect transition="in" filter="checkerboard(across)">
                                      <p:cBhvr>
                                        <p:cTn id="23" dur="500"/>
                                        <p:tgtEl>
                                          <p:spTgt spid="80899">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checkerboard(across)">
                                      <p:cBhvr>
                                        <p:cTn id="27"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autoUpdateAnimBg="0" advAuto="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1143000"/>
            <a:ext cx="8229600" cy="4800600"/>
          </a:xfrm>
        </p:spPr>
        <p:txBody>
          <a:bodyPr/>
          <a:lstStyle/>
          <a:p>
            <a:pPr algn="just" eaLnBrk="1" hangingPunct="1">
              <a:lnSpc>
                <a:spcPct val="170000"/>
              </a:lnSpc>
            </a:pPr>
            <a:r>
              <a:rPr lang="en-US" smtClean="0"/>
              <a:t>Hence in simple terms it can be stated-</a:t>
            </a:r>
          </a:p>
          <a:p>
            <a:pPr algn="just" eaLnBrk="1" hangingPunct="1">
              <a:lnSpc>
                <a:spcPct val="170000"/>
              </a:lnSpc>
              <a:buFontTx/>
              <a:buNone/>
            </a:pPr>
            <a:r>
              <a:rPr lang="en-US" smtClean="0"/>
              <a:t>   Coronoid process does not grow itself first and thus provide a platform upon which the temporalis muscle can alter its function but it is the opposite which is true</a:t>
            </a:r>
          </a:p>
          <a:p>
            <a:pPr algn="just" eaLnBrk="1" hangingPunct="1">
              <a:lnSpc>
                <a:spcPct val="170000"/>
              </a:lnSpc>
              <a:buFontTx/>
              <a:buNone/>
            </a:pP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checkerboard(across)">
                                      <p:cBhvr>
                                        <p:cTn id="7" dur="500"/>
                                        <p:tgtEl>
                                          <p:spTgt spid="81922">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1922">
                                            <p:txEl>
                                              <p:pRg st="1" end="1"/>
                                            </p:txEl>
                                          </p:spTgt>
                                        </p:tgtEl>
                                        <p:attrNameLst>
                                          <p:attrName>style.visibility</p:attrName>
                                        </p:attrNameLst>
                                      </p:cBhvr>
                                      <p:to>
                                        <p:strVal val="visible"/>
                                      </p:to>
                                    </p:set>
                                    <p:animEffect transition="in" filter="checkerboard(across)">
                                      <p:cBhvr>
                                        <p:cTn id="11" dur="500"/>
                                        <p:tgtEl>
                                          <p:spTgt spid="819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CAPSULAR MATRICES</a:t>
            </a:r>
          </a:p>
        </p:txBody>
      </p:sp>
      <p:sp>
        <p:nvSpPr>
          <p:cNvPr id="82947" name="Rectangle 3"/>
          <p:cNvSpPr>
            <a:spLocks noGrp="1" noChangeArrowheads="1"/>
          </p:cNvSpPr>
          <p:nvPr>
            <p:ph type="body" idx="1"/>
          </p:nvPr>
        </p:nvSpPr>
        <p:spPr/>
        <p:txBody>
          <a:bodyPr/>
          <a:lstStyle/>
          <a:p>
            <a:pPr marL="609600" indent="-609600" eaLnBrk="1" hangingPunct="1">
              <a:buClr>
                <a:schemeClr val="tx1"/>
              </a:buClr>
              <a:buFontTx/>
              <a:buNone/>
            </a:pPr>
            <a:r>
              <a:rPr lang="en-US" smtClean="0"/>
              <a:t>  FOUR CAPSULES ARE PRESENT-</a:t>
            </a:r>
          </a:p>
          <a:p>
            <a:pPr marL="609600" indent="-609600" eaLnBrk="1" hangingPunct="1">
              <a:buClr>
                <a:schemeClr val="tx1"/>
              </a:buClr>
            </a:pPr>
            <a:r>
              <a:rPr lang="en-US" smtClean="0"/>
              <a:t>NEURO CRANIAL</a:t>
            </a:r>
          </a:p>
          <a:p>
            <a:pPr marL="609600" indent="-609600" eaLnBrk="1" hangingPunct="1">
              <a:buClr>
                <a:schemeClr val="tx1"/>
              </a:buClr>
            </a:pPr>
            <a:r>
              <a:rPr lang="en-US" smtClean="0"/>
              <a:t>ORO FACIAL</a:t>
            </a:r>
          </a:p>
          <a:p>
            <a:pPr marL="609600" indent="-609600" eaLnBrk="1" hangingPunct="1">
              <a:buClr>
                <a:schemeClr val="tx1"/>
              </a:buClr>
            </a:pPr>
            <a:r>
              <a:rPr lang="en-US" smtClean="0"/>
              <a:t>OTIC </a:t>
            </a:r>
          </a:p>
          <a:p>
            <a:pPr marL="609600" indent="-609600" eaLnBrk="1" hangingPunct="1">
              <a:buClr>
                <a:schemeClr val="tx1"/>
              </a:buClr>
            </a:pPr>
            <a:r>
              <a:rPr lang="en-US" smtClean="0"/>
              <a:t>ORBITAL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randombar(horizontal)">
                                      <p:cBhvr>
                                        <p:cTn id="7" dur="500"/>
                                        <p:tgtEl>
                                          <p:spTgt spid="8294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Effect transition="in" filter="randombar(horizontal)">
                                      <p:cBhvr>
                                        <p:cTn id="11" dur="500"/>
                                        <p:tgtEl>
                                          <p:spTgt spid="82947">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animEffect transition="in" filter="randombar(horizontal)">
                                      <p:cBhvr>
                                        <p:cTn id="15" dur="500"/>
                                        <p:tgtEl>
                                          <p:spTgt spid="82947">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Effect transition="in" filter="randombar(horizontal)">
                                      <p:cBhvr>
                                        <p:cTn id="19" dur="500"/>
                                        <p:tgtEl>
                                          <p:spTgt spid="82947">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2947">
                                            <p:txEl>
                                              <p:pRg st="3" end="3"/>
                                            </p:txEl>
                                          </p:spTgt>
                                        </p:tgtEl>
                                        <p:attrNameLst>
                                          <p:attrName>style.visibility</p:attrName>
                                        </p:attrNameLst>
                                      </p:cBhvr>
                                      <p:to>
                                        <p:strVal val="visible"/>
                                      </p:to>
                                    </p:set>
                                    <p:animEffect transition="in" filter="randombar(horizontal)">
                                      <p:cBhvr>
                                        <p:cTn id="23" dur="500"/>
                                        <p:tgtEl>
                                          <p:spTgt spid="82947">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randombar(horizontal)">
                                      <p:cBhvr>
                                        <p:cTn id="2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524000"/>
            <a:ext cx="8229600" cy="5334000"/>
          </a:xfrm>
        </p:spPr>
        <p:txBody>
          <a:bodyPr/>
          <a:lstStyle/>
          <a:p>
            <a:pPr eaLnBrk="1" hangingPunct="1"/>
            <a:r>
              <a:rPr lang="en-US" smtClean="0"/>
              <a:t>Each of these capsules is an envelop containing functional cranial component</a:t>
            </a:r>
          </a:p>
          <a:p>
            <a:pPr eaLnBrk="1" hangingPunct="1"/>
            <a:r>
              <a:rPr lang="en-US" smtClean="0"/>
              <a:t>Sandwitched between two covering layers</a:t>
            </a:r>
          </a:p>
          <a:p>
            <a:pPr eaLnBrk="1" hangingPunct="1"/>
            <a:r>
              <a:rPr lang="en-US" smtClean="0"/>
              <a:t>Capsules expands due to volumetric increase  of capsular matrix</a:t>
            </a:r>
          </a:p>
          <a:p>
            <a:pPr eaLnBrk="1" hangingPunct="1"/>
            <a:r>
              <a:rPr lang="en-US" smtClean="0"/>
              <a:t>This results in the translative movement of the  embedded bones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checkerboard(across)">
                                      <p:cBhvr>
                                        <p:cTn id="7" dur="500"/>
                                        <p:tgtEl>
                                          <p:spTgt spid="83970">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3970">
                                            <p:txEl>
                                              <p:pRg st="1" end="1"/>
                                            </p:txEl>
                                          </p:spTgt>
                                        </p:tgtEl>
                                        <p:attrNameLst>
                                          <p:attrName>style.visibility</p:attrName>
                                        </p:attrNameLst>
                                      </p:cBhvr>
                                      <p:to>
                                        <p:strVal val="visible"/>
                                      </p:to>
                                    </p:set>
                                    <p:animEffect transition="in" filter="checkerboard(across)">
                                      <p:cBhvr>
                                        <p:cTn id="11" dur="500"/>
                                        <p:tgtEl>
                                          <p:spTgt spid="83970">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3970">
                                            <p:txEl>
                                              <p:pRg st="2" end="2"/>
                                            </p:txEl>
                                          </p:spTgt>
                                        </p:tgtEl>
                                        <p:attrNameLst>
                                          <p:attrName>style.visibility</p:attrName>
                                        </p:attrNameLst>
                                      </p:cBhvr>
                                      <p:to>
                                        <p:strVal val="visible"/>
                                      </p:to>
                                    </p:set>
                                    <p:animEffect transition="in" filter="checkerboard(across)">
                                      <p:cBhvr>
                                        <p:cTn id="15" dur="500"/>
                                        <p:tgtEl>
                                          <p:spTgt spid="83970">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3970">
                                            <p:txEl>
                                              <p:pRg st="3" end="3"/>
                                            </p:txEl>
                                          </p:spTgt>
                                        </p:tgtEl>
                                        <p:attrNameLst>
                                          <p:attrName>style.visibility</p:attrName>
                                        </p:attrNameLst>
                                      </p:cBhvr>
                                      <p:to>
                                        <p:strVal val="visible"/>
                                      </p:to>
                                    </p:set>
                                    <p:animEffect transition="in" filter="checkerboard(across)">
                                      <p:cBhvr>
                                        <p:cTn id="19" dur="500"/>
                                        <p:tgtEl>
                                          <p:spTgt spid="83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  NEUROCRAINAL  CAPSULE</a:t>
            </a:r>
          </a:p>
        </p:txBody>
      </p:sp>
      <p:sp>
        <p:nvSpPr>
          <p:cNvPr id="84995" name="Rectangle 3"/>
          <p:cNvSpPr>
            <a:spLocks noGrp="1" noChangeArrowheads="1"/>
          </p:cNvSpPr>
          <p:nvPr>
            <p:ph type="body" idx="1"/>
          </p:nvPr>
        </p:nvSpPr>
        <p:spPr/>
        <p:txBody>
          <a:bodyPr/>
          <a:lstStyle/>
          <a:p>
            <a:pPr eaLnBrk="1" hangingPunct="1"/>
            <a:r>
              <a:rPr lang="en-US" smtClean="0"/>
              <a:t>Sandwiched between-skin and dura mater</a:t>
            </a:r>
          </a:p>
          <a:p>
            <a:pPr eaLnBrk="1" hangingPunct="1"/>
            <a:r>
              <a:rPr lang="en-US" smtClean="0"/>
              <a:t>Consists of-5 layers of scalp</a:t>
            </a:r>
          </a:p>
          <a:p>
            <a:pPr eaLnBrk="1" hangingPunct="1">
              <a:buFontTx/>
              <a:buNone/>
            </a:pPr>
            <a:r>
              <a:rPr lang="en-US" smtClean="0"/>
              <a:t>                  -bone</a:t>
            </a:r>
          </a:p>
          <a:p>
            <a:pPr eaLnBrk="1" hangingPunct="1">
              <a:buFontTx/>
              <a:buNone/>
            </a:pPr>
            <a:r>
              <a:rPr lang="en-US" smtClean="0"/>
              <a:t>                  -two layer dura mater</a:t>
            </a:r>
          </a:p>
          <a:p>
            <a:pPr eaLnBrk="1" hangingPunct="1">
              <a:buFontTx/>
              <a:buNone/>
            </a:pPr>
            <a:r>
              <a:rPr lang="en-US" smtClean="0"/>
              <a:t> </a:t>
            </a:r>
          </a:p>
          <a:p>
            <a:pPr eaLnBrk="1" hangingPunct="1"/>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11" dur="500"/>
                                        <p:tgtEl>
                                          <p:spTgt spid="84995">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checkerboard(across)">
                                      <p:cBhvr>
                                        <p:cTn id="15" dur="500"/>
                                        <p:tgtEl>
                                          <p:spTgt spid="84995">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9" dur="500"/>
                                        <p:tgtEl>
                                          <p:spTgt spid="84995">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Effect transition="in" filter="checkerboard(across)">
                                      <p:cBhvr>
                                        <p:cTn id="23" dur="500"/>
                                        <p:tgtEl>
                                          <p:spTgt spid="84995">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checkerboard(across)">
                                      <p:cBhvr>
                                        <p:cTn id="27"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build="p" autoUpdateAnimBg="0"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hiten\neurocranium.jpg"/>
          <p:cNvPicPr>
            <a:picLocks noChangeAspect="1" noChangeArrowheads="1"/>
          </p:cNvPicPr>
          <p:nvPr/>
        </p:nvPicPr>
        <p:blipFill>
          <a:blip r:embed="rId2" cstate="print">
            <a:lum bright="-6000" contrast="72000"/>
          </a:blip>
          <a:srcRect l="2110" t="5373" r="2945" b="8673"/>
          <a:stretch>
            <a:fillRect/>
          </a:stretch>
        </p:blipFill>
        <p:spPr bwMode="auto">
          <a:xfrm>
            <a:off x="1409700" y="1179513"/>
            <a:ext cx="6324600" cy="44973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ou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ORO FACIAL MATRIX</a:t>
            </a:r>
          </a:p>
        </p:txBody>
      </p:sp>
      <p:sp>
        <p:nvSpPr>
          <p:cNvPr id="87043" name="Rectangle 3"/>
          <p:cNvSpPr>
            <a:spLocks noGrp="1" noChangeArrowheads="1"/>
          </p:cNvSpPr>
          <p:nvPr>
            <p:ph type="body" idx="1"/>
          </p:nvPr>
        </p:nvSpPr>
        <p:spPr/>
        <p:txBody>
          <a:bodyPr/>
          <a:lstStyle/>
          <a:p>
            <a:pPr eaLnBrk="1" hangingPunct="1">
              <a:lnSpc>
                <a:spcPct val="90000"/>
              </a:lnSpc>
            </a:pPr>
            <a:r>
              <a:rPr lang="en-US" smtClean="0"/>
              <a:t>Surround and protect oronasopharyngeal space.</a:t>
            </a:r>
          </a:p>
          <a:p>
            <a:pPr eaLnBrk="1" hangingPunct="1">
              <a:lnSpc>
                <a:spcPct val="90000"/>
              </a:lnSpc>
            </a:pPr>
            <a:r>
              <a:rPr lang="en-US" smtClean="0"/>
              <a:t>Surrounded by skin and mucous membrane on either side.</a:t>
            </a:r>
          </a:p>
          <a:p>
            <a:pPr eaLnBrk="1" hangingPunct="1">
              <a:lnSpc>
                <a:spcPct val="90000"/>
              </a:lnSpc>
            </a:pPr>
            <a:r>
              <a:rPr lang="en-US" smtClean="0"/>
              <a:t>Originates by process of enclosure.</a:t>
            </a:r>
          </a:p>
          <a:p>
            <a:pPr eaLnBrk="1" hangingPunct="1">
              <a:lnSpc>
                <a:spcPct val="90000"/>
              </a:lnSpc>
            </a:pPr>
            <a:r>
              <a:rPr lang="en-US" smtClean="0"/>
              <a:t>Volumetric growth of these spaces is the primary morphogenetic event in facial skull growth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linds(horizontal)">
                                      <p:cBhvr>
                                        <p:cTn id="7" dur="500"/>
                                        <p:tgtEl>
                                          <p:spTgt spid="8704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11" dur="500"/>
                                        <p:tgtEl>
                                          <p:spTgt spid="87043">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7043">
                                            <p:txEl>
                                              <p:pRg st="1" end="1"/>
                                            </p:txEl>
                                          </p:spTgt>
                                        </p:tgtEl>
                                        <p:attrNameLst>
                                          <p:attrName>style.visibility</p:attrName>
                                        </p:attrNameLst>
                                      </p:cBhvr>
                                      <p:to>
                                        <p:strVal val="visible"/>
                                      </p:to>
                                    </p:set>
                                    <p:animEffect transition="in" filter="checkerboard(across)">
                                      <p:cBhvr>
                                        <p:cTn id="15" dur="500"/>
                                        <p:tgtEl>
                                          <p:spTgt spid="87043">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Effect transition="in" filter="checkerboard(across)">
                                      <p:cBhvr>
                                        <p:cTn id="19" dur="500"/>
                                        <p:tgtEl>
                                          <p:spTgt spid="87043">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87043">
                                            <p:txEl>
                                              <p:pRg st="3" end="3"/>
                                            </p:txEl>
                                          </p:spTgt>
                                        </p:tgtEl>
                                        <p:attrNameLst>
                                          <p:attrName>style.visibility</p:attrName>
                                        </p:attrNameLst>
                                      </p:cBhvr>
                                      <p:to>
                                        <p:strVal val="visible"/>
                                      </p:to>
                                    </p:set>
                                    <p:animEffect transition="in" filter="checkerboard(across)">
                                      <p:cBhvr>
                                        <p:cTn id="23" dur="5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43"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28600"/>
            <a:ext cx="7391400" cy="1143000"/>
          </a:xfrm>
        </p:spPr>
        <p:txBody>
          <a:bodyPr/>
          <a:lstStyle/>
          <a:p>
            <a:pPr eaLnBrk="1" hangingPunct="1"/>
            <a:r>
              <a:rPr lang="en-US" smtClean="0"/>
              <a:t>Scammons Curve</a:t>
            </a:r>
          </a:p>
        </p:txBody>
      </p:sp>
      <p:sp>
        <p:nvSpPr>
          <p:cNvPr id="10243" name="Text Box 3"/>
          <p:cNvSpPr txBox="1">
            <a:spLocks noChangeArrowheads="1"/>
          </p:cNvSpPr>
          <p:nvPr/>
        </p:nvSpPr>
        <p:spPr bwMode="auto">
          <a:xfrm>
            <a:off x="533400" y="1257300"/>
            <a:ext cx="7162800" cy="5219700"/>
          </a:xfrm>
          <a:prstGeom prst="rect">
            <a:avLst/>
          </a:prstGeom>
          <a:noFill/>
          <a:ln w="9525">
            <a:noFill/>
            <a:miter lim="800000"/>
            <a:headEnd/>
            <a:tailEnd/>
          </a:ln>
        </p:spPr>
        <p:txBody>
          <a:bodyPr>
            <a:spAutoFit/>
          </a:bodyPr>
          <a:lstStyle/>
          <a:p>
            <a:pPr algn="just">
              <a:lnSpc>
                <a:spcPct val="120000"/>
              </a:lnSpc>
              <a:spcBef>
                <a:spcPct val="50000"/>
              </a:spcBef>
            </a:pPr>
            <a:r>
              <a:rPr lang="en-US" sz="2800"/>
              <a:t>As the graph indicates, growth of the neural tissues is nearly complete by 6 or 7 years of age.  General body tissue, including muscle, bone and viscera, show and S-shaped curve, with a definite slowing of the rate of growth during childhood and an acceleration at puberty.  Lymphoid tissues proliferate far beyond the adult amount in late childhood, and then undergo involution at the same time that growth of the genital tissues accelerates rapidly.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checkerboard(across)">
                                      <p:cBhvr>
                                        <p:cTn id="11"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hiten\orofacial-str.jpg"/>
          <p:cNvPicPr>
            <a:picLocks noChangeAspect="1" noChangeArrowheads="1"/>
          </p:cNvPicPr>
          <p:nvPr/>
        </p:nvPicPr>
        <p:blipFill>
          <a:blip r:embed="rId2" cstate="print">
            <a:lum contrast="78000"/>
          </a:blip>
          <a:srcRect l="13287" t="10054" r="16956" b="22974"/>
          <a:stretch>
            <a:fillRect/>
          </a:stretch>
        </p:blipFill>
        <p:spPr bwMode="auto">
          <a:xfrm>
            <a:off x="2763838" y="1066800"/>
            <a:ext cx="3616325" cy="4038600"/>
          </a:xfrm>
          <a:prstGeom prst="rect">
            <a:avLst/>
          </a:prstGeom>
          <a:noFill/>
          <a:ln w="9525">
            <a:noFill/>
            <a:miter lim="800000"/>
            <a:headEnd/>
            <a:tailEnd/>
          </a:ln>
        </p:spPr>
      </p:pic>
      <p:sp>
        <p:nvSpPr>
          <p:cNvPr id="88067" name="Text Box 3"/>
          <p:cNvSpPr txBox="1">
            <a:spLocks noChangeArrowheads="1"/>
          </p:cNvSpPr>
          <p:nvPr/>
        </p:nvSpPr>
        <p:spPr bwMode="auto">
          <a:xfrm>
            <a:off x="3384550" y="5299075"/>
            <a:ext cx="2544763" cy="457200"/>
          </a:xfrm>
          <a:prstGeom prst="rect">
            <a:avLst/>
          </a:prstGeom>
          <a:noFill/>
          <a:ln w="9525">
            <a:noFill/>
            <a:miter lim="800000"/>
            <a:headEnd/>
            <a:tailEnd/>
          </a:ln>
        </p:spPr>
        <p:txBody>
          <a:bodyPr wrap="none">
            <a:spAutoFit/>
          </a:bodyPr>
          <a:lstStyle/>
          <a:p>
            <a:pPr algn="ctr"/>
            <a:r>
              <a:rPr lang="en-US" b="1">
                <a:solidFill>
                  <a:schemeClr val="tx2"/>
                </a:solidFill>
              </a:rPr>
              <a:t>Orofacial Capsule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ox(in)">
                                      <p:cBhvr>
                                        <p:cTn id="7" dur="500"/>
                                        <p:tgtEl>
                                          <p:spTgt spid="880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checkerboard(across)">
                                      <p:cBhvr>
                                        <p:cTn id="11"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457200" y="685800"/>
            <a:ext cx="8229600" cy="4953000"/>
          </a:xfrm>
        </p:spPr>
        <p:txBody>
          <a:bodyPr/>
          <a:lstStyle/>
          <a:p>
            <a:pPr eaLnBrk="1" hangingPunct="1">
              <a:lnSpc>
                <a:spcPct val="130000"/>
              </a:lnSpc>
            </a:pPr>
            <a:r>
              <a:rPr lang="en-US" smtClean="0"/>
              <a:t>Primary function is maintaining airway this is accomplished by “AIRWAY MAINTENANCE SYSTEM”-BOSMA</a:t>
            </a:r>
          </a:p>
          <a:p>
            <a:pPr eaLnBrk="1" hangingPunct="1">
              <a:lnSpc>
                <a:spcPct val="130000"/>
              </a:lnSpc>
            </a:pPr>
            <a:r>
              <a:rPr lang="en-US" smtClean="0"/>
              <a:t>Growth of functional spaces-increase in the size of capsule</a:t>
            </a:r>
          </a:p>
          <a:p>
            <a:pPr eaLnBrk="1" hangingPunct="1">
              <a:lnSpc>
                <a:spcPct val="130000"/>
              </a:lnSpc>
            </a:pPr>
            <a:r>
              <a:rPr lang="en-US" smtClean="0"/>
              <a:t>Followed by passive movement of functional cranial component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checkerboard(across)">
                                      <p:cBhvr>
                                        <p:cTn id="7" dur="500"/>
                                        <p:tgtEl>
                                          <p:spTgt spid="89090">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9090">
                                            <p:txEl>
                                              <p:pRg st="1" end="1"/>
                                            </p:txEl>
                                          </p:spTgt>
                                        </p:tgtEl>
                                        <p:attrNameLst>
                                          <p:attrName>style.visibility</p:attrName>
                                        </p:attrNameLst>
                                      </p:cBhvr>
                                      <p:to>
                                        <p:strVal val="visible"/>
                                      </p:to>
                                    </p:set>
                                    <p:animEffect transition="in" filter="checkerboard(across)">
                                      <p:cBhvr>
                                        <p:cTn id="11" dur="500"/>
                                        <p:tgtEl>
                                          <p:spTgt spid="89090">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9090">
                                            <p:txEl>
                                              <p:pRg st="2" end="2"/>
                                            </p:txEl>
                                          </p:spTgt>
                                        </p:tgtEl>
                                        <p:attrNameLst>
                                          <p:attrName>style.visibility</p:attrName>
                                        </p:attrNameLst>
                                      </p:cBhvr>
                                      <p:to>
                                        <p:strVal val="visible"/>
                                      </p:to>
                                    </p:set>
                                    <p:animEffect transition="in" filter="checkerboard(across)">
                                      <p:cBhvr>
                                        <p:cTn id="15" dur="500"/>
                                        <p:tgtEl>
                                          <p:spTgt spid="89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autoUpdateAnimBg="0"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09600" y="531813"/>
            <a:ext cx="5029200" cy="915987"/>
          </a:xfrm>
          <a:prstGeom prst="rect">
            <a:avLst/>
          </a:prstGeom>
          <a:noFill/>
          <a:ln w="9525">
            <a:noFill/>
            <a:miter lim="800000"/>
            <a:headEnd/>
            <a:tailEnd/>
          </a:ln>
        </p:spPr>
        <p:txBody>
          <a:bodyPr>
            <a:spAutoFit/>
          </a:bodyPr>
          <a:lstStyle/>
          <a:p>
            <a:pPr>
              <a:lnSpc>
                <a:spcPct val="50000"/>
              </a:lnSpc>
              <a:spcBef>
                <a:spcPct val="50000"/>
              </a:spcBef>
            </a:pPr>
            <a:r>
              <a:rPr lang="en-US" sz="3600" b="1" i="1">
                <a:solidFill>
                  <a:schemeClr val="hlink"/>
                </a:solidFill>
              </a:rPr>
              <a:t>Servosystem theory</a:t>
            </a:r>
          </a:p>
          <a:p>
            <a:pPr>
              <a:lnSpc>
                <a:spcPct val="50000"/>
              </a:lnSpc>
              <a:spcBef>
                <a:spcPct val="50000"/>
              </a:spcBef>
            </a:pPr>
            <a:r>
              <a:rPr lang="en-US" sz="3600" b="1" i="1">
                <a:solidFill>
                  <a:schemeClr val="hlink"/>
                </a:solidFill>
              </a:rPr>
              <a:t>		or </a:t>
            </a:r>
          </a:p>
        </p:txBody>
      </p:sp>
      <p:sp>
        <p:nvSpPr>
          <p:cNvPr id="90115" name="Text Box 3"/>
          <p:cNvSpPr txBox="1">
            <a:spLocks noChangeArrowheads="1"/>
          </p:cNvSpPr>
          <p:nvPr/>
        </p:nvSpPr>
        <p:spPr bwMode="auto">
          <a:xfrm>
            <a:off x="762000" y="1371600"/>
            <a:ext cx="7848600" cy="5026025"/>
          </a:xfrm>
          <a:prstGeom prst="rect">
            <a:avLst/>
          </a:prstGeom>
          <a:noFill/>
          <a:ln w="9525">
            <a:noFill/>
            <a:miter lim="800000"/>
            <a:headEnd/>
            <a:tailEnd/>
          </a:ln>
        </p:spPr>
        <p:txBody>
          <a:bodyPr>
            <a:spAutoFit/>
          </a:bodyPr>
          <a:lstStyle/>
          <a:p>
            <a:pPr algn="just">
              <a:lnSpc>
                <a:spcPct val="160000"/>
              </a:lnSpc>
              <a:spcBef>
                <a:spcPct val="50000"/>
              </a:spcBef>
            </a:pPr>
            <a:r>
              <a:rPr lang="en-US" sz="3600" b="1" i="1">
                <a:solidFill>
                  <a:schemeClr val="hlink"/>
                </a:solidFill>
              </a:rPr>
              <a:t>Cybernetic  theory</a:t>
            </a:r>
            <a:r>
              <a:rPr lang="en-US" sz="3600" i="1">
                <a:solidFill>
                  <a:schemeClr val="hlink"/>
                </a:solidFill>
              </a:rPr>
              <a:t>: </a:t>
            </a:r>
            <a:r>
              <a:rPr lang="en-US" sz="2800"/>
              <a:t>Proposed by petrovic accordingly, the growth of maxilla and mandible and cranial base depends upon cybernetic control.    This cybernetic control is mainly by Secretion of hormones.  These hormones mainly include growth hormone  -  somatomedin, testosterone and estrogen.</a:t>
            </a:r>
            <a:r>
              <a:rPr lang="en-US" sz="2800">
                <a:solidFill>
                  <a:schemeClr val="hlink"/>
                </a:solidFill>
              </a:rPr>
              <a:t> </a:t>
            </a:r>
            <a:endParaRPr lang="en-US" sz="2800" i="1">
              <a:solidFill>
                <a:schemeClr val="hlink"/>
              </a:solidFill>
            </a:endParaRPr>
          </a:p>
          <a:p>
            <a:pPr algn="just">
              <a:spcBef>
                <a:spcPct val="50000"/>
              </a:spcBef>
            </a:pPr>
            <a:endParaRPr lang="en-US" sz="28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ssolve">
                                      <p:cBhvr>
                                        <p:cTn id="7" dur="500"/>
                                        <p:tgtEl>
                                          <p:spTgt spid="9011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0115"/>
                                        </p:tgtEl>
                                        <p:attrNameLst>
                                          <p:attrName>style.visibility</p:attrName>
                                        </p:attrNameLst>
                                      </p:cBhvr>
                                      <p:to>
                                        <p:strVal val="visible"/>
                                      </p:to>
                                    </p:set>
                                    <p:animEffect transition="in" filter="checkerboard(across)">
                                      <p:cBhvr>
                                        <p:cTn id="11"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P spid="90115"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57200" y="609600"/>
            <a:ext cx="8305800" cy="5648325"/>
          </a:xfrm>
          <a:prstGeom prst="rect">
            <a:avLst/>
          </a:prstGeom>
          <a:noFill/>
          <a:ln w="9525">
            <a:noFill/>
            <a:miter lim="800000"/>
            <a:headEnd/>
            <a:tailEnd/>
          </a:ln>
        </p:spPr>
        <p:txBody>
          <a:bodyPr>
            <a:spAutoFit/>
          </a:bodyPr>
          <a:lstStyle/>
          <a:p>
            <a:pPr algn="just">
              <a:lnSpc>
                <a:spcPct val="120000"/>
              </a:lnSpc>
              <a:spcBef>
                <a:spcPct val="50000"/>
              </a:spcBef>
            </a:pPr>
            <a:r>
              <a:rPr lang="en-US" sz="2800"/>
              <a:t>Author describes the secretion of  hormones is by the signal established independed of the feedback system.  </a:t>
            </a:r>
          </a:p>
          <a:p>
            <a:pPr algn="just">
              <a:lnSpc>
                <a:spcPct val="120000"/>
              </a:lnSpc>
              <a:spcBef>
                <a:spcPct val="50000"/>
              </a:spcBef>
              <a:buFontTx/>
              <a:buChar char="•"/>
            </a:pPr>
            <a:r>
              <a:rPr lang="en-US" sz="2800"/>
              <a:t>This signal secretion is described as </a:t>
            </a:r>
            <a:r>
              <a:rPr lang="en-US" sz="2800" b="1">
                <a:solidFill>
                  <a:schemeClr val="hlink"/>
                </a:solidFill>
              </a:rPr>
              <a:t>COMMAND .</a:t>
            </a:r>
            <a:r>
              <a:rPr lang="en-US" sz="2800"/>
              <a:t>  </a:t>
            </a:r>
          </a:p>
          <a:p>
            <a:pPr algn="just">
              <a:lnSpc>
                <a:spcPct val="120000"/>
              </a:lnSpc>
              <a:spcBef>
                <a:spcPct val="50000"/>
              </a:spcBef>
              <a:buFontTx/>
              <a:buChar char="•"/>
            </a:pPr>
            <a:r>
              <a:rPr lang="en-US" sz="2800"/>
              <a:t>This signal is transmitted to the </a:t>
            </a:r>
            <a:r>
              <a:rPr lang="en-US" sz="2800" b="1">
                <a:solidFill>
                  <a:schemeClr val="hlink"/>
                </a:solidFill>
              </a:rPr>
              <a:t>Reference input elements. </a:t>
            </a:r>
            <a:r>
              <a:rPr lang="en-US" sz="2800"/>
              <a:t>In maxilla they include septal cartilage, septopremaxillary frenum, the labionarinary muscles and the maxillary bones. In mandible reference input elements include muscle attachments to the mandible that is lateral pterygoid, medial pterygoid  and tempralis muscles.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500" fill="hold"/>
                                        <p:tgtEl>
                                          <p:spTgt spid="91138"/>
                                        </p:tgtEl>
                                        <p:attrNameLst>
                                          <p:attrName>ppt_w</p:attrName>
                                        </p:attrNameLst>
                                      </p:cBhvr>
                                      <p:tavLst>
                                        <p:tav tm="0">
                                          <p:val>
                                            <p:fltVal val="0"/>
                                          </p:val>
                                        </p:tav>
                                        <p:tav tm="100000">
                                          <p:val>
                                            <p:strVal val="#ppt_w"/>
                                          </p:val>
                                        </p:tav>
                                      </p:tavLst>
                                    </p:anim>
                                    <p:anim calcmode="lin" valueType="num">
                                      <p:cBhvr>
                                        <p:cTn id="8" dur="500" fill="hold"/>
                                        <p:tgtEl>
                                          <p:spTgt spid="91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85800" y="904875"/>
            <a:ext cx="7924800" cy="4581525"/>
          </a:xfrm>
          <a:prstGeom prst="rect">
            <a:avLst/>
          </a:prstGeom>
          <a:noFill/>
          <a:ln w="9525">
            <a:noFill/>
            <a:miter lim="800000"/>
            <a:headEnd/>
            <a:tailEnd/>
          </a:ln>
        </p:spPr>
        <p:txBody>
          <a:bodyPr>
            <a:spAutoFit/>
          </a:bodyPr>
          <a:lstStyle/>
          <a:p>
            <a:pPr algn="just">
              <a:lnSpc>
                <a:spcPct val="150000"/>
              </a:lnSpc>
              <a:spcBef>
                <a:spcPct val="50000"/>
              </a:spcBef>
            </a:pPr>
            <a:r>
              <a:rPr lang="en-US" sz="2800"/>
              <a:t>The commanding signal is first established in the maxilla through the above quoted reference input elements and thus maxilla grows in sagittal and vertical direction.  The corresponding actuating signal followed to the above process is felt in the mandible through the reference input elements and mandible growth occurs.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checkerboard(across)">
                                      <p:cBhvr>
                                        <p:cTn id="7"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762000" y="304800"/>
            <a:ext cx="7696200" cy="641350"/>
          </a:xfrm>
          <a:prstGeom prst="rect">
            <a:avLst/>
          </a:prstGeom>
          <a:noFill/>
          <a:ln w="9525">
            <a:noFill/>
            <a:miter lim="800000"/>
            <a:headEnd/>
            <a:tailEnd/>
          </a:ln>
        </p:spPr>
        <p:txBody>
          <a:bodyPr>
            <a:spAutoFit/>
          </a:bodyPr>
          <a:lstStyle/>
          <a:p>
            <a:pPr>
              <a:spcBef>
                <a:spcPct val="50000"/>
              </a:spcBef>
            </a:pPr>
            <a:r>
              <a:rPr lang="en-US" sz="3600">
                <a:solidFill>
                  <a:schemeClr val="hlink"/>
                </a:solidFill>
              </a:rPr>
              <a:t>Functional matrix theory revisited </a:t>
            </a:r>
          </a:p>
        </p:txBody>
      </p:sp>
      <p:sp>
        <p:nvSpPr>
          <p:cNvPr id="93187" name="Text Box 3"/>
          <p:cNvSpPr txBox="1">
            <a:spLocks noChangeArrowheads="1"/>
          </p:cNvSpPr>
          <p:nvPr/>
        </p:nvSpPr>
        <p:spPr bwMode="auto">
          <a:xfrm>
            <a:off x="685800" y="990600"/>
            <a:ext cx="7924800" cy="5475288"/>
          </a:xfrm>
          <a:prstGeom prst="rect">
            <a:avLst/>
          </a:prstGeom>
          <a:noFill/>
          <a:ln w="9525">
            <a:noFill/>
            <a:miter lim="800000"/>
            <a:headEnd/>
            <a:tailEnd/>
          </a:ln>
        </p:spPr>
        <p:txBody>
          <a:bodyPr>
            <a:spAutoFit/>
          </a:bodyPr>
          <a:lstStyle/>
          <a:p>
            <a:pPr algn="just">
              <a:lnSpc>
                <a:spcPct val="110000"/>
              </a:lnSpc>
              <a:spcBef>
                <a:spcPct val="50000"/>
              </a:spcBef>
            </a:pPr>
            <a:r>
              <a:rPr lang="en-US" sz="2800"/>
              <a:t> Melwin Moss in 1997 proposed continuation of his classical functional matrix theory with the new concept.  He published series of articles in </a:t>
            </a:r>
            <a:r>
              <a:rPr lang="en-US" sz="2800" i="1"/>
              <a:t>American Journal of Orthodontics in 1997. </a:t>
            </a:r>
          </a:p>
          <a:p>
            <a:pPr algn="just">
              <a:lnSpc>
                <a:spcPct val="110000"/>
              </a:lnSpc>
              <a:spcBef>
                <a:spcPct val="50000"/>
              </a:spcBef>
            </a:pPr>
            <a:r>
              <a:rPr lang="en-US" sz="2800"/>
              <a:t>	According to this concept the mechanical stimulus is pursued by the specialized cells  by process called as  mechanoperception. Then these signals are transmitted through  the tissues by way mechanoconduction or mechanotrasmision.   Finally, these signals are transmitted to the genome of the bone were protein synthesis is taking place.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checkerboard(across)">
                                      <p:cBhvr>
                                        <p:cTn id="7" dur="500"/>
                                        <p:tgtEl>
                                          <p:spTgt spid="9318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3187"/>
                                        </p:tgtEl>
                                        <p:attrNameLst>
                                          <p:attrName>style.visibility</p:attrName>
                                        </p:attrNameLst>
                                      </p:cBhvr>
                                      <p:to>
                                        <p:strVal val="visible"/>
                                      </p:to>
                                    </p:set>
                                    <p:animEffect transition="in" filter="checkerboard(across)">
                                      <p:cBhvr>
                                        <p:cTn id="11"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457200"/>
            <a:ext cx="8153400" cy="5945188"/>
          </a:xfrm>
          <a:prstGeom prst="rect">
            <a:avLst/>
          </a:prstGeom>
          <a:noFill/>
          <a:ln w="9525">
            <a:noFill/>
            <a:miter lim="800000"/>
            <a:headEnd/>
            <a:tailEnd/>
          </a:ln>
        </p:spPr>
        <p:txBody>
          <a:bodyPr>
            <a:spAutoFit/>
          </a:bodyPr>
          <a:lstStyle/>
          <a:p>
            <a:pPr algn="just">
              <a:lnSpc>
                <a:spcPct val="110000"/>
              </a:lnSpc>
              <a:spcBef>
                <a:spcPct val="50000"/>
              </a:spcBef>
            </a:pPr>
            <a:r>
              <a:rPr lang="en-US" sz="2800"/>
              <a:t>These signals alter the protein metabolism depending upon the severity and longativity of the mechanical stimulus.  In short the earlier concept of FMH theory remained same as form is determine by the function.  </a:t>
            </a:r>
          </a:p>
          <a:p>
            <a:pPr algn="just">
              <a:lnSpc>
                <a:spcPct val="110000"/>
              </a:lnSpc>
              <a:spcBef>
                <a:spcPct val="50000"/>
              </a:spcBef>
            </a:pPr>
            <a:r>
              <a:rPr lang="en-US" sz="2800"/>
              <a:t>Moss also recognizes the important role of genetics and human genome in determining the ultimate size and shape of the craniofacial skeleton.  He quotes reference of human genome project which is being carried in a mega scale  allover the world.  According to the human genome project human chromosomes contain the genetic informations necessary for buildingup of entire human body.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checkerboard(across)">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533400" y="935038"/>
            <a:ext cx="8534400" cy="5008562"/>
          </a:xfrm>
          <a:prstGeom prst="rect">
            <a:avLst/>
          </a:prstGeom>
          <a:noFill/>
          <a:ln w="9525">
            <a:noFill/>
            <a:miter lim="800000"/>
            <a:headEnd/>
            <a:tailEnd/>
          </a:ln>
        </p:spPr>
        <p:txBody>
          <a:bodyPr>
            <a:spAutoFit/>
          </a:bodyPr>
          <a:lstStyle/>
          <a:p>
            <a:pPr marL="457200" indent="-457200" algn="just">
              <a:spcBef>
                <a:spcPct val="50000"/>
              </a:spcBef>
            </a:pPr>
            <a:r>
              <a:rPr lang="en-US" sz="2800"/>
              <a:t>Genes now beyond doubt have been proved to effect</a:t>
            </a:r>
          </a:p>
          <a:p>
            <a:pPr marL="457200" indent="-457200" algn="just">
              <a:spcBef>
                <a:spcPct val="50000"/>
              </a:spcBef>
            </a:pPr>
            <a:r>
              <a:rPr lang="en-US" sz="2800"/>
              <a:t>the physical growth of the person, behavior of person and  </a:t>
            </a:r>
          </a:p>
          <a:p>
            <a:pPr marL="457200" indent="-457200" algn="just">
              <a:spcBef>
                <a:spcPct val="50000"/>
              </a:spcBef>
            </a:pPr>
            <a:r>
              <a:rPr lang="en-US" sz="2800"/>
              <a:t>psychology of person. </a:t>
            </a:r>
          </a:p>
          <a:p>
            <a:pPr marL="457200" indent="-457200" algn="just">
              <a:spcBef>
                <a:spcPct val="50000"/>
              </a:spcBef>
            </a:pPr>
            <a:r>
              <a:rPr lang="en-US" sz="2800"/>
              <a:t>	Thus Moss FMH revisited theory  states the ultimate </a:t>
            </a:r>
          </a:p>
          <a:p>
            <a:pPr marL="457200" indent="-457200" algn="just">
              <a:spcBef>
                <a:spcPct val="50000"/>
              </a:spcBef>
            </a:pPr>
            <a:r>
              <a:rPr lang="en-US" sz="2800"/>
              <a:t>growth controlling factor of the craniofacial skeleton </a:t>
            </a:r>
          </a:p>
          <a:p>
            <a:pPr marL="457200" indent="-457200" algn="just">
              <a:spcBef>
                <a:spcPct val="50000"/>
              </a:spcBef>
            </a:pPr>
            <a:r>
              <a:rPr lang="en-US" sz="2800"/>
              <a:t>depends on two factors. </a:t>
            </a:r>
          </a:p>
          <a:p>
            <a:pPr marL="457200" indent="-457200" algn="just">
              <a:spcBef>
                <a:spcPct val="50000"/>
              </a:spcBef>
              <a:buFontTx/>
              <a:buAutoNum type="arabicPeriod"/>
            </a:pPr>
            <a:r>
              <a:rPr lang="en-US" sz="2800"/>
              <a:t>Genetic factors</a:t>
            </a:r>
          </a:p>
          <a:p>
            <a:pPr marL="457200" indent="-457200" algn="just">
              <a:spcBef>
                <a:spcPct val="50000"/>
              </a:spcBef>
              <a:buFontTx/>
              <a:buAutoNum type="arabicPeriod"/>
            </a:pPr>
            <a:r>
              <a:rPr lang="en-US" sz="2800"/>
              <a:t>Environment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checkerboard(across)">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Mechanisms of growth</a:t>
            </a:r>
          </a:p>
        </p:txBody>
      </p:sp>
      <p:sp>
        <p:nvSpPr>
          <p:cNvPr id="97283" name="Rectangle 3"/>
          <p:cNvSpPr>
            <a:spLocks noGrp="1" noChangeArrowheads="1"/>
          </p:cNvSpPr>
          <p:nvPr>
            <p:ph type="body" idx="1"/>
          </p:nvPr>
        </p:nvSpPr>
        <p:spPr>
          <a:xfrm>
            <a:off x="685800" y="2286000"/>
            <a:ext cx="7772400" cy="4114800"/>
          </a:xfrm>
        </p:spPr>
        <p:txBody>
          <a:bodyPr/>
          <a:lstStyle/>
          <a:p>
            <a:pPr eaLnBrk="1" hangingPunct="1"/>
            <a:r>
              <a:rPr lang="en-US" smtClean="0"/>
              <a:t>3 mechanisms at the cellular level</a:t>
            </a:r>
          </a:p>
          <a:p>
            <a:pPr lvl="1" eaLnBrk="1" hangingPunct="1">
              <a:buFontTx/>
              <a:buNone/>
            </a:pPr>
            <a:endParaRPr lang="en-US" smtClean="0"/>
          </a:p>
          <a:p>
            <a:pPr lvl="1" eaLnBrk="1" hangingPunct="1"/>
            <a:r>
              <a:rPr lang="en-US" smtClean="0"/>
              <a:t>Hyperplasia </a:t>
            </a:r>
          </a:p>
          <a:p>
            <a:pPr lvl="1" eaLnBrk="1" hangingPunct="1"/>
            <a:r>
              <a:rPr lang="en-US" smtClean="0"/>
              <a:t>Hypertrophy</a:t>
            </a:r>
          </a:p>
          <a:p>
            <a:pPr lvl="1" eaLnBrk="1" hangingPunct="1"/>
            <a:r>
              <a:rPr lang="en-US" smtClean="0"/>
              <a:t>Secretion of extracellular matter</a:t>
            </a:r>
          </a:p>
          <a:p>
            <a:pPr lvl="1" eaLnBrk="1" hangingPunct="1"/>
            <a:endParaRPr lang="en-US" smtClean="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checkerboard(across)">
                                      <p:cBhvr>
                                        <p:cTn id="7" dur="500"/>
                                        <p:tgtEl>
                                          <p:spTgt spid="9728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animEffect transition="in" filter="checkerboard(across)">
                                      <p:cBhvr>
                                        <p:cTn id="11" dur="500"/>
                                        <p:tgtEl>
                                          <p:spTgt spid="97283">
                                            <p:txEl>
                                              <p:pRg st="0" end="0"/>
                                            </p:txEl>
                                          </p:spTgt>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7283">
                                            <p:txEl>
                                              <p:pRg st="2" end="2"/>
                                            </p:txEl>
                                          </p:spTgt>
                                        </p:tgtEl>
                                        <p:attrNameLst>
                                          <p:attrName>style.visibility</p:attrName>
                                        </p:attrNameLst>
                                      </p:cBhvr>
                                      <p:to>
                                        <p:strVal val="visible"/>
                                      </p:to>
                                    </p:set>
                                    <p:animEffect transition="in" filter="checkerboard(across)">
                                      <p:cBhvr>
                                        <p:cTn id="14" dur="500"/>
                                        <p:tgtEl>
                                          <p:spTgt spid="97283">
                                            <p:txEl>
                                              <p:pRg st="2" end="2"/>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checkerboard(across)">
                                      <p:cBhvr>
                                        <p:cTn id="17" dur="500"/>
                                        <p:tgtEl>
                                          <p:spTgt spid="97283">
                                            <p:txEl>
                                              <p:pRg st="3" end="3"/>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7283">
                                            <p:txEl>
                                              <p:pRg st="4" end="4"/>
                                            </p:txEl>
                                          </p:spTgt>
                                        </p:tgtEl>
                                        <p:attrNameLst>
                                          <p:attrName>style.visibility</p:attrName>
                                        </p:attrNameLst>
                                      </p:cBhvr>
                                      <p:to>
                                        <p:strVal val="visible"/>
                                      </p:to>
                                    </p:set>
                                    <p:animEffect transition="in" filter="checkerboard(across)">
                                      <p:cBhvr>
                                        <p:cTn id="20"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build="p" autoUpdateAnimBg="0"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838200"/>
            <a:ext cx="7772400" cy="1143000"/>
          </a:xfrm>
        </p:spPr>
        <p:txBody>
          <a:bodyPr/>
          <a:lstStyle/>
          <a:p>
            <a:pPr eaLnBrk="1" hangingPunct="1"/>
            <a:r>
              <a:rPr lang="en-US" smtClean="0"/>
              <a:t>Mechanism of growth in</a:t>
            </a:r>
            <a:br>
              <a:rPr lang="en-US" smtClean="0"/>
            </a:br>
            <a:r>
              <a:rPr lang="en-US" smtClean="0"/>
              <a:t>  soft tissues</a:t>
            </a:r>
          </a:p>
        </p:txBody>
      </p:sp>
      <p:sp>
        <p:nvSpPr>
          <p:cNvPr id="93187" name="Rectangle 3"/>
          <p:cNvSpPr>
            <a:spLocks noGrp="1" noChangeArrowheads="1"/>
          </p:cNvSpPr>
          <p:nvPr>
            <p:ph type="body" idx="1"/>
          </p:nvPr>
        </p:nvSpPr>
        <p:spPr>
          <a:xfrm>
            <a:off x="381000" y="2209800"/>
            <a:ext cx="8382000" cy="3352800"/>
          </a:xfrm>
        </p:spPr>
        <p:txBody>
          <a:bodyPr/>
          <a:lstStyle/>
          <a:p>
            <a:pPr algn="just" eaLnBrk="1" hangingPunct="1">
              <a:lnSpc>
                <a:spcPct val="170000"/>
              </a:lnSpc>
            </a:pPr>
            <a:r>
              <a:rPr lang="en-US" smtClean="0"/>
              <a:t>In soft tissues growth occurs by a combination  of two mechanisms namely hyperplasia and hypertrophy – Interstitial growth</a:t>
            </a:r>
          </a:p>
          <a:p>
            <a:pPr algn="just" eaLnBrk="1" hangingPunct="1">
              <a:lnSpc>
                <a:spcPct val="170000"/>
              </a:lnSpc>
            </a:pPr>
            <a:endParaRPr lang="en-US" smtClean="0"/>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My Documents\My Pictures\Anand\2.jpg"/>
          <p:cNvPicPr>
            <a:picLocks noChangeAspect="1" noChangeArrowheads="1"/>
          </p:cNvPicPr>
          <p:nvPr/>
        </p:nvPicPr>
        <p:blipFill>
          <a:blip r:embed="rId2" cstate="print">
            <a:lum bright="-24000" contrast="30000"/>
          </a:blip>
          <a:srcRect t="2222" r="9048" b="4443"/>
          <a:stretch>
            <a:fillRect/>
          </a:stretch>
        </p:blipFill>
        <p:spPr bwMode="auto">
          <a:xfrm>
            <a:off x="1485900" y="762000"/>
            <a:ext cx="52959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ox(in)">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Mechanism of growth in hard tissue</a:t>
            </a:r>
          </a:p>
        </p:txBody>
      </p:sp>
      <p:sp>
        <p:nvSpPr>
          <p:cNvPr id="94211" name="Rectangle 3"/>
          <p:cNvSpPr>
            <a:spLocks noGrp="1" noChangeArrowheads="1"/>
          </p:cNvSpPr>
          <p:nvPr>
            <p:ph type="body" idx="1"/>
          </p:nvPr>
        </p:nvSpPr>
        <p:spPr>
          <a:xfrm>
            <a:off x="685800" y="1981200"/>
            <a:ext cx="7772400" cy="3581400"/>
          </a:xfrm>
        </p:spPr>
        <p:txBody>
          <a:bodyPr/>
          <a:lstStyle/>
          <a:p>
            <a:pPr eaLnBrk="1" hangingPunct="1">
              <a:lnSpc>
                <a:spcPct val="90000"/>
              </a:lnSpc>
            </a:pPr>
            <a:endParaRPr lang="en-US" smtClean="0"/>
          </a:p>
          <a:p>
            <a:pPr eaLnBrk="1" hangingPunct="1">
              <a:lnSpc>
                <a:spcPct val="90000"/>
              </a:lnSpc>
              <a:buFontTx/>
              <a:buNone/>
            </a:pPr>
            <a:r>
              <a:rPr lang="en-US" smtClean="0"/>
              <a:t>                        </a:t>
            </a:r>
            <a:r>
              <a:rPr lang="en-US" sz="3600" smtClean="0"/>
              <a:t>It is of two types</a:t>
            </a:r>
          </a:p>
          <a:p>
            <a:pPr eaLnBrk="1" hangingPunct="1">
              <a:lnSpc>
                <a:spcPct val="90000"/>
              </a:lnSpc>
              <a:buFontTx/>
              <a:buNone/>
            </a:pPr>
            <a:endParaRPr lang="en-US" sz="3600" smtClean="0"/>
          </a:p>
          <a:p>
            <a:pPr eaLnBrk="1" hangingPunct="1">
              <a:lnSpc>
                <a:spcPct val="90000"/>
              </a:lnSpc>
              <a:buFontTx/>
              <a:buNone/>
            </a:pPr>
            <a:r>
              <a:rPr lang="en-US" smtClean="0"/>
              <a:t>                   </a:t>
            </a:r>
          </a:p>
          <a:p>
            <a:pPr eaLnBrk="1" hangingPunct="1">
              <a:lnSpc>
                <a:spcPct val="90000"/>
              </a:lnSpc>
              <a:buFontTx/>
              <a:buNone/>
            </a:pPr>
            <a:r>
              <a:rPr lang="en-US" smtClean="0"/>
              <a:t>      Intramembranous		Endochondral</a:t>
            </a:r>
          </a:p>
          <a:p>
            <a:pPr eaLnBrk="1" hangingPunct="1">
              <a:lnSpc>
                <a:spcPct val="90000"/>
              </a:lnSpc>
              <a:buFontTx/>
              <a:buNone/>
            </a:pPr>
            <a:r>
              <a:rPr lang="en-US" smtClean="0"/>
              <a:t>       Bone formation.            Bone formation</a:t>
            </a:r>
          </a:p>
        </p:txBody>
      </p:sp>
      <p:grpSp>
        <p:nvGrpSpPr>
          <p:cNvPr id="94212" name="Group 4"/>
          <p:cNvGrpSpPr>
            <a:grpSpLocks/>
          </p:cNvGrpSpPr>
          <p:nvPr/>
        </p:nvGrpSpPr>
        <p:grpSpPr bwMode="auto">
          <a:xfrm>
            <a:off x="3352800" y="3429000"/>
            <a:ext cx="2438400" cy="762000"/>
            <a:chOff x="2064" y="1920"/>
            <a:chExt cx="1536" cy="480"/>
          </a:xfrm>
        </p:grpSpPr>
        <p:sp>
          <p:nvSpPr>
            <p:cNvPr id="94213" name="Line 5"/>
            <p:cNvSpPr>
              <a:spLocks noChangeShapeType="1"/>
            </p:cNvSpPr>
            <p:nvPr/>
          </p:nvSpPr>
          <p:spPr bwMode="auto">
            <a:xfrm flipH="1">
              <a:off x="2064" y="1920"/>
              <a:ext cx="816" cy="432"/>
            </a:xfrm>
            <a:prstGeom prst="line">
              <a:avLst/>
            </a:prstGeom>
            <a:noFill/>
            <a:ln w="9525">
              <a:solidFill>
                <a:schemeClr val="tx1"/>
              </a:solidFill>
              <a:miter lim="800000"/>
              <a:headEnd/>
              <a:tailEnd type="triangle" w="med" len="med"/>
            </a:ln>
          </p:spPr>
          <p:txBody>
            <a:bodyPr wrap="none"/>
            <a:lstStyle/>
            <a:p>
              <a:endParaRPr lang="en-US"/>
            </a:p>
          </p:txBody>
        </p:sp>
        <p:sp>
          <p:nvSpPr>
            <p:cNvPr id="94214" name="Line 6"/>
            <p:cNvSpPr>
              <a:spLocks noChangeShapeType="1"/>
            </p:cNvSpPr>
            <p:nvPr/>
          </p:nvSpPr>
          <p:spPr bwMode="auto">
            <a:xfrm>
              <a:off x="2880" y="1944"/>
              <a:ext cx="720" cy="456"/>
            </a:xfrm>
            <a:prstGeom prst="line">
              <a:avLst/>
            </a:prstGeom>
            <a:noFill/>
            <a:ln w="9525">
              <a:solidFill>
                <a:schemeClr val="tx1"/>
              </a:solidFill>
              <a:miter lim="800000"/>
              <a:headEnd/>
              <a:tailEnd type="triangle" w="med" len="med"/>
            </a:ln>
          </p:spPr>
          <p:txBody>
            <a:bodyPr wrap="none"/>
            <a:lstStyle/>
            <a:p>
              <a:endParaRPr lang="en-US"/>
            </a:p>
          </p:txBody>
        </p:sp>
      </p:grpSp>
    </p:spTree>
  </p:cSld>
  <p:clrMapOvr>
    <a:masterClrMapping/>
  </p:clrMapOvr>
  <p:transition>
    <p:randomBa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Mechanism of growth in</a:t>
            </a:r>
            <a:br>
              <a:rPr lang="en-US" smtClean="0"/>
            </a:br>
            <a:r>
              <a:rPr lang="en-US" smtClean="0"/>
              <a:t>hard tissues</a:t>
            </a:r>
          </a:p>
        </p:txBody>
      </p:sp>
      <p:sp>
        <p:nvSpPr>
          <p:cNvPr id="95235" name="Rectangle 3"/>
          <p:cNvSpPr>
            <a:spLocks noGrp="1" noChangeArrowheads="1"/>
          </p:cNvSpPr>
          <p:nvPr>
            <p:ph type="body" idx="1"/>
          </p:nvPr>
        </p:nvSpPr>
        <p:spPr/>
        <p:txBody>
          <a:bodyPr/>
          <a:lstStyle/>
          <a:p>
            <a:pPr algn="just" eaLnBrk="1" hangingPunct="1">
              <a:lnSpc>
                <a:spcPct val="90000"/>
              </a:lnSpc>
            </a:pPr>
            <a:r>
              <a:rPr lang="en-US" smtClean="0"/>
              <a:t>Intramembranous bone formation:</a:t>
            </a:r>
          </a:p>
          <a:p>
            <a:pPr lvl="1" algn="just" eaLnBrk="1" hangingPunct="1">
              <a:lnSpc>
                <a:spcPct val="90000"/>
              </a:lnSpc>
            </a:pPr>
            <a:r>
              <a:rPr lang="en-US" smtClean="0"/>
              <a:t>Occurs in areas exposed to tension</a:t>
            </a:r>
          </a:p>
          <a:p>
            <a:pPr lvl="1" algn="just" eaLnBrk="1" hangingPunct="1">
              <a:lnSpc>
                <a:spcPct val="90000"/>
              </a:lnSpc>
            </a:pPr>
            <a:r>
              <a:rPr lang="en-US" smtClean="0"/>
              <a:t>It differs from endochondral bone formation by formation of bone directly from mesenchymal tissue</a:t>
            </a:r>
          </a:p>
          <a:p>
            <a:pPr lvl="1" algn="just" eaLnBrk="1" hangingPunct="1">
              <a:lnSpc>
                <a:spcPct val="90000"/>
              </a:lnSpc>
            </a:pPr>
            <a:r>
              <a:rPr lang="en-US" smtClean="0"/>
              <a:t>Seen in areas like</a:t>
            </a:r>
          </a:p>
          <a:p>
            <a:pPr lvl="2" algn="just" eaLnBrk="1" hangingPunct="1">
              <a:lnSpc>
                <a:spcPct val="90000"/>
              </a:lnSpc>
            </a:pPr>
            <a:r>
              <a:rPr lang="en-US" smtClean="0"/>
              <a:t>Cranial vault</a:t>
            </a:r>
          </a:p>
          <a:p>
            <a:pPr lvl="2" algn="just" eaLnBrk="1" hangingPunct="1">
              <a:lnSpc>
                <a:spcPct val="90000"/>
              </a:lnSpc>
            </a:pPr>
            <a:r>
              <a:rPr lang="en-US" smtClean="0"/>
              <a:t>Maxilla</a:t>
            </a:r>
          </a:p>
          <a:p>
            <a:pPr lvl="2" algn="just" eaLnBrk="1" hangingPunct="1">
              <a:lnSpc>
                <a:spcPct val="90000"/>
              </a:lnSpc>
            </a:pPr>
            <a:r>
              <a:rPr lang="en-US" smtClean="0"/>
              <a:t>Mandible except condylar cartilage</a:t>
            </a:r>
          </a:p>
        </p:txBody>
      </p:sp>
    </p:spTree>
  </p:cSld>
  <p:clrMapOvr>
    <a:masterClrMapping/>
  </p:clrMapOvr>
  <p:transition>
    <p:randomBa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143000" y="1303338"/>
            <a:ext cx="7696200" cy="3725862"/>
          </a:xfrm>
          <a:prstGeom prst="rect">
            <a:avLst/>
          </a:prstGeom>
          <a:noFill/>
          <a:ln w="9525">
            <a:noFill/>
            <a:miter lim="800000"/>
            <a:headEnd/>
            <a:tailEnd/>
          </a:ln>
        </p:spPr>
        <p:txBody>
          <a:bodyPr>
            <a:spAutoFit/>
          </a:bodyPr>
          <a:lstStyle/>
          <a:p>
            <a:pPr>
              <a:spcBef>
                <a:spcPct val="50000"/>
              </a:spcBef>
            </a:pPr>
            <a:r>
              <a:rPr lang="en-US" sz="2800"/>
              <a:t>Undifferentiated mesenchymal cells differentiate</a:t>
            </a:r>
          </a:p>
          <a:p>
            <a:pPr>
              <a:spcBef>
                <a:spcPct val="50000"/>
              </a:spcBef>
            </a:pPr>
            <a:r>
              <a:rPr lang="en-US" sz="2800"/>
              <a:t>                      Osteoblasts</a:t>
            </a:r>
          </a:p>
          <a:p>
            <a:pPr>
              <a:spcBef>
                <a:spcPct val="50000"/>
              </a:spcBef>
            </a:pPr>
            <a:endParaRPr lang="en-US" sz="2800"/>
          </a:p>
          <a:p>
            <a:pPr>
              <a:spcBef>
                <a:spcPct val="50000"/>
              </a:spcBef>
            </a:pPr>
            <a:r>
              <a:rPr lang="en-US" sz="2800"/>
              <a:t>                    Osteoid Matrix</a:t>
            </a:r>
          </a:p>
          <a:p>
            <a:pPr>
              <a:spcBef>
                <a:spcPct val="50000"/>
              </a:spcBef>
            </a:pPr>
            <a:endParaRPr lang="en-US" sz="2800"/>
          </a:p>
          <a:p>
            <a:pPr>
              <a:spcBef>
                <a:spcPct val="50000"/>
              </a:spcBef>
            </a:pPr>
            <a:r>
              <a:rPr lang="en-US" sz="2800"/>
              <a:t>Calcification and formation of bone results </a:t>
            </a:r>
          </a:p>
        </p:txBody>
      </p:sp>
      <p:sp>
        <p:nvSpPr>
          <p:cNvPr id="96259" name="Line 3"/>
          <p:cNvSpPr>
            <a:spLocks noChangeShapeType="1"/>
          </p:cNvSpPr>
          <p:nvPr/>
        </p:nvSpPr>
        <p:spPr bwMode="auto">
          <a:xfrm>
            <a:off x="4267200" y="1752600"/>
            <a:ext cx="0" cy="381000"/>
          </a:xfrm>
          <a:prstGeom prst="line">
            <a:avLst/>
          </a:prstGeom>
          <a:noFill/>
          <a:ln w="9525">
            <a:solidFill>
              <a:schemeClr val="tx1"/>
            </a:solidFill>
            <a:miter lim="800000"/>
            <a:headEnd/>
            <a:tailEnd type="triangle" w="med" len="med"/>
          </a:ln>
        </p:spPr>
        <p:txBody>
          <a:bodyPr wrap="none"/>
          <a:lstStyle/>
          <a:p>
            <a:endParaRPr lang="en-US"/>
          </a:p>
        </p:txBody>
      </p:sp>
      <p:sp>
        <p:nvSpPr>
          <p:cNvPr id="96260" name="Line 4"/>
          <p:cNvSpPr>
            <a:spLocks noChangeShapeType="1"/>
          </p:cNvSpPr>
          <p:nvPr/>
        </p:nvSpPr>
        <p:spPr bwMode="auto">
          <a:xfrm>
            <a:off x="4267200" y="3733800"/>
            <a:ext cx="0" cy="457200"/>
          </a:xfrm>
          <a:prstGeom prst="line">
            <a:avLst/>
          </a:prstGeom>
          <a:noFill/>
          <a:ln w="9525">
            <a:solidFill>
              <a:schemeClr val="tx1"/>
            </a:solidFill>
            <a:miter lim="800000"/>
            <a:headEnd/>
            <a:tailEnd type="triangle" w="med" len="med"/>
          </a:ln>
        </p:spPr>
        <p:txBody>
          <a:bodyPr wrap="none"/>
          <a:lstStyle/>
          <a:p>
            <a:endParaRPr lang="en-US"/>
          </a:p>
        </p:txBody>
      </p:sp>
      <p:sp>
        <p:nvSpPr>
          <p:cNvPr id="96261" name="Line 5"/>
          <p:cNvSpPr>
            <a:spLocks noChangeShapeType="1"/>
          </p:cNvSpPr>
          <p:nvPr/>
        </p:nvSpPr>
        <p:spPr bwMode="auto">
          <a:xfrm>
            <a:off x="4267200" y="2590800"/>
            <a:ext cx="0" cy="457200"/>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ransition>
    <p:randomBa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intramembr.jpg"/>
          <p:cNvPicPr>
            <a:picLocks noChangeAspect="1" noChangeArrowheads="1"/>
          </p:cNvPicPr>
          <p:nvPr/>
        </p:nvPicPr>
        <p:blipFill>
          <a:blip r:embed="rId2" cstate="print">
            <a:lum contrast="36000"/>
          </a:blip>
          <a:srcRect l="4921" t="37334" r="43414" b="41333"/>
          <a:stretch>
            <a:fillRect/>
          </a:stretch>
        </p:blipFill>
        <p:spPr bwMode="auto">
          <a:xfrm>
            <a:off x="4572000" y="3429000"/>
            <a:ext cx="2133600" cy="1625600"/>
          </a:xfrm>
          <a:prstGeom prst="rect">
            <a:avLst/>
          </a:prstGeom>
          <a:noFill/>
          <a:ln w="9525">
            <a:noFill/>
            <a:miter lim="800000"/>
            <a:headEnd/>
            <a:tailEnd/>
          </a:ln>
        </p:spPr>
      </p:pic>
      <p:pic>
        <p:nvPicPr>
          <p:cNvPr id="97283" name="Picture 3" descr="A:\intramembr.jpg"/>
          <p:cNvPicPr>
            <a:picLocks noChangeAspect="1" noChangeArrowheads="1"/>
          </p:cNvPicPr>
          <p:nvPr/>
        </p:nvPicPr>
        <p:blipFill>
          <a:blip r:embed="rId2" cstate="print">
            <a:lum contrast="36000"/>
          </a:blip>
          <a:srcRect l="4921" t="64001" r="43414" b="14667"/>
          <a:stretch>
            <a:fillRect/>
          </a:stretch>
        </p:blipFill>
        <p:spPr bwMode="auto">
          <a:xfrm>
            <a:off x="7162800" y="5029200"/>
            <a:ext cx="1981200" cy="1509713"/>
          </a:xfrm>
          <a:prstGeom prst="rect">
            <a:avLst/>
          </a:prstGeom>
          <a:noFill/>
          <a:ln w="9525">
            <a:noFill/>
            <a:miter lim="800000"/>
            <a:headEnd/>
            <a:tailEnd/>
          </a:ln>
        </p:spPr>
      </p:pic>
      <p:pic>
        <p:nvPicPr>
          <p:cNvPr id="97284" name="Picture 4" descr="A:\intramembr.jpg"/>
          <p:cNvPicPr>
            <a:picLocks noChangeAspect="1" noChangeArrowheads="1"/>
          </p:cNvPicPr>
          <p:nvPr/>
        </p:nvPicPr>
        <p:blipFill>
          <a:blip r:embed="rId2" cstate="print">
            <a:lum contrast="36000"/>
          </a:blip>
          <a:srcRect l="3691" t="17334" r="43414" b="67999"/>
          <a:stretch>
            <a:fillRect/>
          </a:stretch>
        </p:blipFill>
        <p:spPr bwMode="auto">
          <a:xfrm>
            <a:off x="2438400" y="1905000"/>
            <a:ext cx="2362200" cy="1208088"/>
          </a:xfrm>
          <a:prstGeom prst="rect">
            <a:avLst/>
          </a:prstGeom>
          <a:noFill/>
          <a:ln w="9525">
            <a:noFill/>
            <a:miter lim="800000"/>
            <a:headEnd/>
            <a:tailEnd/>
          </a:ln>
        </p:spPr>
      </p:pic>
      <p:pic>
        <p:nvPicPr>
          <p:cNvPr id="97285" name="Picture 5" descr="A:\intramembr.jpg"/>
          <p:cNvPicPr>
            <a:picLocks noChangeAspect="1" noChangeArrowheads="1"/>
          </p:cNvPicPr>
          <p:nvPr/>
        </p:nvPicPr>
        <p:blipFill>
          <a:blip r:embed="rId2" cstate="print">
            <a:lum contrast="36000"/>
          </a:blip>
          <a:srcRect l="4921" t="1334" r="43414" b="86667"/>
          <a:stretch>
            <a:fillRect/>
          </a:stretch>
        </p:blipFill>
        <p:spPr bwMode="auto">
          <a:xfrm>
            <a:off x="457200" y="381000"/>
            <a:ext cx="2362200" cy="1012825"/>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Mechanism of growth in</a:t>
            </a:r>
            <a:br>
              <a:rPr lang="en-US" smtClean="0"/>
            </a:br>
            <a:r>
              <a:rPr lang="en-US" smtClean="0"/>
              <a:t>hard tissues</a:t>
            </a:r>
          </a:p>
        </p:txBody>
      </p:sp>
      <p:sp>
        <p:nvSpPr>
          <p:cNvPr id="98307" name="Rectangle 3"/>
          <p:cNvSpPr>
            <a:spLocks noGrp="1" noChangeArrowheads="1"/>
          </p:cNvSpPr>
          <p:nvPr>
            <p:ph type="body" idx="1"/>
          </p:nvPr>
        </p:nvSpPr>
        <p:spPr/>
        <p:txBody>
          <a:bodyPr/>
          <a:lstStyle/>
          <a:p>
            <a:pPr eaLnBrk="1" hangingPunct="1"/>
            <a:r>
              <a:rPr lang="en-US" smtClean="0"/>
              <a:t>Endochondral bone formation:</a:t>
            </a:r>
          </a:p>
          <a:p>
            <a:pPr lvl="1" eaLnBrk="1" hangingPunct="1"/>
            <a:r>
              <a:rPr lang="en-US" smtClean="0"/>
              <a:t>Occurs in regions exposed to high levels of compression</a:t>
            </a:r>
          </a:p>
          <a:p>
            <a:pPr lvl="1" eaLnBrk="1" hangingPunct="1"/>
            <a:r>
              <a:rPr lang="en-US" smtClean="0"/>
              <a:t>In craniofacial region it is seen in areas like</a:t>
            </a:r>
          </a:p>
          <a:p>
            <a:pPr lvl="2" eaLnBrk="1" hangingPunct="1"/>
            <a:r>
              <a:rPr lang="en-US" smtClean="0"/>
              <a:t>Synchondrosis at the cranial base</a:t>
            </a:r>
          </a:p>
          <a:p>
            <a:pPr lvl="2" eaLnBrk="1" hangingPunct="1"/>
            <a:r>
              <a:rPr lang="en-US" smtClean="0"/>
              <a:t>Condylar cartilage</a:t>
            </a:r>
          </a:p>
          <a:p>
            <a:pPr lvl="2" eaLnBrk="1" hangingPunct="1"/>
            <a:r>
              <a:rPr lang="en-US" smtClean="0"/>
              <a:t>Nasal septal cartilage</a:t>
            </a:r>
          </a:p>
          <a:p>
            <a:pPr eaLnBrk="1" hangingPunct="1">
              <a:buFontTx/>
              <a:buNone/>
            </a:pPr>
            <a:r>
              <a:rPr lang="en-US" smtClean="0"/>
              <a:t>        </a:t>
            </a:r>
          </a:p>
        </p:txBody>
      </p:sp>
    </p:spTree>
  </p:cSld>
  <p:clrMapOvr>
    <a:masterClrMapping/>
  </p:clrMapOvr>
  <p:transition>
    <p:randomBa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762000" y="762000"/>
            <a:ext cx="7620000" cy="5435600"/>
          </a:xfrm>
          <a:prstGeom prst="rect">
            <a:avLst/>
          </a:prstGeom>
          <a:noFill/>
          <a:ln w="9525">
            <a:noFill/>
            <a:miter lim="800000"/>
            <a:headEnd/>
            <a:tailEnd/>
          </a:ln>
        </p:spPr>
        <p:txBody>
          <a:bodyPr>
            <a:spAutoFit/>
          </a:bodyPr>
          <a:lstStyle/>
          <a:p>
            <a:pPr algn="ctr">
              <a:spcBef>
                <a:spcPct val="50000"/>
              </a:spcBef>
            </a:pPr>
            <a:r>
              <a:rPr lang="en-US" sz="2800"/>
              <a:t>Cartilage cells undergo hypertrophy</a:t>
            </a:r>
          </a:p>
          <a:p>
            <a:pPr>
              <a:spcBef>
                <a:spcPct val="50000"/>
              </a:spcBef>
            </a:pPr>
            <a:endParaRPr lang="en-US" sz="2800"/>
          </a:p>
          <a:p>
            <a:pPr algn="ctr">
              <a:spcBef>
                <a:spcPct val="50000"/>
              </a:spcBef>
            </a:pPr>
            <a:r>
              <a:rPr lang="en-US" sz="2800"/>
              <a:t>  Marix become calcified.</a:t>
            </a:r>
          </a:p>
          <a:p>
            <a:pPr>
              <a:spcBef>
                <a:spcPct val="50000"/>
              </a:spcBef>
            </a:pPr>
            <a:endParaRPr lang="en-US" sz="2800"/>
          </a:p>
          <a:p>
            <a:pPr algn="ctr">
              <a:spcBef>
                <a:spcPct val="50000"/>
              </a:spcBef>
            </a:pPr>
            <a:r>
              <a:rPr lang="en-US" sz="2800"/>
              <a:t>  Cells Degenerate     </a:t>
            </a:r>
          </a:p>
          <a:p>
            <a:pPr>
              <a:spcBef>
                <a:spcPct val="50000"/>
              </a:spcBef>
            </a:pPr>
            <a:endParaRPr lang="en-US" sz="2800"/>
          </a:p>
          <a:p>
            <a:pPr>
              <a:spcBef>
                <a:spcPct val="50000"/>
              </a:spcBef>
            </a:pPr>
            <a:r>
              <a:rPr lang="en-US" sz="2800"/>
              <a:t>         Osteogenic tissues invade disintegrating cartilage and replace it by formation of bone. </a:t>
            </a:r>
          </a:p>
          <a:p>
            <a:pPr>
              <a:spcBef>
                <a:spcPct val="50000"/>
              </a:spcBef>
            </a:pPr>
            <a:r>
              <a:rPr lang="en-US" sz="2800"/>
              <a:t>                       </a:t>
            </a:r>
          </a:p>
        </p:txBody>
      </p:sp>
      <p:sp>
        <p:nvSpPr>
          <p:cNvPr id="99331" name="Line 3"/>
          <p:cNvSpPr>
            <a:spLocks noChangeShapeType="1"/>
          </p:cNvSpPr>
          <p:nvPr/>
        </p:nvSpPr>
        <p:spPr bwMode="auto">
          <a:xfrm>
            <a:off x="4572000" y="1447800"/>
            <a:ext cx="0" cy="533400"/>
          </a:xfrm>
          <a:prstGeom prst="line">
            <a:avLst/>
          </a:prstGeom>
          <a:noFill/>
          <a:ln w="9525">
            <a:solidFill>
              <a:schemeClr val="tx1"/>
            </a:solidFill>
            <a:miter lim="800000"/>
            <a:headEnd/>
            <a:tailEnd type="triangle" w="med" len="med"/>
          </a:ln>
        </p:spPr>
        <p:txBody>
          <a:bodyPr wrap="none"/>
          <a:lstStyle/>
          <a:p>
            <a:endParaRPr lang="en-US"/>
          </a:p>
        </p:txBody>
      </p:sp>
      <p:sp>
        <p:nvSpPr>
          <p:cNvPr id="99332" name="Line 4"/>
          <p:cNvSpPr>
            <a:spLocks noChangeShapeType="1"/>
          </p:cNvSpPr>
          <p:nvPr/>
        </p:nvSpPr>
        <p:spPr bwMode="auto">
          <a:xfrm>
            <a:off x="4572000" y="2362200"/>
            <a:ext cx="0" cy="533400"/>
          </a:xfrm>
          <a:prstGeom prst="line">
            <a:avLst/>
          </a:prstGeom>
          <a:noFill/>
          <a:ln w="9525">
            <a:solidFill>
              <a:schemeClr val="tx1"/>
            </a:solidFill>
            <a:miter lim="800000"/>
            <a:headEnd/>
            <a:tailEnd type="triangle" w="med" len="med"/>
          </a:ln>
        </p:spPr>
        <p:txBody>
          <a:bodyPr wrap="none"/>
          <a:lstStyle/>
          <a:p>
            <a:endParaRPr lang="en-US"/>
          </a:p>
        </p:txBody>
      </p:sp>
      <p:sp>
        <p:nvSpPr>
          <p:cNvPr id="99333" name="Line 5"/>
          <p:cNvSpPr>
            <a:spLocks noChangeShapeType="1"/>
          </p:cNvSpPr>
          <p:nvPr/>
        </p:nvSpPr>
        <p:spPr bwMode="auto">
          <a:xfrm>
            <a:off x="4572000" y="3429000"/>
            <a:ext cx="0" cy="609600"/>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ransition>
    <p:randomBa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A:\endoc.jpg"/>
          <p:cNvPicPr>
            <a:picLocks noChangeAspect="1" noChangeArrowheads="1"/>
          </p:cNvPicPr>
          <p:nvPr/>
        </p:nvPicPr>
        <p:blipFill>
          <a:blip r:embed="rId2" cstate="print">
            <a:lum contrast="24000"/>
          </a:blip>
          <a:srcRect l="11629" t="6560" r="323" b="55394"/>
          <a:stretch>
            <a:fillRect/>
          </a:stretch>
        </p:blipFill>
        <p:spPr bwMode="auto">
          <a:xfrm>
            <a:off x="228600" y="304800"/>
            <a:ext cx="8915400" cy="6324600"/>
          </a:xfrm>
          <a:prstGeom prst="rect">
            <a:avLst/>
          </a:prstGeom>
          <a:noFill/>
          <a:ln w="9525">
            <a:noFill/>
            <a:miter lim="800000"/>
            <a:headEnd/>
            <a:tailEnd/>
          </a:ln>
        </p:spPr>
      </p:pic>
      <p:sp>
        <p:nvSpPr>
          <p:cNvPr id="100355" name="Line 3"/>
          <p:cNvSpPr>
            <a:spLocks noChangeShapeType="1"/>
          </p:cNvSpPr>
          <p:nvPr/>
        </p:nvSpPr>
        <p:spPr bwMode="auto">
          <a:xfrm>
            <a:off x="2362200" y="533400"/>
            <a:ext cx="0" cy="533400"/>
          </a:xfrm>
          <a:prstGeom prst="line">
            <a:avLst/>
          </a:prstGeom>
          <a:noFill/>
          <a:ln w="9525">
            <a:solidFill>
              <a:schemeClr val="tx1"/>
            </a:solidFill>
            <a:miter lim="800000"/>
            <a:headEnd/>
            <a:tailEnd type="triangle" w="med" len="med"/>
          </a:ln>
        </p:spPr>
        <p:txBody>
          <a:bodyPr wrap="none"/>
          <a:lstStyle/>
          <a:p>
            <a:endParaRPr lang="en-US"/>
          </a:p>
        </p:txBody>
      </p:sp>
      <p:sp>
        <p:nvSpPr>
          <p:cNvPr id="100356" name="Line 4"/>
          <p:cNvSpPr>
            <a:spLocks noChangeShapeType="1"/>
          </p:cNvSpPr>
          <p:nvPr/>
        </p:nvSpPr>
        <p:spPr bwMode="auto">
          <a:xfrm>
            <a:off x="2362200" y="1676400"/>
            <a:ext cx="0" cy="533400"/>
          </a:xfrm>
          <a:prstGeom prst="line">
            <a:avLst/>
          </a:prstGeom>
          <a:noFill/>
          <a:ln w="9525">
            <a:solidFill>
              <a:schemeClr val="tx1"/>
            </a:solidFill>
            <a:miter lim="800000"/>
            <a:headEnd/>
            <a:tailEnd type="triangle" w="med" len="med"/>
          </a:ln>
        </p:spPr>
        <p:txBody>
          <a:bodyPr wrap="none"/>
          <a:lstStyle/>
          <a:p>
            <a:endParaRPr lang="en-US"/>
          </a:p>
        </p:txBody>
      </p:sp>
      <p:sp>
        <p:nvSpPr>
          <p:cNvPr id="100357" name="Line 5"/>
          <p:cNvSpPr>
            <a:spLocks noChangeShapeType="1"/>
          </p:cNvSpPr>
          <p:nvPr/>
        </p:nvSpPr>
        <p:spPr bwMode="auto">
          <a:xfrm>
            <a:off x="2362200" y="2819400"/>
            <a:ext cx="0" cy="609600"/>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ransition>
    <p:randomBa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304800"/>
            <a:ext cx="7772400" cy="1143000"/>
          </a:xfrm>
        </p:spPr>
        <p:txBody>
          <a:bodyPr/>
          <a:lstStyle/>
          <a:p>
            <a:pPr eaLnBrk="1" hangingPunct="1"/>
            <a:r>
              <a:rPr lang="en-US" smtClean="0"/>
              <a:t>Bone metabolism</a:t>
            </a:r>
          </a:p>
        </p:txBody>
      </p:sp>
      <p:sp>
        <p:nvSpPr>
          <p:cNvPr id="101379" name="Text Box 3"/>
          <p:cNvSpPr txBox="1">
            <a:spLocks noChangeArrowheads="1"/>
          </p:cNvSpPr>
          <p:nvPr/>
        </p:nvSpPr>
        <p:spPr bwMode="auto">
          <a:xfrm>
            <a:off x="762000" y="1728788"/>
            <a:ext cx="8382000" cy="5764212"/>
          </a:xfrm>
          <a:prstGeom prst="rect">
            <a:avLst/>
          </a:prstGeom>
          <a:noFill/>
          <a:ln w="9525">
            <a:noFill/>
            <a:miter lim="800000"/>
            <a:headEnd/>
            <a:tailEnd/>
          </a:ln>
        </p:spPr>
        <p:txBody>
          <a:bodyPr>
            <a:spAutoFit/>
          </a:bodyPr>
          <a:lstStyle/>
          <a:p>
            <a:pPr>
              <a:lnSpc>
                <a:spcPct val="160000"/>
              </a:lnSpc>
              <a:spcBef>
                <a:spcPct val="50000"/>
              </a:spcBef>
              <a:buFontTx/>
              <a:buChar char="•"/>
            </a:pPr>
            <a:r>
              <a:rPr lang="en-US"/>
              <a:t>  </a:t>
            </a:r>
            <a:r>
              <a:rPr lang="en-US" sz="2800"/>
              <a:t>Bone is the primary calcium reservoir of the body            (99% stored in skeleton)</a:t>
            </a:r>
          </a:p>
          <a:p>
            <a:pPr>
              <a:lnSpc>
                <a:spcPct val="160000"/>
              </a:lnSpc>
              <a:spcBef>
                <a:spcPct val="50000"/>
              </a:spcBef>
              <a:buFontTx/>
              <a:buChar char="•"/>
            </a:pPr>
            <a:r>
              <a:rPr lang="en-US" sz="2800"/>
              <a:t>Bone structure is sacrificed to maintain the critical serum calcium levels at 10mg %</a:t>
            </a:r>
          </a:p>
          <a:p>
            <a:pPr>
              <a:lnSpc>
                <a:spcPct val="160000"/>
              </a:lnSpc>
              <a:spcBef>
                <a:spcPct val="50000"/>
              </a:spcBef>
            </a:pPr>
            <a:endParaRPr lang="en-US" sz="2800"/>
          </a:p>
          <a:p>
            <a:pPr>
              <a:spcBef>
                <a:spcPct val="50000"/>
              </a:spcBef>
            </a:pPr>
            <a:r>
              <a:rPr lang="en-US" sz="2800"/>
              <a:t>         </a:t>
            </a:r>
          </a:p>
          <a:p>
            <a:pPr>
              <a:spcBef>
                <a:spcPct val="50000"/>
              </a:spcBef>
              <a:buFontTx/>
              <a:buChar char="•"/>
            </a:pPr>
            <a:endParaRPr lang="en-US" sz="2800"/>
          </a:p>
          <a:p>
            <a:pPr>
              <a:spcBef>
                <a:spcPct val="50000"/>
              </a:spcBef>
              <a:buFontTx/>
              <a:buChar char="•"/>
            </a:pPr>
            <a:endParaRPr lang="en-US"/>
          </a:p>
        </p:txBody>
      </p:sp>
    </p:spTree>
  </p:cSld>
  <p:clrMapOvr>
    <a:masterClrMapping/>
  </p:clrMapOvr>
  <p:transition>
    <p:randomBa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772400" cy="1066800"/>
          </a:xfrm>
        </p:spPr>
        <p:txBody>
          <a:bodyPr/>
          <a:lstStyle/>
          <a:p>
            <a:pPr eaLnBrk="1" hangingPunct="1"/>
            <a:r>
              <a:rPr lang="en-US" smtClean="0"/>
              <a:t>Bone metabolism</a:t>
            </a:r>
          </a:p>
        </p:txBody>
      </p:sp>
      <p:pic>
        <p:nvPicPr>
          <p:cNvPr id="102403" name="Picture 3" descr="F:\srivalli\cal2.jpg"/>
          <p:cNvPicPr>
            <a:picLocks noChangeAspect="1" noChangeArrowheads="1"/>
          </p:cNvPicPr>
          <p:nvPr/>
        </p:nvPicPr>
        <p:blipFill>
          <a:blip r:embed="rId2" cstate="print">
            <a:lum bright="6000" contrast="12000"/>
          </a:blip>
          <a:srcRect l="4762" t="4716" r="4762" b="7825"/>
          <a:stretch>
            <a:fillRect/>
          </a:stretch>
        </p:blipFill>
        <p:spPr bwMode="auto">
          <a:xfrm>
            <a:off x="2133600" y="914400"/>
            <a:ext cx="4648200" cy="2733675"/>
          </a:xfrm>
          <a:prstGeom prst="rect">
            <a:avLst/>
          </a:prstGeom>
          <a:noFill/>
          <a:ln w="9525">
            <a:noFill/>
            <a:miter lim="800000"/>
            <a:headEnd/>
            <a:tailEnd/>
          </a:ln>
        </p:spPr>
      </p:pic>
      <p:sp>
        <p:nvSpPr>
          <p:cNvPr id="102404" name="Text Box 4"/>
          <p:cNvSpPr txBox="1">
            <a:spLocks noChangeArrowheads="1"/>
          </p:cNvSpPr>
          <p:nvPr/>
        </p:nvSpPr>
        <p:spPr bwMode="auto">
          <a:xfrm>
            <a:off x="152400" y="3733800"/>
            <a:ext cx="9144000" cy="2830513"/>
          </a:xfrm>
          <a:prstGeom prst="rect">
            <a:avLst/>
          </a:prstGeom>
          <a:noFill/>
          <a:ln w="9525">
            <a:noFill/>
            <a:miter lim="800000"/>
            <a:headEnd/>
            <a:tailEnd/>
          </a:ln>
        </p:spPr>
        <p:txBody>
          <a:bodyPr>
            <a:spAutoFit/>
          </a:bodyPr>
          <a:lstStyle/>
          <a:p>
            <a:pPr marL="457200" indent="-457200">
              <a:spcBef>
                <a:spcPct val="50000"/>
              </a:spcBef>
            </a:pPr>
            <a:r>
              <a:rPr lang="en-US"/>
              <a:t> Calcium homeostasis is supported by 3 mechanisms :  </a:t>
            </a:r>
          </a:p>
          <a:p>
            <a:pPr marL="457200" indent="-457200">
              <a:spcBef>
                <a:spcPct val="50000"/>
              </a:spcBef>
              <a:buFontTx/>
              <a:buAutoNum type="arabicPeriod"/>
            </a:pPr>
            <a:r>
              <a:rPr lang="en-US"/>
              <a:t>Rapid instantaneous flux of calcium from bonefluid (seconds) by selective transfer of calcium ions into and out of bone fluid. </a:t>
            </a:r>
          </a:p>
          <a:p>
            <a:pPr marL="457200" indent="-457200">
              <a:spcBef>
                <a:spcPct val="50000"/>
              </a:spcBef>
              <a:buFontTx/>
              <a:buAutoNum type="arabicPeriod"/>
            </a:pPr>
            <a:r>
              <a:rPr lang="en-US"/>
              <a:t>Shorterm control of  serum calcium levels affects  rates of bone formation $ resorption</a:t>
            </a:r>
          </a:p>
          <a:p>
            <a:pPr marL="457200" indent="-457200">
              <a:spcBef>
                <a:spcPct val="50000"/>
              </a:spcBef>
              <a:buFontTx/>
              <a:buAutoNum type="arabicPeriod"/>
            </a:pPr>
            <a:r>
              <a:rPr lang="en-US"/>
              <a:t>Longterm regulation of metabolism- have effects on skeleton</a:t>
            </a:r>
          </a:p>
        </p:txBody>
      </p:sp>
      <p:sp>
        <p:nvSpPr>
          <p:cNvPr id="102405" name="Text Box 5"/>
          <p:cNvSpPr txBox="1">
            <a:spLocks noChangeArrowheads="1"/>
          </p:cNvSpPr>
          <p:nvPr/>
        </p:nvSpPr>
        <p:spPr bwMode="auto">
          <a:xfrm>
            <a:off x="365125" y="5984875"/>
            <a:ext cx="260350" cy="457200"/>
          </a:xfrm>
          <a:prstGeom prst="rect">
            <a:avLst/>
          </a:prstGeom>
          <a:noFill/>
          <a:ln w="9525">
            <a:noFill/>
            <a:miter lim="800000"/>
            <a:headEnd/>
            <a:tailEnd/>
          </a:ln>
        </p:spPr>
        <p:txBody>
          <a:bodyPr wrap="none">
            <a:spAutoFit/>
          </a:bodyPr>
          <a:lstStyle/>
          <a:p>
            <a:r>
              <a:rPr lang="en-US"/>
              <a:t>.</a:t>
            </a:r>
          </a:p>
        </p:txBody>
      </p:sp>
    </p:spTree>
  </p:cSld>
  <p:clrMapOvr>
    <a:masterClrMapping/>
  </p:clrMapOvr>
  <p:transition>
    <p:randomBa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52400"/>
            <a:ext cx="7772400" cy="1143000"/>
          </a:xfrm>
        </p:spPr>
        <p:txBody>
          <a:bodyPr/>
          <a:lstStyle/>
          <a:p>
            <a:pPr eaLnBrk="1" hangingPunct="1"/>
            <a:r>
              <a:rPr lang="en-US" smtClean="0"/>
              <a:t>Types of Bones</a:t>
            </a:r>
          </a:p>
        </p:txBody>
      </p:sp>
      <p:sp>
        <p:nvSpPr>
          <p:cNvPr id="103427" name="Rectangle 3"/>
          <p:cNvSpPr>
            <a:spLocks noGrp="1" noChangeArrowheads="1"/>
          </p:cNvSpPr>
          <p:nvPr>
            <p:ph type="body" idx="1"/>
          </p:nvPr>
        </p:nvSpPr>
        <p:spPr>
          <a:xfrm>
            <a:off x="685800" y="914400"/>
            <a:ext cx="7772400" cy="4114800"/>
          </a:xfrm>
        </p:spPr>
        <p:txBody>
          <a:bodyPr/>
          <a:lstStyle/>
          <a:p>
            <a:pPr algn="just" eaLnBrk="1" hangingPunct="1"/>
            <a:r>
              <a:rPr lang="en-US" smtClean="0"/>
              <a:t>Woven bone – </a:t>
            </a:r>
            <a:r>
              <a:rPr lang="en-US" sz="2800" smtClean="0"/>
              <a:t>The first bone formed in response to orthodontic loading usually is the woven type. It is weak, disorganized, and poorly mineralized</a:t>
            </a:r>
          </a:p>
          <a:p>
            <a:pPr algn="just" eaLnBrk="1" hangingPunct="1"/>
            <a:r>
              <a:rPr lang="en-US" smtClean="0"/>
              <a:t>Lamellar bone – </a:t>
            </a:r>
            <a:r>
              <a:rPr lang="en-US" sz="2800" smtClean="0"/>
              <a:t>a strong, highly organized, well-mineralized tissue</a:t>
            </a:r>
          </a:p>
          <a:p>
            <a:pPr algn="just" eaLnBrk="1" hangingPunct="1">
              <a:buFontTx/>
              <a:buNone/>
            </a:pPr>
            <a:endParaRPr lang="en-US" sz="2800" smtClean="0"/>
          </a:p>
        </p:txBody>
      </p:sp>
      <p:pic>
        <p:nvPicPr>
          <p:cNvPr id="103428" name="Picture 4" descr="F:\srivalli\bone-histo.jpg"/>
          <p:cNvPicPr>
            <a:picLocks noChangeAspect="1" noChangeArrowheads="1"/>
          </p:cNvPicPr>
          <p:nvPr/>
        </p:nvPicPr>
        <p:blipFill>
          <a:blip r:embed="rId2" cstate="print">
            <a:lum bright="24000" contrast="54000"/>
          </a:blip>
          <a:srcRect l="7813" t="1979" r="6250" b="26387"/>
          <a:stretch>
            <a:fillRect/>
          </a:stretch>
        </p:blipFill>
        <p:spPr bwMode="auto">
          <a:xfrm>
            <a:off x="1905000" y="3886200"/>
            <a:ext cx="5257800" cy="2971800"/>
          </a:xfrm>
          <a:prstGeom prst="rect">
            <a:avLst/>
          </a:prstGeom>
          <a:noFill/>
          <a:ln w="9525">
            <a:noFill/>
            <a:miter lim="800000"/>
            <a:headEnd/>
            <a:tailEnd/>
          </a:ln>
        </p:spPr>
      </p:pic>
    </p:spTree>
  </p:cSld>
  <p:clrMapOvr>
    <a:masterClrMapping/>
  </p:clrMapOvr>
  <p:transition>
    <p:randomBar/>
  </p:transition>
</p:sld>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512</TotalTime>
  <Words>3473</Words>
  <Application>Microsoft Office PowerPoint</Application>
  <PresentationFormat>On-screen Show (4:3)</PresentationFormat>
  <Paragraphs>420</Paragraphs>
  <Slides>112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Times New Roman</vt:lpstr>
      <vt:lpstr>Arial</vt:lpstr>
      <vt:lpstr>Calibri</vt:lpstr>
      <vt:lpstr>Wingdings</vt:lpstr>
      <vt:lpstr>Monotype Corsiva</vt:lpstr>
      <vt:lpstr>Radar</vt:lpstr>
      <vt:lpstr>Growth and Development</vt:lpstr>
      <vt:lpstr>Introduction</vt:lpstr>
      <vt:lpstr>Definition of growth :-</vt:lpstr>
      <vt:lpstr>Definition of Development </vt:lpstr>
      <vt:lpstr>Correlation between growth and development </vt:lpstr>
      <vt:lpstr>Normal features of growth and development </vt:lpstr>
      <vt:lpstr>Differential growth </vt:lpstr>
      <vt:lpstr>Scammons Curve</vt:lpstr>
      <vt:lpstr>Slide 9</vt:lpstr>
      <vt:lpstr>Cephalocaudal Gradient of growth </vt:lpstr>
      <vt:lpstr>Slide 11</vt:lpstr>
      <vt:lpstr>Slide 12</vt:lpstr>
      <vt:lpstr>Slide 13</vt:lpstr>
      <vt:lpstr> The overall pattern of growth thereafter follows this course, with a progressive reduction of the relative size of the head to about 12% the adult.  Thus “Cephalocaudal gradient of growth”.  This simply means that there is an axis of increased growth extending from the head towards the feet. </vt:lpstr>
      <vt:lpstr>Growth Spurts</vt:lpstr>
      <vt:lpstr>Importance of Growth Spurts:</vt:lpstr>
      <vt:lpstr>Slide 17</vt:lpstr>
      <vt:lpstr>Slide 18</vt:lpstr>
      <vt:lpstr>Slide 19</vt:lpstr>
      <vt:lpstr>Slide 20</vt:lpstr>
      <vt:lpstr>Slide 21</vt:lpstr>
      <vt:lpstr>Slide 22</vt:lpstr>
      <vt:lpstr>Methods of Studying Growth </vt:lpstr>
      <vt:lpstr>Longitudinal study:</vt:lpstr>
      <vt:lpstr>Slide 25</vt:lpstr>
      <vt:lpstr>Cross sectional studies :</vt:lpstr>
      <vt:lpstr>Slide 27</vt:lpstr>
      <vt:lpstr>(</vt:lpstr>
      <vt:lpstr>Slide 29</vt:lpstr>
      <vt:lpstr>Slide 30</vt:lpstr>
      <vt:lpstr>Slide 31</vt:lpstr>
      <vt:lpstr>Slide 32</vt:lpstr>
      <vt:lpstr>Slide 33</vt:lpstr>
      <vt:lpstr>Experimental approaches:</vt:lpstr>
      <vt:lpstr>Slide 35</vt:lpstr>
      <vt:lpstr>Slide 36</vt:lpstr>
      <vt:lpstr>Slide 37</vt:lpstr>
      <vt:lpstr>Slide 38</vt:lpstr>
      <vt:lpstr>Radio-Isotopes </vt:lpstr>
      <vt:lpstr>Slide 40</vt:lpstr>
      <vt:lpstr>Slide 41</vt:lpstr>
      <vt:lpstr>Implant Radiography:</vt:lpstr>
      <vt:lpstr>Slide 43</vt:lpstr>
      <vt:lpstr>Natural markers.</vt:lpstr>
      <vt:lpstr>Functional Matrix theory   Melvin Moss (1965)</vt:lpstr>
      <vt:lpstr>Implant markers.</vt:lpstr>
      <vt:lpstr>Slide 47</vt:lpstr>
      <vt:lpstr>Slide 48</vt:lpstr>
      <vt:lpstr>GROWTH THEORIES  1) Genetic Theory 2) Sutural Theory 3) Cartilagnous theory 4) Functional Matrix thory 5) Cybernetic Theory 6) Composite Theory</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FUNCTIONAL MATRIX   HYPOTHESIS </vt:lpstr>
      <vt:lpstr>Slide 65</vt:lpstr>
      <vt:lpstr>Slide 66</vt:lpstr>
      <vt:lpstr>Slide 67</vt:lpstr>
      <vt:lpstr>Skeletal unit </vt:lpstr>
      <vt:lpstr>Slide 69</vt:lpstr>
      <vt:lpstr>Slide 70</vt:lpstr>
      <vt:lpstr>Slide 71</vt:lpstr>
      <vt:lpstr>FUNCTIONAL MATRICES</vt:lpstr>
      <vt:lpstr>PERIOSTEAL MATRICES</vt:lpstr>
      <vt:lpstr>Slide 74</vt:lpstr>
      <vt:lpstr>CAPSULAR MATRICES</vt:lpstr>
      <vt:lpstr>Slide 76</vt:lpstr>
      <vt:lpstr>  NEUROCRAINAL  CAPSULE</vt:lpstr>
      <vt:lpstr>Slide 78</vt:lpstr>
      <vt:lpstr>ORO FACIAL MATRIX</vt:lpstr>
      <vt:lpstr>Slide 80</vt:lpstr>
      <vt:lpstr>Slide 81</vt:lpstr>
      <vt:lpstr>Slide 82</vt:lpstr>
      <vt:lpstr>Slide 83</vt:lpstr>
      <vt:lpstr>Slide 84</vt:lpstr>
      <vt:lpstr>Slide 85</vt:lpstr>
      <vt:lpstr>Slide 86</vt:lpstr>
      <vt:lpstr>Slide 87</vt:lpstr>
      <vt:lpstr>Mechanisms of growth</vt:lpstr>
      <vt:lpstr>Mechanism of growth in   soft tissues</vt:lpstr>
      <vt:lpstr>Mechanism of growth in hard tissue</vt:lpstr>
      <vt:lpstr>Mechanism of growth in hard tissues</vt:lpstr>
      <vt:lpstr>Slide 92</vt:lpstr>
      <vt:lpstr>Slide 93</vt:lpstr>
      <vt:lpstr>Mechanism of growth in hard tissues</vt:lpstr>
      <vt:lpstr>Slide 95</vt:lpstr>
      <vt:lpstr>Slide 96</vt:lpstr>
      <vt:lpstr>Bone metabolism</vt:lpstr>
      <vt:lpstr>Bone metabolism</vt:lpstr>
      <vt:lpstr>Types of Bones</vt:lpstr>
      <vt:lpstr>Types of bones</vt:lpstr>
      <vt:lpstr>Mechanisms of bone growth</vt:lpstr>
      <vt:lpstr>MODELING</vt:lpstr>
      <vt:lpstr>Slide 103</vt:lpstr>
      <vt:lpstr>Remodelling</vt:lpstr>
      <vt:lpstr>Functions of Remodelling</vt:lpstr>
      <vt:lpstr>Slide 106</vt:lpstr>
      <vt:lpstr>Displacement</vt:lpstr>
      <vt:lpstr>Rotation</vt:lpstr>
      <vt:lpstr>‘V’ - Principle</vt:lpstr>
      <vt:lpstr>Slide 110</vt:lpstr>
      <vt:lpstr>Growth equivalent principle</vt:lpstr>
      <vt:lpstr>Slide 112</vt:lpstr>
    </vt:vector>
  </TitlesOfParts>
  <Company>SDMCDS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dc:title>
  <dc:creator>Principal</dc:creator>
  <cp:lastModifiedBy>ITSDENTAL</cp:lastModifiedBy>
  <cp:revision>36</cp:revision>
  <dcterms:created xsi:type="dcterms:W3CDTF">1980-01-04T02:32:34Z</dcterms:created>
  <dcterms:modified xsi:type="dcterms:W3CDTF">2017-06-02T12:40:19Z</dcterms:modified>
</cp:coreProperties>
</file>