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1"/>
  </p:notesMasterIdLst>
  <p:sldIdLst>
    <p:sldId id="256" r:id="rId2"/>
    <p:sldId id="258" r:id="rId3"/>
    <p:sldId id="259" r:id="rId4"/>
    <p:sldId id="263" r:id="rId5"/>
    <p:sldId id="304" r:id="rId6"/>
    <p:sldId id="305" r:id="rId7"/>
    <p:sldId id="314" r:id="rId8"/>
    <p:sldId id="316" r:id="rId9"/>
    <p:sldId id="317" r:id="rId10"/>
    <p:sldId id="318" r:id="rId11"/>
    <p:sldId id="382" r:id="rId12"/>
    <p:sldId id="414" r:id="rId13"/>
    <p:sldId id="384" r:id="rId14"/>
    <p:sldId id="405" r:id="rId15"/>
    <p:sldId id="403" r:id="rId16"/>
    <p:sldId id="404" r:id="rId17"/>
    <p:sldId id="319" r:id="rId18"/>
    <p:sldId id="406" r:id="rId19"/>
    <p:sldId id="407" r:id="rId20"/>
    <p:sldId id="408" r:id="rId21"/>
    <p:sldId id="415" r:id="rId22"/>
    <p:sldId id="328" r:id="rId23"/>
    <p:sldId id="409" r:id="rId24"/>
    <p:sldId id="410" r:id="rId25"/>
    <p:sldId id="329" r:id="rId26"/>
    <p:sldId id="330" r:id="rId27"/>
    <p:sldId id="334" r:id="rId28"/>
    <p:sldId id="335" r:id="rId29"/>
    <p:sldId id="385" r:id="rId30"/>
    <p:sldId id="387" r:id="rId31"/>
    <p:sldId id="388" r:id="rId32"/>
    <p:sldId id="416"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336" r:id="rId48"/>
    <p:sldId id="337" r:id="rId49"/>
    <p:sldId id="338" r:id="rId50"/>
    <p:sldId id="359" r:id="rId51"/>
    <p:sldId id="360" r:id="rId52"/>
    <p:sldId id="340" r:id="rId53"/>
    <p:sldId id="341" r:id="rId54"/>
    <p:sldId id="342" r:id="rId55"/>
    <p:sldId id="343" r:id="rId56"/>
    <p:sldId id="344" r:id="rId57"/>
    <p:sldId id="347" r:id="rId58"/>
    <p:sldId id="356" r:id="rId59"/>
    <p:sldId id="380" r:id="rId60"/>
  </p:sldIdLst>
  <p:sldSz cx="9144000" cy="6858000" type="screen4x3"/>
  <p:notesSz cx="6858000" cy="9144000"/>
  <p:defaultTextStyle>
    <a:defPPr>
      <a:defRPr lang="en-US"/>
    </a:defPPr>
    <a:lvl1pPr algn="r" rtl="0" eaLnBrk="0" fontAlgn="base" hangingPunct="0">
      <a:spcBef>
        <a:spcPct val="0"/>
      </a:spcBef>
      <a:spcAft>
        <a:spcPct val="0"/>
      </a:spcAft>
      <a:defRPr sz="2800" b="1" kern="1200">
        <a:solidFill>
          <a:schemeClr val="tx1"/>
        </a:solidFill>
        <a:latin typeface="Tahoma" pitchFamily="34" charset="0"/>
        <a:ea typeface="+mn-ea"/>
        <a:cs typeface="+mn-cs"/>
      </a:defRPr>
    </a:lvl1pPr>
    <a:lvl2pPr marL="457200" algn="r" rtl="0" eaLnBrk="0" fontAlgn="base" hangingPunct="0">
      <a:spcBef>
        <a:spcPct val="0"/>
      </a:spcBef>
      <a:spcAft>
        <a:spcPct val="0"/>
      </a:spcAft>
      <a:defRPr sz="2800" b="1" kern="1200">
        <a:solidFill>
          <a:schemeClr val="tx1"/>
        </a:solidFill>
        <a:latin typeface="Tahoma" pitchFamily="34" charset="0"/>
        <a:ea typeface="+mn-ea"/>
        <a:cs typeface="+mn-cs"/>
      </a:defRPr>
    </a:lvl2pPr>
    <a:lvl3pPr marL="914400" algn="r" rtl="0" eaLnBrk="0" fontAlgn="base" hangingPunct="0">
      <a:spcBef>
        <a:spcPct val="0"/>
      </a:spcBef>
      <a:spcAft>
        <a:spcPct val="0"/>
      </a:spcAft>
      <a:defRPr sz="2800" b="1" kern="1200">
        <a:solidFill>
          <a:schemeClr val="tx1"/>
        </a:solidFill>
        <a:latin typeface="Tahoma" pitchFamily="34" charset="0"/>
        <a:ea typeface="+mn-ea"/>
        <a:cs typeface="+mn-cs"/>
      </a:defRPr>
    </a:lvl3pPr>
    <a:lvl4pPr marL="1371600" algn="r" rtl="0" eaLnBrk="0" fontAlgn="base" hangingPunct="0">
      <a:spcBef>
        <a:spcPct val="0"/>
      </a:spcBef>
      <a:spcAft>
        <a:spcPct val="0"/>
      </a:spcAft>
      <a:defRPr sz="2800" b="1" kern="1200">
        <a:solidFill>
          <a:schemeClr val="tx1"/>
        </a:solidFill>
        <a:latin typeface="Tahoma" pitchFamily="34" charset="0"/>
        <a:ea typeface="+mn-ea"/>
        <a:cs typeface="+mn-cs"/>
      </a:defRPr>
    </a:lvl4pPr>
    <a:lvl5pPr marL="1828800" algn="r" rtl="0" eaLnBrk="0" fontAlgn="base" hangingPunct="0">
      <a:spcBef>
        <a:spcPct val="0"/>
      </a:spcBef>
      <a:spcAft>
        <a:spcPct val="0"/>
      </a:spcAft>
      <a:defRPr sz="2800" b="1" kern="1200">
        <a:solidFill>
          <a:schemeClr val="tx1"/>
        </a:solidFill>
        <a:latin typeface="Tahoma" pitchFamily="34" charset="0"/>
        <a:ea typeface="+mn-ea"/>
        <a:cs typeface="+mn-cs"/>
      </a:defRPr>
    </a:lvl5pPr>
    <a:lvl6pPr marL="2286000" algn="l" defTabSz="914400" rtl="0" eaLnBrk="1" latinLnBrk="0" hangingPunct="1">
      <a:defRPr sz="2800" b="1" kern="1200">
        <a:solidFill>
          <a:schemeClr val="tx1"/>
        </a:solidFill>
        <a:latin typeface="Tahoma" pitchFamily="34" charset="0"/>
        <a:ea typeface="+mn-ea"/>
        <a:cs typeface="+mn-cs"/>
      </a:defRPr>
    </a:lvl6pPr>
    <a:lvl7pPr marL="2743200" algn="l" defTabSz="914400" rtl="0" eaLnBrk="1" latinLnBrk="0" hangingPunct="1">
      <a:defRPr sz="2800" b="1" kern="1200">
        <a:solidFill>
          <a:schemeClr val="tx1"/>
        </a:solidFill>
        <a:latin typeface="Tahoma" pitchFamily="34" charset="0"/>
        <a:ea typeface="+mn-ea"/>
        <a:cs typeface="+mn-cs"/>
      </a:defRPr>
    </a:lvl7pPr>
    <a:lvl8pPr marL="3200400" algn="l" defTabSz="914400" rtl="0" eaLnBrk="1" latinLnBrk="0" hangingPunct="1">
      <a:defRPr sz="2800" b="1" kern="1200">
        <a:solidFill>
          <a:schemeClr val="tx1"/>
        </a:solidFill>
        <a:latin typeface="Tahoma" pitchFamily="34" charset="0"/>
        <a:ea typeface="+mn-ea"/>
        <a:cs typeface="+mn-cs"/>
      </a:defRPr>
    </a:lvl8pPr>
    <a:lvl9pPr marL="3657600" algn="l" defTabSz="914400" rtl="0" eaLnBrk="1" latinLnBrk="0" hangingPunct="1">
      <a:defRPr sz="28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37" autoAdjust="0"/>
  </p:normalViewPr>
  <p:slideViewPr>
    <p:cSldViewPr>
      <p:cViewPr>
        <p:scale>
          <a:sx n="55" d="100"/>
          <a:sy n="55" d="100"/>
        </p:scale>
        <p:origin x="-1260" y="-666"/>
      </p:cViewPr>
      <p:guideLst>
        <p:guide orient="horz" pos="2160"/>
        <p:guide pos="2880"/>
      </p:guideLst>
    </p:cSldViewPr>
  </p:slideViewPr>
  <p:outlineViewPr>
    <p:cViewPr>
      <p:scale>
        <a:sx n="33" d="100"/>
        <a:sy n="33" d="100"/>
      </p:scale>
      <p:origin x="173" y="69499"/>
    </p:cViewPr>
  </p:outlineViewPr>
  <p:notesTextViewPr>
    <p:cViewPr>
      <p:scale>
        <a:sx n="100" d="100"/>
        <a:sy n="100" d="100"/>
      </p:scale>
      <p:origin x="0" y="0"/>
    </p:cViewPr>
  </p:notesTextViewPr>
  <p:sorterViewPr>
    <p:cViewPr>
      <p:scale>
        <a:sx n="66" d="100"/>
        <a:sy n="66" d="100"/>
      </p:scale>
      <p:origin x="0" y="86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197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7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7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197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fld id="{B7A81311-C19E-42D5-96C4-F47103C373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CD9A1655-DAE8-4C05-90C1-A57790018D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B4794B7-9A65-48E5-94E0-41711CF710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7DB6335-A537-445D-90A9-8203F3A9E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F95FD4A6-08A6-48EB-A9B1-8565A83005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14FE00B-B4DB-4EB6-BF7D-062C2E7C9F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CBB655E-C961-4D25-B8F2-193F72F88E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88D8C6C-3A76-4840-9D10-D608E1955B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895E96C-A064-4A0F-BB52-8EB21970B2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DBFDC37-1AD6-4FE5-B1F1-FD9A20EEFB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E5D56BA2-08DB-4254-8840-E790B6A330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375B2EC-1EA4-4557-BA7B-24798D33A5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B61B2794-9F32-41CA-B669-FD934CC67B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8524DF8-F2AD-4516-86E0-9CD15052F6FD}"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27" r:id="rId1"/>
    <p:sldLayoutId id="2147483822" r:id="rId2"/>
    <p:sldLayoutId id="2147483828" r:id="rId3"/>
    <p:sldLayoutId id="2147483823" r:id="rId4"/>
    <p:sldLayoutId id="2147483829" r:id="rId5"/>
    <p:sldLayoutId id="2147483824" r:id="rId6"/>
    <p:sldLayoutId id="2147483830" r:id="rId7"/>
    <p:sldLayoutId id="2147483831" r:id="rId8"/>
    <p:sldLayoutId id="2147483832" r:id="rId9"/>
    <p:sldLayoutId id="2147483825" r:id="rId10"/>
    <p:sldLayoutId id="2147483826" r:id="rId11"/>
    <p:sldLayoutId id="2147483833"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0" y="-685800"/>
            <a:ext cx="9144000" cy="9067800"/>
          </a:xfrm>
          <a:prstGeom prst="rect">
            <a:avLst/>
          </a:prstGeom>
          <a:noFill/>
          <a:ln w="9525">
            <a:noFill/>
            <a:miter lim="800000"/>
            <a:headEnd/>
            <a:tailEnd/>
          </a:ln>
        </p:spPr>
      </p:pic>
      <p:sp>
        <p:nvSpPr>
          <p:cNvPr id="7" name="Rectangle 6"/>
          <p:cNvSpPr/>
          <p:nvPr/>
        </p:nvSpPr>
        <p:spPr>
          <a:xfrm>
            <a:off x="172329" y="3716621"/>
            <a:ext cx="5161671" cy="707886"/>
          </a:xfrm>
          <a:prstGeom prst="rect">
            <a:avLst/>
          </a:prstGeom>
        </p:spPr>
        <p:txBody>
          <a:bodyPr>
            <a:spAutoFit/>
          </a:bodyPr>
          <a:lstStyle/>
          <a:p>
            <a:pPr marL="27432" algn="l">
              <a:spcBef>
                <a:spcPts val="600"/>
              </a:spcBef>
              <a:defRPr/>
            </a:pPr>
            <a:r>
              <a:rPr lang="en-US" sz="2400" baseline="-8000" dirty="0">
                <a:ln w="1905"/>
                <a:solidFill>
                  <a:srgbClr val="00B050"/>
                </a:solidFill>
                <a:effectLst>
                  <a:glow rad="2286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en-US" sz="2400" baseline="-8000" dirty="0">
                <a:ln w="1905"/>
                <a:solidFill>
                  <a:srgbClr val="00B050"/>
                </a:solidFill>
                <a:effectLst>
                  <a:glow rad="2286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en-US" sz="2400" dirty="0">
                <a:ln w="1905"/>
                <a:solidFill>
                  <a:srgbClr val="00B050"/>
                </a:solidFill>
                <a:effectLst>
                  <a:glow rad="2286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t>
            </a:r>
            <a:endParaRPr lang="en-US" sz="2400" dirty="0">
              <a:solidFill>
                <a:srgbClr val="00B050"/>
              </a:solidFill>
              <a:effectLst>
                <a:glow rad="228600">
                  <a:schemeClr val="accent1">
                    <a:satMod val="175000"/>
                    <a:alpha val="40000"/>
                  </a:schemeClr>
                </a:glow>
                <a:innerShdw blurRad="69850" dist="43180" dir="5400000">
                  <a:srgbClr val="000000">
                    <a:alpha val="65000"/>
                  </a:srgbClr>
                </a:innerShdw>
              </a:effectLst>
            </a:endParaRPr>
          </a:p>
        </p:txBody>
      </p:sp>
      <p:sp>
        <p:nvSpPr>
          <p:cNvPr id="9" name="Rectangle 8"/>
          <p:cNvSpPr/>
          <p:nvPr/>
        </p:nvSpPr>
        <p:spPr>
          <a:xfrm>
            <a:off x="202717" y="1066800"/>
            <a:ext cx="884408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600" dirty="0">
                <a:ln/>
                <a:solidFill>
                  <a:schemeClr val="accent3"/>
                </a:solidFill>
                <a:effectLst>
                  <a:glow rad="228600">
                    <a:schemeClr val="accent1">
                      <a:satMod val="175000"/>
                      <a:alpha val="40000"/>
                    </a:schemeClr>
                  </a:glow>
                </a:effectLst>
              </a:rPr>
              <a:t>Theories of Growth and Development</a:t>
            </a:r>
          </a:p>
        </p:txBody>
      </p:sp>
      <p:sp>
        <p:nvSpPr>
          <p:cNvPr id="10" name="Rectangle 9"/>
          <p:cNvSpPr/>
          <p:nvPr/>
        </p:nvSpPr>
        <p:spPr>
          <a:xfrm>
            <a:off x="6646863" y="5432425"/>
            <a:ext cx="184150" cy="4000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endParaRPr>
          </a:p>
        </p:txBody>
      </p:sp>
      <p:sp>
        <p:nvSpPr>
          <p:cNvPr id="11" name="Rectangle 10"/>
          <p:cNvSpPr/>
          <p:nvPr/>
        </p:nvSpPr>
        <p:spPr>
          <a:xfrm>
            <a:off x="3955178" y="418980"/>
            <a:ext cx="1383712"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spc="150" dirty="0">
                <a:ln w="11430"/>
                <a:solidFill>
                  <a:srgbClr val="F8F8F8"/>
                </a:solidFill>
                <a:effectLst>
                  <a:glow rad="139700">
                    <a:schemeClr val="accent2">
                      <a:satMod val="175000"/>
                      <a:alpha val="40000"/>
                    </a:schemeClr>
                  </a:glow>
                  <a:outerShdw blurRad="25400" algn="tl" rotWithShape="0">
                    <a:srgbClr val="000000">
                      <a:alpha val="43000"/>
                    </a:srgbClr>
                  </a:outerShdw>
                </a:effectLst>
              </a:rPr>
              <a:t>Seminar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p:txBody>
          <a:bodyPr/>
          <a:lstStyle/>
          <a:p>
            <a:pPr eaLnBrk="1" hangingPunct="1"/>
            <a:r>
              <a:rPr lang="en-US" smtClean="0"/>
              <a:t>In addition to multiple genes there are the effects of the environment on the product of the genetic control during formation.</a:t>
            </a:r>
          </a:p>
          <a:p>
            <a:pPr eaLnBrk="1" hangingPunct="1"/>
            <a:r>
              <a:rPr lang="en-US" smtClean="0"/>
              <a:t>This was one of the earliest theories put forward. Only some part of this theory is accepted.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err="1">
                <a:solidFill>
                  <a:schemeClr val="tx2">
                    <a:satMod val="130000"/>
                  </a:schemeClr>
                </a:solidFill>
              </a:rPr>
              <a:t>Sutural</a:t>
            </a:r>
            <a:r>
              <a:rPr lang="en-US" sz="4000" dirty="0">
                <a:solidFill>
                  <a:schemeClr val="tx2">
                    <a:satMod val="130000"/>
                  </a:schemeClr>
                </a:solidFill>
              </a:rPr>
              <a:t> dominance theory [</a:t>
            </a:r>
            <a:r>
              <a:rPr lang="en-US" sz="4000" dirty="0" smtClean="0">
                <a:solidFill>
                  <a:schemeClr val="tx2">
                    <a:satMod val="130000"/>
                  </a:schemeClr>
                </a:solidFill>
              </a:rPr>
              <a:t>H.Sicher;1955</a:t>
            </a:r>
            <a:r>
              <a:rPr lang="en-US" sz="4000" dirty="0">
                <a:solidFill>
                  <a:schemeClr val="tx2">
                    <a:satMod val="130000"/>
                  </a:schemeClr>
                </a:solidFill>
              </a:rPr>
              <a:t>]</a:t>
            </a:r>
          </a:p>
        </p:txBody>
      </p:sp>
      <p:sp>
        <p:nvSpPr>
          <p:cNvPr id="19459" name="Rectangle 3"/>
          <p:cNvSpPr>
            <a:spLocks noGrp="1" noRot="1" noChangeArrowheads="1"/>
          </p:cNvSpPr>
          <p:nvPr>
            <p:ph idx="1"/>
          </p:nvPr>
        </p:nvSpPr>
        <p:spPr/>
        <p:txBody>
          <a:bodyPr/>
          <a:lstStyle/>
          <a:p>
            <a:pPr eaLnBrk="1" hangingPunct="1"/>
            <a:r>
              <a:rPr lang="en-US" smtClean="0"/>
              <a:t>Suture between the membranous bones of the cranium and jaws were considered growth </a:t>
            </a:r>
            <a:r>
              <a:rPr lang="en-US" smtClean="0">
                <a:solidFill>
                  <a:srgbClr val="FF0000"/>
                </a:solidFill>
              </a:rPr>
              <a:t>centers</a:t>
            </a:r>
            <a:r>
              <a:rPr lang="en-US" smtClean="0"/>
              <a:t>.</a:t>
            </a:r>
          </a:p>
          <a:p>
            <a:pPr eaLnBrk="1" hangingPunct="1"/>
            <a:r>
              <a:rPr lang="en-US" smtClean="0"/>
              <a:t>According to this theory, the proliferation of sutural connective tissue and it’s replacement by bone in the sutures being a primary determinant.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idx="1"/>
          </p:nvPr>
        </p:nvSpPr>
        <p:spPr>
          <a:xfrm>
            <a:off x="990600" y="1828800"/>
            <a:ext cx="8077200" cy="3200400"/>
          </a:xfrm>
        </p:spPr>
        <p:txBody>
          <a:bodyPr/>
          <a:lstStyle/>
          <a:p>
            <a:pPr algn="just" eaLnBrk="1" hangingPunct="1">
              <a:defRPr/>
            </a:pPr>
            <a:r>
              <a:rPr lang="en-US" dirty="0" smtClean="0"/>
              <a:t>According to </a:t>
            </a:r>
            <a:r>
              <a:rPr lang="en-US" dirty="0" err="1" smtClean="0">
                <a:solidFill>
                  <a:schemeClr val="tx2">
                    <a:satMod val="130000"/>
                  </a:schemeClr>
                </a:solidFill>
              </a:rPr>
              <a:t>Sicher</a:t>
            </a:r>
            <a:r>
              <a:rPr lang="en-US" dirty="0" smtClean="0"/>
              <a:t>, paired parallel sutures that attach facial areas of the skull and the cranial base region push the </a:t>
            </a:r>
            <a:r>
              <a:rPr lang="en-US" dirty="0" err="1" smtClean="0"/>
              <a:t>nasomaxillary</a:t>
            </a:r>
            <a:r>
              <a:rPr lang="en-US" dirty="0" smtClean="0"/>
              <a:t> complex forwards to pace it’s growth with that of the mandible.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idx="1"/>
          </p:nvPr>
        </p:nvSpPr>
        <p:spPr>
          <a:xfrm>
            <a:off x="1295400" y="1219200"/>
            <a:ext cx="7497763" cy="4800600"/>
          </a:xfrm>
        </p:spPr>
        <p:txBody>
          <a:bodyPr>
            <a:normAutofit fontScale="77500" lnSpcReduction="20000"/>
          </a:bodyPr>
          <a:lstStyle/>
          <a:p>
            <a:pPr marL="365760" indent="-283464" algn="just" eaLnBrk="1" fontAlgn="auto" hangingPunct="1">
              <a:spcAft>
                <a:spcPts val="0"/>
              </a:spcAft>
              <a:buFont typeface="Wingdings 2"/>
              <a:buNone/>
              <a:defRPr/>
            </a:pPr>
            <a:r>
              <a:rPr lang="en-US" b="1" dirty="0" smtClean="0"/>
              <a:t>Rejection </a:t>
            </a:r>
            <a:r>
              <a:rPr lang="en-US" b="1" dirty="0"/>
              <a:t>of Theory:</a:t>
            </a:r>
            <a:endParaRPr lang="en-US" dirty="0"/>
          </a:p>
          <a:p>
            <a:pPr marL="365760" indent="-283464" algn="just" eaLnBrk="1" fontAlgn="auto" hangingPunct="1">
              <a:spcAft>
                <a:spcPts val="0"/>
              </a:spcAft>
              <a:buFont typeface="Wingdings 2"/>
              <a:buChar char=""/>
              <a:defRPr/>
            </a:pPr>
            <a:r>
              <a:rPr lang="en-US" dirty="0" smtClean="0"/>
              <a:t> </a:t>
            </a:r>
            <a:r>
              <a:rPr lang="en-IN" dirty="0" smtClean="0"/>
              <a:t>If </a:t>
            </a:r>
            <a:r>
              <a:rPr lang="en-IN" dirty="0"/>
              <a:t>this theory </a:t>
            </a:r>
            <a:r>
              <a:rPr lang="en-IN" dirty="0" smtClean="0"/>
              <a:t>would have been </a:t>
            </a:r>
            <a:r>
              <a:rPr lang="en-IN" dirty="0"/>
              <a:t>correct, growth at the sutures </a:t>
            </a:r>
            <a:r>
              <a:rPr lang="en-IN" dirty="0" smtClean="0"/>
              <a:t>should occur largely </a:t>
            </a:r>
            <a:r>
              <a:rPr lang="en-IN" dirty="0"/>
              <a:t>independently of the </a:t>
            </a:r>
            <a:r>
              <a:rPr lang="en-IN" dirty="0" smtClean="0"/>
              <a:t>environment, and it would </a:t>
            </a:r>
            <a:r>
              <a:rPr lang="en-IN" dirty="0"/>
              <a:t>not be possible to </a:t>
            </a:r>
            <a:r>
              <a:rPr lang="en-IN" dirty="0" smtClean="0"/>
              <a:t>change the </a:t>
            </a:r>
            <a:r>
              <a:rPr lang="en-IN" dirty="0"/>
              <a:t>expression of </a:t>
            </a:r>
            <a:r>
              <a:rPr lang="en-IN" dirty="0" smtClean="0"/>
              <a:t>growth at </a:t>
            </a:r>
            <a:r>
              <a:rPr lang="en-IN" dirty="0"/>
              <a:t>the sutures very much</a:t>
            </a:r>
            <a:r>
              <a:rPr lang="en-IN" dirty="0" smtClean="0"/>
              <a:t>.</a:t>
            </a:r>
          </a:p>
          <a:p>
            <a:pPr marL="365760" indent="-283464" algn="just"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IN" dirty="0" smtClean="0"/>
              <a:t>But it </a:t>
            </a:r>
            <a:r>
              <a:rPr lang="en-IN" dirty="0"/>
              <a:t>can be </a:t>
            </a:r>
            <a:r>
              <a:rPr lang="en-IN" dirty="0" smtClean="0"/>
              <a:t>seen that </a:t>
            </a:r>
            <a:r>
              <a:rPr lang="en-IN" dirty="0"/>
              <a:t>growth at </a:t>
            </a:r>
            <a:r>
              <a:rPr lang="en-IN" dirty="0" smtClean="0"/>
              <a:t>sutures will respond </a:t>
            </a:r>
            <a:r>
              <a:rPr lang="en-IN" dirty="0"/>
              <a:t>to outside influences under a number </a:t>
            </a:r>
            <a:r>
              <a:rPr lang="en-IN" dirty="0" smtClean="0"/>
              <a:t>of circumstances. If </a:t>
            </a:r>
            <a:r>
              <a:rPr lang="en-IN" dirty="0"/>
              <a:t>cranial or facial bones </a:t>
            </a:r>
            <a:r>
              <a:rPr lang="en-IN" dirty="0" smtClean="0"/>
              <a:t>are mechanically pulled apart </a:t>
            </a:r>
            <a:r>
              <a:rPr lang="en-IN" dirty="0"/>
              <a:t>at the sutures</a:t>
            </a:r>
            <a:r>
              <a:rPr lang="en-IN" dirty="0" smtClean="0"/>
              <a:t>, new bone </a:t>
            </a:r>
            <a:r>
              <a:rPr lang="en-IN" dirty="0"/>
              <a:t>will fill in, and the </a:t>
            </a:r>
            <a:r>
              <a:rPr lang="en-IN" dirty="0" smtClean="0"/>
              <a:t>bones will </a:t>
            </a:r>
            <a:r>
              <a:rPr lang="en-US" dirty="0" smtClean="0"/>
              <a:t>become larger.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238250" y="179388"/>
            <a:ext cx="6667500" cy="649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969963" y="990600"/>
            <a:ext cx="7924800" cy="3292475"/>
          </a:xfrm>
          <a:prstGeom prst="rect">
            <a:avLst/>
          </a:prstGeom>
          <a:noFill/>
          <a:ln w="9525">
            <a:noFill/>
            <a:miter lim="800000"/>
            <a:headEnd/>
            <a:tailEnd/>
          </a:ln>
        </p:spPr>
        <p:txBody>
          <a:bodyPr>
            <a:spAutoFit/>
          </a:bodyPr>
          <a:lstStyle/>
          <a:p>
            <a:pPr algn="just"/>
            <a:r>
              <a:rPr lang="en-US" sz="2400" b="0"/>
              <a:t>Other reasons of rejection :</a:t>
            </a:r>
          </a:p>
          <a:p>
            <a:pPr algn="just"/>
            <a:endParaRPr lang="en-US" sz="2000" b="0"/>
          </a:p>
          <a:p>
            <a:pPr marL="800100" lvl="1" indent="-342900" algn="just">
              <a:buFont typeface="Arial" charset="0"/>
              <a:buChar char="•"/>
            </a:pPr>
            <a:r>
              <a:rPr lang="en-US" sz="2400" b="0"/>
              <a:t>When the area of suture between two facial bones was transplanted to another location, the tissue does not continue to grow. This indicates lack of innate growth potential in sutures.</a:t>
            </a:r>
          </a:p>
          <a:p>
            <a:pPr marL="800100" lvl="1" indent="-342900" algn="just">
              <a:buFont typeface="Arial" charset="0"/>
              <a:buChar char="•"/>
            </a:pPr>
            <a:endParaRPr lang="en-US" sz="2000" b="0"/>
          </a:p>
          <a:p>
            <a:pPr marL="800100" lvl="1" indent="-342900" algn="just">
              <a:buFont typeface="Arial" charset="0"/>
              <a:buChar char="•"/>
            </a:pPr>
            <a:r>
              <a:rPr lang="en-US" sz="2400" b="0"/>
              <a:t>Growth takes place in untreated cases of cleft palate even in the absence of sutures.</a:t>
            </a:r>
            <a:endParaRPr lang="en-US" sz="2000" b="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143000" y="1658938"/>
            <a:ext cx="7772400" cy="2308225"/>
          </a:xfrm>
          <a:prstGeom prst="rect">
            <a:avLst/>
          </a:prstGeom>
          <a:noFill/>
          <a:ln w="9525">
            <a:noFill/>
            <a:miter lim="800000"/>
            <a:headEnd/>
            <a:tailEnd/>
          </a:ln>
        </p:spPr>
        <p:txBody>
          <a:bodyPr>
            <a:spAutoFit/>
          </a:bodyPr>
          <a:lstStyle/>
          <a:p>
            <a:pPr algn="just"/>
            <a:r>
              <a:rPr lang="en-US" sz="2400" b="0"/>
              <a:t>It is clear now that sutures, and the periosteal tissues more generally, are not primary determinants of the craniofacial growth </a:t>
            </a:r>
          </a:p>
          <a:p>
            <a:pPr algn="just"/>
            <a:endParaRPr lang="en-US" sz="2400" b="0"/>
          </a:p>
          <a:p>
            <a:pPr algn="just"/>
            <a:r>
              <a:rPr lang="en-US" sz="2400" b="0" i="1">
                <a:solidFill>
                  <a:srgbClr val="FF0000"/>
                </a:solidFill>
              </a:rPr>
              <a:t>Thus sutures must be considered as the sites of the growth not growth centers.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1066800" y="274638"/>
            <a:ext cx="8077200" cy="1143000"/>
          </a:xfrm>
        </p:spPr>
        <p:txBody>
          <a:bodyPr>
            <a:normAutofit fontScale="90000"/>
          </a:bodyPr>
          <a:lstStyle/>
          <a:p>
            <a:pPr eaLnBrk="1" fontAlgn="auto" hangingPunct="1">
              <a:spcAft>
                <a:spcPts val="0"/>
              </a:spcAft>
              <a:defRPr/>
            </a:pPr>
            <a:r>
              <a:rPr lang="en-US" sz="4000" dirty="0">
                <a:solidFill>
                  <a:schemeClr val="tx2">
                    <a:satMod val="130000"/>
                  </a:schemeClr>
                </a:solidFill>
              </a:rPr>
              <a:t>Cartilaginous </a:t>
            </a:r>
            <a:r>
              <a:rPr lang="en-US" sz="4000" dirty="0" smtClean="0">
                <a:solidFill>
                  <a:schemeClr val="tx2">
                    <a:satMod val="130000"/>
                  </a:schemeClr>
                </a:solidFill>
              </a:rPr>
              <a:t>theory </a:t>
            </a:r>
            <a:r>
              <a:rPr lang="en-US" sz="4000" dirty="0">
                <a:solidFill>
                  <a:schemeClr val="tx2">
                    <a:satMod val="130000"/>
                  </a:schemeClr>
                </a:solidFill>
              </a:rPr>
              <a:t>[</a:t>
            </a:r>
            <a:r>
              <a:rPr lang="en-US" sz="4000" dirty="0" smtClean="0">
                <a:solidFill>
                  <a:schemeClr val="tx2">
                    <a:satMod val="130000"/>
                  </a:schemeClr>
                </a:solidFill>
              </a:rPr>
              <a:t>James Scott,1953</a:t>
            </a:r>
            <a:r>
              <a:rPr lang="en-US" sz="4000" dirty="0">
                <a:solidFill>
                  <a:schemeClr val="tx2">
                    <a:satMod val="130000"/>
                  </a:schemeClr>
                </a:solidFill>
              </a:rPr>
              <a:t>]</a:t>
            </a:r>
          </a:p>
        </p:txBody>
      </p:sp>
      <p:sp>
        <p:nvSpPr>
          <p:cNvPr id="25603" name="Rectangle 3"/>
          <p:cNvSpPr>
            <a:spLocks noGrp="1" noRot="1" noChangeArrowheads="1"/>
          </p:cNvSpPr>
          <p:nvPr>
            <p:ph idx="1"/>
          </p:nvPr>
        </p:nvSpPr>
        <p:spPr>
          <a:xfrm>
            <a:off x="1066800" y="1447800"/>
            <a:ext cx="7867650" cy="4800600"/>
          </a:xfrm>
        </p:spPr>
        <p:txBody>
          <a:bodyPr/>
          <a:lstStyle/>
          <a:p>
            <a:pPr algn="just" eaLnBrk="1" hangingPunct="1"/>
            <a:r>
              <a:rPr lang="en-US" smtClean="0"/>
              <a:t>Scott assumed that the primary controlling factors in craniofacial growth are found only in the cartilage and the periosteum, and the sutures are secondary and passive. He viewed that cartilaginous sites throughout the skull as primary centers of growth.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8975"/>
            <a:ext cx="7848600" cy="4894263"/>
          </a:xfrm>
          <a:prstGeom prst="rect">
            <a:avLst/>
          </a:prstGeom>
        </p:spPr>
        <p:txBody>
          <a:bodyPr>
            <a:spAutoFit/>
          </a:bodyPr>
          <a:lstStyle/>
          <a:p>
            <a:pPr algn="just">
              <a:defRPr/>
            </a:pPr>
            <a:r>
              <a:rPr lang="en-US" sz="2400" b="0" dirty="0"/>
              <a:t>Cartilage is present in the ‘epiphyseal plate of long bones, in the </a:t>
            </a:r>
            <a:r>
              <a:rPr lang="en-US" sz="2400" b="0" dirty="0" err="1"/>
              <a:t>synchondroses</a:t>
            </a:r>
            <a:r>
              <a:rPr lang="en-US" sz="2400" b="0" dirty="0"/>
              <a:t> of the cranial base, and the mandibular condyle, where it provides linear growth by </a:t>
            </a:r>
            <a:r>
              <a:rPr lang="en-US" sz="2400" b="0" dirty="0" err="1"/>
              <a:t>endochondral</a:t>
            </a:r>
            <a:r>
              <a:rPr lang="en-US" sz="2400" b="0" dirty="0"/>
              <a:t> proliferation.</a:t>
            </a:r>
          </a:p>
          <a:p>
            <a:pPr algn="just">
              <a:defRPr/>
            </a:pPr>
            <a:endParaRPr lang="en-US" sz="2400" b="0" dirty="0"/>
          </a:p>
          <a:p>
            <a:pPr algn="just">
              <a:defRPr/>
            </a:pPr>
            <a:r>
              <a:rPr lang="en-US" sz="2400" b="0" dirty="0"/>
              <a:t>Two kinds of experiments have been carried out to test the idea that cartilage can serve as a true growth center</a:t>
            </a:r>
          </a:p>
          <a:p>
            <a:pPr algn="just">
              <a:defRPr/>
            </a:pPr>
            <a:r>
              <a:rPr lang="en-US" sz="2400" b="0" dirty="0"/>
              <a:t> </a:t>
            </a:r>
          </a:p>
          <a:p>
            <a:pPr marL="457200" indent="-457200" algn="just">
              <a:buFont typeface="+mj-lt"/>
              <a:buAutoNum type="arabicPeriod"/>
              <a:defRPr/>
            </a:pPr>
            <a:r>
              <a:rPr lang="en-US" sz="2400" b="0" dirty="0"/>
              <a:t>Analysis of the results of transplanting cartilage in culture or other location (abdominal wall).</a:t>
            </a:r>
          </a:p>
          <a:p>
            <a:pPr marL="457200" indent="-457200" algn="just">
              <a:buFont typeface="+mj-lt"/>
              <a:buAutoNum type="arabicPeriod"/>
              <a:defRPr/>
            </a:pPr>
            <a:r>
              <a:rPr lang="en-US" sz="2400" b="0" dirty="0"/>
              <a:t>An evaluation of the effects on growth after removing cartilage at an early age.</a:t>
            </a:r>
          </a:p>
          <a:p>
            <a:pPr algn="just">
              <a:defRPr/>
            </a:pPr>
            <a:endParaRPr lang="en-US" sz="2400" b="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22288"/>
            <a:ext cx="7696200" cy="6740525"/>
          </a:xfrm>
          <a:prstGeom prst="rect">
            <a:avLst/>
          </a:prstGeom>
        </p:spPr>
        <p:txBody>
          <a:bodyPr>
            <a:spAutoFit/>
          </a:bodyPr>
          <a:lstStyle/>
          <a:p>
            <a:pPr algn="just">
              <a:defRPr/>
            </a:pPr>
            <a:r>
              <a:rPr lang="en-US" sz="2400" dirty="0"/>
              <a:t>Transplantation Experiments:</a:t>
            </a:r>
          </a:p>
          <a:p>
            <a:pPr marL="342900" indent="-342900" algn="just">
              <a:buFont typeface="Arial" pitchFamily="34" charset="0"/>
              <a:buChar char="•"/>
              <a:defRPr/>
            </a:pPr>
            <a:endParaRPr lang="en-US" sz="2400" b="0" dirty="0"/>
          </a:p>
          <a:p>
            <a:pPr marL="342900" indent="-342900" algn="just">
              <a:buFont typeface="Arial" pitchFamily="34" charset="0"/>
              <a:buChar char="•"/>
              <a:defRPr/>
            </a:pPr>
            <a:r>
              <a:rPr lang="en-US" sz="2400" b="0" dirty="0"/>
              <a:t>If a piece of a epiphyseal plate of a long bone is transplanted, it will continue to grow, indicating that these cartilages do have innate potential.</a:t>
            </a:r>
          </a:p>
          <a:p>
            <a:pPr marL="342900" indent="-342900" algn="just">
              <a:buFont typeface="Arial" pitchFamily="34" charset="0"/>
              <a:buChar char="•"/>
              <a:defRPr/>
            </a:pPr>
            <a:endParaRPr lang="en-US" sz="2400" b="0" dirty="0"/>
          </a:p>
          <a:p>
            <a:pPr algn="just">
              <a:defRPr/>
            </a:pPr>
            <a:r>
              <a:rPr lang="en-US" sz="2400" dirty="0"/>
              <a:t>Rejection:</a:t>
            </a:r>
          </a:p>
          <a:p>
            <a:pPr marL="342900" indent="-342900" algn="just">
              <a:buFont typeface="Arial" pitchFamily="34" charset="0"/>
              <a:buChar char="•"/>
              <a:defRPr/>
            </a:pPr>
            <a:r>
              <a:rPr lang="en-US" sz="2400" b="0" dirty="0"/>
              <a:t>But transplantation experiments demonstrate that not all skeletal cartilage acts the same when transplanted.</a:t>
            </a:r>
          </a:p>
          <a:p>
            <a:pPr marL="342900" indent="-342900" algn="just">
              <a:buFont typeface="Arial" pitchFamily="34" charset="0"/>
              <a:buChar char="•"/>
              <a:defRPr/>
            </a:pPr>
            <a:endParaRPr lang="en-US" sz="2400" b="0" dirty="0"/>
          </a:p>
          <a:p>
            <a:pPr marL="342900" indent="-342900" algn="just">
              <a:buFont typeface="Arial" pitchFamily="34" charset="0"/>
              <a:buChar char="•"/>
              <a:defRPr/>
            </a:pPr>
            <a:r>
              <a:rPr lang="en-US" sz="2400" b="0" dirty="0"/>
              <a:t>Transplanting cartilage from the nasal septum give equivocal results: sometimes it grew, sometimes it did not.</a:t>
            </a:r>
          </a:p>
          <a:p>
            <a:pPr marL="342900" indent="-342900" algn="just">
              <a:buFont typeface="Arial" pitchFamily="34" charset="0"/>
              <a:buChar char="•"/>
              <a:defRPr/>
            </a:pPr>
            <a:r>
              <a:rPr lang="en-US" sz="2400" b="0" dirty="0"/>
              <a:t>The mandibular condyle does show little or no growth when transplanted.</a:t>
            </a:r>
          </a:p>
          <a:p>
            <a:pPr marL="342900" indent="-342900" algn="just">
              <a:buFont typeface="Arial" pitchFamily="34" charset="0"/>
              <a:buChar char="•"/>
              <a:defRPr/>
            </a:pPr>
            <a:endParaRPr lang="en-US" sz="2400" b="0" dirty="0"/>
          </a:p>
          <a:p>
            <a:pPr marL="342900" indent="-342900" algn="just">
              <a:buFont typeface="Arial" pitchFamily="34" charset="0"/>
              <a:buChar char="•"/>
              <a:defRPr/>
            </a:pPr>
            <a:endParaRPr lang="en-US" sz="24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fontAlgn="auto" hangingPunct="1">
              <a:spcAft>
                <a:spcPts val="0"/>
              </a:spcAft>
              <a:defRPr/>
            </a:pPr>
            <a:r>
              <a:rPr lang="en-US" dirty="0">
                <a:solidFill>
                  <a:schemeClr val="tx2">
                    <a:satMod val="130000"/>
                  </a:schemeClr>
                </a:solidFill>
              </a:rPr>
              <a:t>INTRODUCTION</a:t>
            </a:r>
          </a:p>
        </p:txBody>
      </p:sp>
      <p:sp>
        <p:nvSpPr>
          <p:cNvPr id="71683" name="Rectangle 3"/>
          <p:cNvSpPr>
            <a:spLocks noGrp="1" noRot="1" noChangeArrowheads="1"/>
          </p:cNvSpPr>
          <p:nvPr>
            <p:ph idx="1"/>
          </p:nvPr>
        </p:nvSpPr>
        <p:spPr/>
        <p:txBody>
          <a:bodyPr>
            <a:normAutofit fontScale="92500" lnSpcReduction="10000"/>
          </a:bodyPr>
          <a:lstStyle/>
          <a:p>
            <a:pPr marL="365760" indent="-283464" algn="just" eaLnBrk="1" fontAlgn="auto" hangingPunct="1">
              <a:spcAft>
                <a:spcPts val="0"/>
              </a:spcAft>
              <a:buFont typeface="Wingdings 2"/>
              <a:buChar char=""/>
              <a:defRPr/>
            </a:pPr>
            <a:r>
              <a:rPr lang="en-IN" sz="2800" dirty="0"/>
              <a:t>It is a </a:t>
            </a:r>
            <a:r>
              <a:rPr lang="en-IN" sz="2800" dirty="0" smtClean="0"/>
              <a:t>true </a:t>
            </a:r>
            <a:r>
              <a:rPr lang="en-IN" sz="2800" dirty="0"/>
              <a:t>that growth is strongly influenced by </a:t>
            </a:r>
            <a:r>
              <a:rPr lang="en-IN" sz="2800" dirty="0" smtClean="0"/>
              <a:t>genetic factors</a:t>
            </a:r>
            <a:r>
              <a:rPr lang="en-IN" sz="2800" dirty="0"/>
              <a:t>, but it also can be significantly affected by the </a:t>
            </a:r>
            <a:r>
              <a:rPr lang="en-IN" sz="2800" dirty="0" smtClean="0"/>
              <a:t>environment in </a:t>
            </a:r>
            <a:r>
              <a:rPr lang="en-IN" sz="2800" dirty="0"/>
              <a:t>the form of nutritional status, degree of </a:t>
            </a:r>
            <a:r>
              <a:rPr lang="en-IN" sz="2800" dirty="0" smtClean="0"/>
              <a:t>physical activity, health or </a:t>
            </a:r>
            <a:r>
              <a:rPr lang="en-IN" sz="2800" dirty="0"/>
              <a:t>illness</a:t>
            </a:r>
            <a:r>
              <a:rPr lang="en-IN" sz="2800" dirty="0" smtClean="0"/>
              <a:t>, and </a:t>
            </a:r>
            <a:r>
              <a:rPr lang="en-IN" sz="2800" dirty="0"/>
              <a:t>a number of similar factors.</a:t>
            </a:r>
          </a:p>
          <a:p>
            <a:pPr marL="365760" indent="-283464" algn="just" eaLnBrk="1" fontAlgn="auto" hangingPunct="1">
              <a:spcAft>
                <a:spcPts val="0"/>
              </a:spcAft>
              <a:buFont typeface="Wingdings 2"/>
              <a:buChar char=""/>
              <a:defRPr/>
            </a:pPr>
            <a:r>
              <a:rPr lang="en-IN" sz="2800" dirty="0"/>
              <a:t>Since a major part of the need for orthodontic treatment </a:t>
            </a:r>
            <a:r>
              <a:rPr lang="en-IN" sz="2800" dirty="0" smtClean="0"/>
              <a:t>is created </a:t>
            </a:r>
            <a:r>
              <a:rPr lang="en-IN" sz="2800" dirty="0"/>
              <a:t>by disproportionate growth of the jaws, in order </a:t>
            </a:r>
            <a:r>
              <a:rPr lang="en-IN" sz="2800" dirty="0" smtClean="0"/>
              <a:t>to understand </a:t>
            </a:r>
            <a:r>
              <a:rPr lang="en-IN" sz="2800" dirty="0"/>
              <a:t>the etiologic processes of malocclusion </a:t>
            </a:r>
            <a:r>
              <a:rPr lang="en-IN" sz="2800" dirty="0" smtClean="0"/>
              <a:t>and </a:t>
            </a:r>
            <a:r>
              <a:rPr lang="en-IN" sz="2800" dirty="0" err="1" smtClean="0"/>
              <a:t>dentofacial</a:t>
            </a:r>
            <a:r>
              <a:rPr lang="en-IN" sz="2800" dirty="0"/>
              <a:t> </a:t>
            </a:r>
            <a:r>
              <a:rPr lang="en-IN" sz="2800" dirty="0" smtClean="0"/>
              <a:t>deformity</a:t>
            </a:r>
            <a:r>
              <a:rPr lang="en-IN" sz="2800" dirty="0"/>
              <a:t>, it is </a:t>
            </a:r>
            <a:r>
              <a:rPr lang="en-IN" sz="2800" dirty="0" smtClean="0"/>
              <a:t>necessary to </a:t>
            </a:r>
            <a:r>
              <a:rPr lang="en-IN" sz="2800" dirty="0"/>
              <a:t>learn how </a:t>
            </a:r>
            <a:r>
              <a:rPr lang="en-IN" sz="2800" dirty="0" smtClean="0"/>
              <a:t>facial growth </a:t>
            </a:r>
            <a:r>
              <a:rPr lang="en-IN" sz="2800" dirty="0"/>
              <a:t>is influenced and </a:t>
            </a:r>
            <a:r>
              <a:rPr lang="en-IN" sz="2800" dirty="0" smtClean="0"/>
              <a:t>controlled.</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108075" y="533400"/>
            <a:ext cx="7848600" cy="2678113"/>
          </a:xfrm>
          <a:prstGeom prst="rect">
            <a:avLst/>
          </a:prstGeom>
          <a:noFill/>
          <a:ln w="9525">
            <a:noFill/>
            <a:miter lim="800000"/>
            <a:headEnd/>
            <a:tailEnd/>
          </a:ln>
        </p:spPr>
        <p:txBody>
          <a:bodyPr>
            <a:spAutoFit/>
          </a:bodyPr>
          <a:lstStyle/>
          <a:p>
            <a:pPr algn="just"/>
            <a:r>
              <a:rPr lang="en-US" sz="2400"/>
              <a:t>Cartilage Removal Experiments:</a:t>
            </a:r>
          </a:p>
          <a:p>
            <a:pPr algn="just"/>
            <a:endParaRPr lang="en-US" sz="2400"/>
          </a:p>
          <a:p>
            <a:pPr algn="just"/>
            <a:r>
              <a:rPr lang="en-US" sz="2400" b="0"/>
              <a:t>According to this theory growth of maxilla depends upon nasal septal cartilage, it is the pacemaker for growth of entire nasomaxillary complex.</a:t>
            </a:r>
          </a:p>
          <a:p>
            <a:pPr algn="just"/>
            <a:endParaRPr lang="en-US" sz="2400" b="0"/>
          </a:p>
          <a:p>
            <a:pPr algn="just"/>
            <a:endParaRPr lang="en-US" sz="2400"/>
          </a:p>
        </p:txBody>
      </p:sp>
      <p:pic>
        <p:nvPicPr>
          <p:cNvPr id="28675" name="Picture 5" descr="Picture 029"/>
          <p:cNvPicPr>
            <a:picLocks noChangeAspect="1" noChangeArrowheads="1"/>
          </p:cNvPicPr>
          <p:nvPr/>
        </p:nvPicPr>
        <p:blipFill>
          <a:blip r:embed="rId2" cstate="print"/>
          <a:srcRect l="21802" t="2725" r="18243" b="5247"/>
          <a:stretch>
            <a:fillRect/>
          </a:stretch>
        </p:blipFill>
        <p:spPr bwMode="auto">
          <a:xfrm>
            <a:off x="5729288" y="3200400"/>
            <a:ext cx="3200400" cy="3581400"/>
          </a:xfrm>
          <a:prstGeom prst="rect">
            <a:avLst/>
          </a:prstGeom>
          <a:noFill/>
          <a:ln w="57150">
            <a:solidFill>
              <a:srgbClr val="000000"/>
            </a:solidFill>
            <a:miter lim="800000"/>
            <a:headEnd/>
            <a:tailEnd/>
          </a:ln>
        </p:spPr>
      </p:pic>
      <p:sp>
        <p:nvSpPr>
          <p:cNvPr id="28676" name="TextBox 1"/>
          <p:cNvSpPr txBox="1">
            <a:spLocks noChangeArrowheads="1"/>
          </p:cNvSpPr>
          <p:nvPr/>
        </p:nvSpPr>
        <p:spPr bwMode="auto">
          <a:xfrm>
            <a:off x="1219200" y="3352800"/>
            <a:ext cx="4114800" cy="1938338"/>
          </a:xfrm>
          <a:prstGeom prst="rect">
            <a:avLst/>
          </a:prstGeom>
          <a:noFill/>
          <a:ln w="9525">
            <a:noFill/>
            <a:miter lim="800000"/>
            <a:headEnd/>
            <a:tailEnd/>
          </a:ln>
        </p:spPr>
        <p:txBody>
          <a:bodyPr>
            <a:spAutoFit/>
          </a:bodyPr>
          <a:lstStyle/>
          <a:p>
            <a:pPr algn="just"/>
            <a:r>
              <a:rPr lang="en-US" sz="2400" b="0"/>
              <a:t>If nasal septal cartilage is removed, the growth of midface becomes deficient.</a:t>
            </a:r>
          </a:p>
          <a:p>
            <a:pPr algn="just"/>
            <a:endParaRPr lang="en-US" sz="2400"/>
          </a:p>
          <a:p>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066800" y="838200"/>
            <a:ext cx="7924800" cy="5262563"/>
          </a:xfrm>
          <a:prstGeom prst="rect">
            <a:avLst/>
          </a:prstGeom>
          <a:noFill/>
          <a:ln w="9525">
            <a:noFill/>
            <a:miter lim="800000"/>
            <a:headEnd/>
            <a:tailEnd/>
          </a:ln>
        </p:spPr>
        <p:txBody>
          <a:bodyPr>
            <a:spAutoFit/>
          </a:bodyPr>
          <a:lstStyle/>
          <a:p>
            <a:pPr algn="just"/>
            <a:r>
              <a:rPr lang="en-US" sz="2400"/>
              <a:t>Rejection:</a:t>
            </a:r>
          </a:p>
          <a:p>
            <a:pPr algn="just"/>
            <a:r>
              <a:rPr lang="en-US" sz="2400" b="0"/>
              <a:t>It is seen that in 75% to 80% of human children who suffers from condylar fracture resulting loss of the condyle, does not impede the mandibular growth. The condyle regenerates very nicely from the </a:t>
            </a:r>
            <a:r>
              <a:rPr lang="en-US" sz="2400" i="1"/>
              <a:t>periosteum</a:t>
            </a:r>
            <a:r>
              <a:rPr lang="en-US" sz="2400" b="0"/>
              <a:t> at the fracture site. And fractured condyle resorbs itself. </a:t>
            </a:r>
          </a:p>
          <a:p>
            <a:pPr algn="just"/>
            <a:endParaRPr lang="en-US" sz="2400" b="0"/>
          </a:p>
          <a:p>
            <a:pPr algn="just"/>
            <a:r>
              <a:rPr lang="en-US" sz="2400" b="0"/>
              <a:t>Only in 15% to 20% of children growth deficit occurs which is related scar tissue formed due to infection or trauma induced bleeding and not because of loss of condylar cartilage.</a:t>
            </a:r>
          </a:p>
          <a:p>
            <a:pPr algn="just"/>
            <a:endParaRPr lang="en-US" sz="2400" b="0"/>
          </a:p>
          <a:p>
            <a:pPr algn="just"/>
            <a:r>
              <a:rPr lang="en-US" sz="2400" b="0"/>
              <a:t>Scar tissue impedes the normal function of mandible which results in deficient growth.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a:solidFill>
                  <a:schemeClr val="tx2">
                    <a:satMod val="130000"/>
                  </a:schemeClr>
                </a:solidFill>
              </a:rPr>
              <a:t>Functional </a:t>
            </a:r>
            <a:r>
              <a:rPr lang="en-US" sz="4000" dirty="0" smtClean="0">
                <a:solidFill>
                  <a:schemeClr val="tx2">
                    <a:satMod val="130000"/>
                  </a:schemeClr>
                </a:solidFill>
              </a:rPr>
              <a:t>Matrix Theory         </a:t>
            </a:r>
            <a:br>
              <a:rPr lang="en-US" sz="4000" dirty="0" smtClean="0">
                <a:solidFill>
                  <a:schemeClr val="tx2">
                    <a:satMod val="130000"/>
                  </a:schemeClr>
                </a:solidFill>
              </a:rPr>
            </a:br>
            <a:r>
              <a:rPr lang="en-US" sz="4000" dirty="0" smtClean="0">
                <a:solidFill>
                  <a:schemeClr val="tx2">
                    <a:satMod val="130000"/>
                  </a:schemeClr>
                </a:solidFill>
              </a:rPr>
              <a:t>[Melvin moss 1962</a:t>
            </a:r>
            <a:r>
              <a:rPr lang="en-US" sz="4000" dirty="0">
                <a:solidFill>
                  <a:schemeClr val="tx2">
                    <a:satMod val="130000"/>
                  </a:schemeClr>
                </a:solidFill>
              </a:rPr>
              <a:t>]</a:t>
            </a:r>
          </a:p>
        </p:txBody>
      </p:sp>
      <p:sp>
        <p:nvSpPr>
          <p:cNvPr id="177155" name="Rectangle 3"/>
          <p:cNvSpPr>
            <a:spLocks noGrp="1" noRot="1" noChangeArrowheads="1"/>
          </p:cNvSpPr>
          <p:nvPr>
            <p:ph idx="1"/>
          </p:nvPr>
        </p:nvSpPr>
        <p:spPr/>
        <p:txBody>
          <a:bodyPr>
            <a:normAutofit fontScale="92500"/>
          </a:bodyPr>
          <a:lstStyle/>
          <a:p>
            <a:pPr marL="365760" indent="-283464" algn="just" eaLnBrk="1" fontAlgn="auto" hangingPunct="1">
              <a:spcAft>
                <a:spcPts val="0"/>
              </a:spcAft>
              <a:buFont typeface="Wingdings 2"/>
              <a:buChar char=""/>
              <a:defRPr/>
            </a:pPr>
            <a:endParaRPr lang="en-US" sz="2800" dirty="0" smtClean="0"/>
          </a:p>
          <a:p>
            <a:pPr marL="365760" indent="-283464" algn="just" eaLnBrk="1" fontAlgn="auto" hangingPunct="1">
              <a:spcAft>
                <a:spcPts val="0"/>
              </a:spcAft>
              <a:buFont typeface="Wingdings 2"/>
              <a:buChar char=""/>
              <a:defRPr/>
            </a:pPr>
            <a:r>
              <a:rPr lang="en-IN" sz="2800" dirty="0"/>
              <a:t>If </a:t>
            </a:r>
            <a:r>
              <a:rPr lang="en-IN" sz="2800" dirty="0" smtClean="0"/>
              <a:t>neither suture nor cartilage was the determinant for growth of </a:t>
            </a:r>
            <a:r>
              <a:rPr lang="en-IN" sz="2800" dirty="0"/>
              <a:t>the </a:t>
            </a:r>
            <a:r>
              <a:rPr lang="en-IN" sz="2800" dirty="0" smtClean="0"/>
              <a:t>craniofacial skeleton, it </a:t>
            </a:r>
            <a:r>
              <a:rPr lang="en-IN" sz="2800" dirty="0"/>
              <a:t>would </a:t>
            </a:r>
            <a:r>
              <a:rPr lang="en-IN" sz="2800" dirty="0" smtClean="0"/>
              <a:t>appear that </a:t>
            </a:r>
            <a:r>
              <a:rPr lang="en-IN" sz="2800" dirty="0"/>
              <a:t>the </a:t>
            </a:r>
            <a:r>
              <a:rPr lang="en-IN" sz="2800" dirty="0" smtClean="0"/>
              <a:t>control would have to </a:t>
            </a:r>
            <a:r>
              <a:rPr lang="en-IN" sz="2800" dirty="0"/>
              <a:t>lie in the </a:t>
            </a:r>
            <a:r>
              <a:rPr lang="en-IN" sz="2800" dirty="0" smtClean="0"/>
              <a:t>adjacent soft tissues.</a:t>
            </a:r>
          </a:p>
          <a:p>
            <a:pPr marL="365760" indent="-283464" algn="just" eaLnBrk="1" fontAlgn="auto" hangingPunct="1">
              <a:spcAft>
                <a:spcPts val="0"/>
              </a:spcAft>
              <a:buFont typeface="Wingdings 2"/>
              <a:buChar char=""/>
              <a:defRPr/>
            </a:pPr>
            <a:r>
              <a:rPr lang="en-IN" sz="2800" dirty="0" smtClean="0"/>
              <a:t>This </a:t>
            </a:r>
            <a:r>
              <a:rPr lang="en-IN" sz="2800" dirty="0"/>
              <a:t>point </a:t>
            </a:r>
            <a:r>
              <a:rPr lang="en-IN" sz="2800" dirty="0" smtClean="0"/>
              <a:t>of view </a:t>
            </a:r>
            <a:r>
              <a:rPr lang="en-IN" sz="2800" dirty="0"/>
              <a:t>was put formally in the 1960s by </a:t>
            </a:r>
            <a:r>
              <a:rPr lang="en-IN" sz="2800" dirty="0" smtClean="0"/>
              <a:t>Moss, in </a:t>
            </a:r>
            <a:r>
              <a:rPr lang="en-IN" sz="2800" dirty="0"/>
              <a:t>his "</a:t>
            </a:r>
            <a:r>
              <a:rPr lang="en-IN" sz="2800" dirty="0" smtClean="0"/>
              <a:t>functional matrix </a:t>
            </a:r>
            <a:r>
              <a:rPr lang="en-IN" sz="2800" dirty="0"/>
              <a:t>theory" of growth, and was reviewed </a:t>
            </a:r>
            <a:r>
              <a:rPr lang="en-IN" sz="2800" dirty="0" smtClean="0"/>
              <a:t>and updated </a:t>
            </a:r>
            <a:r>
              <a:rPr lang="en-IN" sz="2800" dirty="0"/>
              <a:t>by him in the </a:t>
            </a:r>
            <a:r>
              <a:rPr lang="en-IN" sz="2800" dirty="0" smtClean="0"/>
              <a:t>1990s.</a:t>
            </a:r>
            <a:endParaRPr lang="en-US" sz="2800" dirty="0" smtClean="0"/>
          </a:p>
          <a:p>
            <a:pPr marL="365760" indent="-283464" algn="just" eaLnBrk="1" fontAlgn="auto" hangingPunct="1">
              <a:spcAft>
                <a:spcPts val="0"/>
              </a:spcAft>
              <a:buFont typeface="Wingdings 2"/>
              <a:buChar char=""/>
              <a:defRPr/>
            </a:pPr>
            <a:r>
              <a:rPr lang="en-US" sz="2800" dirty="0" smtClean="0"/>
              <a:t>This </a:t>
            </a:r>
            <a:r>
              <a:rPr lang="en-US" sz="2800" dirty="0"/>
              <a:t>theory is based on </a:t>
            </a:r>
            <a:r>
              <a:rPr lang="en-US" sz="2800" dirty="0">
                <a:solidFill>
                  <a:srgbClr val="00B0F0"/>
                </a:solidFill>
              </a:rPr>
              <a:t>functional cranial component </a:t>
            </a:r>
            <a:r>
              <a:rPr lang="en-US" sz="2800" dirty="0"/>
              <a:t>theory of </a:t>
            </a:r>
            <a:r>
              <a:rPr lang="en-US" sz="2800" dirty="0" smtClean="0"/>
              <a:t> </a:t>
            </a:r>
            <a:r>
              <a:rPr lang="en-US" sz="2800" dirty="0" smtClean="0">
                <a:solidFill>
                  <a:srgbClr val="00B050"/>
                </a:solidFill>
              </a:rPr>
              <a:t>Vander Klaus.</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066800" y="796925"/>
            <a:ext cx="7848600" cy="5264150"/>
          </a:xfrm>
          <a:prstGeom prst="rect">
            <a:avLst/>
          </a:prstGeom>
          <a:noFill/>
          <a:ln w="9525">
            <a:noFill/>
            <a:miter lim="800000"/>
            <a:headEnd/>
            <a:tailEnd/>
          </a:ln>
        </p:spPr>
        <p:txBody>
          <a:bodyPr>
            <a:spAutoFit/>
          </a:bodyPr>
          <a:lstStyle/>
          <a:p>
            <a:pPr marL="342900" indent="-342900" algn="just">
              <a:buFont typeface="Arial" charset="0"/>
              <a:buChar char="•"/>
            </a:pPr>
            <a:r>
              <a:rPr lang="en-IN" sz="2400" b="0"/>
              <a:t>Moss stated that growth of the face occurs as a response to functional needs and is mediated by the soft tissues in which the jaws are embedded.</a:t>
            </a:r>
          </a:p>
          <a:p>
            <a:pPr marL="342900" indent="-342900" algn="just">
              <a:buFont typeface="Arial" charset="0"/>
              <a:buChar char="•"/>
            </a:pPr>
            <a:endParaRPr lang="en-IN" sz="2400" b="0"/>
          </a:p>
          <a:p>
            <a:pPr marL="342900" indent="-342900" algn="just">
              <a:buFont typeface="Arial" charset="0"/>
              <a:buChar char="•"/>
            </a:pPr>
            <a:r>
              <a:rPr lang="en-IN" sz="2400" b="0"/>
              <a:t>In this conceptual view, the soft tissues grow, and both bone and cartilage follow.</a:t>
            </a:r>
          </a:p>
          <a:p>
            <a:pPr marL="342900" indent="-342900" algn="just">
              <a:buFont typeface="Arial" charset="0"/>
              <a:buChar char="•"/>
            </a:pPr>
            <a:endParaRPr lang="en-US" sz="2400" b="0"/>
          </a:p>
          <a:p>
            <a:pPr marL="342900" indent="-342900" algn="just">
              <a:buFont typeface="Arial" charset="0"/>
              <a:buChar char="•"/>
            </a:pPr>
            <a:r>
              <a:rPr lang="en-US" sz="2400" b="0"/>
              <a:t>The </a:t>
            </a:r>
            <a:r>
              <a:rPr lang="en-IN" sz="2400" b="0"/>
              <a:t>growth of the cranial vault is a direct response to the growth of the brain.</a:t>
            </a:r>
          </a:p>
          <a:p>
            <a:pPr marL="342900" indent="-342900" algn="just">
              <a:buFont typeface="Arial" charset="0"/>
              <a:buChar char="•"/>
            </a:pPr>
            <a:endParaRPr lang="en-IN" sz="2400" b="0"/>
          </a:p>
          <a:p>
            <a:pPr marL="342900" indent="-342900" algn="just">
              <a:buFont typeface="Arial" charset="0"/>
              <a:buChar char="•"/>
            </a:pPr>
            <a:r>
              <a:rPr lang="en-IN" sz="2400" b="0"/>
              <a:t>Moss theorizes that the major determinant of growth of the maxilla and mandible is the enlargement of the nasal and oral cavities, which grow in response to functional needs.</a:t>
            </a: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301750" y="1444625"/>
            <a:ext cx="7537450" cy="1568450"/>
          </a:xfrm>
          <a:prstGeom prst="rect">
            <a:avLst/>
          </a:prstGeom>
          <a:noFill/>
          <a:ln w="9525">
            <a:noFill/>
            <a:miter lim="800000"/>
            <a:headEnd/>
            <a:tailEnd/>
          </a:ln>
        </p:spPr>
        <p:txBody>
          <a:bodyPr>
            <a:spAutoFit/>
          </a:bodyPr>
          <a:lstStyle/>
          <a:p>
            <a:pPr algn="just"/>
            <a:r>
              <a:rPr lang="en-IN" sz="2400" b="0"/>
              <a:t>The mandible is translated in space by the growth of muscles and other adjacent soft tissues and that addition of new bone at the condyle is in response to </a:t>
            </a:r>
            <a:r>
              <a:rPr lang="en-US" sz="2400" b="0"/>
              <a:t>the soft tissue changes.</a:t>
            </a:r>
            <a:endParaRPr 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Rot="1" noChangeArrowheads="1"/>
          </p:cNvSpPr>
          <p:nvPr>
            <p:ph idx="1"/>
          </p:nvPr>
        </p:nvSpPr>
        <p:spPr>
          <a:xfrm>
            <a:off x="1177925" y="608013"/>
            <a:ext cx="7661275" cy="5641975"/>
          </a:xfrm>
        </p:spPr>
        <p:txBody>
          <a:bodyPr/>
          <a:lstStyle/>
          <a:p>
            <a:pPr eaLnBrk="1" hangingPunct="1">
              <a:buFont typeface="Arial" charset="0"/>
              <a:buNone/>
            </a:pPr>
            <a:r>
              <a:rPr lang="en-US" sz="2800" smtClean="0"/>
              <a:t>          </a:t>
            </a:r>
            <a:r>
              <a:rPr lang="en-US" sz="2800" b="1" smtClean="0"/>
              <a:t>Functional cranial component </a:t>
            </a:r>
          </a:p>
          <a:p>
            <a:pPr eaLnBrk="1" hangingPunct="1">
              <a:buFont typeface="Arial" charset="0"/>
              <a:buNone/>
            </a:pPr>
            <a:r>
              <a:rPr lang="en-US" sz="2800" b="1" smtClean="0"/>
              <a:t>       </a:t>
            </a:r>
            <a:r>
              <a:rPr lang="en-US" sz="2800" smtClean="0"/>
              <a:t>(</a:t>
            </a:r>
            <a:r>
              <a:rPr lang="en-US" sz="2800" b="1" smtClean="0"/>
              <a:t> </a:t>
            </a:r>
            <a:r>
              <a:rPr lang="en-US" sz="2800" smtClean="0"/>
              <a:t>tissues, organs, spaces, skeletal part )</a:t>
            </a:r>
          </a:p>
          <a:p>
            <a:pPr eaLnBrk="1" hangingPunct="1">
              <a:buFont typeface="Arial" charset="0"/>
              <a:buNone/>
            </a:pPr>
            <a:endParaRPr lang="en-US" sz="2800" smtClean="0"/>
          </a:p>
          <a:p>
            <a:pPr eaLnBrk="1" hangingPunct="1">
              <a:buFont typeface="Arial" charset="0"/>
              <a:buNone/>
            </a:pPr>
            <a:r>
              <a:rPr lang="en-US" sz="2800" smtClean="0"/>
              <a:t>         </a:t>
            </a:r>
            <a:r>
              <a:rPr lang="en-US" sz="2400" b="1" smtClean="0"/>
              <a:t>skeletal unit                     functional matrix</a:t>
            </a:r>
          </a:p>
          <a:p>
            <a:pPr eaLnBrk="1" hangingPunct="1">
              <a:buFont typeface="Arial" charset="0"/>
              <a:buNone/>
            </a:pPr>
            <a:r>
              <a:rPr lang="en-US" sz="2400" b="1" smtClean="0"/>
              <a:t> </a:t>
            </a:r>
            <a:r>
              <a:rPr lang="en-US" sz="2400" smtClean="0"/>
              <a:t>(bone, cartilage tendons</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b="1" smtClean="0"/>
              <a:t> micro skeletal unit              macro skeletal unit</a:t>
            </a:r>
          </a:p>
          <a:p>
            <a:pPr eaLnBrk="1" hangingPunct="1">
              <a:buFont typeface="Arial" charset="0"/>
              <a:buNone/>
            </a:pPr>
            <a:r>
              <a:rPr lang="en-US" sz="2400" smtClean="0"/>
              <a:t>(Various parts of maxilla,           ( Endocranial surface and mandible )			    calaveria )</a:t>
            </a:r>
          </a:p>
          <a:p>
            <a:pPr eaLnBrk="1" hangingPunct="1">
              <a:buFont typeface="Arial" charset="0"/>
              <a:buNone/>
            </a:pPr>
            <a:r>
              <a:rPr lang="en-US" sz="2400" smtClean="0"/>
              <a:t>              </a:t>
            </a:r>
          </a:p>
        </p:txBody>
      </p:sp>
      <p:sp>
        <p:nvSpPr>
          <p:cNvPr id="33795" name="Line 3"/>
          <p:cNvSpPr>
            <a:spLocks noChangeShapeType="1"/>
          </p:cNvSpPr>
          <p:nvPr/>
        </p:nvSpPr>
        <p:spPr bwMode="auto">
          <a:xfrm>
            <a:off x="6477000" y="1676400"/>
            <a:ext cx="0" cy="304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flipH="1">
            <a:off x="2362200" y="1600200"/>
            <a:ext cx="20574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4419600" y="1600200"/>
            <a:ext cx="2057400" cy="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a:off x="4343400" y="1447800"/>
            <a:ext cx="0" cy="152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6019800" y="3429000"/>
            <a:ext cx="0" cy="22860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2057400" y="3352800"/>
            <a:ext cx="3962400" cy="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2057400" y="3429000"/>
            <a:ext cx="0" cy="30480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019800" y="3352800"/>
            <a:ext cx="0" cy="2286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flipV="1">
            <a:off x="2057400" y="2819400"/>
            <a:ext cx="0" cy="53340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flipV="1">
            <a:off x="2286000" y="1600200"/>
            <a:ext cx="0" cy="304800"/>
          </a:xfrm>
          <a:prstGeom prst="line">
            <a:avLst/>
          </a:prstGeom>
          <a:noFill/>
          <a:ln w="9525">
            <a:solidFill>
              <a:schemeClr val="tx1"/>
            </a:solidFill>
            <a:round/>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Rot="1" noChangeArrowheads="1"/>
          </p:cNvSpPr>
          <p:nvPr>
            <p:ph idx="1"/>
          </p:nvPr>
        </p:nvSpPr>
        <p:spPr>
          <a:xfrm>
            <a:off x="1219200" y="188913"/>
            <a:ext cx="7924800" cy="5946775"/>
          </a:xfrm>
        </p:spPr>
        <p:txBody>
          <a:bodyPr>
            <a:normAutofit fontScale="92500"/>
          </a:bodyPr>
          <a:lstStyle/>
          <a:p>
            <a:pPr marL="365760" indent="-283464" eaLnBrk="1" fontAlgn="auto" hangingPunct="1">
              <a:spcAft>
                <a:spcPts val="0"/>
              </a:spcAft>
              <a:buFont typeface="Arial" charset="0"/>
              <a:buNone/>
              <a:defRPr/>
            </a:pPr>
            <a:r>
              <a:rPr lang="en-US" dirty="0"/>
              <a:t>                  </a:t>
            </a:r>
            <a:r>
              <a:rPr lang="en-US" b="1" dirty="0"/>
              <a:t>Functional matrix</a:t>
            </a:r>
          </a:p>
          <a:p>
            <a:pPr marL="365760" indent="-283464" eaLnBrk="1" fontAlgn="auto" hangingPunct="1">
              <a:spcAft>
                <a:spcPts val="0"/>
              </a:spcAft>
              <a:buFont typeface="Arial" charset="0"/>
              <a:buNone/>
              <a:defRPr/>
            </a:pPr>
            <a:endParaRPr lang="en-US" dirty="0"/>
          </a:p>
          <a:p>
            <a:pPr marL="365760" indent="-283464" eaLnBrk="1" fontAlgn="auto" hangingPunct="1">
              <a:spcAft>
                <a:spcPts val="0"/>
              </a:spcAft>
              <a:buFont typeface="Arial" charset="0"/>
              <a:buNone/>
              <a:defRPr/>
            </a:pPr>
            <a:r>
              <a:rPr lang="en-US" dirty="0"/>
              <a:t>     </a:t>
            </a:r>
            <a:r>
              <a:rPr lang="en-US" b="1" dirty="0"/>
              <a:t>P</a:t>
            </a:r>
            <a:r>
              <a:rPr lang="en-US" sz="2800" b="1" dirty="0"/>
              <a:t>eriosteal matrices         Capsular matrices</a:t>
            </a:r>
          </a:p>
          <a:p>
            <a:pPr marL="365760" indent="-283464" eaLnBrk="1" fontAlgn="auto" hangingPunct="1">
              <a:spcAft>
                <a:spcPts val="0"/>
              </a:spcAft>
              <a:buFont typeface="Arial" charset="0"/>
              <a:buNone/>
              <a:defRPr/>
            </a:pPr>
            <a:r>
              <a:rPr lang="en-US" sz="2800" dirty="0"/>
              <a:t>( muscles, vessels, nerves,  </a:t>
            </a:r>
            <a:r>
              <a:rPr lang="en-US" sz="2800" dirty="0" smtClean="0"/>
              <a:t>      ( </a:t>
            </a:r>
            <a:r>
              <a:rPr lang="en-US" sz="2800" dirty="0" err="1"/>
              <a:t>neurocranial</a:t>
            </a:r>
            <a:r>
              <a:rPr lang="en-US" sz="2800" dirty="0"/>
              <a:t> </a:t>
            </a:r>
            <a:r>
              <a:rPr lang="en-US" sz="2800" dirty="0" smtClean="0"/>
              <a:t>and &amp;  </a:t>
            </a:r>
            <a:r>
              <a:rPr lang="en-US" sz="2800" dirty="0"/>
              <a:t>glands )                    </a:t>
            </a:r>
            <a:r>
              <a:rPr lang="en-US" sz="2800" dirty="0" smtClean="0"/>
              <a:t>        </a:t>
            </a:r>
            <a:r>
              <a:rPr lang="en-US" sz="2800" dirty="0" err="1"/>
              <a:t>orofacial</a:t>
            </a:r>
            <a:r>
              <a:rPr lang="en-US" sz="2800" dirty="0"/>
              <a:t> capsule ) </a:t>
            </a:r>
          </a:p>
          <a:p>
            <a:pPr marL="365760" indent="-283464" eaLnBrk="1" fontAlgn="auto" hangingPunct="1">
              <a:spcAft>
                <a:spcPts val="0"/>
              </a:spcAft>
              <a:buFont typeface="Arial" charset="0"/>
              <a:buNone/>
              <a:defRPr/>
            </a:pPr>
            <a:endParaRPr lang="en-US" sz="2800" dirty="0"/>
          </a:p>
          <a:p>
            <a:pPr marL="365760" indent="-283464" eaLnBrk="1" fontAlgn="auto" hangingPunct="1">
              <a:spcAft>
                <a:spcPts val="0"/>
              </a:spcAft>
              <a:buFont typeface="Arial" charset="0"/>
              <a:buNone/>
              <a:defRPr/>
            </a:pPr>
            <a:r>
              <a:rPr lang="en-US" sz="2800" dirty="0"/>
              <a:t>Acts directly on skeletal unit       Acts indirectly</a:t>
            </a:r>
          </a:p>
          <a:p>
            <a:pPr marL="365760" indent="-283464" eaLnBrk="1" fontAlgn="auto" hangingPunct="1">
              <a:spcAft>
                <a:spcPts val="0"/>
              </a:spcAft>
              <a:buFont typeface="Arial" charset="0"/>
              <a:buNone/>
              <a:defRPr/>
            </a:pPr>
            <a:endParaRPr lang="en-US" sz="2800" dirty="0"/>
          </a:p>
          <a:p>
            <a:pPr marL="365760" indent="-283464" eaLnBrk="1" fontAlgn="auto" hangingPunct="1">
              <a:spcAft>
                <a:spcPts val="0"/>
              </a:spcAft>
              <a:buFont typeface="Arial" charset="0"/>
              <a:buNone/>
              <a:defRPr/>
            </a:pPr>
            <a:r>
              <a:rPr lang="en-US" sz="2800" dirty="0"/>
              <a:t>Produce a secondary </a:t>
            </a:r>
            <a:endParaRPr lang="en-US" sz="2800" dirty="0" smtClean="0"/>
          </a:p>
          <a:p>
            <a:pPr marL="365760" indent="-283464" eaLnBrk="1" fontAlgn="auto" hangingPunct="1">
              <a:spcAft>
                <a:spcPts val="0"/>
              </a:spcAft>
              <a:buFont typeface="Arial" charset="0"/>
              <a:buNone/>
              <a:defRPr/>
            </a:pPr>
            <a:r>
              <a:rPr lang="en-US" sz="2800" dirty="0" err="1" smtClean="0"/>
              <a:t>compen</a:t>
            </a:r>
            <a:r>
              <a:rPr lang="en-US" sz="2800" dirty="0" smtClean="0"/>
              <a:t>-                                </a:t>
            </a:r>
            <a:r>
              <a:rPr lang="en-US" sz="2800" dirty="0"/>
              <a:t>Produce </a:t>
            </a:r>
            <a:r>
              <a:rPr lang="en-US" sz="2800" dirty="0" smtClean="0"/>
              <a:t>a secondary</a:t>
            </a:r>
            <a:endParaRPr lang="en-US" sz="2800" dirty="0"/>
          </a:p>
          <a:p>
            <a:pPr marL="365760" indent="-283464" eaLnBrk="1" fontAlgn="auto" hangingPunct="1">
              <a:spcAft>
                <a:spcPts val="0"/>
              </a:spcAft>
              <a:buFont typeface="Arial" charset="0"/>
              <a:buNone/>
              <a:defRPr/>
            </a:pPr>
            <a:r>
              <a:rPr lang="en-US" sz="2800" dirty="0" err="1"/>
              <a:t>atory</a:t>
            </a:r>
            <a:r>
              <a:rPr lang="en-US" sz="2800" dirty="0"/>
              <a:t> </a:t>
            </a:r>
            <a:r>
              <a:rPr lang="en-US" sz="2800" dirty="0" smtClean="0"/>
              <a:t>transformation </a:t>
            </a:r>
            <a:r>
              <a:rPr lang="en-US" sz="2800" dirty="0"/>
              <a:t>by            translation in space</a:t>
            </a:r>
          </a:p>
          <a:p>
            <a:pPr marL="365760" indent="-283464" eaLnBrk="1" fontAlgn="auto" hangingPunct="1">
              <a:spcAft>
                <a:spcPts val="0"/>
              </a:spcAft>
              <a:buFont typeface="Arial" charset="0"/>
              <a:buNone/>
              <a:defRPr/>
            </a:pPr>
            <a:r>
              <a:rPr lang="en-US" sz="2800" dirty="0"/>
              <a:t>Deposition &amp; </a:t>
            </a:r>
            <a:r>
              <a:rPr lang="en-US" sz="2800" dirty="0" err="1"/>
              <a:t>Resorption</a:t>
            </a:r>
            <a:r>
              <a:rPr lang="en-US" sz="2800" dirty="0"/>
              <a:t>            by expansion</a:t>
            </a:r>
          </a:p>
        </p:txBody>
      </p:sp>
      <p:sp>
        <p:nvSpPr>
          <p:cNvPr id="34819" name="Line 3"/>
          <p:cNvSpPr>
            <a:spLocks noChangeShapeType="1"/>
          </p:cNvSpPr>
          <p:nvPr/>
        </p:nvSpPr>
        <p:spPr bwMode="auto">
          <a:xfrm>
            <a:off x="2667000" y="914400"/>
            <a:ext cx="4114800" cy="0"/>
          </a:xfrm>
          <a:prstGeom prst="line">
            <a:avLst/>
          </a:prstGeom>
          <a:noFill/>
          <a:ln w="9525">
            <a:solidFill>
              <a:schemeClr val="tx1"/>
            </a:solidFill>
            <a:round/>
            <a:headEnd/>
            <a:tailEnd/>
          </a:ln>
        </p:spPr>
        <p:txBody>
          <a:bodyPr/>
          <a:lstStyle/>
          <a:p>
            <a:endParaRPr lang="en-US"/>
          </a:p>
        </p:txBody>
      </p:sp>
      <p:sp>
        <p:nvSpPr>
          <p:cNvPr id="34820" name="Line 4"/>
          <p:cNvSpPr>
            <a:spLocks noChangeShapeType="1"/>
          </p:cNvSpPr>
          <p:nvPr/>
        </p:nvSpPr>
        <p:spPr bwMode="auto">
          <a:xfrm>
            <a:off x="2286000" y="914400"/>
            <a:ext cx="0" cy="381000"/>
          </a:xfrm>
          <a:prstGeom prst="line">
            <a:avLst/>
          </a:prstGeom>
          <a:noFill/>
          <a:ln w="9525">
            <a:solidFill>
              <a:schemeClr val="tx1"/>
            </a:solidFill>
            <a:round/>
            <a:headEnd/>
            <a:tailEnd/>
          </a:ln>
        </p:spPr>
        <p:txBody>
          <a:bodyPr/>
          <a:lstStyle/>
          <a:p>
            <a:endParaRPr lang="en-US"/>
          </a:p>
        </p:txBody>
      </p:sp>
      <p:sp>
        <p:nvSpPr>
          <p:cNvPr id="34821" name="Line 5"/>
          <p:cNvSpPr>
            <a:spLocks noChangeShapeType="1"/>
          </p:cNvSpPr>
          <p:nvPr/>
        </p:nvSpPr>
        <p:spPr bwMode="auto">
          <a:xfrm>
            <a:off x="6781800" y="914400"/>
            <a:ext cx="0" cy="457200"/>
          </a:xfrm>
          <a:prstGeom prst="line">
            <a:avLst/>
          </a:prstGeom>
          <a:noFill/>
          <a:ln w="9525">
            <a:solidFill>
              <a:schemeClr val="tx1"/>
            </a:solidFill>
            <a:round/>
            <a:headEnd/>
            <a:tailEnd/>
          </a:ln>
        </p:spPr>
        <p:txBody>
          <a:bodyPr/>
          <a:lstStyle/>
          <a:p>
            <a:endParaRPr lang="en-US"/>
          </a:p>
        </p:txBody>
      </p:sp>
      <p:sp>
        <p:nvSpPr>
          <p:cNvPr id="34822" name="Line 6"/>
          <p:cNvSpPr>
            <a:spLocks noChangeShapeType="1"/>
          </p:cNvSpPr>
          <p:nvPr/>
        </p:nvSpPr>
        <p:spPr bwMode="auto">
          <a:xfrm>
            <a:off x="2286000" y="2743200"/>
            <a:ext cx="0" cy="381000"/>
          </a:xfrm>
          <a:prstGeom prst="line">
            <a:avLst/>
          </a:prstGeom>
          <a:noFill/>
          <a:ln w="9525">
            <a:solidFill>
              <a:schemeClr val="tx1"/>
            </a:solidFill>
            <a:round/>
            <a:headEnd/>
            <a:tailEnd/>
          </a:ln>
        </p:spPr>
        <p:txBody>
          <a:bodyPr/>
          <a:lstStyle/>
          <a:p>
            <a:endParaRPr lang="en-US"/>
          </a:p>
        </p:txBody>
      </p:sp>
      <p:sp>
        <p:nvSpPr>
          <p:cNvPr id="34823" name="Line 7"/>
          <p:cNvSpPr>
            <a:spLocks noChangeShapeType="1"/>
          </p:cNvSpPr>
          <p:nvPr/>
        </p:nvSpPr>
        <p:spPr bwMode="auto">
          <a:xfrm>
            <a:off x="6781800" y="2971800"/>
            <a:ext cx="0" cy="381000"/>
          </a:xfrm>
          <a:prstGeom prst="line">
            <a:avLst/>
          </a:prstGeom>
          <a:noFill/>
          <a:ln w="9525">
            <a:solidFill>
              <a:schemeClr val="tx1"/>
            </a:solidFill>
            <a:round/>
            <a:headEnd/>
            <a:tailEnd/>
          </a:ln>
        </p:spPr>
        <p:txBody>
          <a:bodyPr/>
          <a:lstStyle/>
          <a:p>
            <a:endParaRPr lang="en-US"/>
          </a:p>
        </p:txBody>
      </p:sp>
      <p:sp>
        <p:nvSpPr>
          <p:cNvPr id="34824" name="Line 8"/>
          <p:cNvSpPr>
            <a:spLocks noChangeShapeType="1"/>
          </p:cNvSpPr>
          <p:nvPr/>
        </p:nvSpPr>
        <p:spPr bwMode="auto">
          <a:xfrm>
            <a:off x="2286000" y="3657600"/>
            <a:ext cx="0" cy="304800"/>
          </a:xfrm>
          <a:prstGeom prst="line">
            <a:avLst/>
          </a:prstGeom>
          <a:noFill/>
          <a:ln w="9525">
            <a:solidFill>
              <a:schemeClr val="tx1"/>
            </a:solidFill>
            <a:round/>
            <a:headEnd/>
            <a:tailEnd/>
          </a:ln>
        </p:spPr>
        <p:txBody>
          <a:bodyPr/>
          <a:lstStyle/>
          <a:p>
            <a:endParaRPr lang="en-US"/>
          </a:p>
        </p:txBody>
      </p:sp>
      <p:sp>
        <p:nvSpPr>
          <p:cNvPr id="34825" name="Line 9"/>
          <p:cNvSpPr>
            <a:spLocks noChangeShapeType="1"/>
          </p:cNvSpPr>
          <p:nvPr/>
        </p:nvSpPr>
        <p:spPr bwMode="auto">
          <a:xfrm>
            <a:off x="6781800" y="4038600"/>
            <a:ext cx="0" cy="152400"/>
          </a:xfrm>
          <a:prstGeom prst="line">
            <a:avLst/>
          </a:prstGeom>
          <a:noFill/>
          <a:ln w="9525">
            <a:solidFill>
              <a:schemeClr val="tx1"/>
            </a:solidFill>
            <a:round/>
            <a:headEnd/>
            <a:tailEnd/>
          </a:ln>
        </p:spPr>
        <p:txBody>
          <a:bodyPr/>
          <a:lstStyle/>
          <a:p>
            <a:endParaRPr lang="en-US"/>
          </a:p>
        </p:txBody>
      </p:sp>
      <p:sp>
        <p:nvSpPr>
          <p:cNvPr id="34826" name="Line 10"/>
          <p:cNvSpPr>
            <a:spLocks noChangeShapeType="1"/>
          </p:cNvSpPr>
          <p:nvPr/>
        </p:nvSpPr>
        <p:spPr bwMode="auto">
          <a:xfrm>
            <a:off x="6781800" y="4038600"/>
            <a:ext cx="0" cy="304800"/>
          </a:xfrm>
          <a:prstGeom prst="line">
            <a:avLst/>
          </a:prstGeom>
          <a:noFill/>
          <a:ln w="9525">
            <a:solidFill>
              <a:schemeClr val="tx1"/>
            </a:solidFill>
            <a:round/>
            <a:headEnd/>
            <a:tailEnd/>
          </a:ln>
        </p:spPr>
        <p:txBody>
          <a:bodyPr/>
          <a:lstStyle/>
          <a:p>
            <a:endParaRPr lang="en-US"/>
          </a:p>
        </p:txBody>
      </p:sp>
      <p:sp>
        <p:nvSpPr>
          <p:cNvPr id="34827" name="Line 11"/>
          <p:cNvSpPr>
            <a:spLocks noChangeShapeType="1"/>
          </p:cNvSpPr>
          <p:nvPr/>
        </p:nvSpPr>
        <p:spPr bwMode="auto">
          <a:xfrm>
            <a:off x="4572000" y="762000"/>
            <a:ext cx="0" cy="152400"/>
          </a:xfrm>
          <a:prstGeom prst="line">
            <a:avLst/>
          </a:prstGeom>
          <a:noFill/>
          <a:ln w="9525">
            <a:solidFill>
              <a:schemeClr val="tx1"/>
            </a:solidFill>
            <a:round/>
            <a:headEnd/>
            <a:tailEnd/>
          </a:ln>
        </p:spPr>
        <p:txBody>
          <a:bodyPr/>
          <a:lstStyle/>
          <a:p>
            <a:endParaRPr lang="en-US"/>
          </a:p>
        </p:txBody>
      </p:sp>
      <p:sp>
        <p:nvSpPr>
          <p:cNvPr id="34828" name="Line 12"/>
          <p:cNvSpPr>
            <a:spLocks noChangeShapeType="1"/>
          </p:cNvSpPr>
          <p:nvPr/>
        </p:nvSpPr>
        <p:spPr bwMode="auto">
          <a:xfrm flipH="1">
            <a:off x="2286000" y="914400"/>
            <a:ext cx="457200" cy="0"/>
          </a:xfrm>
          <a:prstGeom prst="line">
            <a:avLst/>
          </a:prstGeom>
          <a:noFill/>
          <a:ln w="9525">
            <a:solidFill>
              <a:schemeClr val="tx1"/>
            </a:solidFill>
            <a:round/>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2000"/>
                                        <p:tgtEl>
                                          <p:spTgt spid="17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body" sz="half" idx="1"/>
          </p:nvPr>
        </p:nvSpPr>
        <p:spPr>
          <a:xfrm>
            <a:off x="990600" y="1295400"/>
            <a:ext cx="4194175" cy="4498975"/>
          </a:xfrm>
        </p:spPr>
        <p:txBody>
          <a:bodyPr/>
          <a:lstStyle/>
          <a:p>
            <a:pPr algn="just" eaLnBrk="1" hangingPunct="1"/>
            <a:r>
              <a:rPr lang="en-US" sz="2400" b="1" u="sng" smtClean="0"/>
              <a:t>Neurocranial capsule :</a:t>
            </a:r>
          </a:p>
          <a:p>
            <a:pPr algn="just" eaLnBrk="1" hangingPunct="1">
              <a:buFont typeface="Arial" charset="0"/>
              <a:buNone/>
            </a:pPr>
            <a:r>
              <a:rPr lang="en-US" sz="2400" smtClean="0"/>
              <a:t>   This capsule sandwiched in between layer of skin and duramater.</a:t>
            </a:r>
          </a:p>
          <a:p>
            <a:pPr algn="just" eaLnBrk="1" hangingPunct="1">
              <a:buFont typeface="Arial" charset="0"/>
              <a:buNone/>
            </a:pPr>
            <a:r>
              <a:rPr lang="en-US" sz="2400" smtClean="0"/>
              <a:t>   The neurocranial capsule surrounds and protects the neurocranial capsular functional matrix which is brain, leptomeninges and CSF.</a:t>
            </a:r>
          </a:p>
        </p:txBody>
      </p:sp>
      <p:pic>
        <p:nvPicPr>
          <p:cNvPr id="35843" name="Picture 4" descr="Picture 035"/>
          <p:cNvPicPr>
            <a:picLocks noGrp="1" noChangeAspect="1" noChangeArrowheads="1"/>
          </p:cNvPicPr>
          <p:nvPr>
            <p:ph sz="half" idx="2"/>
          </p:nvPr>
        </p:nvPicPr>
        <p:blipFill>
          <a:blip r:embed="rId2" cstate="print">
            <a:lum bright="18000" contrast="24000"/>
          </a:blip>
          <a:srcRect l="30885"/>
          <a:stretch>
            <a:fillRect/>
          </a:stretch>
        </p:blipFill>
        <p:spPr>
          <a:xfrm>
            <a:off x="5462588" y="1447800"/>
            <a:ext cx="3660775" cy="3810000"/>
          </a:xfrm>
          <a:noFill/>
          <a:ln w="57150">
            <a:solidFill>
              <a:srgbClr val="00000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idx="1"/>
          </p:nvPr>
        </p:nvSpPr>
        <p:spPr>
          <a:xfrm>
            <a:off x="990600" y="1066800"/>
            <a:ext cx="7854950" cy="4498975"/>
          </a:xfrm>
        </p:spPr>
        <p:txBody>
          <a:bodyPr/>
          <a:lstStyle/>
          <a:p>
            <a:pPr algn="just" eaLnBrk="1" hangingPunct="1">
              <a:lnSpc>
                <a:spcPct val="90000"/>
              </a:lnSpc>
            </a:pPr>
            <a:r>
              <a:rPr lang="en-US" b="1" u="sng" smtClean="0"/>
              <a:t>Orofacial capsule :</a:t>
            </a:r>
            <a:r>
              <a:rPr lang="en-US" smtClean="0"/>
              <a:t> this is sandwiched in between covering layer of skin and mucosa.</a:t>
            </a:r>
          </a:p>
          <a:p>
            <a:pPr algn="just" eaLnBrk="1" hangingPunct="1">
              <a:lnSpc>
                <a:spcPct val="90000"/>
              </a:lnSpc>
              <a:spcAft>
                <a:spcPct val="25000"/>
              </a:spcAft>
            </a:pPr>
            <a:r>
              <a:rPr lang="en-US" smtClean="0"/>
              <a:t>This capsule surrounds and protects the oro-nasopharyngeal spaces.</a:t>
            </a:r>
          </a:p>
          <a:p>
            <a:pPr algn="just" eaLnBrk="1" hangingPunct="1">
              <a:lnSpc>
                <a:spcPct val="90000"/>
              </a:lnSpc>
            </a:pPr>
            <a:r>
              <a:rPr lang="en-US" smtClean="0"/>
              <a:t>Most orthodontic therapy is based on the fact that when this functional matrix grows or is moved, the related skeletal unit ( the alveolar bone ) responds appropriately to this morphogenetically primary demand.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1143000" y="228600"/>
            <a:ext cx="7699375" cy="1600200"/>
          </a:xfrm>
        </p:spPr>
        <p:txBody>
          <a:bodyPr>
            <a:noAutofit/>
          </a:bodyPr>
          <a:lstStyle/>
          <a:p>
            <a:pPr eaLnBrk="1" fontAlgn="auto" hangingPunct="1">
              <a:spcAft>
                <a:spcPts val="0"/>
              </a:spcAft>
              <a:defRPr/>
            </a:pPr>
            <a:r>
              <a:rPr lang="en-US" sz="2800" dirty="0">
                <a:solidFill>
                  <a:schemeClr val="tx2">
                    <a:satMod val="130000"/>
                  </a:schemeClr>
                </a:solidFill>
              </a:rPr>
              <a:t>Functional matrix hypothesis revisited</a:t>
            </a:r>
            <a:r>
              <a:rPr lang="en-US" sz="2800" dirty="0" smtClean="0">
                <a:solidFill>
                  <a:schemeClr val="tx2">
                    <a:satMod val="130000"/>
                  </a:schemeClr>
                </a:solidFill>
              </a:rPr>
              <a:t>: Moss,1997</a:t>
            </a:r>
            <a:br>
              <a:rPr lang="en-US" sz="2800" dirty="0" smtClean="0">
                <a:solidFill>
                  <a:schemeClr val="tx2">
                    <a:satMod val="130000"/>
                  </a:schemeClr>
                </a:solidFill>
              </a:rPr>
            </a:br>
            <a:r>
              <a:rPr lang="en-US" sz="2800" dirty="0" smtClean="0">
                <a:solidFill>
                  <a:schemeClr val="tx2">
                    <a:satMod val="130000"/>
                  </a:schemeClr>
                </a:solidFill>
              </a:rPr>
              <a:t/>
            </a:r>
            <a:br>
              <a:rPr lang="en-US" sz="2800" dirty="0" smtClean="0">
                <a:solidFill>
                  <a:schemeClr val="tx2">
                    <a:satMod val="130000"/>
                  </a:schemeClr>
                </a:solidFill>
              </a:rPr>
            </a:br>
            <a:r>
              <a:rPr lang="en-US" sz="2800" dirty="0" smtClean="0">
                <a:solidFill>
                  <a:schemeClr val="tx2">
                    <a:satMod val="130000"/>
                  </a:schemeClr>
                </a:solidFill>
              </a:rPr>
              <a:t>1.The </a:t>
            </a:r>
            <a:r>
              <a:rPr lang="en-US" sz="2800" dirty="0">
                <a:solidFill>
                  <a:schemeClr val="tx2">
                    <a:satMod val="130000"/>
                  </a:schemeClr>
                </a:solidFill>
              </a:rPr>
              <a:t>role of </a:t>
            </a:r>
            <a:r>
              <a:rPr lang="en-US" sz="2800" dirty="0" err="1">
                <a:solidFill>
                  <a:schemeClr val="tx2">
                    <a:satMod val="130000"/>
                  </a:schemeClr>
                </a:solidFill>
              </a:rPr>
              <a:t>mechanotransduction</a:t>
            </a:r>
            <a:endParaRPr lang="en-US" sz="2800" dirty="0">
              <a:solidFill>
                <a:schemeClr val="tx2">
                  <a:satMod val="130000"/>
                </a:schemeClr>
              </a:solidFill>
            </a:endParaRPr>
          </a:p>
        </p:txBody>
      </p:sp>
      <p:sp>
        <p:nvSpPr>
          <p:cNvPr id="37891" name="Rectangle 3"/>
          <p:cNvSpPr>
            <a:spLocks noGrp="1" noRot="1" noChangeArrowheads="1"/>
          </p:cNvSpPr>
          <p:nvPr>
            <p:ph idx="1"/>
          </p:nvPr>
        </p:nvSpPr>
        <p:spPr>
          <a:xfrm>
            <a:off x="1371600" y="2057400"/>
            <a:ext cx="7772400" cy="4498975"/>
          </a:xfrm>
        </p:spPr>
        <p:txBody>
          <a:bodyPr/>
          <a:lstStyle/>
          <a:p>
            <a:pPr algn="just" eaLnBrk="1" hangingPunct="1">
              <a:lnSpc>
                <a:spcPct val="80000"/>
              </a:lnSpc>
            </a:pPr>
            <a:r>
              <a:rPr lang="en-US" sz="2800" smtClean="0"/>
              <a:t>This new version deals only with the responses to periosteal matrices. It now includes the </a:t>
            </a:r>
            <a:r>
              <a:rPr lang="en-US" sz="2800" b="1" i="1" smtClean="0"/>
              <a:t>molecular and cellular processes</a:t>
            </a:r>
            <a:r>
              <a:rPr lang="en-US" sz="2800" smtClean="0"/>
              <a:t> underlying the </a:t>
            </a:r>
            <a:r>
              <a:rPr lang="en-US" sz="2800" b="1" smtClean="0"/>
              <a:t>triad</a:t>
            </a:r>
            <a:r>
              <a:rPr lang="en-US" sz="2800" smtClean="0"/>
              <a:t> of active skeletal growth processes-                             </a:t>
            </a:r>
          </a:p>
          <a:p>
            <a:pPr algn="just" eaLnBrk="1" hangingPunct="1">
              <a:lnSpc>
                <a:spcPct val="80000"/>
              </a:lnSpc>
            </a:pPr>
            <a:endParaRPr lang="en-US" sz="2800" b="1" smtClean="0"/>
          </a:p>
          <a:p>
            <a:pPr algn="just" eaLnBrk="1" hangingPunct="1">
              <a:lnSpc>
                <a:spcPct val="80000"/>
              </a:lnSpc>
            </a:pPr>
            <a:r>
              <a:rPr lang="en-US" sz="2800" b="1" smtClean="0"/>
              <a:t>1.deposition                                             2.resorption                                          3.maintenance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DEFINITIONS</a:t>
            </a:r>
            <a:endParaRPr lang="en-US" dirty="0">
              <a:solidFill>
                <a:schemeClr val="tx2">
                  <a:satMod val="130000"/>
                </a:schemeClr>
              </a:solidFill>
            </a:endParaRPr>
          </a:p>
        </p:txBody>
      </p:sp>
      <p:sp>
        <p:nvSpPr>
          <p:cNvPr id="74755" name="Rectangle 3"/>
          <p:cNvSpPr>
            <a:spLocks noGrp="1" noRot="1" noChangeArrowheads="1"/>
          </p:cNvSpPr>
          <p:nvPr>
            <p:ph idx="1"/>
          </p:nvPr>
        </p:nvSpPr>
        <p:spPr/>
        <p:txBody>
          <a:bodyPr>
            <a:normAutofit fontScale="92500" lnSpcReduction="10000"/>
          </a:bodyPr>
          <a:lstStyle/>
          <a:p>
            <a:pPr marL="82296" indent="0" eaLnBrk="1" fontAlgn="auto" hangingPunct="1">
              <a:lnSpc>
                <a:spcPct val="90000"/>
              </a:lnSpc>
              <a:spcAft>
                <a:spcPts val="0"/>
              </a:spcAft>
              <a:buFont typeface="Wingdings 2"/>
              <a:buNone/>
              <a:defRPr/>
            </a:pPr>
            <a:r>
              <a:rPr lang="en-US" sz="2400" b="1" u="sng" dirty="0" smtClean="0">
                <a:solidFill>
                  <a:schemeClr val="accent5">
                    <a:lumMod val="50000"/>
                  </a:schemeClr>
                </a:solidFill>
              </a:rPr>
              <a:t>Growth:</a:t>
            </a:r>
            <a:r>
              <a:rPr lang="en-US" sz="2400" b="1" u="sng" dirty="0" smtClean="0"/>
              <a:t> </a:t>
            </a:r>
            <a:r>
              <a:rPr lang="en-US" sz="2400" b="1" dirty="0" smtClean="0"/>
              <a:t> </a:t>
            </a:r>
          </a:p>
          <a:p>
            <a:pPr marL="82296" indent="0" algn="just" eaLnBrk="1" fontAlgn="auto" hangingPunct="1">
              <a:lnSpc>
                <a:spcPct val="90000"/>
              </a:lnSpc>
              <a:spcAft>
                <a:spcPts val="0"/>
              </a:spcAft>
              <a:buFont typeface="Wingdings 2"/>
              <a:buNone/>
              <a:defRPr/>
            </a:pPr>
            <a:endParaRPr lang="en-US" sz="2400" b="1" dirty="0" smtClean="0"/>
          </a:p>
          <a:p>
            <a:pPr marL="365760" indent="-283464" algn="just" eaLnBrk="1" fontAlgn="auto" hangingPunct="1">
              <a:lnSpc>
                <a:spcPct val="90000"/>
              </a:lnSpc>
              <a:spcAft>
                <a:spcPts val="0"/>
              </a:spcAft>
              <a:buFont typeface="Wingdings 2"/>
              <a:buChar char=""/>
              <a:defRPr/>
            </a:pPr>
            <a:r>
              <a:rPr lang="en-US" dirty="0" smtClean="0"/>
              <a:t>Growth is </a:t>
            </a:r>
            <a:r>
              <a:rPr lang="en-US" dirty="0"/>
              <a:t>an increase in size, it is quantitative phenomenon and measured by linear or volumetric scale. [ Todd </a:t>
            </a:r>
            <a:r>
              <a:rPr lang="en-US" dirty="0" smtClean="0"/>
              <a:t>]</a:t>
            </a:r>
          </a:p>
          <a:p>
            <a:pPr marL="365760" indent="-283464" algn="just" eaLnBrk="1" fontAlgn="auto" hangingPunct="1">
              <a:lnSpc>
                <a:spcPct val="90000"/>
              </a:lnSpc>
              <a:spcAft>
                <a:spcPts val="0"/>
              </a:spcAft>
              <a:buFont typeface="Wingdings 2"/>
              <a:buChar char=""/>
              <a:defRPr/>
            </a:pPr>
            <a:endParaRPr lang="en-US" dirty="0"/>
          </a:p>
          <a:p>
            <a:pPr marL="365760" indent="-283464" algn="just" eaLnBrk="1" fontAlgn="auto" hangingPunct="1">
              <a:lnSpc>
                <a:spcPct val="90000"/>
              </a:lnSpc>
              <a:spcAft>
                <a:spcPts val="0"/>
              </a:spcAft>
              <a:buFont typeface="Wingdings 2"/>
              <a:buChar char=""/>
              <a:defRPr/>
            </a:pPr>
            <a:r>
              <a:rPr lang="en-US" dirty="0"/>
              <a:t>Growth is increase in size, change in proportion and progressive. [ </a:t>
            </a:r>
            <a:r>
              <a:rPr lang="en-US" dirty="0" err="1"/>
              <a:t>Krogman</a:t>
            </a:r>
            <a:r>
              <a:rPr lang="en-US" dirty="0"/>
              <a:t> </a:t>
            </a:r>
            <a:r>
              <a:rPr lang="en-US" dirty="0" smtClean="0"/>
              <a:t>]</a:t>
            </a:r>
          </a:p>
          <a:p>
            <a:pPr marL="365760" indent="-283464" algn="just" eaLnBrk="1" fontAlgn="auto" hangingPunct="1">
              <a:lnSpc>
                <a:spcPct val="90000"/>
              </a:lnSpc>
              <a:spcAft>
                <a:spcPts val="0"/>
              </a:spcAft>
              <a:buFont typeface="Wingdings 2"/>
              <a:buChar char=""/>
              <a:defRPr/>
            </a:pPr>
            <a:endParaRPr lang="en-US" dirty="0" smtClean="0"/>
          </a:p>
          <a:p>
            <a:pPr marL="365760" indent="-283464" algn="just" eaLnBrk="1" fontAlgn="auto" hangingPunct="1">
              <a:lnSpc>
                <a:spcPct val="90000"/>
              </a:lnSpc>
              <a:spcAft>
                <a:spcPts val="0"/>
              </a:spcAft>
              <a:buFont typeface="Wingdings 2"/>
              <a:buChar char=""/>
              <a:defRPr/>
            </a:pPr>
            <a:r>
              <a:rPr lang="en-US" dirty="0"/>
              <a:t>Growth is any morphological parameter which is measurable.   [ Melvin moss ]</a:t>
            </a:r>
          </a:p>
          <a:p>
            <a:pPr marL="365760" indent="-283464" eaLnBrk="1" fontAlgn="auto" hangingPunct="1">
              <a:lnSpc>
                <a:spcPct val="90000"/>
              </a:lnSpc>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Rot="1" noChangeArrowheads="1"/>
          </p:cNvSpPr>
          <p:nvPr>
            <p:ph idx="1"/>
          </p:nvPr>
        </p:nvSpPr>
        <p:spPr>
          <a:xfrm>
            <a:off x="1219200" y="990600"/>
            <a:ext cx="7699375" cy="5108575"/>
          </a:xfrm>
        </p:spPr>
        <p:txBody>
          <a:bodyPr>
            <a:normAutofit lnSpcReduction="10000"/>
          </a:bodyPr>
          <a:lstStyle/>
          <a:p>
            <a:pPr marL="365760" indent="-283464" algn="just" eaLnBrk="1" fontAlgn="auto" hangingPunct="1">
              <a:spcAft>
                <a:spcPts val="0"/>
              </a:spcAft>
              <a:buFont typeface="Wingdings 2"/>
              <a:buChar char=""/>
              <a:defRPr/>
            </a:pPr>
            <a:r>
              <a:rPr lang="en-US" dirty="0" smtClean="0"/>
              <a:t>It </a:t>
            </a:r>
            <a:r>
              <a:rPr lang="en-US" dirty="0"/>
              <a:t>does so by the inclusion of two </a:t>
            </a:r>
            <a:r>
              <a:rPr lang="en-US" dirty="0" smtClean="0"/>
              <a:t>complementary concepts:</a:t>
            </a:r>
          </a:p>
          <a:p>
            <a:pPr marL="82296" indent="0" algn="just" eaLnBrk="1" fontAlgn="auto" hangingPunct="1">
              <a:spcAft>
                <a:spcPts val="0"/>
              </a:spcAft>
              <a:buFont typeface="Wingdings 2"/>
              <a:buNone/>
              <a:defRPr/>
            </a:pPr>
            <a:r>
              <a:rPr lang="en-US" dirty="0" smtClean="0"/>
              <a:t>                                                        1)</a:t>
            </a:r>
            <a:r>
              <a:rPr lang="en-US" b="1" dirty="0" err="1" smtClean="0"/>
              <a:t>Mechanotransduction</a:t>
            </a:r>
            <a:r>
              <a:rPr lang="en-US" b="1" dirty="0" smtClean="0"/>
              <a:t>-</a:t>
            </a:r>
            <a:r>
              <a:rPr lang="en-US" dirty="0" smtClean="0"/>
              <a:t> </a:t>
            </a:r>
            <a:r>
              <a:rPr lang="en-US" dirty="0"/>
              <a:t>occurs in single bone  cells.                                                               </a:t>
            </a:r>
            <a:endParaRPr lang="en-US" dirty="0" smtClean="0"/>
          </a:p>
          <a:p>
            <a:pPr marL="82296" indent="0" algn="just" eaLnBrk="1" fontAlgn="auto" hangingPunct="1">
              <a:spcAft>
                <a:spcPts val="0"/>
              </a:spcAft>
              <a:buFont typeface="Wingdings 2"/>
              <a:buNone/>
              <a:defRPr/>
            </a:pPr>
            <a:endParaRPr lang="en-US" dirty="0" smtClean="0"/>
          </a:p>
          <a:p>
            <a:pPr marL="82296" indent="0" algn="just" eaLnBrk="1" fontAlgn="auto" hangingPunct="1">
              <a:spcAft>
                <a:spcPts val="0"/>
              </a:spcAft>
              <a:buFont typeface="Wingdings 2"/>
              <a:buNone/>
              <a:defRPr/>
            </a:pPr>
            <a:r>
              <a:rPr lang="en-US" dirty="0" smtClean="0"/>
              <a:t>2)</a:t>
            </a:r>
            <a:r>
              <a:rPr lang="en-US" b="1" dirty="0" smtClean="0"/>
              <a:t>Connected </a:t>
            </a:r>
            <a:r>
              <a:rPr lang="en-US" b="1" dirty="0"/>
              <a:t>cellular </a:t>
            </a:r>
            <a:r>
              <a:rPr lang="en-US" b="1" dirty="0" smtClean="0"/>
              <a:t>network-</a:t>
            </a:r>
            <a:r>
              <a:rPr lang="en-US" dirty="0" smtClean="0"/>
              <a:t> Bone </a:t>
            </a:r>
            <a:r>
              <a:rPr lang="en-US" dirty="0"/>
              <a:t>cells are computational elements that function </a:t>
            </a:r>
            <a:r>
              <a:rPr lang="en-US" dirty="0" err="1"/>
              <a:t>multicellularly</a:t>
            </a:r>
            <a:r>
              <a:rPr lang="en-US" dirty="0"/>
              <a:t> as a connected cellular network.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p:txBody>
          <a:bodyPr/>
          <a:lstStyle/>
          <a:p>
            <a:pPr eaLnBrk="1" fontAlgn="auto" hangingPunct="1">
              <a:spcAft>
                <a:spcPts val="0"/>
              </a:spcAft>
              <a:defRPr/>
            </a:pPr>
            <a:r>
              <a:rPr lang="en-US" dirty="0" err="1">
                <a:solidFill>
                  <a:schemeClr val="tx2">
                    <a:satMod val="130000"/>
                  </a:schemeClr>
                </a:solidFill>
              </a:rPr>
              <a:t>Mechanotransduction</a:t>
            </a:r>
            <a:r>
              <a:rPr lang="en-US" dirty="0">
                <a:solidFill>
                  <a:schemeClr val="tx2">
                    <a:satMod val="130000"/>
                  </a:schemeClr>
                </a:solidFill>
              </a:rPr>
              <a:t> </a:t>
            </a:r>
          </a:p>
        </p:txBody>
      </p:sp>
      <p:sp>
        <p:nvSpPr>
          <p:cNvPr id="39939" name="Rectangle 3"/>
          <p:cNvSpPr>
            <a:spLocks noGrp="1" noRot="1" noChangeArrowheads="1"/>
          </p:cNvSpPr>
          <p:nvPr>
            <p:ph idx="1"/>
          </p:nvPr>
        </p:nvSpPr>
        <p:spPr/>
        <p:txBody>
          <a:bodyPr/>
          <a:lstStyle/>
          <a:p>
            <a:pPr eaLnBrk="1" hangingPunct="1"/>
            <a:r>
              <a:rPr lang="en-US" smtClean="0"/>
              <a:t>Mechanosensing process enable a cell to sense and to respond to extrinsic loading by using the process of mechanoreception and mechanotransduction.</a:t>
            </a:r>
          </a:p>
          <a:p>
            <a:pPr eaLnBrk="1" hangingPunct="1"/>
            <a:r>
              <a:rPr lang="en-US" smtClean="0"/>
              <a:t>The mechanoreception transmits an extra cellular physical stimulus into a receptor cell, the mechanotransduction transforms the stimulus into an intra cellular signal.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36788" y="1600200"/>
            <a:ext cx="5867400" cy="35941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ysClr val="windowText" lastClr="000000"/>
                </a:solidFill>
              </a:ln>
            </a:endParaRPr>
          </a:p>
        </p:txBody>
      </p:sp>
      <p:sp>
        <p:nvSpPr>
          <p:cNvPr id="40963" name="TextBox 2"/>
          <p:cNvSpPr txBox="1">
            <a:spLocks noChangeArrowheads="1"/>
          </p:cNvSpPr>
          <p:nvPr/>
        </p:nvSpPr>
        <p:spPr bwMode="auto">
          <a:xfrm>
            <a:off x="2971800" y="228600"/>
            <a:ext cx="3505200" cy="523875"/>
          </a:xfrm>
          <a:prstGeom prst="rect">
            <a:avLst/>
          </a:prstGeom>
          <a:noFill/>
          <a:ln w="9525">
            <a:noFill/>
            <a:miter lim="800000"/>
            <a:headEnd/>
            <a:tailEnd/>
          </a:ln>
        </p:spPr>
        <p:txBody>
          <a:bodyPr>
            <a:spAutoFit/>
          </a:bodyPr>
          <a:lstStyle/>
          <a:p>
            <a:r>
              <a:rPr lang="en-US" b="0"/>
              <a:t>Physical stimulus</a:t>
            </a:r>
          </a:p>
        </p:txBody>
      </p:sp>
      <p:sp>
        <p:nvSpPr>
          <p:cNvPr id="4" name="Lightning Bolt 3"/>
          <p:cNvSpPr/>
          <p:nvPr/>
        </p:nvSpPr>
        <p:spPr>
          <a:xfrm>
            <a:off x="4724400" y="752475"/>
            <a:ext cx="533400" cy="1304925"/>
          </a:xfrm>
          <a:prstGeom prst="lightningBol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5" name="TextBox 4"/>
          <p:cNvSpPr txBox="1">
            <a:spLocks noChangeArrowheads="1"/>
          </p:cNvSpPr>
          <p:nvPr/>
        </p:nvSpPr>
        <p:spPr bwMode="auto">
          <a:xfrm>
            <a:off x="5060950" y="1004888"/>
            <a:ext cx="3016250" cy="400050"/>
          </a:xfrm>
          <a:prstGeom prst="rect">
            <a:avLst/>
          </a:prstGeom>
          <a:noFill/>
          <a:ln w="9525">
            <a:noFill/>
            <a:miter lim="800000"/>
            <a:headEnd/>
            <a:tailEnd/>
          </a:ln>
        </p:spPr>
        <p:txBody>
          <a:bodyPr>
            <a:spAutoFit/>
          </a:bodyPr>
          <a:lstStyle/>
          <a:p>
            <a:r>
              <a:rPr lang="en-US" sz="2000" i="1">
                <a:solidFill>
                  <a:srgbClr val="7030A0"/>
                </a:solidFill>
              </a:rPr>
              <a:t>Mechanoreception</a:t>
            </a:r>
          </a:p>
        </p:txBody>
      </p:sp>
      <p:sp>
        <p:nvSpPr>
          <p:cNvPr id="6" name="TextBox 5"/>
          <p:cNvSpPr txBox="1"/>
          <p:nvPr/>
        </p:nvSpPr>
        <p:spPr>
          <a:xfrm>
            <a:off x="2590800" y="2743200"/>
            <a:ext cx="3048000" cy="400050"/>
          </a:xfrm>
          <a:prstGeom prst="rect">
            <a:avLst/>
          </a:prstGeom>
          <a:noFill/>
        </p:spPr>
        <p:txBody>
          <a:bodyPr>
            <a:spAutoFit/>
          </a:bodyPr>
          <a:lstStyle/>
          <a:p>
            <a:pPr>
              <a:defRPr/>
            </a:pPr>
            <a:r>
              <a:rPr lang="en-US" sz="2000" i="1" dirty="0" err="1">
                <a:solidFill>
                  <a:schemeClr val="accent1">
                    <a:lumMod val="75000"/>
                  </a:schemeClr>
                </a:solidFill>
              </a:rPr>
              <a:t>Mechanotransduction</a:t>
            </a:r>
            <a:endParaRPr lang="en-US" sz="2000" i="1" dirty="0">
              <a:solidFill>
                <a:schemeClr val="accent1">
                  <a:lumMod val="75000"/>
                </a:schemeClr>
              </a:solidFill>
            </a:endParaRPr>
          </a:p>
        </p:txBody>
      </p:sp>
      <p:cxnSp>
        <p:nvCxnSpPr>
          <p:cNvPr id="10" name="Curved Connector 9"/>
          <p:cNvCxnSpPr/>
          <p:nvPr/>
        </p:nvCxnSpPr>
        <p:spPr>
          <a:xfrm>
            <a:off x="5410200" y="2455863"/>
            <a:ext cx="914400" cy="914400"/>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Sun 10"/>
          <p:cNvSpPr/>
          <p:nvPr/>
        </p:nvSpPr>
        <p:spPr>
          <a:xfrm>
            <a:off x="6477000" y="3370263"/>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9" name="TextBox 11"/>
          <p:cNvSpPr txBox="1">
            <a:spLocks noChangeArrowheads="1"/>
          </p:cNvSpPr>
          <p:nvPr/>
        </p:nvSpPr>
        <p:spPr bwMode="auto">
          <a:xfrm>
            <a:off x="6483350" y="3641725"/>
            <a:ext cx="914400" cy="369888"/>
          </a:xfrm>
          <a:prstGeom prst="rect">
            <a:avLst/>
          </a:prstGeom>
          <a:noFill/>
          <a:ln w="9525">
            <a:noFill/>
            <a:miter lim="800000"/>
            <a:headEnd/>
            <a:tailEnd/>
          </a:ln>
        </p:spPr>
        <p:txBody>
          <a:bodyPr>
            <a:spAutoFit/>
          </a:bodyPr>
          <a:lstStyle/>
          <a:p>
            <a:r>
              <a:rPr lang="en-US" sz="1800">
                <a:solidFill>
                  <a:srgbClr val="FF0000"/>
                </a:solidFill>
              </a:rPr>
              <a:t>Signal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a:xfrm>
            <a:off x="1143000" y="26988"/>
            <a:ext cx="7702550" cy="838200"/>
          </a:xfrm>
        </p:spPr>
        <p:txBody>
          <a:bodyPr>
            <a:normAutofit fontScale="90000"/>
          </a:bodyPr>
          <a:lstStyle/>
          <a:p>
            <a:pPr eaLnBrk="1" fontAlgn="auto" hangingPunct="1">
              <a:spcAft>
                <a:spcPts val="0"/>
              </a:spcAft>
              <a:defRPr/>
            </a:pPr>
            <a:r>
              <a:rPr lang="en-US" dirty="0">
                <a:solidFill>
                  <a:schemeClr val="tx2">
                    <a:satMod val="130000"/>
                  </a:schemeClr>
                </a:solidFill>
              </a:rPr>
              <a:t>Osseous </a:t>
            </a:r>
            <a:r>
              <a:rPr lang="en-US" dirty="0" err="1">
                <a:solidFill>
                  <a:schemeClr val="tx2">
                    <a:satMod val="130000"/>
                  </a:schemeClr>
                </a:solidFill>
              </a:rPr>
              <a:t>mechanotransduction</a:t>
            </a:r>
            <a:endParaRPr lang="en-US" dirty="0">
              <a:solidFill>
                <a:schemeClr val="tx2">
                  <a:satMod val="130000"/>
                </a:schemeClr>
              </a:solidFill>
            </a:endParaRPr>
          </a:p>
        </p:txBody>
      </p:sp>
      <p:sp>
        <p:nvSpPr>
          <p:cNvPr id="41987" name="Rectangle 3"/>
          <p:cNvSpPr>
            <a:spLocks noGrp="1" noRot="1" noChangeArrowheads="1"/>
          </p:cNvSpPr>
          <p:nvPr>
            <p:ph idx="1"/>
          </p:nvPr>
        </p:nvSpPr>
        <p:spPr>
          <a:xfrm>
            <a:off x="1066800" y="838200"/>
            <a:ext cx="7848600" cy="6019800"/>
          </a:xfrm>
        </p:spPr>
        <p:txBody>
          <a:bodyPr/>
          <a:lstStyle/>
          <a:p>
            <a:pPr eaLnBrk="1" hangingPunct="1">
              <a:lnSpc>
                <a:spcPct val="80000"/>
              </a:lnSpc>
              <a:spcAft>
                <a:spcPct val="50000"/>
              </a:spcAft>
            </a:pPr>
            <a:r>
              <a:rPr lang="en-US" sz="2400" smtClean="0"/>
              <a:t>Static and dynamic loading are applied to bone tissue, leading to deform both extra cellular matrix and bone cells.</a:t>
            </a:r>
          </a:p>
          <a:p>
            <a:pPr eaLnBrk="1" hangingPunct="1">
              <a:lnSpc>
                <a:spcPct val="80000"/>
              </a:lnSpc>
              <a:spcAft>
                <a:spcPct val="50000"/>
              </a:spcAft>
            </a:pPr>
            <a:r>
              <a:rPr lang="en-US" sz="2400" smtClean="0"/>
              <a:t>When stimulus threshold level exceeded, the loaded tissues responds by triad of bone cell adaptation process.</a:t>
            </a:r>
          </a:p>
          <a:p>
            <a:pPr eaLnBrk="1" hangingPunct="1">
              <a:lnSpc>
                <a:spcPct val="80000"/>
              </a:lnSpc>
              <a:spcBef>
                <a:spcPct val="40000"/>
              </a:spcBef>
              <a:spcAft>
                <a:spcPct val="60000"/>
              </a:spcAft>
            </a:pPr>
            <a:r>
              <a:rPr lang="en-US" sz="2400" smtClean="0"/>
              <a:t>One bone loading stimulus can evoke three adaptational responses (deposition, resorption and maintenance) where as non osseous processes generally evoke one.  </a:t>
            </a:r>
          </a:p>
          <a:p>
            <a:pPr eaLnBrk="1" hangingPunct="1">
              <a:lnSpc>
                <a:spcPct val="80000"/>
              </a:lnSpc>
              <a:spcBef>
                <a:spcPct val="40000"/>
              </a:spcBef>
              <a:spcAft>
                <a:spcPct val="60000"/>
              </a:spcAft>
            </a:pPr>
            <a:r>
              <a:rPr lang="en-US" sz="2400" smtClean="0"/>
              <a:t>Osseous signal transmission is Aneural.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Rot="1" noChangeArrowheads="1"/>
          </p:cNvSpPr>
          <p:nvPr>
            <p:ph idx="1"/>
          </p:nvPr>
        </p:nvSpPr>
        <p:spPr>
          <a:xfrm>
            <a:off x="1219200" y="990600"/>
            <a:ext cx="7623175" cy="5108575"/>
          </a:xfrm>
        </p:spPr>
        <p:txBody>
          <a:bodyPr/>
          <a:lstStyle/>
          <a:p>
            <a:pPr eaLnBrk="1" hangingPunct="1">
              <a:spcAft>
                <a:spcPct val="105000"/>
              </a:spcAft>
            </a:pPr>
            <a:r>
              <a:rPr lang="en-US" sz="2800" smtClean="0"/>
              <a:t>There are 2 mechanotransductive process-          1) Ionic or electric                                             2) mechanical-   </a:t>
            </a:r>
            <a:r>
              <a:rPr lang="en-US" sz="2000" smtClean="0"/>
              <a:t>through physical continuity of the   			                transmembrane molecule </a:t>
            </a:r>
            <a:r>
              <a:rPr lang="en-US" sz="2400" smtClean="0"/>
              <a:t>integrin</a:t>
            </a:r>
            <a:r>
              <a:rPr lang="en-US" sz="2800" smtClean="0"/>
              <a:t>.</a:t>
            </a:r>
          </a:p>
          <a:p>
            <a:pPr eaLnBrk="1" hangingPunct="1"/>
            <a:r>
              <a:rPr lang="en-US" sz="2800" smtClean="0"/>
              <a:t>It is by such an interconnected physical chain of molecular levers that periosteal functional matrix activity may regulate the genomic activity of its strained skeletal unit bone cells, including their phenotypic expression.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Rot="1" noChangeArrowheads="1"/>
          </p:cNvSpPr>
          <p:nvPr>
            <p:ph idx="1"/>
          </p:nvPr>
        </p:nvSpPr>
        <p:spPr>
          <a:xfrm>
            <a:off x="1011238" y="0"/>
            <a:ext cx="8132762" cy="6019800"/>
          </a:xfrm>
        </p:spPr>
        <p:txBody>
          <a:bodyPr/>
          <a:lstStyle/>
          <a:p>
            <a:pPr eaLnBrk="1" hangingPunct="1">
              <a:buFont typeface="Arial" charset="0"/>
              <a:buNone/>
            </a:pPr>
            <a:r>
              <a:rPr lang="en-US" sz="2400" smtClean="0"/>
              <a:t>                  Extracellular loading</a:t>
            </a:r>
          </a:p>
          <a:p>
            <a:pPr eaLnBrk="1" hangingPunct="1">
              <a:buFont typeface="Arial" charset="0"/>
              <a:buNone/>
            </a:pPr>
            <a:endParaRPr lang="en-US" sz="2400" smtClean="0"/>
          </a:p>
          <a:p>
            <a:pPr eaLnBrk="1" hangingPunct="1">
              <a:buFont typeface="Arial" charset="0"/>
              <a:buNone/>
            </a:pPr>
            <a:r>
              <a:rPr lang="en-US" sz="2400" smtClean="0"/>
              <a:t>                      INTEGRIN (</a:t>
            </a:r>
            <a:r>
              <a:rPr lang="en-US" sz="2400" i="1" smtClean="0"/>
              <a:t>Mechanoreception)</a:t>
            </a:r>
          </a:p>
          <a:p>
            <a:pPr eaLnBrk="1" hangingPunct="1">
              <a:lnSpc>
                <a:spcPct val="75000"/>
              </a:lnSpc>
              <a:buFont typeface="Arial" charset="0"/>
              <a:buNone/>
            </a:pPr>
            <a:endParaRPr lang="en-US" sz="2400" smtClean="0"/>
          </a:p>
          <a:p>
            <a:pPr eaLnBrk="1" hangingPunct="1">
              <a:lnSpc>
                <a:spcPct val="75000"/>
              </a:lnSpc>
              <a:buFont typeface="Arial" charset="0"/>
              <a:buNone/>
            </a:pPr>
            <a:r>
              <a:rPr lang="en-US" sz="2400" smtClean="0"/>
              <a:t>               </a:t>
            </a:r>
          </a:p>
          <a:p>
            <a:pPr eaLnBrk="1" hangingPunct="1">
              <a:lnSpc>
                <a:spcPct val="75000"/>
              </a:lnSpc>
              <a:buFont typeface="Arial" charset="0"/>
              <a:buNone/>
            </a:pPr>
            <a:r>
              <a:rPr lang="en-US" sz="2400" smtClean="0"/>
              <a:t>          intracellularly cytoskeletal  ACTIN            </a:t>
            </a:r>
          </a:p>
          <a:p>
            <a:pPr eaLnBrk="1" hangingPunct="1">
              <a:lnSpc>
                <a:spcPct val="75000"/>
              </a:lnSpc>
              <a:buFont typeface="Arial" charset="0"/>
              <a:buNone/>
            </a:pPr>
            <a:r>
              <a:rPr lang="en-US" sz="2400" smtClean="0"/>
              <a:t>               (</a:t>
            </a:r>
            <a:r>
              <a:rPr lang="en-US" sz="2400" i="1" smtClean="0"/>
              <a:t>Mechanotransduction)</a:t>
            </a:r>
          </a:p>
          <a:p>
            <a:pPr eaLnBrk="1" hangingPunct="1">
              <a:lnSpc>
                <a:spcPct val="75000"/>
              </a:lnSpc>
              <a:buFont typeface="Arial" charset="0"/>
              <a:buNone/>
            </a:pPr>
            <a:endParaRPr lang="en-US" sz="2400" smtClean="0"/>
          </a:p>
          <a:p>
            <a:pPr eaLnBrk="1" hangingPunct="1">
              <a:lnSpc>
                <a:spcPct val="75000"/>
              </a:lnSpc>
              <a:buFont typeface="Arial" charset="0"/>
              <a:buNone/>
            </a:pPr>
            <a:r>
              <a:rPr lang="en-US" sz="2400" smtClean="0"/>
              <a:t>                </a:t>
            </a:r>
          </a:p>
          <a:p>
            <a:pPr eaLnBrk="1" hangingPunct="1">
              <a:lnSpc>
                <a:spcPct val="75000"/>
              </a:lnSpc>
              <a:buFont typeface="Arial" charset="0"/>
              <a:buNone/>
            </a:pPr>
            <a:endParaRPr lang="en-US" sz="2400" smtClean="0"/>
          </a:p>
          <a:p>
            <a:pPr eaLnBrk="1" hangingPunct="1">
              <a:lnSpc>
                <a:spcPct val="75000"/>
              </a:lnSpc>
              <a:buFont typeface="Arial" charset="0"/>
              <a:buNone/>
            </a:pPr>
            <a:r>
              <a:rPr lang="en-US" sz="2400" smtClean="0"/>
              <a:t>             </a:t>
            </a:r>
          </a:p>
          <a:p>
            <a:pPr eaLnBrk="1" hangingPunct="1">
              <a:lnSpc>
                <a:spcPct val="75000"/>
              </a:lnSpc>
              <a:buFont typeface="Arial" charset="0"/>
              <a:buNone/>
            </a:pPr>
            <a:r>
              <a:rPr lang="en-US" sz="2400" smtClean="0"/>
              <a:t>             Control  Intranuclear process </a:t>
            </a:r>
          </a:p>
          <a:p>
            <a:pPr eaLnBrk="1" hangingPunct="1">
              <a:lnSpc>
                <a:spcPct val="75000"/>
              </a:lnSpc>
              <a:buFont typeface="Arial" charset="0"/>
              <a:buNone/>
            </a:pPr>
            <a:endParaRPr lang="en-US" sz="2400" smtClean="0"/>
          </a:p>
          <a:p>
            <a:pPr eaLnBrk="1" hangingPunct="1">
              <a:lnSpc>
                <a:spcPct val="75000"/>
              </a:lnSpc>
              <a:buFont typeface="Arial" charset="0"/>
              <a:buNone/>
            </a:pPr>
            <a:r>
              <a:rPr lang="en-US" sz="2400" smtClean="0"/>
              <a:t>                </a:t>
            </a:r>
          </a:p>
          <a:p>
            <a:pPr eaLnBrk="1" hangingPunct="1">
              <a:lnSpc>
                <a:spcPct val="75000"/>
              </a:lnSpc>
              <a:buFont typeface="Arial" charset="0"/>
              <a:buNone/>
            </a:pPr>
            <a:r>
              <a:rPr lang="en-US" sz="2400" smtClean="0"/>
              <a:t>               Regulate genomic activity </a:t>
            </a:r>
          </a:p>
          <a:p>
            <a:pPr eaLnBrk="1" hangingPunct="1">
              <a:lnSpc>
                <a:spcPct val="75000"/>
              </a:lnSpc>
              <a:buFont typeface="Arial" charset="0"/>
              <a:buNone/>
            </a:pPr>
            <a:endParaRPr lang="en-US" sz="2400" smtClean="0"/>
          </a:p>
          <a:p>
            <a:pPr eaLnBrk="1" hangingPunct="1">
              <a:lnSpc>
                <a:spcPct val="75000"/>
              </a:lnSpc>
              <a:buFont typeface="Arial" charset="0"/>
              <a:buNone/>
            </a:pPr>
            <a:r>
              <a:rPr lang="en-US" sz="2400" smtClean="0"/>
              <a:t> </a:t>
            </a:r>
          </a:p>
          <a:p>
            <a:pPr eaLnBrk="1" hangingPunct="1">
              <a:lnSpc>
                <a:spcPct val="75000"/>
              </a:lnSpc>
              <a:buFont typeface="Arial" charset="0"/>
              <a:buNone/>
            </a:pPr>
            <a:r>
              <a:rPr lang="en-US" sz="2400" smtClean="0"/>
              <a:t>                alter phenotypic expression.                     </a:t>
            </a:r>
          </a:p>
        </p:txBody>
      </p:sp>
      <p:sp>
        <p:nvSpPr>
          <p:cNvPr id="44035" name="Line 4"/>
          <p:cNvSpPr>
            <a:spLocks noChangeShapeType="1"/>
          </p:cNvSpPr>
          <p:nvPr/>
        </p:nvSpPr>
        <p:spPr bwMode="auto">
          <a:xfrm>
            <a:off x="3962400" y="381000"/>
            <a:ext cx="0" cy="533400"/>
          </a:xfrm>
          <a:prstGeom prst="line">
            <a:avLst/>
          </a:prstGeom>
          <a:noFill/>
          <a:ln w="28575">
            <a:solidFill>
              <a:schemeClr val="tx1"/>
            </a:solidFill>
            <a:round/>
            <a:headEnd/>
            <a:tailEnd type="triangle" w="med" len="med"/>
          </a:ln>
        </p:spPr>
        <p:txBody>
          <a:bodyPr/>
          <a:lstStyle/>
          <a:p>
            <a:endParaRPr lang="en-US"/>
          </a:p>
        </p:txBody>
      </p:sp>
      <p:sp>
        <p:nvSpPr>
          <p:cNvPr id="44036" name="Line 5"/>
          <p:cNvSpPr>
            <a:spLocks noChangeShapeType="1"/>
          </p:cNvSpPr>
          <p:nvPr/>
        </p:nvSpPr>
        <p:spPr bwMode="auto">
          <a:xfrm>
            <a:off x="3810000" y="1295400"/>
            <a:ext cx="0" cy="609600"/>
          </a:xfrm>
          <a:prstGeom prst="line">
            <a:avLst/>
          </a:prstGeom>
          <a:noFill/>
          <a:ln w="28575">
            <a:solidFill>
              <a:schemeClr val="tx1"/>
            </a:solidFill>
            <a:round/>
            <a:headEnd/>
            <a:tailEnd type="triangle" w="med" len="med"/>
          </a:ln>
        </p:spPr>
        <p:txBody>
          <a:bodyPr/>
          <a:lstStyle/>
          <a:p>
            <a:endParaRPr lang="en-US"/>
          </a:p>
        </p:txBody>
      </p:sp>
      <p:sp>
        <p:nvSpPr>
          <p:cNvPr id="44037" name="Line 7"/>
          <p:cNvSpPr>
            <a:spLocks noChangeShapeType="1"/>
          </p:cNvSpPr>
          <p:nvPr/>
        </p:nvSpPr>
        <p:spPr bwMode="auto">
          <a:xfrm>
            <a:off x="3810000" y="2971800"/>
            <a:ext cx="0" cy="533400"/>
          </a:xfrm>
          <a:prstGeom prst="line">
            <a:avLst/>
          </a:prstGeom>
          <a:noFill/>
          <a:ln w="28575">
            <a:solidFill>
              <a:schemeClr val="tx1"/>
            </a:solidFill>
            <a:round/>
            <a:headEnd/>
            <a:tailEnd type="triangle" w="med" len="med"/>
          </a:ln>
        </p:spPr>
        <p:txBody>
          <a:bodyPr/>
          <a:lstStyle/>
          <a:p>
            <a:endParaRPr lang="en-US"/>
          </a:p>
        </p:txBody>
      </p:sp>
      <p:sp>
        <p:nvSpPr>
          <p:cNvPr id="44038" name="Line 8"/>
          <p:cNvSpPr>
            <a:spLocks noChangeShapeType="1"/>
          </p:cNvSpPr>
          <p:nvPr/>
        </p:nvSpPr>
        <p:spPr bwMode="auto">
          <a:xfrm>
            <a:off x="3886200" y="5638800"/>
            <a:ext cx="0" cy="457200"/>
          </a:xfrm>
          <a:prstGeom prst="line">
            <a:avLst/>
          </a:prstGeom>
          <a:noFill/>
          <a:ln w="28575">
            <a:solidFill>
              <a:schemeClr val="tx1"/>
            </a:solidFill>
            <a:round/>
            <a:headEnd/>
            <a:tailEnd type="triangle" w="med" len="med"/>
          </a:ln>
        </p:spPr>
        <p:txBody>
          <a:bodyPr/>
          <a:lstStyle/>
          <a:p>
            <a:endParaRPr lang="en-US"/>
          </a:p>
        </p:txBody>
      </p:sp>
      <p:sp>
        <p:nvSpPr>
          <p:cNvPr id="44039" name="Line 8"/>
          <p:cNvSpPr>
            <a:spLocks noChangeShapeType="1"/>
          </p:cNvSpPr>
          <p:nvPr/>
        </p:nvSpPr>
        <p:spPr bwMode="auto">
          <a:xfrm>
            <a:off x="3886200" y="4648200"/>
            <a:ext cx="0" cy="4572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a:xfrm>
            <a:off x="1435100" y="228600"/>
            <a:ext cx="7499350" cy="1600200"/>
          </a:xfrm>
        </p:spPr>
        <p:txBody>
          <a:bodyPr>
            <a:normAutofit fontScale="90000"/>
          </a:bodyPr>
          <a:lstStyle/>
          <a:p>
            <a:pPr eaLnBrk="1" fontAlgn="auto" hangingPunct="1">
              <a:spcAft>
                <a:spcPts val="0"/>
              </a:spcAft>
              <a:defRPr/>
            </a:pPr>
            <a:r>
              <a:rPr lang="en-US" sz="3200" dirty="0">
                <a:solidFill>
                  <a:schemeClr val="tx2">
                    <a:satMod val="130000"/>
                  </a:schemeClr>
                </a:solidFill>
              </a:rPr>
              <a:t>Functional matrix hypothesis revisited: </a:t>
            </a:r>
            <a:r>
              <a:rPr lang="en-US" sz="3200" dirty="0" smtClean="0">
                <a:solidFill>
                  <a:schemeClr val="tx2">
                    <a:satMod val="130000"/>
                  </a:schemeClr>
                </a:solidFill>
              </a:rPr>
              <a:t/>
            </a:r>
            <a:br>
              <a:rPr lang="en-US" sz="3200" dirty="0" smtClean="0">
                <a:solidFill>
                  <a:schemeClr val="tx2">
                    <a:satMod val="130000"/>
                  </a:schemeClr>
                </a:solidFill>
              </a:rPr>
            </a:br>
            <a:r>
              <a:rPr lang="en-US" sz="3200" dirty="0" smtClean="0">
                <a:solidFill>
                  <a:schemeClr val="tx2">
                    <a:satMod val="130000"/>
                  </a:schemeClr>
                </a:solidFill>
              </a:rPr>
              <a:t/>
            </a:r>
            <a:br>
              <a:rPr lang="en-US" sz="3200" dirty="0" smtClean="0">
                <a:solidFill>
                  <a:schemeClr val="tx2">
                    <a:satMod val="130000"/>
                  </a:schemeClr>
                </a:solidFill>
              </a:rPr>
            </a:br>
            <a:r>
              <a:rPr lang="en-US" sz="3200" dirty="0" smtClean="0">
                <a:solidFill>
                  <a:schemeClr val="tx2">
                    <a:satMod val="130000"/>
                  </a:schemeClr>
                </a:solidFill>
              </a:rPr>
              <a:t>2</a:t>
            </a:r>
            <a:r>
              <a:rPr lang="en-US" sz="3200" dirty="0">
                <a:solidFill>
                  <a:schemeClr val="tx2">
                    <a:satMod val="130000"/>
                  </a:schemeClr>
                </a:solidFill>
              </a:rPr>
              <a:t>. the role of an osseous connected cellular network</a:t>
            </a:r>
          </a:p>
        </p:txBody>
      </p:sp>
      <p:sp>
        <p:nvSpPr>
          <p:cNvPr id="275459" name="Rectangle 3"/>
          <p:cNvSpPr>
            <a:spLocks noGrp="1" noRot="1" noChangeArrowheads="1"/>
          </p:cNvSpPr>
          <p:nvPr>
            <p:ph idx="1"/>
          </p:nvPr>
        </p:nvSpPr>
        <p:spPr>
          <a:xfrm>
            <a:off x="1435100" y="2057400"/>
            <a:ext cx="7499350" cy="4800600"/>
          </a:xfrm>
        </p:spPr>
        <p:txBody>
          <a:bodyPr>
            <a:normAutofit fontScale="92500"/>
          </a:bodyPr>
          <a:lstStyle/>
          <a:p>
            <a:pPr marL="365760" indent="-283464" eaLnBrk="1" fontAlgn="auto" hangingPunct="1">
              <a:spcAft>
                <a:spcPts val="0"/>
              </a:spcAft>
              <a:buFont typeface="Wingdings 2"/>
              <a:buChar char=""/>
              <a:defRPr/>
            </a:pPr>
            <a:r>
              <a:rPr lang="en-US" b="1" dirty="0"/>
              <a:t>Bone as an osseous connected cellular network (CCN):                                   </a:t>
            </a:r>
            <a:r>
              <a:rPr lang="en-US" b="1" dirty="0">
                <a:cs typeface="Tahoma" pitchFamily="34" charset="0"/>
              </a:rPr>
              <a:t>•</a:t>
            </a:r>
            <a:r>
              <a:rPr lang="en-US" dirty="0"/>
              <a:t>All bone cells, except osteoclasts, are extensively interconnected by </a:t>
            </a:r>
            <a:r>
              <a:rPr lang="en-US" dirty="0" smtClean="0"/>
              <a:t>Gap junction </a:t>
            </a:r>
            <a:r>
              <a:rPr lang="en-US" dirty="0"/>
              <a:t>that form an osseous CCN. </a:t>
            </a:r>
            <a:endParaRPr lang="en-US" dirty="0" smtClean="0"/>
          </a:p>
          <a:p>
            <a:pPr marL="365760" indent="-283464" eaLnBrk="1" fontAlgn="auto" hangingPunct="1">
              <a:spcAft>
                <a:spcPts val="0"/>
              </a:spcAft>
              <a:buFont typeface="Wingdings 2"/>
              <a:buChar char=""/>
              <a:defRPr/>
            </a:pPr>
            <a:r>
              <a:rPr lang="en-US" dirty="0" smtClean="0"/>
              <a:t>Each </a:t>
            </a:r>
            <a:r>
              <a:rPr lang="en-US" dirty="0"/>
              <a:t>osteocyte enclosed </a:t>
            </a:r>
            <a:r>
              <a:rPr lang="en-US" dirty="0" smtClean="0"/>
              <a:t>within </a:t>
            </a:r>
            <a:r>
              <a:rPr lang="en-US" dirty="0"/>
              <a:t>its mineralized lacuna, has many cytoplasmic (</a:t>
            </a:r>
            <a:r>
              <a:rPr lang="en-US" dirty="0" err="1"/>
              <a:t>canalicular</a:t>
            </a:r>
            <a:r>
              <a:rPr lang="en-US" dirty="0"/>
              <a:t>) processes that interconnected with similar processes of up to 12 neighboring cells.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Rot="1" noChangeArrowheads="1"/>
          </p:cNvSpPr>
          <p:nvPr>
            <p:ph idx="1"/>
          </p:nvPr>
        </p:nvSpPr>
        <p:spPr>
          <a:xfrm>
            <a:off x="1219200" y="838200"/>
            <a:ext cx="7623175" cy="5260975"/>
          </a:xfrm>
        </p:spPr>
        <p:txBody>
          <a:bodyPr>
            <a:normAutofit lnSpcReduction="10000"/>
          </a:bodyPr>
          <a:lstStyle/>
          <a:p>
            <a:pPr marL="365760" indent="-283464" algn="just" eaLnBrk="1" fontAlgn="auto" hangingPunct="1">
              <a:lnSpc>
                <a:spcPct val="90000"/>
              </a:lnSpc>
              <a:spcAft>
                <a:spcPts val="0"/>
              </a:spcAft>
              <a:buFont typeface="Wingdings 2"/>
              <a:buChar char=""/>
              <a:defRPr/>
            </a:pPr>
            <a:r>
              <a:rPr lang="en-US" sz="2800" dirty="0"/>
              <a:t>Gap-junction exhibit both electrical and fluorescent dye transmission, in addition to permitting the intercellular transmission of ions and small molecules.</a:t>
            </a:r>
          </a:p>
          <a:p>
            <a:pPr marL="365760" indent="-283464" algn="just" eaLnBrk="1" fontAlgn="auto" hangingPunct="1">
              <a:lnSpc>
                <a:spcPct val="90000"/>
              </a:lnSpc>
              <a:spcAft>
                <a:spcPts val="0"/>
              </a:spcAft>
              <a:buFont typeface="Wingdings 2"/>
              <a:buChar char=""/>
              <a:defRPr/>
            </a:pPr>
            <a:r>
              <a:rPr lang="en-US" sz="2800" dirty="0" err="1"/>
              <a:t>Mechanotransductively</a:t>
            </a:r>
            <a:r>
              <a:rPr lang="en-US" sz="2800" dirty="0"/>
              <a:t> activated bone cells, e.g. osteocyte, can initiate membrane action potentials capable of transmission through interconnected Gap-junction.</a:t>
            </a:r>
          </a:p>
          <a:p>
            <a:pPr marL="365760" indent="-283464" algn="just" eaLnBrk="1" fontAlgn="auto" hangingPunct="1">
              <a:lnSpc>
                <a:spcPct val="90000"/>
              </a:lnSpc>
              <a:spcAft>
                <a:spcPts val="0"/>
              </a:spcAft>
              <a:buFont typeface="Wingdings 2"/>
              <a:buChar char=""/>
              <a:defRPr/>
            </a:pPr>
            <a:r>
              <a:rPr lang="en-US" sz="2800" dirty="0"/>
              <a:t>In network theory, cells are </a:t>
            </a:r>
            <a:r>
              <a:rPr lang="en-US" sz="2800" dirty="0" smtClean="0"/>
              <a:t>organized into </a:t>
            </a:r>
            <a:r>
              <a:rPr lang="en-US" sz="2800" dirty="0"/>
              <a:t>“layers”    </a:t>
            </a:r>
            <a:endParaRPr lang="en-US" sz="2800" dirty="0" smtClean="0"/>
          </a:p>
          <a:p>
            <a:pPr marL="82296" indent="0" algn="just" eaLnBrk="1" fontAlgn="auto" hangingPunct="1">
              <a:lnSpc>
                <a:spcPct val="90000"/>
              </a:lnSpc>
              <a:spcAft>
                <a:spcPts val="0"/>
              </a:spcAft>
              <a:buFont typeface="Wingdings 2"/>
              <a:buNone/>
              <a:defRPr/>
            </a:pPr>
            <a:r>
              <a:rPr lang="en-US" sz="2800" dirty="0" smtClean="0"/>
              <a:t>1</a:t>
            </a:r>
            <a:r>
              <a:rPr lang="en-US" sz="2800" dirty="0"/>
              <a:t>) an initial input                               		   2) intermediate or hidden layer     		   </a:t>
            </a:r>
            <a:endParaRPr lang="en-US" sz="2800" dirty="0" smtClean="0"/>
          </a:p>
          <a:p>
            <a:pPr marL="82296" indent="0" algn="just" eaLnBrk="1" fontAlgn="auto" hangingPunct="1">
              <a:lnSpc>
                <a:spcPct val="90000"/>
              </a:lnSpc>
              <a:spcAft>
                <a:spcPts val="0"/>
              </a:spcAft>
              <a:buFont typeface="Wingdings 2"/>
              <a:buNone/>
              <a:defRPr/>
            </a:pPr>
            <a:r>
              <a:rPr lang="en-US" sz="2800" dirty="0" smtClean="0"/>
              <a:t>3</a:t>
            </a:r>
            <a:r>
              <a:rPr lang="en-US" sz="2800" dirty="0"/>
              <a:t>) a final </a:t>
            </a:r>
            <a:r>
              <a:rPr lang="en-US" sz="2800" dirty="0" smtClean="0"/>
              <a:t>output   </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Rot="1" noChangeArrowheads="1"/>
          </p:cNvSpPr>
          <p:nvPr>
            <p:ph idx="1"/>
          </p:nvPr>
        </p:nvSpPr>
        <p:spPr>
          <a:xfrm>
            <a:off x="381000" y="533400"/>
            <a:ext cx="8540750" cy="6019800"/>
          </a:xfrm>
          <a:ln w="28575">
            <a:solidFill>
              <a:schemeClr val="tx1"/>
            </a:solidFill>
          </a:ln>
        </p:spPr>
        <p:txBody>
          <a:bodyPr/>
          <a:lstStyle/>
          <a:p>
            <a:pPr eaLnBrk="1" hangingPunct="1">
              <a:lnSpc>
                <a:spcPct val="80000"/>
              </a:lnSpc>
              <a:buFont typeface="Arial" charset="0"/>
              <a:buNone/>
            </a:pPr>
            <a:r>
              <a:rPr lang="en-US" sz="1600" smtClean="0"/>
              <a:t>                             </a:t>
            </a:r>
            <a:r>
              <a:rPr lang="en-US" sz="2800" smtClean="0"/>
              <a:t>Loading of bone</a:t>
            </a:r>
          </a:p>
          <a:p>
            <a:pPr eaLnBrk="1" hangingPunct="1">
              <a:lnSpc>
                <a:spcPct val="80000"/>
              </a:lnSpc>
              <a:buFont typeface="Arial" charset="0"/>
              <a:buNone/>
            </a:pPr>
            <a:r>
              <a:rPr lang="en-US" sz="2800" smtClean="0"/>
              <a:t>                 </a:t>
            </a:r>
          </a:p>
          <a:p>
            <a:pPr eaLnBrk="1" hangingPunct="1">
              <a:lnSpc>
                <a:spcPct val="80000"/>
              </a:lnSpc>
              <a:buFont typeface="Arial" charset="0"/>
              <a:buNone/>
            </a:pPr>
            <a:r>
              <a:rPr lang="en-US" sz="2800" smtClean="0"/>
              <a:t>                   stimulate initial cells</a:t>
            </a:r>
          </a:p>
          <a:p>
            <a:pPr eaLnBrk="1" hangingPunct="1">
              <a:lnSpc>
                <a:spcPct val="80000"/>
              </a:lnSpc>
              <a:buFont typeface="Arial" charset="0"/>
              <a:buNone/>
            </a:pPr>
            <a:r>
              <a:rPr lang="en-US" sz="2800" smtClean="0"/>
              <a:t>                                             ( </a:t>
            </a:r>
            <a:r>
              <a:rPr lang="en-US" sz="2400" smtClean="0"/>
              <a:t>loading exceeds    							threshold value)</a:t>
            </a:r>
          </a:p>
          <a:p>
            <a:pPr eaLnBrk="1" hangingPunct="1">
              <a:lnSpc>
                <a:spcPct val="80000"/>
              </a:lnSpc>
              <a:buFont typeface="Arial" charset="0"/>
              <a:buNone/>
            </a:pPr>
            <a:r>
              <a:rPr lang="en-US" sz="2400" smtClean="0"/>
              <a:t>                    </a:t>
            </a:r>
            <a:r>
              <a:rPr lang="en-US" sz="2800" smtClean="0"/>
              <a:t>Intracellular signals generated</a:t>
            </a:r>
          </a:p>
          <a:p>
            <a:pPr eaLnBrk="1" hangingPunct="1">
              <a:lnSpc>
                <a:spcPct val="80000"/>
              </a:lnSpc>
              <a:buFont typeface="Arial" charset="0"/>
              <a:buNone/>
            </a:pPr>
            <a:r>
              <a:rPr lang="en-US" sz="2800" smtClean="0"/>
              <a:t>                     </a:t>
            </a:r>
          </a:p>
          <a:p>
            <a:pPr eaLnBrk="1" hangingPunct="1">
              <a:lnSpc>
                <a:spcPct val="80000"/>
              </a:lnSpc>
              <a:buFont typeface="Arial" charset="0"/>
              <a:buNone/>
            </a:pPr>
            <a:r>
              <a:rPr lang="en-US" sz="2800" smtClean="0"/>
              <a:t>              transmitted to intermediate or hidden   						layer	cells (osteocyte)</a:t>
            </a:r>
          </a:p>
          <a:p>
            <a:pPr eaLnBrk="1" hangingPunct="1">
              <a:lnSpc>
                <a:spcPct val="80000"/>
              </a:lnSpc>
              <a:buFont typeface="Arial" charset="0"/>
              <a:buNone/>
            </a:pPr>
            <a:r>
              <a:rPr lang="en-US" sz="2800" smtClean="0"/>
              <a:t>                                               ( </a:t>
            </a:r>
            <a:r>
              <a:rPr lang="en-US" sz="2400" smtClean="0"/>
              <a:t>when exceeds 							threshold value)</a:t>
            </a:r>
          </a:p>
          <a:p>
            <a:pPr eaLnBrk="1" hangingPunct="1">
              <a:lnSpc>
                <a:spcPct val="80000"/>
              </a:lnSpc>
              <a:buFont typeface="Arial" charset="0"/>
              <a:buNone/>
            </a:pPr>
            <a:r>
              <a:rPr lang="en-US" sz="2400" smtClean="0"/>
              <a:t>                  </a:t>
            </a:r>
            <a:r>
              <a:rPr lang="en-US" sz="2800" smtClean="0"/>
              <a:t>transmission to final layer cells 								(osteoblasts) </a:t>
            </a:r>
          </a:p>
          <a:p>
            <a:pPr eaLnBrk="1" hangingPunct="1">
              <a:lnSpc>
                <a:spcPct val="80000"/>
              </a:lnSpc>
              <a:buFont typeface="Arial" charset="0"/>
              <a:buNone/>
            </a:pPr>
            <a:r>
              <a:rPr lang="en-US" sz="2800" smtClean="0"/>
              <a:t>                                                   </a:t>
            </a:r>
          </a:p>
          <a:p>
            <a:pPr eaLnBrk="1" hangingPunct="1">
              <a:lnSpc>
                <a:spcPct val="80000"/>
              </a:lnSpc>
              <a:buFont typeface="Arial" charset="0"/>
              <a:buNone/>
            </a:pPr>
            <a:r>
              <a:rPr lang="en-US" sz="2800" smtClean="0"/>
              <a:t>                        Adaptive response</a:t>
            </a:r>
          </a:p>
          <a:p>
            <a:pPr eaLnBrk="1" hangingPunct="1">
              <a:lnSpc>
                <a:spcPct val="80000"/>
              </a:lnSpc>
              <a:buFont typeface="Arial" charset="0"/>
              <a:buNone/>
            </a:pPr>
            <a:endParaRPr lang="en-US" sz="2800" smtClean="0"/>
          </a:p>
        </p:txBody>
      </p:sp>
      <p:sp>
        <p:nvSpPr>
          <p:cNvPr id="47107" name="Line 4"/>
          <p:cNvSpPr>
            <a:spLocks noChangeShapeType="1"/>
          </p:cNvSpPr>
          <p:nvPr/>
        </p:nvSpPr>
        <p:spPr bwMode="auto">
          <a:xfrm>
            <a:off x="3733800" y="990600"/>
            <a:ext cx="0" cy="381000"/>
          </a:xfrm>
          <a:prstGeom prst="line">
            <a:avLst/>
          </a:prstGeom>
          <a:noFill/>
          <a:ln w="9525">
            <a:solidFill>
              <a:schemeClr val="tx1"/>
            </a:solidFill>
            <a:round/>
            <a:headEnd/>
            <a:tailEnd type="triangle" w="med" len="med"/>
          </a:ln>
        </p:spPr>
        <p:txBody>
          <a:bodyPr/>
          <a:lstStyle/>
          <a:p>
            <a:endParaRPr lang="en-US"/>
          </a:p>
        </p:txBody>
      </p:sp>
      <p:sp>
        <p:nvSpPr>
          <p:cNvPr id="47108" name="Line 5"/>
          <p:cNvSpPr>
            <a:spLocks noChangeShapeType="1"/>
          </p:cNvSpPr>
          <p:nvPr/>
        </p:nvSpPr>
        <p:spPr bwMode="auto">
          <a:xfrm>
            <a:off x="3886200" y="1905000"/>
            <a:ext cx="0" cy="533400"/>
          </a:xfrm>
          <a:prstGeom prst="line">
            <a:avLst/>
          </a:prstGeom>
          <a:noFill/>
          <a:ln w="28575">
            <a:solidFill>
              <a:schemeClr val="tx1"/>
            </a:solidFill>
            <a:round/>
            <a:headEnd/>
            <a:tailEnd type="triangle" w="med" len="med"/>
          </a:ln>
        </p:spPr>
        <p:txBody>
          <a:bodyPr/>
          <a:lstStyle/>
          <a:p>
            <a:endParaRPr lang="en-US"/>
          </a:p>
        </p:txBody>
      </p:sp>
      <p:sp>
        <p:nvSpPr>
          <p:cNvPr id="47109" name="Line 6"/>
          <p:cNvSpPr>
            <a:spLocks noChangeShapeType="1"/>
          </p:cNvSpPr>
          <p:nvPr/>
        </p:nvSpPr>
        <p:spPr bwMode="auto">
          <a:xfrm>
            <a:off x="3962400" y="3124200"/>
            <a:ext cx="0" cy="304800"/>
          </a:xfrm>
          <a:prstGeom prst="line">
            <a:avLst/>
          </a:prstGeom>
          <a:noFill/>
          <a:ln w="28575">
            <a:solidFill>
              <a:schemeClr val="tx1"/>
            </a:solidFill>
            <a:round/>
            <a:headEnd/>
            <a:tailEnd type="triangle" w="med" len="med"/>
          </a:ln>
        </p:spPr>
        <p:txBody>
          <a:bodyPr/>
          <a:lstStyle/>
          <a:p>
            <a:endParaRPr lang="en-US"/>
          </a:p>
        </p:txBody>
      </p:sp>
      <p:sp>
        <p:nvSpPr>
          <p:cNvPr id="47110" name="Line 8"/>
          <p:cNvSpPr>
            <a:spLocks noChangeShapeType="1"/>
          </p:cNvSpPr>
          <p:nvPr/>
        </p:nvSpPr>
        <p:spPr bwMode="auto">
          <a:xfrm>
            <a:off x="4038600" y="4267200"/>
            <a:ext cx="0" cy="609600"/>
          </a:xfrm>
          <a:prstGeom prst="line">
            <a:avLst/>
          </a:prstGeom>
          <a:noFill/>
          <a:ln w="28575">
            <a:solidFill>
              <a:schemeClr val="tx1"/>
            </a:solidFill>
            <a:round/>
            <a:headEnd/>
            <a:tailEnd type="triangle" w="med" len="med"/>
          </a:ln>
        </p:spPr>
        <p:txBody>
          <a:bodyPr/>
          <a:lstStyle/>
          <a:p>
            <a:endParaRPr lang="en-US"/>
          </a:p>
        </p:txBody>
      </p:sp>
      <p:sp>
        <p:nvSpPr>
          <p:cNvPr id="47111" name="Line 9"/>
          <p:cNvSpPr>
            <a:spLocks noChangeShapeType="1"/>
          </p:cNvSpPr>
          <p:nvPr/>
        </p:nvSpPr>
        <p:spPr bwMode="auto">
          <a:xfrm>
            <a:off x="4114800" y="5410200"/>
            <a:ext cx="0" cy="6096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Rot="1" noChangeArrowheads="1"/>
          </p:cNvSpPr>
          <p:nvPr>
            <p:ph idx="1"/>
          </p:nvPr>
        </p:nvSpPr>
        <p:spPr>
          <a:xfrm>
            <a:off x="1295400" y="685800"/>
            <a:ext cx="7546975" cy="5638800"/>
          </a:xfrm>
        </p:spPr>
        <p:txBody>
          <a:bodyPr/>
          <a:lstStyle/>
          <a:p>
            <a:pPr eaLnBrk="1" hangingPunct="1"/>
            <a:r>
              <a:rPr lang="en-US" smtClean="0"/>
              <a:t>A skeletal CCN displays an untrained, self-organized, self-adaptive and </a:t>
            </a:r>
            <a:r>
              <a:rPr lang="en-US" i="1" smtClean="0"/>
              <a:t>epigenetically</a:t>
            </a:r>
            <a:r>
              <a:rPr lang="en-US" smtClean="0"/>
              <a:t> regulated system.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Rot="1" noChangeArrowheads="1"/>
          </p:cNvSpPr>
          <p:nvPr>
            <p:ph idx="1"/>
          </p:nvPr>
        </p:nvSpPr>
        <p:spPr>
          <a:xfrm>
            <a:off x="1219200" y="685800"/>
            <a:ext cx="7497763" cy="4800600"/>
          </a:xfrm>
        </p:spPr>
        <p:txBody>
          <a:bodyPr>
            <a:normAutofit fontScale="92500"/>
          </a:bodyPr>
          <a:lstStyle/>
          <a:p>
            <a:pPr marL="365760" indent="-283464" eaLnBrk="1" fontAlgn="auto" hangingPunct="1">
              <a:lnSpc>
                <a:spcPct val="90000"/>
              </a:lnSpc>
              <a:spcAft>
                <a:spcPts val="0"/>
              </a:spcAft>
              <a:buFont typeface="Arial" charset="0"/>
              <a:buNone/>
              <a:defRPr/>
            </a:pPr>
            <a:endParaRPr lang="en-US" b="1" u="sng" dirty="0" smtClean="0">
              <a:solidFill>
                <a:schemeClr val="accent5">
                  <a:lumMod val="50000"/>
                </a:schemeClr>
              </a:solidFill>
            </a:endParaRPr>
          </a:p>
          <a:p>
            <a:pPr marL="365760" indent="-283464" eaLnBrk="1" fontAlgn="auto" hangingPunct="1">
              <a:lnSpc>
                <a:spcPct val="90000"/>
              </a:lnSpc>
              <a:spcAft>
                <a:spcPts val="0"/>
              </a:spcAft>
              <a:buFont typeface="Arial" charset="0"/>
              <a:buNone/>
              <a:defRPr/>
            </a:pPr>
            <a:r>
              <a:rPr lang="en-US" sz="2800" b="1" u="sng" dirty="0" smtClean="0">
                <a:solidFill>
                  <a:schemeClr val="accent5">
                    <a:lumMod val="50000"/>
                  </a:schemeClr>
                </a:solidFill>
              </a:rPr>
              <a:t>Development</a:t>
            </a:r>
            <a:r>
              <a:rPr lang="en-US" sz="2800" b="1" dirty="0" smtClean="0">
                <a:solidFill>
                  <a:schemeClr val="accent5">
                    <a:lumMod val="50000"/>
                  </a:schemeClr>
                </a:solidFill>
              </a:rPr>
              <a:t> </a:t>
            </a:r>
            <a:r>
              <a:rPr lang="en-US" sz="2800" dirty="0">
                <a:solidFill>
                  <a:schemeClr val="accent5">
                    <a:lumMod val="50000"/>
                  </a:schemeClr>
                </a:solidFill>
              </a:rPr>
              <a:t>:</a:t>
            </a:r>
          </a:p>
          <a:p>
            <a:pPr marL="365760" indent="-283464" algn="just" eaLnBrk="1" fontAlgn="auto" hangingPunct="1">
              <a:lnSpc>
                <a:spcPct val="90000"/>
              </a:lnSpc>
              <a:spcAft>
                <a:spcPts val="0"/>
              </a:spcAft>
              <a:buFont typeface="Wingdings" pitchFamily="2" charset="2"/>
              <a:buChar char="v"/>
              <a:defRPr/>
            </a:pPr>
            <a:r>
              <a:rPr lang="en-US" dirty="0"/>
              <a:t> </a:t>
            </a:r>
            <a:r>
              <a:rPr lang="en-US" sz="2800" dirty="0"/>
              <a:t>It is progress towards maturity.     							[Todd-1931]</a:t>
            </a:r>
          </a:p>
          <a:p>
            <a:pPr marL="365760" indent="-283464" algn="just" eaLnBrk="1" fontAlgn="auto" hangingPunct="1">
              <a:lnSpc>
                <a:spcPct val="90000"/>
              </a:lnSpc>
              <a:spcAft>
                <a:spcPts val="0"/>
              </a:spcAft>
              <a:buFont typeface="Wingdings" pitchFamily="2" charset="2"/>
              <a:buChar char="v"/>
              <a:defRPr/>
            </a:pPr>
            <a:r>
              <a:rPr lang="en-US" sz="2800" dirty="0"/>
              <a:t>Development is increase in complexity. [Proffit-1986]   </a:t>
            </a:r>
          </a:p>
          <a:p>
            <a:pPr marL="365760" indent="-283464" algn="just" eaLnBrk="1" fontAlgn="auto" hangingPunct="1">
              <a:lnSpc>
                <a:spcPct val="90000"/>
              </a:lnSpc>
              <a:spcAft>
                <a:spcPts val="0"/>
              </a:spcAft>
              <a:buFont typeface="Wingdings" pitchFamily="2" charset="2"/>
              <a:buChar char="v"/>
              <a:defRPr/>
            </a:pPr>
            <a:r>
              <a:rPr lang="en-US" sz="2800" dirty="0"/>
              <a:t>Development refers to all the naturally occurring unidirectional changes in the life of an individual from its existence as a single cells to its elaboration as a multifunctional unit terminating in death.[Moyer-1988]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a:xfrm>
            <a:off x="1066800" y="152400"/>
            <a:ext cx="7775575" cy="1371600"/>
          </a:xfrm>
        </p:spPr>
        <p:txBody>
          <a:bodyPr>
            <a:normAutofit fontScale="90000"/>
          </a:bodyPr>
          <a:lstStyle/>
          <a:p>
            <a:pPr eaLnBrk="1" fontAlgn="auto" hangingPunct="1">
              <a:spcAft>
                <a:spcPts val="0"/>
              </a:spcAft>
              <a:defRPr/>
            </a:pPr>
            <a:r>
              <a:rPr lang="en-US" sz="4000" dirty="0">
                <a:solidFill>
                  <a:schemeClr val="tx2">
                    <a:satMod val="130000"/>
                  </a:schemeClr>
                </a:solidFill>
              </a:rPr>
              <a:t>Functional matrix hypothesis revisited: </a:t>
            </a:r>
            <a:r>
              <a:rPr lang="en-US" sz="4000" dirty="0" smtClean="0">
                <a:solidFill>
                  <a:schemeClr val="tx2">
                    <a:satMod val="130000"/>
                  </a:schemeClr>
                </a:solidFill>
              </a:rPr>
              <a:t/>
            </a:r>
            <a:br>
              <a:rPr lang="en-US" sz="4000" dirty="0" smtClean="0">
                <a:solidFill>
                  <a:schemeClr val="tx2">
                    <a:satMod val="130000"/>
                  </a:schemeClr>
                </a:solidFill>
              </a:rPr>
            </a:br>
            <a:r>
              <a:rPr lang="en-US" sz="4000" dirty="0" smtClean="0">
                <a:solidFill>
                  <a:schemeClr val="tx2">
                    <a:satMod val="130000"/>
                  </a:schemeClr>
                </a:solidFill>
              </a:rPr>
              <a:t>3</a:t>
            </a:r>
            <a:r>
              <a:rPr lang="en-US" sz="4000" dirty="0">
                <a:solidFill>
                  <a:schemeClr val="tx2">
                    <a:satMod val="130000"/>
                  </a:schemeClr>
                </a:solidFill>
              </a:rPr>
              <a:t>. The genomic thesis</a:t>
            </a:r>
          </a:p>
        </p:txBody>
      </p:sp>
      <p:sp>
        <p:nvSpPr>
          <p:cNvPr id="49155" name="Rectangle 3"/>
          <p:cNvSpPr>
            <a:spLocks noGrp="1" noRot="1" noChangeArrowheads="1"/>
          </p:cNvSpPr>
          <p:nvPr>
            <p:ph idx="1"/>
          </p:nvPr>
        </p:nvSpPr>
        <p:spPr>
          <a:xfrm>
            <a:off x="1066800" y="1066800"/>
            <a:ext cx="7775575" cy="4953000"/>
          </a:xfrm>
        </p:spPr>
        <p:txBody>
          <a:bodyPr/>
          <a:lstStyle/>
          <a:p>
            <a:pPr algn="just" eaLnBrk="1" hangingPunct="1">
              <a:lnSpc>
                <a:spcPct val="80000"/>
              </a:lnSpc>
              <a:spcAft>
                <a:spcPct val="50000"/>
              </a:spcAft>
            </a:pPr>
            <a:endParaRPr lang="en-US" sz="2800" smtClean="0"/>
          </a:p>
          <a:p>
            <a:pPr algn="just" eaLnBrk="1" hangingPunct="1">
              <a:lnSpc>
                <a:spcPct val="80000"/>
              </a:lnSpc>
              <a:spcAft>
                <a:spcPct val="50000"/>
              </a:spcAft>
            </a:pPr>
            <a:r>
              <a:rPr lang="en-US" sz="2800" smtClean="0"/>
              <a:t>The whole plan of growth, the whole series of operations to be carried out, the order and site of synthesis and their co-ordination are all written down in the nucleic acid message.                                 </a:t>
            </a:r>
          </a:p>
          <a:p>
            <a:pPr algn="just" eaLnBrk="1" hangingPunct="1">
              <a:lnSpc>
                <a:spcPct val="80000"/>
              </a:lnSpc>
            </a:pPr>
            <a:r>
              <a:rPr lang="en-US" sz="2800" smtClean="0"/>
              <a:t>The initial version of the functional matrix hypothesis claiming epigenetic control of morphogenesis was based on macroscopic (gross) experimental, comparative and clinical data. Recently revised it now extends hierarchically from gross to microscopic (cellular &amp; molecular) levels and identifies some epigenetic mechanisms capable of regulating genomic expression.</a:t>
            </a:r>
          </a:p>
          <a:p>
            <a:pPr algn="just" eaLnBrk="1" hangingPunct="1">
              <a:lnSpc>
                <a:spcPct val="80000"/>
              </a:lnSpc>
              <a:buFont typeface="Arial" charset="0"/>
              <a:buNone/>
            </a:pPr>
            <a:r>
              <a:rPr lang="en-US" sz="280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Rot="1" noChangeArrowheads="1"/>
          </p:cNvSpPr>
          <p:nvPr>
            <p:ph idx="1"/>
          </p:nvPr>
        </p:nvSpPr>
        <p:spPr>
          <a:xfrm>
            <a:off x="1143000" y="304800"/>
            <a:ext cx="7699375" cy="5794375"/>
          </a:xfrm>
        </p:spPr>
        <p:txBody>
          <a:bodyPr>
            <a:normAutofit/>
          </a:bodyPr>
          <a:lstStyle/>
          <a:p>
            <a:pPr marL="365760" indent="-283464" algn="just" eaLnBrk="1" fontAlgn="auto" hangingPunct="1">
              <a:lnSpc>
                <a:spcPct val="90000"/>
              </a:lnSpc>
              <a:spcAft>
                <a:spcPts val="0"/>
              </a:spcAft>
              <a:buFont typeface="Wingdings 2"/>
              <a:buChar char=""/>
              <a:defRPr/>
            </a:pPr>
            <a:r>
              <a:rPr lang="en-US" sz="2800" dirty="0"/>
              <a:t>The epigenetic /</a:t>
            </a:r>
            <a:r>
              <a:rPr lang="en-US" sz="2800" dirty="0" smtClean="0"/>
              <a:t>genomic method consists </a:t>
            </a:r>
            <a:r>
              <a:rPr lang="en-US" sz="2800" dirty="0"/>
              <a:t>of the presentation of two opposing views-                                                        	</a:t>
            </a:r>
            <a:r>
              <a:rPr lang="en-US" sz="2800" dirty="0" smtClean="0">
                <a:cs typeface="Tahoma" pitchFamily="34" charset="0"/>
              </a:rPr>
              <a:t>• </a:t>
            </a:r>
            <a:r>
              <a:rPr lang="en-US" sz="2800" dirty="0">
                <a:cs typeface="Tahoma" pitchFamily="34" charset="0"/>
              </a:rPr>
              <a:t>The genomic thesis        			          	</a:t>
            </a:r>
            <a:r>
              <a:rPr lang="en-US" sz="2800" dirty="0" smtClean="0">
                <a:cs typeface="Tahoma" pitchFamily="34" charset="0"/>
              </a:rPr>
              <a:t>• </a:t>
            </a:r>
            <a:r>
              <a:rPr lang="en-US" sz="2800" dirty="0"/>
              <a:t>An epigenetic antithesis </a:t>
            </a:r>
            <a:r>
              <a:rPr lang="en-US" sz="2800" dirty="0" smtClean="0"/>
              <a:t>and</a:t>
            </a:r>
          </a:p>
          <a:p>
            <a:pPr marL="82296" indent="0" algn="just" eaLnBrk="1" fontAlgn="auto" hangingPunct="1">
              <a:lnSpc>
                <a:spcPct val="90000"/>
              </a:lnSpc>
              <a:spcAft>
                <a:spcPts val="0"/>
              </a:spcAft>
              <a:buFont typeface="Wingdings 2"/>
              <a:buNone/>
              <a:defRPr/>
            </a:pPr>
            <a:r>
              <a:rPr lang="en-US" sz="2800" dirty="0"/>
              <a:t> </a:t>
            </a:r>
            <a:r>
              <a:rPr lang="en-US" sz="2800" dirty="0" smtClean="0"/>
              <a:t>         resolving </a:t>
            </a:r>
            <a:r>
              <a:rPr lang="en-US" sz="2800" dirty="0"/>
              <a:t>synthesis</a:t>
            </a:r>
            <a:r>
              <a:rPr lang="en-US" sz="2800" dirty="0" smtClean="0"/>
              <a:t>.</a:t>
            </a:r>
          </a:p>
          <a:p>
            <a:pPr marL="82296" indent="0" algn="just" eaLnBrk="1" fontAlgn="auto" hangingPunct="1">
              <a:lnSpc>
                <a:spcPct val="90000"/>
              </a:lnSpc>
              <a:spcAft>
                <a:spcPts val="0"/>
              </a:spcAft>
              <a:buFont typeface="Wingdings 2"/>
              <a:buNone/>
              <a:defRPr/>
            </a:pPr>
            <a:endParaRPr lang="en-US" sz="2800" dirty="0"/>
          </a:p>
          <a:p>
            <a:pPr marL="365760" indent="-283464" algn="just" eaLnBrk="1" fontAlgn="auto" hangingPunct="1">
              <a:lnSpc>
                <a:spcPct val="90000"/>
              </a:lnSpc>
              <a:spcAft>
                <a:spcPts val="0"/>
              </a:spcAft>
              <a:buFont typeface="Wingdings 2"/>
              <a:buChar char=""/>
              <a:defRPr/>
            </a:pPr>
            <a:r>
              <a:rPr lang="en-US" b="1" dirty="0"/>
              <a:t>The genomic thesis :</a:t>
            </a:r>
          </a:p>
          <a:p>
            <a:pPr marL="365760" indent="-283464" algn="just" eaLnBrk="1" fontAlgn="auto" hangingPunct="1">
              <a:lnSpc>
                <a:spcPct val="90000"/>
              </a:lnSpc>
              <a:spcAft>
                <a:spcPts val="0"/>
              </a:spcAft>
              <a:buFont typeface="Arial" charset="0"/>
              <a:buNone/>
              <a:defRPr/>
            </a:pPr>
            <a:r>
              <a:rPr lang="en-US" b="1" dirty="0"/>
              <a:t>    </a:t>
            </a:r>
            <a:r>
              <a:rPr lang="en-US" dirty="0"/>
              <a:t> </a:t>
            </a:r>
            <a:r>
              <a:rPr lang="en-US" sz="2800" dirty="0"/>
              <a:t>The genomic thesis</a:t>
            </a:r>
            <a:r>
              <a:rPr lang="en-US" dirty="0"/>
              <a:t> </a:t>
            </a:r>
            <a:r>
              <a:rPr lang="en-US" sz="2800" dirty="0"/>
              <a:t>holds that the genome from the moment of fertilization, contains all the information necessary to regulate </a:t>
            </a:r>
            <a:r>
              <a:rPr lang="en-US" sz="2800" dirty="0" smtClean="0"/>
              <a:t>---</a:t>
            </a:r>
          </a:p>
          <a:p>
            <a:pPr marL="365760" indent="-283464" algn="just" eaLnBrk="1" fontAlgn="auto" hangingPunct="1">
              <a:lnSpc>
                <a:spcPct val="90000"/>
              </a:lnSpc>
              <a:spcAft>
                <a:spcPts val="0"/>
              </a:spcAft>
              <a:buFont typeface="Arial" charset="0"/>
              <a:buNone/>
              <a:defRPr/>
            </a:pPr>
            <a:r>
              <a:rPr lang="en-US" sz="2800" dirty="0" smtClean="0"/>
              <a:t> </a:t>
            </a:r>
          </a:p>
          <a:p>
            <a:pPr marL="365760" indent="-283464" algn="just" eaLnBrk="1" fontAlgn="auto" hangingPunct="1">
              <a:lnSpc>
                <a:spcPct val="90000"/>
              </a:lnSpc>
              <a:spcAft>
                <a:spcPts val="0"/>
              </a:spcAft>
              <a:buFont typeface="Arial" charset="0"/>
              <a:buNone/>
              <a:defRPr/>
            </a:pPr>
            <a:r>
              <a:rPr lang="en-US" sz="2800" dirty="0" smtClean="0"/>
              <a:t> </a:t>
            </a:r>
            <a:r>
              <a:rPr lang="en-US" sz="2800" dirty="0"/>
              <a:t>1)The </a:t>
            </a:r>
            <a:r>
              <a:rPr lang="en-US" sz="2800" dirty="0" err="1"/>
              <a:t>intranuclear</a:t>
            </a:r>
            <a:r>
              <a:rPr lang="en-US" sz="2800" dirty="0"/>
              <a:t> formation and transcription of mRNA.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Rot="1" noChangeArrowheads="1"/>
          </p:cNvSpPr>
          <p:nvPr>
            <p:ph idx="1"/>
          </p:nvPr>
        </p:nvSpPr>
        <p:spPr>
          <a:xfrm>
            <a:off x="1295400" y="609600"/>
            <a:ext cx="7546975" cy="5489575"/>
          </a:xfrm>
        </p:spPr>
        <p:txBody>
          <a:bodyPr/>
          <a:lstStyle/>
          <a:p>
            <a:pPr eaLnBrk="1" hangingPunct="1">
              <a:buFont typeface="Arial" charset="0"/>
              <a:buNone/>
            </a:pPr>
            <a:r>
              <a:rPr lang="en-US" smtClean="0"/>
              <a:t> 2)To regulate all of the intracellular and intercellular process of subsequent, and structurally more complex cells, tissue, organ, and organismal morphogenesis. </a:t>
            </a:r>
          </a:p>
          <a:p>
            <a:pPr eaLnBrk="1" hangingPunct="1">
              <a:buFont typeface="Arial" charset="0"/>
              <a:buNone/>
            </a:pPr>
            <a:r>
              <a:rPr lang="en-US" smtClean="0"/>
              <a:t>  </a:t>
            </a:r>
          </a:p>
          <a:p>
            <a:pPr eaLnBrk="1" hangingPunct="1"/>
            <a:r>
              <a:rPr lang="en-US" smtClean="0"/>
              <a:t>All (phenotypic) feature are ultimately determined by the DNA sequence of the genome.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rrowheads="1"/>
          </p:cNvSpPr>
          <p:nvPr>
            <p:ph idx="1"/>
          </p:nvPr>
        </p:nvSpPr>
        <p:spPr>
          <a:xfrm>
            <a:off x="1066800" y="762000"/>
            <a:ext cx="7775575" cy="5486400"/>
          </a:xfrm>
        </p:spPr>
        <p:txBody>
          <a:bodyPr/>
          <a:lstStyle/>
          <a:p>
            <a:pPr algn="just" eaLnBrk="1" hangingPunct="1">
              <a:lnSpc>
                <a:spcPct val="90000"/>
              </a:lnSpc>
              <a:spcAft>
                <a:spcPct val="50000"/>
              </a:spcAft>
            </a:pPr>
            <a:r>
              <a:rPr lang="en-US" sz="2800" smtClean="0"/>
              <a:t>In this thesis , morphogenesis is the predetermined reading out of an intrinsic and inherited genomic organismal blueprint, the genome also regulates size, shape and location of cell, tissue, organ.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a:xfrm>
            <a:off x="1066800" y="304800"/>
            <a:ext cx="7772400" cy="1524000"/>
          </a:xfrm>
        </p:spPr>
        <p:txBody>
          <a:bodyPr>
            <a:normAutofit fontScale="90000"/>
          </a:bodyPr>
          <a:lstStyle/>
          <a:p>
            <a:pPr eaLnBrk="1" fontAlgn="auto" hangingPunct="1">
              <a:spcAft>
                <a:spcPts val="0"/>
              </a:spcAft>
              <a:defRPr/>
            </a:pPr>
            <a:r>
              <a:rPr lang="en-US" sz="3600" dirty="0">
                <a:solidFill>
                  <a:schemeClr val="tx2">
                    <a:satMod val="130000"/>
                  </a:schemeClr>
                </a:solidFill>
              </a:rPr>
              <a:t>The functional matrix hypothesis </a:t>
            </a:r>
            <a:r>
              <a:rPr lang="en-US" sz="3600" dirty="0" smtClean="0">
                <a:solidFill>
                  <a:schemeClr val="tx2">
                    <a:satMod val="130000"/>
                  </a:schemeClr>
                </a:solidFill>
              </a:rPr>
              <a:t>revisited:</a:t>
            </a:r>
            <a:br>
              <a:rPr lang="en-US" sz="3600" dirty="0" smtClean="0">
                <a:solidFill>
                  <a:schemeClr val="tx2">
                    <a:satMod val="130000"/>
                  </a:schemeClr>
                </a:solidFill>
              </a:rPr>
            </a:br>
            <a:r>
              <a:rPr lang="en-US" sz="3600" dirty="0" smtClean="0">
                <a:solidFill>
                  <a:schemeClr val="tx2">
                    <a:satMod val="130000"/>
                  </a:schemeClr>
                </a:solidFill>
              </a:rPr>
              <a:t/>
            </a:r>
            <a:br>
              <a:rPr lang="en-US" sz="3600" dirty="0" smtClean="0">
                <a:solidFill>
                  <a:schemeClr val="tx2">
                    <a:satMod val="130000"/>
                  </a:schemeClr>
                </a:solidFill>
              </a:rPr>
            </a:br>
            <a:r>
              <a:rPr lang="en-US" sz="3600" dirty="0" smtClean="0">
                <a:solidFill>
                  <a:schemeClr val="tx2">
                    <a:satMod val="130000"/>
                  </a:schemeClr>
                </a:solidFill>
              </a:rPr>
              <a:t>4</a:t>
            </a:r>
            <a:r>
              <a:rPr lang="en-US" sz="3600" dirty="0">
                <a:solidFill>
                  <a:schemeClr val="tx2">
                    <a:satMod val="130000"/>
                  </a:schemeClr>
                </a:solidFill>
              </a:rPr>
              <a:t>. The epigenetic antithesis and the resolving synthesis</a:t>
            </a:r>
            <a:r>
              <a:rPr lang="en-US" sz="4000" dirty="0">
                <a:solidFill>
                  <a:schemeClr val="tx2">
                    <a:satMod val="130000"/>
                  </a:schemeClr>
                </a:solidFill>
              </a:rPr>
              <a:t> </a:t>
            </a:r>
          </a:p>
        </p:txBody>
      </p:sp>
      <p:sp>
        <p:nvSpPr>
          <p:cNvPr id="270339" name="Rectangle 3"/>
          <p:cNvSpPr>
            <a:spLocks noGrp="1" noRot="1" noChangeArrowheads="1"/>
          </p:cNvSpPr>
          <p:nvPr>
            <p:ph idx="1"/>
          </p:nvPr>
        </p:nvSpPr>
        <p:spPr>
          <a:xfrm>
            <a:off x="1219200" y="2209800"/>
            <a:ext cx="7550150" cy="4270375"/>
          </a:xfrm>
        </p:spPr>
        <p:txBody>
          <a:bodyPr>
            <a:normAutofit fontScale="92500"/>
          </a:bodyPr>
          <a:lstStyle/>
          <a:p>
            <a:pPr marL="365760" indent="-283464" algn="just" eaLnBrk="1" fontAlgn="auto" hangingPunct="1">
              <a:lnSpc>
                <a:spcPct val="80000"/>
              </a:lnSpc>
              <a:spcAft>
                <a:spcPct val="40000"/>
              </a:spcAft>
              <a:buFont typeface="Wingdings 2"/>
              <a:buChar char=""/>
              <a:defRPr/>
            </a:pPr>
            <a:r>
              <a:rPr lang="en-US" sz="2800" b="1" dirty="0"/>
              <a:t>The epigenetic antithesis :                           </a:t>
            </a:r>
            <a:r>
              <a:rPr lang="en-US" sz="2800" dirty="0"/>
              <a:t>The epigenetic antithesis, detailing both processes and mechanism, </a:t>
            </a:r>
            <a:r>
              <a:rPr lang="en-US" sz="2800" dirty="0" smtClean="0"/>
              <a:t> </a:t>
            </a:r>
            <a:r>
              <a:rPr lang="en-US" sz="2800" dirty="0"/>
              <a:t>clarify the causal chain between genome and phenotype.</a:t>
            </a:r>
          </a:p>
          <a:p>
            <a:pPr marL="365760" indent="-283464" algn="just" eaLnBrk="1" fontAlgn="auto" hangingPunct="1">
              <a:lnSpc>
                <a:spcPct val="80000"/>
              </a:lnSpc>
              <a:spcAft>
                <a:spcPts val="0"/>
              </a:spcAft>
              <a:buFont typeface="Wingdings 2"/>
              <a:buChar char=""/>
              <a:defRPr/>
            </a:pPr>
            <a:r>
              <a:rPr lang="en-US" sz="2800" dirty="0"/>
              <a:t>Its goal is to identify and describe comprehensively the series of initiating biological process and their related underlying (biochemical, biophysical) responsive mechanisms that are effective at each hierarchical level of increasing structural and operational complexity.</a:t>
            </a:r>
          </a:p>
          <a:p>
            <a:pPr marL="365760" indent="-283464" algn="just" eaLnBrk="1" fontAlgn="auto" hangingPunct="1">
              <a:lnSpc>
                <a:spcPct val="80000"/>
              </a:lnSpc>
              <a:spcAft>
                <a:spcPts val="0"/>
              </a:spcAft>
              <a:buFont typeface="Arial" charset="0"/>
              <a:buNone/>
              <a:defRPr/>
            </a:pPr>
            <a:r>
              <a:rPr lang="en-US" sz="28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Rot="1" noChangeArrowheads="1"/>
          </p:cNvSpPr>
          <p:nvPr>
            <p:ph idx="1"/>
          </p:nvPr>
        </p:nvSpPr>
        <p:spPr>
          <a:xfrm>
            <a:off x="1143000" y="685800"/>
            <a:ext cx="7699375" cy="5413375"/>
          </a:xfrm>
        </p:spPr>
        <p:txBody>
          <a:bodyPr/>
          <a:lstStyle/>
          <a:p>
            <a:pPr algn="just" eaLnBrk="1" hangingPunct="1">
              <a:lnSpc>
                <a:spcPct val="90000"/>
              </a:lnSpc>
              <a:buFont typeface="Arial" charset="0"/>
              <a:buNone/>
            </a:pPr>
            <a:r>
              <a:rPr lang="en-US" sz="2800" b="1" smtClean="0"/>
              <a:t>Craniofacial epigenetics:</a:t>
            </a:r>
          </a:p>
          <a:p>
            <a:pPr algn="just" eaLnBrk="1" hangingPunct="1">
              <a:lnSpc>
                <a:spcPct val="90000"/>
              </a:lnSpc>
            </a:pPr>
            <a:r>
              <a:rPr lang="en-US" sz="2800" smtClean="0"/>
              <a:t>Epigenetics refers to the entire series of interaction among cells and cell products which leads to morphogenesis and differentiation. thus all cranial development is epigenetic.</a:t>
            </a:r>
          </a:p>
          <a:p>
            <a:pPr algn="just" eaLnBrk="1" hangingPunct="1">
              <a:lnSpc>
                <a:spcPct val="90000"/>
              </a:lnSpc>
            </a:pPr>
            <a:r>
              <a:rPr lang="en-US" sz="2800" smtClean="0"/>
              <a:t>In terms of clinical orthodontics, all therapy is applied epigenetics and all appliances acts as prosthetic functional matrices.</a:t>
            </a:r>
          </a:p>
          <a:p>
            <a:pPr algn="just" eaLnBrk="1" hangingPunct="1">
              <a:lnSpc>
                <a:spcPct val="90000"/>
              </a:lnSpc>
            </a:pPr>
            <a:r>
              <a:rPr lang="en-US" sz="2800" smtClean="0"/>
              <a:t>Clinical therapeutics includes a number of epigenetic processes, whose processes of tissue adaptation by both skeletal unit and functional matrices.</a:t>
            </a:r>
          </a:p>
          <a:p>
            <a:pPr algn="just" eaLnBrk="1" hangingPunct="1">
              <a:lnSpc>
                <a:spcPct val="90000"/>
              </a:lnSpc>
            </a:pPr>
            <a:endParaRPr lang="en-US" sz="2800" smtClean="0"/>
          </a:p>
          <a:p>
            <a:pPr algn="just" eaLnBrk="1" hangingPunct="1">
              <a:lnSpc>
                <a:spcPct val="90000"/>
              </a:lnSpc>
            </a:pPr>
            <a:endParaRPr lang="en-US" sz="2800" smtClean="0"/>
          </a:p>
          <a:p>
            <a:pPr algn="just" eaLnBrk="1" hangingPunct="1">
              <a:lnSpc>
                <a:spcPct val="90000"/>
              </a:lnSpc>
              <a:buFont typeface="Arial" charset="0"/>
              <a:buNone/>
            </a:pPr>
            <a:endParaRPr lang="en-US" sz="2800" smtClean="0"/>
          </a:p>
          <a:p>
            <a:pPr algn="just"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xfrm>
            <a:off x="1143000" y="0"/>
            <a:ext cx="7699375" cy="1295400"/>
          </a:xfrm>
        </p:spPr>
        <p:txBody>
          <a:bodyPr/>
          <a:lstStyle/>
          <a:p>
            <a:pPr eaLnBrk="1" fontAlgn="auto" hangingPunct="1">
              <a:spcAft>
                <a:spcPts val="0"/>
              </a:spcAft>
              <a:defRPr/>
            </a:pPr>
            <a:r>
              <a:rPr lang="en-US" dirty="0">
                <a:solidFill>
                  <a:schemeClr val="tx2">
                    <a:satMod val="130000"/>
                  </a:schemeClr>
                </a:solidFill>
              </a:rPr>
              <a:t>A resolving synthesis</a:t>
            </a:r>
          </a:p>
        </p:txBody>
      </p:sp>
      <p:sp>
        <p:nvSpPr>
          <p:cNvPr id="55299" name="Rectangle 3"/>
          <p:cNvSpPr>
            <a:spLocks noGrp="1" noRot="1" noChangeArrowheads="1"/>
          </p:cNvSpPr>
          <p:nvPr>
            <p:ph idx="1"/>
          </p:nvPr>
        </p:nvSpPr>
        <p:spPr>
          <a:xfrm>
            <a:off x="1295400" y="1219200"/>
            <a:ext cx="7546975" cy="5334000"/>
          </a:xfrm>
        </p:spPr>
        <p:txBody>
          <a:bodyPr/>
          <a:lstStyle/>
          <a:p>
            <a:pPr algn="just" eaLnBrk="1" hangingPunct="1">
              <a:lnSpc>
                <a:spcPct val="80000"/>
              </a:lnSpc>
            </a:pPr>
            <a:r>
              <a:rPr lang="en-US" sz="2800" smtClean="0"/>
              <a:t>Morphogenesis is regulated by the activity of both genomic and epigenetic processes and mechanisms.</a:t>
            </a:r>
          </a:p>
          <a:p>
            <a:pPr algn="just" eaLnBrk="1" hangingPunct="1">
              <a:lnSpc>
                <a:spcPct val="80000"/>
              </a:lnSpc>
            </a:pPr>
            <a:r>
              <a:rPr lang="en-US" sz="2800" smtClean="0"/>
              <a:t>Genomic factors are considered as intrinsic and prior causes, epigenetic factors are considered as extrinsic and proximate cause.</a:t>
            </a:r>
          </a:p>
          <a:p>
            <a:pPr algn="just" eaLnBrk="1" hangingPunct="1">
              <a:lnSpc>
                <a:spcPct val="80000"/>
              </a:lnSpc>
            </a:pPr>
            <a:r>
              <a:rPr lang="en-US" sz="2800" smtClean="0"/>
              <a:t>Epigenetic processes and events are the immediately proximate causes of development and as such they are the primary agencies.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b="1" dirty="0">
                <a:solidFill>
                  <a:schemeClr val="tx2">
                    <a:satMod val="130000"/>
                  </a:schemeClr>
                </a:solidFill>
              </a:rPr>
              <a:t>Von </a:t>
            </a:r>
            <a:r>
              <a:rPr lang="en-US" sz="4000" b="1" dirty="0" err="1">
                <a:solidFill>
                  <a:schemeClr val="tx2">
                    <a:satMod val="130000"/>
                  </a:schemeClr>
                </a:solidFill>
              </a:rPr>
              <a:t>Limborgh’s</a:t>
            </a:r>
            <a:r>
              <a:rPr lang="en-US" sz="4000" b="1" dirty="0">
                <a:solidFill>
                  <a:schemeClr val="tx2">
                    <a:satMod val="130000"/>
                  </a:schemeClr>
                </a:solidFill>
              </a:rPr>
              <a:t> multifactorial theory (1970 )</a:t>
            </a:r>
            <a:r>
              <a:rPr lang="en-US" sz="4000" dirty="0">
                <a:solidFill>
                  <a:schemeClr val="tx2">
                    <a:satMod val="130000"/>
                  </a:schemeClr>
                </a:solidFill>
              </a:rPr>
              <a:t> </a:t>
            </a:r>
          </a:p>
        </p:txBody>
      </p:sp>
      <p:sp>
        <p:nvSpPr>
          <p:cNvPr id="56323" name="Rectangle 3"/>
          <p:cNvSpPr>
            <a:spLocks noGrp="1" noRot="1" noChangeArrowheads="1"/>
          </p:cNvSpPr>
          <p:nvPr>
            <p:ph idx="1"/>
          </p:nvPr>
        </p:nvSpPr>
        <p:spPr/>
        <p:txBody>
          <a:bodyPr/>
          <a:lstStyle/>
          <a:p>
            <a:pPr algn="just" eaLnBrk="1" hangingPunct="1"/>
            <a:r>
              <a:rPr lang="en-US" smtClean="0"/>
              <a:t>Von limborg explains the process of growth and development in view of combination of all existing theories.</a:t>
            </a:r>
          </a:p>
          <a:p>
            <a:pPr algn="just" eaLnBrk="1" hangingPunct="1"/>
            <a:r>
              <a:rPr lang="en-US" smtClean="0"/>
              <a:t>He suggested the five factors that have been believed to control the growth.</a:t>
            </a:r>
          </a:p>
          <a:p>
            <a:pPr algn="just" eaLnBrk="1" hangingPunct="1">
              <a:buFont typeface="Arial" charset="0"/>
              <a:buNone/>
            </a:pPr>
            <a:r>
              <a:rPr lang="en-US" smtClean="0"/>
              <a:t>1) </a:t>
            </a:r>
            <a:r>
              <a:rPr lang="en-US" u="sng" smtClean="0"/>
              <a:t>Intrinsic genetic factors-</a:t>
            </a:r>
            <a:r>
              <a:rPr lang="en-US" smtClean="0"/>
              <a:t> genetic control of skeletal units themselves.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idx="1"/>
          </p:nvPr>
        </p:nvSpPr>
        <p:spPr>
          <a:xfrm>
            <a:off x="990600" y="609600"/>
            <a:ext cx="7851775" cy="5489575"/>
          </a:xfrm>
        </p:spPr>
        <p:txBody>
          <a:bodyPr/>
          <a:lstStyle/>
          <a:p>
            <a:pPr algn="just" eaLnBrk="1" hangingPunct="1">
              <a:lnSpc>
                <a:spcPct val="90000"/>
              </a:lnSpc>
              <a:buFont typeface="Arial" charset="0"/>
              <a:buNone/>
            </a:pPr>
            <a:r>
              <a:rPr lang="en-US" smtClean="0"/>
              <a:t>2) </a:t>
            </a:r>
            <a:r>
              <a:rPr lang="en-US" u="sng" smtClean="0"/>
              <a:t>Local epigenetic factors :</a:t>
            </a:r>
            <a:r>
              <a:rPr lang="en-US" smtClean="0"/>
              <a:t> genetic control        originating from adjacent structures.</a:t>
            </a:r>
          </a:p>
          <a:p>
            <a:pPr algn="just" eaLnBrk="1" hangingPunct="1">
              <a:lnSpc>
                <a:spcPct val="90000"/>
              </a:lnSpc>
              <a:buFont typeface="Arial" charset="0"/>
              <a:buNone/>
            </a:pPr>
            <a:r>
              <a:rPr lang="en-US" smtClean="0"/>
              <a:t>3) </a:t>
            </a:r>
            <a:r>
              <a:rPr lang="en-US" u="sng" smtClean="0"/>
              <a:t>General epigenetic factors :</a:t>
            </a:r>
            <a:r>
              <a:rPr lang="en-US" smtClean="0"/>
              <a:t> genetic factors determining growth from distant structures like sex hormones , growth hormones.</a:t>
            </a:r>
          </a:p>
          <a:p>
            <a:pPr algn="just" eaLnBrk="1" hangingPunct="1">
              <a:lnSpc>
                <a:spcPct val="90000"/>
              </a:lnSpc>
              <a:buFont typeface="Arial" charset="0"/>
              <a:buNone/>
            </a:pPr>
            <a:r>
              <a:rPr lang="en-US" smtClean="0"/>
              <a:t>4) </a:t>
            </a:r>
            <a:r>
              <a:rPr lang="en-US" u="sng" smtClean="0"/>
              <a:t>Local environmental factors</a:t>
            </a:r>
            <a:r>
              <a:rPr lang="en-US" smtClean="0"/>
              <a:t> : non genetic factors from external environment like habits, muscle force.</a:t>
            </a:r>
          </a:p>
          <a:p>
            <a:pPr algn="just" eaLnBrk="1" hangingPunct="1">
              <a:lnSpc>
                <a:spcPct val="90000"/>
              </a:lnSpc>
              <a:buFont typeface="Arial" charset="0"/>
              <a:buNone/>
            </a:pPr>
            <a:r>
              <a:rPr lang="en-US" smtClean="0"/>
              <a:t>5) </a:t>
            </a:r>
            <a:r>
              <a:rPr lang="en-US" u="sng" smtClean="0"/>
              <a:t>General environmental factors</a:t>
            </a:r>
            <a:r>
              <a:rPr lang="en-US" smtClean="0"/>
              <a:t> : general  influences such as nutrition, oxygen.</a:t>
            </a:r>
          </a:p>
          <a:p>
            <a:pPr algn="just" eaLnBrk="1" hangingPunct="1">
              <a:lnSpc>
                <a:spcPct val="90000"/>
              </a:lnSpc>
              <a:buFont typeface="Arial" charset="0"/>
              <a:buNone/>
            </a:pP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idx="1"/>
          </p:nvPr>
        </p:nvSpPr>
        <p:spPr/>
        <p:txBody>
          <a:bodyPr/>
          <a:lstStyle/>
          <a:p>
            <a:pPr algn="just" eaLnBrk="1" hangingPunct="1">
              <a:spcAft>
                <a:spcPct val="45000"/>
              </a:spcAft>
            </a:pPr>
            <a:r>
              <a:rPr lang="en-US" smtClean="0"/>
              <a:t>This theory explains the interaction between the genetic and environmental factors.</a:t>
            </a:r>
          </a:p>
          <a:p>
            <a:pPr algn="just" eaLnBrk="1" hangingPunct="1"/>
            <a:r>
              <a:rPr lang="en-US" smtClean="0"/>
              <a:t>Thus, what may be environment for the bone is in turn dependent on the growth and function the soft tissues. The growth of muscle and soft tissues has  a genetic component.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fontAlgn="auto" hangingPunct="1">
              <a:spcAft>
                <a:spcPts val="0"/>
              </a:spcAft>
              <a:defRPr/>
            </a:pPr>
            <a:r>
              <a:rPr lang="en-US" dirty="0">
                <a:solidFill>
                  <a:schemeClr val="tx2">
                    <a:satMod val="130000"/>
                  </a:schemeClr>
                </a:solidFill>
              </a:rPr>
              <a:t>Growth sites</a:t>
            </a:r>
          </a:p>
        </p:txBody>
      </p:sp>
      <p:sp>
        <p:nvSpPr>
          <p:cNvPr id="147459" name="Rectangle 3"/>
          <p:cNvSpPr>
            <a:spLocks noGrp="1" noRot="1" noChangeArrowheads="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dirty="0"/>
              <a:t>These are location at which growth occurs .</a:t>
            </a:r>
          </a:p>
          <a:p>
            <a:pPr marL="365760" indent="-283464" eaLnBrk="1" fontAlgn="auto" hangingPunct="1">
              <a:spcAft>
                <a:spcPts val="0"/>
              </a:spcAft>
              <a:buFont typeface="Wingdings 2"/>
              <a:buChar char=""/>
              <a:defRPr/>
            </a:pPr>
            <a:r>
              <a:rPr lang="en-US" dirty="0"/>
              <a:t>There are following main growth sites in cranial and facial bone - 			</a:t>
            </a:r>
            <a:endParaRPr lang="en-US" dirty="0" smtClean="0"/>
          </a:p>
          <a:p>
            <a:pPr marL="365760" indent="-283464" eaLnBrk="1" fontAlgn="auto" hangingPunct="1">
              <a:spcAft>
                <a:spcPts val="0"/>
              </a:spcAft>
              <a:buFont typeface="Wingdings 2"/>
              <a:buChar char=""/>
              <a:defRPr/>
            </a:pPr>
            <a:r>
              <a:rPr lang="en-US" dirty="0" smtClean="0">
                <a:cs typeface="Tahoma" pitchFamily="34" charset="0"/>
              </a:rPr>
              <a:t>• </a:t>
            </a:r>
            <a:r>
              <a:rPr lang="en-US" dirty="0">
                <a:cs typeface="Tahoma" pitchFamily="34" charset="0"/>
              </a:rPr>
              <a:t>suture of face and cranium		</a:t>
            </a:r>
            <a:endParaRPr lang="en-US" dirty="0" smtClean="0">
              <a:cs typeface="Tahoma" pitchFamily="34" charset="0"/>
            </a:endParaRPr>
          </a:p>
          <a:p>
            <a:pPr marL="365760" indent="-283464" eaLnBrk="1" fontAlgn="auto" hangingPunct="1">
              <a:spcAft>
                <a:spcPts val="0"/>
              </a:spcAft>
              <a:buFont typeface="Wingdings 2"/>
              <a:buChar char=""/>
              <a:defRPr/>
            </a:pPr>
            <a:r>
              <a:rPr lang="en-US" dirty="0" smtClean="0">
                <a:cs typeface="Tahoma" pitchFamily="34" charset="0"/>
              </a:rPr>
              <a:t>• </a:t>
            </a:r>
            <a:r>
              <a:rPr lang="en-US" dirty="0">
                <a:cs typeface="Tahoma" pitchFamily="34" charset="0"/>
              </a:rPr>
              <a:t>nasal septum cartilage 			           </a:t>
            </a:r>
            <a:r>
              <a:rPr lang="en-US" dirty="0" smtClean="0">
                <a:cs typeface="Tahoma" pitchFamily="34" charset="0"/>
              </a:rPr>
              <a:t>      • </a:t>
            </a:r>
            <a:r>
              <a:rPr lang="en-US" dirty="0">
                <a:cs typeface="Tahoma" pitchFamily="34" charset="0"/>
              </a:rPr>
              <a:t>mandibular condyle  	</a:t>
            </a:r>
            <a:endParaRPr lang="en-US" dirty="0" smtClean="0">
              <a:cs typeface="Tahoma" pitchFamily="34" charset="0"/>
            </a:endParaRPr>
          </a:p>
          <a:p>
            <a:pPr marL="365760" indent="-283464" eaLnBrk="1" fontAlgn="auto" hangingPunct="1">
              <a:spcAft>
                <a:spcPts val="0"/>
              </a:spcAft>
              <a:buFont typeface="Wingdings 2"/>
              <a:buChar char=""/>
              <a:defRPr/>
            </a:pPr>
            <a:r>
              <a:rPr lang="en-US" dirty="0" smtClean="0">
                <a:cs typeface="Tahoma" pitchFamily="34" charset="0"/>
              </a:rPr>
              <a:t>• </a:t>
            </a:r>
            <a:r>
              <a:rPr lang="en-US" dirty="0" err="1">
                <a:cs typeface="Tahoma" pitchFamily="34" charset="0"/>
              </a:rPr>
              <a:t>synchondroses</a:t>
            </a:r>
            <a:r>
              <a:rPr lang="en-US" dirty="0">
                <a:cs typeface="Tahoma" pitchFamily="34" charset="0"/>
              </a:rPr>
              <a:t> of cranial base	</a:t>
            </a:r>
            <a:endParaRPr lang="en-US" dirty="0" smtClean="0">
              <a:cs typeface="Tahoma" pitchFamily="34" charset="0"/>
            </a:endParaRPr>
          </a:p>
          <a:p>
            <a:pPr marL="365760" indent="-283464" eaLnBrk="1" fontAlgn="auto" hangingPunct="1">
              <a:spcAft>
                <a:spcPts val="0"/>
              </a:spcAft>
              <a:buFont typeface="Wingdings 2"/>
              <a:buChar char=""/>
              <a:defRPr/>
            </a:pPr>
            <a:r>
              <a:rPr lang="en-US" dirty="0" smtClean="0">
                <a:cs typeface="Tahoma" pitchFamily="34" charset="0"/>
              </a:rPr>
              <a:t>• </a:t>
            </a:r>
            <a:r>
              <a:rPr lang="en-US" dirty="0">
                <a:cs typeface="Tahoma" pitchFamily="34" charset="0"/>
              </a:rPr>
              <a:t>alveolar bone				</a:t>
            </a:r>
            <a:endParaRPr lang="en-US" dirty="0" smtClean="0">
              <a:cs typeface="Tahoma" pitchFamily="34" charset="0"/>
            </a:endParaRPr>
          </a:p>
          <a:p>
            <a:pPr marL="365760" indent="-283464" eaLnBrk="1" fontAlgn="auto" hangingPunct="1">
              <a:spcAft>
                <a:spcPts val="0"/>
              </a:spcAft>
              <a:buFont typeface="Wingdings 2"/>
              <a:buChar char=""/>
              <a:defRPr/>
            </a:pPr>
            <a:r>
              <a:rPr lang="en-US" dirty="0" smtClean="0">
                <a:cs typeface="Tahoma" pitchFamily="34" charset="0"/>
              </a:rPr>
              <a:t>• </a:t>
            </a:r>
            <a:r>
              <a:rPr lang="en-US" dirty="0">
                <a:cs typeface="Tahoma" pitchFamily="34" charset="0"/>
              </a:rPr>
              <a:t>posterior border of ramus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err="1">
                <a:solidFill>
                  <a:schemeClr val="tx2">
                    <a:satMod val="130000"/>
                  </a:schemeClr>
                </a:solidFill>
              </a:rPr>
              <a:t>Neurotrophism</a:t>
            </a:r>
            <a:r>
              <a:rPr lang="en-US" sz="4000" dirty="0">
                <a:solidFill>
                  <a:schemeClr val="tx2">
                    <a:satMod val="130000"/>
                  </a:schemeClr>
                </a:solidFill>
              </a:rPr>
              <a:t>  mechanism  (Behrents-1976)</a:t>
            </a:r>
          </a:p>
        </p:txBody>
      </p:sp>
      <p:sp>
        <p:nvSpPr>
          <p:cNvPr id="59395" name="Rectangle 3"/>
          <p:cNvSpPr>
            <a:spLocks noGrp="1" noRot="1" noChangeArrowheads="1"/>
          </p:cNvSpPr>
          <p:nvPr>
            <p:ph idx="1"/>
          </p:nvPr>
        </p:nvSpPr>
        <p:spPr>
          <a:xfrm>
            <a:off x="1066800" y="1905000"/>
            <a:ext cx="7778750" cy="4498975"/>
          </a:xfrm>
        </p:spPr>
        <p:txBody>
          <a:bodyPr/>
          <a:lstStyle/>
          <a:p>
            <a:pPr algn="just" eaLnBrk="1" hangingPunct="1"/>
            <a:r>
              <a:rPr lang="en-US" smtClean="0"/>
              <a:t>Neurotrophism is a non-impulse transmitting neural function that involves axoplasmic transport and provides for long term interaction between neurons and innervated tissues that homeostatic ally regulates the morphological, compositional and functional integrity of those tissues.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Rot="1" noChangeArrowheads="1"/>
          </p:cNvSpPr>
          <p:nvPr>
            <p:ph idx="1"/>
          </p:nvPr>
        </p:nvSpPr>
        <p:spPr>
          <a:xfrm>
            <a:off x="1295400" y="1524000"/>
            <a:ext cx="7550150" cy="4498975"/>
          </a:xfrm>
        </p:spPr>
        <p:txBody>
          <a:bodyPr/>
          <a:lstStyle/>
          <a:p>
            <a:pPr algn="just" eaLnBrk="1" hangingPunct="1"/>
            <a:r>
              <a:rPr lang="en-US" smtClean="0"/>
              <a:t>Neuro-epithelial trophism</a:t>
            </a:r>
          </a:p>
          <a:p>
            <a:pPr algn="just" eaLnBrk="1" hangingPunct="1"/>
            <a:r>
              <a:rPr lang="en-US" smtClean="0"/>
              <a:t>Neuro-muscular trophism</a:t>
            </a:r>
          </a:p>
          <a:p>
            <a:pPr algn="just" eaLnBrk="1" hangingPunct="1"/>
            <a:r>
              <a:rPr lang="en-US" smtClean="0"/>
              <a:t>Neuro-visceral trophism                                                                                                </a:t>
            </a:r>
          </a:p>
          <a:p>
            <a:pPr algn="just" eaLnBrk="1" hangingPunct="1">
              <a:spcBef>
                <a:spcPct val="85000"/>
              </a:spcBef>
              <a:buFont typeface="Arial" charset="0"/>
              <a:buNone/>
            </a:pPr>
            <a:r>
              <a:rPr lang="en-US" smtClean="0"/>
              <a:t>   In contrast to somatic nervous system, the autonomic nervous system seems to play an important role in growth, development, and aging. </a:t>
            </a:r>
          </a:p>
        </p:txBody>
      </p:sp>
      <p:sp>
        <p:nvSpPr>
          <p:cNvPr id="250885" name="Rectangle 5"/>
          <p:cNvSpPr>
            <a:spLocks noChangeArrowheads="1"/>
          </p:cNvSpPr>
          <p:nvPr/>
        </p:nvSpPr>
        <p:spPr bwMode="auto">
          <a:xfrm>
            <a:off x="2209800" y="679450"/>
            <a:ext cx="5527675" cy="5222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b="0" dirty="0">
                <a:solidFill>
                  <a:schemeClr val="tx2"/>
                </a:solidFill>
                <a:effectLst>
                  <a:outerShdw blurRad="38100" dist="38100" dir="2700000" algn="tl">
                    <a:srgbClr val="000000"/>
                  </a:outerShdw>
                </a:effectLst>
              </a:rPr>
              <a:t>Types of </a:t>
            </a:r>
            <a:r>
              <a:rPr lang="en-US" b="0" dirty="0" err="1">
                <a:solidFill>
                  <a:schemeClr val="tx2"/>
                </a:solidFill>
                <a:effectLst>
                  <a:outerShdw blurRad="38100" dist="38100" dir="2700000" algn="tl">
                    <a:srgbClr val="000000"/>
                  </a:outerShdw>
                </a:effectLst>
              </a:rPr>
              <a:t>neurotrophic</a:t>
            </a:r>
            <a:r>
              <a:rPr lang="en-US" b="0" dirty="0">
                <a:solidFill>
                  <a:schemeClr val="tx2"/>
                </a:solidFill>
                <a:effectLst>
                  <a:outerShdw blurRad="38100" dist="38100" dir="2700000" algn="tl">
                    <a:srgbClr val="000000"/>
                  </a:outerShdw>
                </a:effectLst>
              </a:rPr>
              <a:t> mechanism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tx2">
                    <a:satMod val="130000"/>
                  </a:schemeClr>
                </a:solidFill>
              </a:rPr>
              <a:t>Servo </a:t>
            </a:r>
            <a:r>
              <a:rPr lang="en-US" sz="4000" dirty="0">
                <a:solidFill>
                  <a:schemeClr val="tx2">
                    <a:satMod val="130000"/>
                  </a:schemeClr>
                </a:solidFill>
              </a:rPr>
              <a:t>system </a:t>
            </a:r>
            <a:r>
              <a:rPr lang="en-US" sz="4000" dirty="0" smtClean="0">
                <a:solidFill>
                  <a:schemeClr val="tx2">
                    <a:satMod val="130000"/>
                  </a:schemeClr>
                </a:solidFill>
              </a:rPr>
              <a:t>theory (</a:t>
            </a:r>
            <a:r>
              <a:rPr lang="en-US" sz="4000" dirty="0" err="1" smtClean="0">
                <a:solidFill>
                  <a:schemeClr val="tx2">
                    <a:satMod val="130000"/>
                  </a:schemeClr>
                </a:solidFill>
              </a:rPr>
              <a:t>Petrovic’s</a:t>
            </a:r>
            <a:r>
              <a:rPr lang="en-US" sz="4000" dirty="0" smtClean="0">
                <a:solidFill>
                  <a:schemeClr val="tx2">
                    <a:satMod val="130000"/>
                  </a:schemeClr>
                </a:solidFill>
              </a:rPr>
              <a:t> 1982 </a:t>
            </a:r>
            <a:r>
              <a:rPr lang="en-US" sz="4000" dirty="0">
                <a:solidFill>
                  <a:schemeClr val="tx2">
                    <a:satMod val="130000"/>
                  </a:schemeClr>
                </a:solidFill>
              </a:rPr>
              <a:t>)</a:t>
            </a:r>
          </a:p>
        </p:txBody>
      </p:sp>
      <p:sp>
        <p:nvSpPr>
          <p:cNvPr id="61443" name="Rectangle 3"/>
          <p:cNvSpPr>
            <a:spLocks noGrp="1" noRot="1" noChangeArrowheads="1"/>
          </p:cNvSpPr>
          <p:nvPr>
            <p:ph idx="1"/>
          </p:nvPr>
        </p:nvSpPr>
        <p:spPr>
          <a:xfrm>
            <a:off x="1066800" y="1447800"/>
            <a:ext cx="7867650" cy="4800600"/>
          </a:xfrm>
        </p:spPr>
        <p:txBody>
          <a:bodyPr/>
          <a:lstStyle/>
          <a:p>
            <a:pPr algn="just" eaLnBrk="1" hangingPunct="1"/>
            <a:r>
              <a:rPr lang="en-US" sz="2800" smtClean="0"/>
              <a:t>According to this theory there are different growth cartilages.</a:t>
            </a:r>
          </a:p>
          <a:p>
            <a:pPr algn="just" eaLnBrk="1" hangingPunct="1"/>
            <a:r>
              <a:rPr lang="en-US" sz="2800" u="sng" smtClean="0"/>
              <a:t>Primary cartilage growth</a:t>
            </a:r>
            <a:r>
              <a:rPr lang="en-US" sz="2800" smtClean="0"/>
              <a:t> – if growth results from cell division of differentiated </a:t>
            </a:r>
            <a:r>
              <a:rPr lang="en-US" sz="2800" b="1" i="1" smtClean="0"/>
              <a:t>chondroblasts</a:t>
            </a:r>
            <a:r>
              <a:rPr lang="en-US" sz="2800" smtClean="0"/>
              <a:t> (epiphyseal cartilage of long bones, cartilages of synchondrosis of cranial base and nasal septum), it appears to be subjected to </a:t>
            </a:r>
            <a:r>
              <a:rPr lang="en-US" sz="2800" b="1" i="1" smtClean="0"/>
              <a:t>general</a:t>
            </a:r>
            <a:r>
              <a:rPr lang="en-US" sz="2800" smtClean="0"/>
              <a:t> extrinsic factors and more specifically to somatotropic hormone, somatomedin, sexual hormone and thyroxine.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idx="1"/>
          </p:nvPr>
        </p:nvSpPr>
        <p:spPr/>
        <p:txBody>
          <a:bodyPr/>
          <a:lstStyle/>
          <a:p>
            <a:pPr algn="just" eaLnBrk="1" hangingPunct="1"/>
            <a:r>
              <a:rPr lang="en-US" sz="2800" smtClean="0"/>
              <a:t>In this case the effect of local biomechanical factors is reduced to modulation of the direction of growth with no effect on amount of growth.</a:t>
            </a:r>
          </a:p>
          <a:p>
            <a:pPr algn="just" eaLnBrk="1" hangingPunct="1">
              <a:spcBef>
                <a:spcPct val="45000"/>
              </a:spcBef>
            </a:pPr>
            <a:r>
              <a:rPr lang="en-US" sz="2800" u="sng" smtClean="0"/>
              <a:t>Secondary cartilage growth :</a:t>
            </a:r>
            <a:r>
              <a:rPr lang="en-US" sz="2800" smtClean="0"/>
              <a:t> if growth results from cell divisions of </a:t>
            </a:r>
            <a:r>
              <a:rPr lang="en-US" sz="2800" b="1" i="1" smtClean="0"/>
              <a:t>prechondroblasts</a:t>
            </a:r>
            <a:r>
              <a:rPr lang="en-US" sz="2800" smtClean="0"/>
              <a:t>, (coronoid and angular cartilage of mandible, mid-palatal suture cartilage ) it is subjected to </a:t>
            </a:r>
            <a:r>
              <a:rPr lang="en-US" sz="2800" b="1" i="1" smtClean="0"/>
              <a:t>local </a:t>
            </a:r>
            <a:r>
              <a:rPr lang="en-US" sz="2800" smtClean="0"/>
              <a:t>extrinsic factors.</a:t>
            </a:r>
          </a:p>
          <a:p>
            <a:pPr algn="just" eaLnBrk="1" hangingPunct="1">
              <a:spcBef>
                <a:spcPct val="45000"/>
              </a:spcBef>
            </a:pPr>
            <a:endParaRPr lang="en-US" sz="2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idx="1"/>
          </p:nvPr>
        </p:nvSpPr>
        <p:spPr>
          <a:xfrm>
            <a:off x="1066800" y="990600"/>
            <a:ext cx="7778750" cy="4498975"/>
          </a:xfrm>
        </p:spPr>
        <p:txBody>
          <a:bodyPr/>
          <a:lstStyle/>
          <a:p>
            <a:pPr algn="just" eaLnBrk="1" hangingPunct="1"/>
            <a:r>
              <a:rPr lang="en-US" smtClean="0"/>
              <a:t>Local extrinsic factors can modulate both direction and amount of growth, like lateral pterygoid muscle activity in mandibular growth.</a:t>
            </a:r>
          </a:p>
          <a:p>
            <a:pPr algn="just" eaLnBrk="1" hangingPunct="1">
              <a:spcBef>
                <a:spcPct val="60000"/>
              </a:spcBef>
            </a:pPr>
            <a:r>
              <a:rPr lang="en-US" smtClean="0"/>
              <a:t>According to this theory, the influence of the Somatotrophic-somatomedin complex on the growth of the primary cartilage has the cybernetic form of command.</a:t>
            </a:r>
          </a:p>
          <a:p>
            <a:pPr algn="just" eaLnBrk="1" hangingPunct="1"/>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idx="1"/>
          </p:nvPr>
        </p:nvSpPr>
        <p:spPr>
          <a:xfrm>
            <a:off x="1143000" y="838200"/>
            <a:ext cx="7778750" cy="4498975"/>
          </a:xfrm>
        </p:spPr>
        <p:txBody>
          <a:bodyPr/>
          <a:lstStyle/>
          <a:p>
            <a:pPr algn="just" eaLnBrk="1" hangingPunct="1">
              <a:lnSpc>
                <a:spcPct val="90000"/>
              </a:lnSpc>
            </a:pPr>
            <a:r>
              <a:rPr lang="en-US" smtClean="0"/>
              <a:t>The influence of the STH-somatomedin complex on growth of secondary cartilages comprises direct and indirect effects on cell multiplication.</a:t>
            </a:r>
          </a:p>
          <a:p>
            <a:pPr algn="just" eaLnBrk="1" hangingPunct="1">
              <a:lnSpc>
                <a:spcPct val="90000"/>
              </a:lnSpc>
              <a:spcBef>
                <a:spcPct val="85000"/>
              </a:spcBef>
            </a:pPr>
            <a:r>
              <a:rPr lang="en-US" smtClean="0"/>
              <a:t>In secondary cartilage the indirect effects corresponds to regional and local factors involving primarily neuromuscular mechanisms affecting postural occlusal adjustment.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idx="1"/>
          </p:nvPr>
        </p:nvSpPr>
        <p:spPr>
          <a:xfrm>
            <a:off x="1219200" y="838200"/>
            <a:ext cx="7702550" cy="4498975"/>
          </a:xfrm>
        </p:spPr>
        <p:txBody>
          <a:bodyPr/>
          <a:lstStyle/>
          <a:p>
            <a:pPr algn="just" eaLnBrk="1" hangingPunct="1">
              <a:spcAft>
                <a:spcPct val="35000"/>
              </a:spcAft>
            </a:pPr>
            <a:r>
              <a:rPr lang="en-US" sz="2800" smtClean="0"/>
              <a:t>Cybernetic is an organized system that operates through signals that transmit information.</a:t>
            </a:r>
          </a:p>
          <a:p>
            <a:pPr algn="just" eaLnBrk="1" hangingPunct="1">
              <a:spcAft>
                <a:spcPct val="35000"/>
              </a:spcAft>
            </a:pPr>
            <a:r>
              <a:rPr lang="en-US" sz="2800" smtClean="0"/>
              <a:t>Petrovic used a cybernetic model for the physiologic phenomena involved in facial growth.</a:t>
            </a:r>
          </a:p>
          <a:p>
            <a:pPr algn="just" eaLnBrk="1" hangingPunct="1">
              <a:spcAft>
                <a:spcPct val="35000"/>
              </a:spcAft>
            </a:pPr>
            <a:r>
              <a:rPr lang="en-US" sz="2800" smtClean="0"/>
              <a:t>In servo system the main input is not constant but varies with time.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idx="1"/>
          </p:nvPr>
        </p:nvSpPr>
        <p:spPr>
          <a:xfrm>
            <a:off x="1143000" y="1524000"/>
            <a:ext cx="7702550" cy="4498975"/>
          </a:xfrm>
        </p:spPr>
        <p:txBody>
          <a:bodyPr/>
          <a:lstStyle/>
          <a:p>
            <a:pPr algn="just" eaLnBrk="1" hangingPunct="1">
              <a:spcAft>
                <a:spcPct val="65000"/>
              </a:spcAft>
            </a:pPr>
            <a:r>
              <a:rPr lang="en-US" smtClean="0"/>
              <a:t>This theory explains the mode of action of the functional appliances directed at condyle.</a:t>
            </a:r>
          </a:p>
          <a:p>
            <a:pPr algn="just" eaLnBrk="1" hangingPunct="1">
              <a:spcAft>
                <a:spcPct val="65000"/>
              </a:spcAft>
            </a:pPr>
            <a:r>
              <a:rPr lang="en-US" smtClean="0"/>
              <a:t>The upper arch acts as a mould into which the lower arch adjusts it self, such that optimal occlusion is established.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a:xfrm>
            <a:off x="1219200" y="304800"/>
            <a:ext cx="7620000" cy="838200"/>
          </a:xfrm>
        </p:spPr>
        <p:txBody>
          <a:bodyPr/>
          <a:lstStyle/>
          <a:p>
            <a:pPr eaLnBrk="1" fontAlgn="auto" hangingPunct="1">
              <a:spcAft>
                <a:spcPts val="0"/>
              </a:spcAft>
              <a:defRPr/>
            </a:pPr>
            <a:r>
              <a:rPr lang="en-US" dirty="0">
                <a:solidFill>
                  <a:schemeClr val="tx2">
                    <a:satMod val="130000"/>
                  </a:schemeClr>
                </a:solidFill>
              </a:rPr>
              <a:t>References </a:t>
            </a:r>
          </a:p>
        </p:txBody>
      </p:sp>
      <p:sp>
        <p:nvSpPr>
          <p:cNvPr id="67587" name="Rectangle 3"/>
          <p:cNvSpPr>
            <a:spLocks noGrp="1" noRot="1" noChangeArrowheads="1"/>
          </p:cNvSpPr>
          <p:nvPr>
            <p:ph idx="1"/>
          </p:nvPr>
        </p:nvSpPr>
        <p:spPr>
          <a:xfrm>
            <a:off x="1066800" y="1295400"/>
            <a:ext cx="7775575" cy="5105400"/>
          </a:xfrm>
        </p:spPr>
        <p:txBody>
          <a:bodyPr/>
          <a:lstStyle/>
          <a:p>
            <a:pPr algn="just" eaLnBrk="1" hangingPunct="1">
              <a:lnSpc>
                <a:spcPct val="80000"/>
              </a:lnSpc>
            </a:pPr>
            <a:r>
              <a:rPr lang="en-US" sz="1800" smtClean="0"/>
              <a:t>Proffit W.R.,Fields H.W. : Contemporary orthodontics, 4</a:t>
            </a:r>
            <a:r>
              <a:rPr lang="en-US" sz="1800" baseline="30000" smtClean="0"/>
              <a:t>th</a:t>
            </a:r>
            <a:r>
              <a:rPr lang="en-US" sz="1800" smtClean="0"/>
              <a:t>  ed.  St.  Louis:C.V.Mosby,2007. </a:t>
            </a:r>
          </a:p>
          <a:p>
            <a:pPr algn="just" eaLnBrk="1" hangingPunct="1">
              <a:lnSpc>
                <a:spcPct val="80000"/>
              </a:lnSpc>
            </a:pPr>
            <a:r>
              <a:rPr lang="en-US" sz="1800" smtClean="0"/>
              <a:t>Enlow D.H. : Essential of facial growth.ed-2,Philadelphia, W.B.Saunders company,1982.</a:t>
            </a:r>
          </a:p>
          <a:p>
            <a:pPr algn="just" eaLnBrk="1" hangingPunct="1">
              <a:lnSpc>
                <a:spcPct val="80000"/>
              </a:lnSpc>
            </a:pPr>
            <a:r>
              <a:rPr lang="en-US" sz="1800" smtClean="0"/>
              <a:t>Graber T.M.,Rokosi T.,Petrovic A.:Dentofacial orthopedics with functional appliance. 2</a:t>
            </a:r>
            <a:r>
              <a:rPr lang="en-US" sz="1800" baseline="30000" smtClean="0"/>
              <a:t>nd</a:t>
            </a:r>
            <a:r>
              <a:rPr lang="en-US" sz="1800" smtClean="0"/>
              <a:t> ed, st.Lovis: Mosby 1997.</a:t>
            </a:r>
          </a:p>
          <a:p>
            <a:pPr algn="just" eaLnBrk="1" hangingPunct="1">
              <a:lnSpc>
                <a:spcPct val="80000"/>
              </a:lnSpc>
            </a:pPr>
            <a:r>
              <a:rPr lang="en-US" sz="1800" smtClean="0"/>
              <a:t>Moss M.L.and Letty salentijn: The capsular matrix. Am. J. orthodont.,56:474-490,Nov 1969.</a:t>
            </a:r>
          </a:p>
          <a:p>
            <a:pPr algn="just" eaLnBrk="1" hangingPunct="1"/>
            <a:r>
              <a:rPr lang="en-US" sz="1800" smtClean="0"/>
              <a:t>Moss M.L.The functional matrix hypothesis revisited 1: The role of mechanotranceduction. Am J Orthod Dentofac Orthop1997;112:8-11.</a:t>
            </a:r>
          </a:p>
          <a:p>
            <a:pPr algn="just" eaLnBrk="1" hangingPunct="1"/>
            <a:r>
              <a:rPr lang="en-US" sz="1800" smtClean="0"/>
              <a:t>Moss M.L.The functional matrix hypothesis revisited 2: the role of an osseous connected cellular network.  Am J Orthod Dentofac Orthop1997;112:221-6.</a:t>
            </a:r>
          </a:p>
          <a:p>
            <a:pPr algn="just" eaLnBrk="1" hangingPunct="1"/>
            <a:r>
              <a:rPr lang="en-US" sz="1800" smtClean="0"/>
              <a:t>Moss M.L.The functional matrix hypothesis revisited 3 : The genomic thesis.  Am J Orthod Dentofac Orthop1997;112:338-42.</a:t>
            </a:r>
          </a:p>
          <a:p>
            <a:pPr algn="just" eaLnBrk="1" hangingPunct="1"/>
            <a:r>
              <a:rPr lang="en-US" sz="1800" smtClean="0"/>
              <a:t>Moss M.L.The functional matrix hypothesis revisited 4 : The </a:t>
            </a:r>
            <a:r>
              <a:rPr lang="en-IN" sz="1800" smtClean="0"/>
              <a:t>epigenetic antithesis and the resolving synthesis</a:t>
            </a:r>
            <a:r>
              <a:rPr lang="en-US" sz="1800" smtClean="0"/>
              <a:t>  Am J Orthod Dentofac Orthop1997;112:410-7.</a:t>
            </a:r>
          </a:p>
          <a:p>
            <a:pPr algn="just" eaLnBrk="1" hangingPunct="1"/>
            <a:endParaRPr lang="en-US" sz="1800" smtClean="0"/>
          </a:p>
          <a:p>
            <a:pPr algn="just" eaLnBrk="1" hangingPunct="1"/>
            <a:endParaRPr lang="en-US" sz="1800" smtClean="0"/>
          </a:p>
          <a:p>
            <a:pPr algn="just" eaLnBrk="1" hangingPunct="1"/>
            <a:endParaRPr lang="en-US" sz="1800" smtClean="0"/>
          </a:p>
          <a:p>
            <a:pPr algn="just" eaLnBrk="1" hangingPunct="1"/>
            <a:endParaRPr lang="en-US" sz="1800" smtClean="0"/>
          </a:p>
          <a:p>
            <a:pPr algn="just"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WordArt 4"/>
          <p:cNvSpPr>
            <a:spLocks noChangeArrowheads="1" noChangeShapeType="1" noTextEdit="1"/>
          </p:cNvSpPr>
          <p:nvPr/>
        </p:nvSpPr>
        <p:spPr bwMode="auto">
          <a:xfrm>
            <a:off x="2981325" y="3105150"/>
            <a:ext cx="3181350" cy="647700"/>
          </a:xfrm>
          <a:prstGeom prst="rect">
            <a:avLst/>
          </a:prstGeom>
          <a:extLst>
            <a:ext uri="{91240B29-F687-4F45-9708-019B960494DF}"/>
          </a:ex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latin typeface="Arial Black"/>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1524000" y="457200"/>
            <a:ext cx="8540750" cy="1143000"/>
          </a:xfrm>
        </p:spPr>
        <p:txBody>
          <a:bodyPr/>
          <a:lstStyle/>
          <a:p>
            <a:pPr eaLnBrk="1" fontAlgn="auto" hangingPunct="1">
              <a:spcAft>
                <a:spcPts val="0"/>
              </a:spcAft>
              <a:defRPr/>
            </a:pPr>
            <a:r>
              <a:rPr lang="en-US" dirty="0">
                <a:solidFill>
                  <a:schemeClr val="tx2">
                    <a:satMod val="130000"/>
                  </a:schemeClr>
                </a:solidFill>
              </a:rPr>
              <a:t>Growth center ( </a:t>
            </a:r>
            <a:r>
              <a:rPr lang="en-US" dirty="0" err="1">
                <a:solidFill>
                  <a:schemeClr val="tx2">
                    <a:satMod val="130000"/>
                  </a:schemeClr>
                </a:solidFill>
              </a:rPr>
              <a:t>Koski</a:t>
            </a:r>
            <a:r>
              <a:rPr lang="en-US" dirty="0">
                <a:solidFill>
                  <a:schemeClr val="tx2">
                    <a:satMod val="130000"/>
                  </a:schemeClr>
                </a:solidFill>
              </a:rPr>
              <a:t> 1968)</a:t>
            </a:r>
          </a:p>
        </p:txBody>
      </p:sp>
      <p:sp>
        <p:nvSpPr>
          <p:cNvPr id="14339" name="Rectangle 3"/>
          <p:cNvSpPr>
            <a:spLocks noGrp="1" noRot="1" noChangeArrowheads="1"/>
          </p:cNvSpPr>
          <p:nvPr>
            <p:ph idx="1"/>
          </p:nvPr>
        </p:nvSpPr>
        <p:spPr>
          <a:xfrm>
            <a:off x="1066800" y="2057400"/>
            <a:ext cx="7848600" cy="4498975"/>
          </a:xfrm>
        </p:spPr>
        <p:txBody>
          <a:bodyPr/>
          <a:lstStyle/>
          <a:p>
            <a:pPr algn="just" eaLnBrk="1" hangingPunct="1">
              <a:spcAft>
                <a:spcPct val="80000"/>
              </a:spcAft>
            </a:pPr>
            <a:r>
              <a:rPr lang="en-US" b="1" i="1" u="sng" smtClean="0">
                <a:solidFill>
                  <a:srgbClr val="00B0F0"/>
                </a:solidFill>
              </a:rPr>
              <a:t>Growth center is a location at which independent  growth occurs . They have innate potential of growth.</a:t>
            </a:r>
          </a:p>
          <a:p>
            <a:pPr algn="just" eaLnBrk="1" hangingPunct="1">
              <a:spcAft>
                <a:spcPct val="105000"/>
              </a:spcAft>
            </a:pPr>
            <a:r>
              <a:rPr lang="en-US" b="1" i="1" u="sng" smtClean="0">
                <a:solidFill>
                  <a:srgbClr val="00B0F0"/>
                </a:solidFill>
              </a:rPr>
              <a:t>All the growth centers also are growth sites but reverse is not true.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1828800" y="228600"/>
            <a:ext cx="7137400" cy="1143000"/>
          </a:xfrm>
        </p:spPr>
        <p:txBody>
          <a:bodyPr/>
          <a:lstStyle/>
          <a:p>
            <a:pPr eaLnBrk="1" fontAlgn="auto" hangingPunct="1">
              <a:spcAft>
                <a:spcPts val="0"/>
              </a:spcAft>
              <a:defRPr/>
            </a:pPr>
            <a:r>
              <a:rPr lang="en-US" dirty="0" smtClean="0">
                <a:solidFill>
                  <a:schemeClr val="tx2">
                    <a:satMod val="130000"/>
                  </a:schemeClr>
                </a:solidFill>
                <a:latin typeface="+mn-lt"/>
              </a:rPr>
              <a:t>THEORIES OF GROWTH</a:t>
            </a:r>
            <a:endParaRPr lang="en-US" dirty="0">
              <a:solidFill>
                <a:schemeClr val="tx2">
                  <a:satMod val="130000"/>
                </a:schemeClr>
              </a:solidFill>
              <a:latin typeface="+mn-lt"/>
            </a:endParaRPr>
          </a:p>
        </p:txBody>
      </p:sp>
      <p:sp>
        <p:nvSpPr>
          <p:cNvPr id="162819" name="Rectangle 3"/>
          <p:cNvSpPr>
            <a:spLocks noGrp="1" noRot="1" noChangeArrowheads="1"/>
          </p:cNvSpPr>
          <p:nvPr>
            <p:ph idx="1"/>
          </p:nvPr>
        </p:nvSpPr>
        <p:spPr>
          <a:xfrm>
            <a:off x="1066800" y="1295400"/>
            <a:ext cx="7848600" cy="5029200"/>
          </a:xfrm>
        </p:spPr>
        <p:txBody>
          <a:bodyPr>
            <a:normAutofit lnSpcReduction="10000"/>
          </a:bodyPr>
          <a:lstStyle/>
          <a:p>
            <a:pPr marL="0" indent="0" eaLnBrk="1" fontAlgn="auto" hangingPunct="1">
              <a:spcAft>
                <a:spcPts val="0"/>
              </a:spcAft>
              <a:buFont typeface="Wingdings 2"/>
              <a:buNone/>
              <a:defRPr/>
            </a:pPr>
            <a:r>
              <a:rPr lang="en-US" dirty="0" smtClean="0"/>
              <a:t>There are various theories to explain growth of craniofacial region.</a:t>
            </a:r>
            <a:r>
              <a:rPr lang="en-US" dirty="0"/>
              <a:t> </a:t>
            </a:r>
            <a:endParaRPr lang="en-US" dirty="0" smtClean="0"/>
          </a:p>
          <a:p>
            <a:pPr marL="609600" indent="-609600" eaLnBrk="1" fontAlgn="auto" hangingPunct="1">
              <a:spcAft>
                <a:spcPts val="0"/>
              </a:spcAft>
              <a:buFont typeface="Arial" charset="0"/>
              <a:buAutoNum type="arabicParenR"/>
              <a:defRPr/>
            </a:pPr>
            <a:r>
              <a:rPr lang="en-US" dirty="0" smtClean="0"/>
              <a:t>Genetic </a:t>
            </a:r>
            <a:r>
              <a:rPr lang="en-US" dirty="0"/>
              <a:t>theory      [Brodie-1941</a:t>
            </a:r>
            <a:r>
              <a:rPr lang="en-US" dirty="0" smtClean="0"/>
              <a:t>]</a:t>
            </a:r>
            <a:endParaRPr lang="en-US" dirty="0"/>
          </a:p>
          <a:p>
            <a:pPr marL="609600" indent="-609600" eaLnBrk="1" fontAlgn="auto" hangingPunct="1">
              <a:spcAft>
                <a:spcPts val="0"/>
              </a:spcAft>
              <a:buFont typeface="Arial" charset="0"/>
              <a:buAutoNum type="arabicParenR"/>
              <a:defRPr/>
            </a:pPr>
            <a:r>
              <a:rPr lang="en-US" dirty="0" err="1"/>
              <a:t>Sutural</a:t>
            </a:r>
            <a:r>
              <a:rPr lang="en-US" dirty="0"/>
              <a:t> dominance theory [H.Sicher-1955</a:t>
            </a:r>
            <a:r>
              <a:rPr lang="en-US" dirty="0" smtClean="0"/>
              <a:t>]</a:t>
            </a:r>
            <a:endParaRPr lang="en-US" dirty="0"/>
          </a:p>
          <a:p>
            <a:pPr marL="609600" indent="-609600" eaLnBrk="1" fontAlgn="auto" hangingPunct="1">
              <a:spcAft>
                <a:spcPts val="0"/>
              </a:spcAft>
              <a:buFont typeface="Arial" charset="0"/>
              <a:buAutoNum type="arabicParenR"/>
              <a:defRPr/>
            </a:pPr>
            <a:r>
              <a:rPr lang="en-US" dirty="0"/>
              <a:t>Cartilaginous theory    </a:t>
            </a:r>
            <a:r>
              <a:rPr lang="en-US" dirty="0" smtClean="0"/>
              <a:t>[</a:t>
            </a:r>
            <a:r>
              <a:rPr lang="en-US" dirty="0"/>
              <a:t>James </a:t>
            </a:r>
            <a:r>
              <a:rPr lang="en-US" dirty="0" smtClean="0"/>
              <a:t>Scott-1953]</a:t>
            </a:r>
          </a:p>
          <a:p>
            <a:pPr marL="609600" indent="-609600" eaLnBrk="1" fontAlgn="auto" hangingPunct="1">
              <a:spcAft>
                <a:spcPts val="0"/>
              </a:spcAft>
              <a:buFont typeface="Arial" charset="0"/>
              <a:buAutoNum type="arabicParenR"/>
              <a:defRPr/>
            </a:pPr>
            <a:r>
              <a:rPr lang="en-US" dirty="0" err="1" smtClean="0"/>
              <a:t>Enlow’s</a:t>
            </a:r>
            <a:r>
              <a:rPr lang="en-US" dirty="0" smtClean="0"/>
              <a:t> V principle </a:t>
            </a:r>
          </a:p>
          <a:p>
            <a:pPr marL="609600" indent="-609600" eaLnBrk="1" fontAlgn="auto" hangingPunct="1">
              <a:spcAft>
                <a:spcPts val="0"/>
              </a:spcAft>
              <a:buFont typeface="Arial" charset="0"/>
              <a:buAutoNum type="arabicParenR"/>
              <a:defRPr/>
            </a:pPr>
            <a:r>
              <a:rPr lang="en-US" dirty="0" smtClean="0">
                <a:cs typeface="Tahoma" pitchFamily="34" charset="0"/>
              </a:rPr>
              <a:t>Functional </a:t>
            </a:r>
            <a:r>
              <a:rPr lang="en-US" dirty="0">
                <a:cs typeface="Tahoma" pitchFamily="34" charset="0"/>
              </a:rPr>
              <a:t>matrix theory.                                                                                                          </a:t>
            </a:r>
            <a:r>
              <a:rPr lang="en-US" dirty="0" smtClean="0">
                <a:cs typeface="Tahoma" pitchFamily="34" charset="0"/>
              </a:rPr>
              <a:t>[</a:t>
            </a:r>
            <a:r>
              <a:rPr lang="en-US" dirty="0">
                <a:cs typeface="Tahoma" pitchFamily="34" charset="0"/>
              </a:rPr>
              <a:t>Melvin moss-1962</a:t>
            </a:r>
            <a:r>
              <a:rPr lang="en-US" dirty="0" smtClean="0">
                <a:cs typeface="Tahoma" pitchFamily="34" charset="0"/>
              </a:rPr>
              <a:t>]</a:t>
            </a:r>
          </a:p>
          <a:p>
            <a:pPr marL="82296" indent="0" algn="just" eaLnBrk="1" fontAlgn="auto" hangingPunct="1">
              <a:spcAft>
                <a:spcPts val="0"/>
              </a:spcAft>
              <a:buFont typeface="Wingdings 2"/>
              <a:buNone/>
              <a:defRPr/>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fade">
                                      <p:cBhvr>
                                        <p:cTn id="7" dur="2000"/>
                                        <p:tgtEl>
                                          <p:spTgt spid="162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19"/>
                                        </p:tgtEl>
                                        <p:attrNameLst>
                                          <p:attrName>style.visibility</p:attrName>
                                        </p:attrNameLst>
                                      </p:cBhvr>
                                      <p:to>
                                        <p:strVal val="visible"/>
                                      </p:to>
                                    </p:set>
                                    <p:animEffect transition="in" filter="fade">
                                      <p:cBhvr>
                                        <p:cTn id="10" dur="2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Rot="1" noChangeArrowheads="1"/>
          </p:cNvSpPr>
          <p:nvPr>
            <p:ph idx="1"/>
          </p:nvPr>
        </p:nvSpPr>
        <p:spPr>
          <a:xfrm>
            <a:off x="1143000" y="1447800"/>
            <a:ext cx="7791450" cy="4800600"/>
          </a:xfrm>
        </p:spPr>
        <p:txBody>
          <a:bodyPr/>
          <a:lstStyle/>
          <a:p>
            <a:pPr marL="609600" indent="-609600" eaLnBrk="1" hangingPunct="1">
              <a:lnSpc>
                <a:spcPct val="125000"/>
              </a:lnSpc>
              <a:buFont typeface="Wingdings 2" pitchFamily="18" charset="2"/>
              <a:buNone/>
            </a:pPr>
            <a:r>
              <a:rPr lang="en-US" smtClean="0">
                <a:cs typeface="Tahoma" pitchFamily="34" charset="0"/>
              </a:rPr>
              <a:t>6)</a:t>
            </a:r>
            <a:r>
              <a:rPr lang="en-US" smtClean="0"/>
              <a:t> Functional matrix hypothsis revisited                                                              [Melvin moss-  1997]</a:t>
            </a:r>
          </a:p>
          <a:p>
            <a:pPr marL="609600" indent="-609600" eaLnBrk="1" hangingPunct="1">
              <a:lnSpc>
                <a:spcPct val="125000"/>
              </a:lnSpc>
              <a:buFont typeface="Arial" charset="0"/>
              <a:buNone/>
            </a:pPr>
            <a:r>
              <a:rPr lang="en-US" smtClean="0">
                <a:cs typeface="Tahoma" pitchFamily="34" charset="0"/>
              </a:rPr>
              <a:t>7)  Van limborgh’s multifactorial theory  [1970]</a:t>
            </a:r>
          </a:p>
          <a:p>
            <a:pPr marL="609600" indent="-609600" eaLnBrk="1" hangingPunct="1">
              <a:lnSpc>
                <a:spcPct val="125000"/>
              </a:lnSpc>
              <a:buFont typeface="Arial" charset="0"/>
              <a:buNone/>
            </a:pPr>
            <a:r>
              <a:rPr lang="en-US" smtClean="0">
                <a:cs typeface="Tahoma" pitchFamily="34" charset="0"/>
              </a:rPr>
              <a:t>8)  Neurotropism  theory  [Behrents-1976]</a:t>
            </a:r>
          </a:p>
          <a:p>
            <a:pPr marL="609600" indent="-609600" eaLnBrk="1" hangingPunct="1">
              <a:lnSpc>
                <a:spcPct val="125000"/>
              </a:lnSpc>
              <a:buFont typeface="Arial" charset="0"/>
              <a:buNone/>
            </a:pPr>
            <a:r>
              <a:rPr lang="en-US" smtClean="0"/>
              <a:t>9) Servosystem theory [Petrovic,1982]         </a:t>
            </a:r>
          </a:p>
          <a:p>
            <a:pPr marL="609600" indent="-609600" eaLnBrk="1" hangingPunct="1">
              <a:lnSpc>
                <a:spcPct val="125000"/>
              </a:lnSpc>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1219200" y="304800"/>
            <a:ext cx="8540750" cy="1143000"/>
          </a:xfrm>
        </p:spPr>
        <p:txBody>
          <a:bodyPr/>
          <a:lstStyle/>
          <a:p>
            <a:pPr eaLnBrk="1" fontAlgn="auto" hangingPunct="1">
              <a:spcAft>
                <a:spcPts val="0"/>
              </a:spcAft>
              <a:defRPr/>
            </a:pPr>
            <a:r>
              <a:rPr lang="en-US" dirty="0">
                <a:solidFill>
                  <a:schemeClr val="tx2">
                    <a:satMod val="130000"/>
                  </a:schemeClr>
                </a:solidFill>
              </a:rPr>
              <a:t>Genetic theory [</a:t>
            </a:r>
            <a:r>
              <a:rPr lang="en-US" dirty="0" err="1">
                <a:solidFill>
                  <a:schemeClr val="tx2">
                    <a:satMod val="130000"/>
                  </a:schemeClr>
                </a:solidFill>
              </a:rPr>
              <a:t>Brodie</a:t>
            </a:r>
            <a:r>
              <a:rPr lang="en-US" dirty="0">
                <a:solidFill>
                  <a:schemeClr val="tx2">
                    <a:satMod val="130000"/>
                  </a:schemeClr>
                </a:solidFill>
              </a:rPr>
              <a:t> 1941 ]</a:t>
            </a:r>
          </a:p>
        </p:txBody>
      </p:sp>
      <p:sp>
        <p:nvSpPr>
          <p:cNvPr id="165891" name="Rectangle 3"/>
          <p:cNvSpPr>
            <a:spLocks noGrp="1" noRot="1" noChangeArrowheads="1"/>
          </p:cNvSpPr>
          <p:nvPr>
            <p:ph type="body" sz="half" idx="1"/>
          </p:nvPr>
        </p:nvSpPr>
        <p:spPr>
          <a:xfrm>
            <a:off x="1143000" y="1600200"/>
            <a:ext cx="4194175" cy="4498975"/>
          </a:xfrm>
        </p:spPr>
        <p:txBody>
          <a:bodyPr>
            <a:normAutofit lnSpcReduction="10000"/>
          </a:bodyPr>
          <a:lstStyle/>
          <a:p>
            <a:pPr marL="365760" indent="-283464" eaLnBrk="1" fontAlgn="auto" hangingPunct="1">
              <a:spcAft>
                <a:spcPts val="0"/>
              </a:spcAft>
              <a:buFont typeface="Wingdings 2"/>
              <a:buChar char=""/>
              <a:defRPr/>
            </a:pPr>
            <a:r>
              <a:rPr lang="en-US" sz="2600" dirty="0"/>
              <a:t>According to this theory </a:t>
            </a:r>
            <a:r>
              <a:rPr lang="en-US" sz="2600" u="sng" dirty="0"/>
              <a:t>genes </a:t>
            </a:r>
            <a:r>
              <a:rPr lang="en-US" sz="2600" dirty="0"/>
              <a:t>controlled all aspects of </a:t>
            </a:r>
            <a:r>
              <a:rPr lang="en-US" sz="2600" dirty="0" smtClean="0"/>
              <a:t>growth and is preplanned. </a:t>
            </a:r>
            <a:endParaRPr lang="en-US" sz="2600" dirty="0"/>
          </a:p>
          <a:p>
            <a:pPr marL="365760" indent="-283464" eaLnBrk="1" fontAlgn="auto" hangingPunct="1">
              <a:spcAft>
                <a:spcPts val="0"/>
              </a:spcAft>
              <a:buFont typeface="Wingdings 2"/>
              <a:buChar char=""/>
              <a:defRPr/>
            </a:pPr>
            <a:r>
              <a:rPr lang="en-US" sz="2600" dirty="0"/>
              <a:t>Genes are the exclusive determinants for all growth parameters including regional growth amounts, velocities and minute details of regional configuration. </a:t>
            </a:r>
            <a:endParaRPr lang="en-US" sz="2600" u="sng" dirty="0"/>
          </a:p>
        </p:txBody>
      </p:sp>
      <p:pic>
        <p:nvPicPr>
          <p:cNvPr id="17412" name="Picture 5" descr="Picture 028"/>
          <p:cNvPicPr>
            <a:picLocks noGrp="1" noChangeAspect="1" noChangeArrowheads="1"/>
          </p:cNvPicPr>
          <p:nvPr>
            <p:ph sz="half" idx="2"/>
          </p:nvPr>
        </p:nvPicPr>
        <p:blipFill>
          <a:blip r:embed="rId2" cstate="print">
            <a:lum bright="24000" contrast="36000"/>
          </a:blip>
          <a:srcRect/>
          <a:stretch>
            <a:fillRect/>
          </a:stretch>
        </p:blipFill>
        <p:spPr>
          <a:xfrm>
            <a:off x="5562600" y="2514600"/>
            <a:ext cx="3355975" cy="2517775"/>
          </a:xfrm>
          <a:noFill/>
          <a:ln w="57150">
            <a:solidFill>
              <a:srgbClr val="00000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3601</TotalTime>
  <Words>2864</Words>
  <Application>Microsoft Office PowerPoint</Application>
  <PresentationFormat>On-screen Show (4:3)</PresentationFormat>
  <Paragraphs>263</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Tahoma</vt:lpstr>
      <vt:lpstr>Arial</vt:lpstr>
      <vt:lpstr>Gill Sans MT</vt:lpstr>
      <vt:lpstr>Wingdings 2</vt:lpstr>
      <vt:lpstr>Verdana</vt:lpstr>
      <vt:lpstr>Wingdings</vt:lpstr>
      <vt:lpstr>Solstice</vt:lpstr>
      <vt:lpstr>Slide 1</vt:lpstr>
      <vt:lpstr>INTRODUCTION</vt:lpstr>
      <vt:lpstr>DEFINITIONS</vt:lpstr>
      <vt:lpstr>Slide 4</vt:lpstr>
      <vt:lpstr>Growth sites</vt:lpstr>
      <vt:lpstr>Growth center ( Koski 1968)</vt:lpstr>
      <vt:lpstr>THEORIES OF GROWTH</vt:lpstr>
      <vt:lpstr>Slide 8</vt:lpstr>
      <vt:lpstr>Genetic theory [Brodie 1941 ]</vt:lpstr>
      <vt:lpstr>Slide 10</vt:lpstr>
      <vt:lpstr>Sutural dominance theory [H.Sicher;1955]</vt:lpstr>
      <vt:lpstr>Slide 12</vt:lpstr>
      <vt:lpstr>Slide 13</vt:lpstr>
      <vt:lpstr>Slide 14</vt:lpstr>
      <vt:lpstr>Slide 15</vt:lpstr>
      <vt:lpstr>Slide 16</vt:lpstr>
      <vt:lpstr>Cartilaginous theory [James Scott,1953]</vt:lpstr>
      <vt:lpstr>Slide 18</vt:lpstr>
      <vt:lpstr>Slide 19</vt:lpstr>
      <vt:lpstr>Slide 20</vt:lpstr>
      <vt:lpstr>Slide 21</vt:lpstr>
      <vt:lpstr>Functional Matrix Theory          [Melvin moss 1962]</vt:lpstr>
      <vt:lpstr>Slide 23</vt:lpstr>
      <vt:lpstr>Slide 24</vt:lpstr>
      <vt:lpstr>Slide 25</vt:lpstr>
      <vt:lpstr>Slide 26</vt:lpstr>
      <vt:lpstr>Slide 27</vt:lpstr>
      <vt:lpstr>Slide 28</vt:lpstr>
      <vt:lpstr>Functional matrix hypothesis revisited: Moss,1997  1.The role of mechanotransduction</vt:lpstr>
      <vt:lpstr>Slide 30</vt:lpstr>
      <vt:lpstr>Mechanotransduction </vt:lpstr>
      <vt:lpstr>Slide 32</vt:lpstr>
      <vt:lpstr>Osseous mechanotransduction</vt:lpstr>
      <vt:lpstr>Slide 34</vt:lpstr>
      <vt:lpstr>Slide 35</vt:lpstr>
      <vt:lpstr>Functional matrix hypothesis revisited:   2. the role of an osseous connected cellular network</vt:lpstr>
      <vt:lpstr>Slide 37</vt:lpstr>
      <vt:lpstr>Slide 38</vt:lpstr>
      <vt:lpstr>Slide 39</vt:lpstr>
      <vt:lpstr>Functional matrix hypothesis revisited:  3. The genomic thesis</vt:lpstr>
      <vt:lpstr>Slide 41</vt:lpstr>
      <vt:lpstr>Slide 42</vt:lpstr>
      <vt:lpstr>Slide 43</vt:lpstr>
      <vt:lpstr>The functional matrix hypothesis revisited:  4. The epigenetic antithesis and the resolving synthesis </vt:lpstr>
      <vt:lpstr>Slide 45</vt:lpstr>
      <vt:lpstr>A resolving synthesis</vt:lpstr>
      <vt:lpstr>Von Limborgh’s multifactorial theory (1970 ) </vt:lpstr>
      <vt:lpstr>Slide 48</vt:lpstr>
      <vt:lpstr>Slide 49</vt:lpstr>
      <vt:lpstr>Neurotrophism  mechanism  (Behrents-1976)</vt:lpstr>
      <vt:lpstr>Slide 51</vt:lpstr>
      <vt:lpstr>Servo system theory (Petrovic’s 1982 )</vt:lpstr>
      <vt:lpstr>Slide 53</vt:lpstr>
      <vt:lpstr>Slide 54</vt:lpstr>
      <vt:lpstr>Slide 55</vt:lpstr>
      <vt:lpstr>Slide 56</vt:lpstr>
      <vt:lpstr>Slide 57</vt:lpstr>
      <vt:lpstr>References </vt:lpstr>
      <vt:lpstr>Slide 59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growth theories</dc:title>
  <dc:creator>himanshu</dc:creator>
  <cp:lastModifiedBy>ITSDENTAL</cp:lastModifiedBy>
  <cp:revision>153</cp:revision>
  <dcterms:created xsi:type="dcterms:W3CDTF">2006-08-25T01:56:55Z</dcterms:created>
  <dcterms:modified xsi:type="dcterms:W3CDTF">2017-06-02T12:41:38Z</dcterms:modified>
</cp:coreProperties>
</file>