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diagrams/drawing4.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54"/>
  </p:notesMasterIdLst>
  <p:sldIdLst>
    <p:sldId id="256" r:id="rId2"/>
    <p:sldId id="520" r:id="rId3"/>
    <p:sldId id="521" r:id="rId4"/>
    <p:sldId id="514" r:id="rId5"/>
    <p:sldId id="515" r:id="rId6"/>
    <p:sldId id="539" r:id="rId7"/>
    <p:sldId id="512" r:id="rId8"/>
    <p:sldId id="522" r:id="rId9"/>
    <p:sldId id="257" r:id="rId10"/>
    <p:sldId id="413" r:id="rId11"/>
    <p:sldId id="414" r:id="rId12"/>
    <p:sldId id="301" r:id="rId13"/>
    <p:sldId id="541" r:id="rId14"/>
    <p:sldId id="542" r:id="rId15"/>
    <p:sldId id="258" r:id="rId16"/>
    <p:sldId id="540" r:id="rId17"/>
    <p:sldId id="260" r:id="rId18"/>
    <p:sldId id="518" r:id="rId19"/>
    <p:sldId id="513" r:id="rId20"/>
    <p:sldId id="536" r:id="rId21"/>
    <p:sldId id="264" r:id="rId22"/>
    <p:sldId id="267" r:id="rId23"/>
    <p:sldId id="269" r:id="rId24"/>
    <p:sldId id="528" r:id="rId25"/>
    <p:sldId id="275" r:id="rId26"/>
    <p:sldId id="487" r:id="rId27"/>
    <p:sldId id="277" r:id="rId28"/>
    <p:sldId id="279" r:id="rId29"/>
    <p:sldId id="280" r:id="rId30"/>
    <p:sldId id="488" r:id="rId31"/>
    <p:sldId id="489" r:id="rId32"/>
    <p:sldId id="537" r:id="rId33"/>
    <p:sldId id="283" r:id="rId34"/>
    <p:sldId id="284" r:id="rId35"/>
    <p:sldId id="285" r:id="rId36"/>
    <p:sldId id="286" r:id="rId37"/>
    <p:sldId id="432" r:id="rId38"/>
    <p:sldId id="492" r:id="rId39"/>
    <p:sldId id="393" r:id="rId40"/>
    <p:sldId id="421" r:id="rId41"/>
    <p:sldId id="422" r:id="rId42"/>
    <p:sldId id="493" r:id="rId43"/>
    <p:sldId id="496" r:id="rId44"/>
    <p:sldId id="509" r:id="rId45"/>
    <p:sldId id="538" r:id="rId46"/>
    <p:sldId id="504" r:id="rId47"/>
    <p:sldId id="395" r:id="rId48"/>
    <p:sldId id="503" r:id="rId49"/>
    <p:sldId id="362" r:id="rId50"/>
    <p:sldId id="423" r:id="rId51"/>
    <p:sldId id="519" r:id="rId52"/>
    <p:sldId id="535"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4ECE"/>
  </p:clrMru>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71" autoAdjust="0"/>
    <p:restoredTop sz="94640" autoAdjust="0"/>
  </p:normalViewPr>
  <p:slideViewPr>
    <p:cSldViewPr>
      <p:cViewPr>
        <p:scale>
          <a:sx n="60" d="100"/>
          <a:sy n="60" d="100"/>
        </p:scale>
        <p:origin x="-1644" y="-234"/>
      </p:cViewPr>
      <p:guideLst>
        <p:guide orient="horz" pos="2160"/>
        <p:guide pos="2880"/>
      </p:guideLst>
    </p:cSldViewPr>
  </p:slideViewPr>
  <p:outlineViewPr>
    <p:cViewPr>
      <p:scale>
        <a:sx n="33" d="100"/>
        <a:sy n="33" d="100"/>
      </p:scale>
      <p:origin x="30" y="7249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CD0D60-905F-4D58-8EAE-775B2C0B5DE5}" type="doc">
      <dgm:prSet loTypeId="urn:microsoft.com/office/officeart/2005/8/layout/process2" loCatId="process" qsTypeId="urn:microsoft.com/office/officeart/2005/8/quickstyle/simple1" qsCatId="simple" csTypeId="urn:microsoft.com/office/officeart/2005/8/colors/accent1_2" csCatId="accent1" phldr="1"/>
      <dgm:spPr/>
    </dgm:pt>
    <dgm:pt modelId="{691A82FE-98BB-4BFC-ACDD-C5B26B53B59A}">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en-US" sz="2400" dirty="0" smtClean="0"/>
            <a:t>Site specific disease.  </a:t>
          </a:r>
          <a:endParaRPr lang="en-IN" sz="2400" dirty="0"/>
        </a:p>
      </dgm:t>
    </dgm:pt>
    <dgm:pt modelId="{CCBD9686-5800-4538-9EC4-0F0FE605C5EC}" type="parTrans" cxnId="{72446342-EF29-4001-828E-CBFEEC58A3CB}">
      <dgm:prSet/>
      <dgm:spPr/>
      <dgm:t>
        <a:bodyPr/>
        <a:lstStyle/>
        <a:p>
          <a:endParaRPr lang="en-IN"/>
        </a:p>
      </dgm:t>
    </dgm:pt>
    <dgm:pt modelId="{EC41225A-49E3-419E-9CEC-EB514CA96F9E}" type="sibTrans" cxnId="{72446342-EF29-4001-828E-CBFEEC58A3CB}">
      <dgm:prSet custT="1">
        <dgm:style>
          <a:lnRef idx="1">
            <a:schemeClr val="accent3"/>
          </a:lnRef>
          <a:fillRef idx="3">
            <a:schemeClr val="accent3"/>
          </a:fillRef>
          <a:effectRef idx="2">
            <a:schemeClr val="accent3"/>
          </a:effectRef>
          <a:fontRef idx="minor">
            <a:schemeClr val="lt1"/>
          </a:fontRef>
        </dgm:style>
      </dgm:prSet>
      <dgm:spPr/>
      <dgm:t>
        <a:bodyPr/>
        <a:lstStyle/>
        <a:p>
          <a:endParaRPr lang="en-IN" sz="2000"/>
        </a:p>
      </dgm:t>
    </dgm:pt>
    <dgm:pt modelId="{7E97A1FF-3CB6-4A8B-8E29-3934DF0069FF}">
      <dgm:prSet custT="1">
        <dgm:style>
          <a:lnRef idx="1">
            <a:schemeClr val="accent4"/>
          </a:lnRef>
          <a:fillRef idx="2">
            <a:schemeClr val="accent4"/>
          </a:fillRef>
          <a:effectRef idx="1">
            <a:schemeClr val="accent4"/>
          </a:effectRef>
          <a:fontRef idx="minor">
            <a:schemeClr val="dk1"/>
          </a:fontRef>
        </dgm:style>
      </dgm:prSet>
      <dgm:spPr/>
      <dgm:t>
        <a:bodyPr/>
        <a:lstStyle/>
        <a:p>
          <a:r>
            <a:rPr lang="en-US" sz="2400" dirty="0" smtClean="0"/>
            <a:t>The clinical signs of chronic </a:t>
          </a:r>
          <a:r>
            <a:rPr lang="en-US" sz="2400" dirty="0" err="1" smtClean="0"/>
            <a:t>periodontitis</a:t>
          </a:r>
          <a:r>
            <a:rPr lang="en-US" sz="2400" dirty="0" smtClean="0"/>
            <a:t> are considered to be due to direct, site specific effects of </a:t>
          </a:r>
          <a:r>
            <a:rPr lang="en-US" sz="2400" dirty="0" err="1" smtClean="0"/>
            <a:t>subgingival</a:t>
          </a:r>
          <a:r>
            <a:rPr lang="en-US" sz="2400" dirty="0" smtClean="0"/>
            <a:t> plaque accumulation.  </a:t>
          </a:r>
          <a:endParaRPr lang="en-IN" sz="2400" dirty="0" smtClean="0"/>
        </a:p>
      </dgm:t>
    </dgm:pt>
    <dgm:pt modelId="{FF6848DA-B9FC-4A17-B714-DD37D8C8198E}" type="parTrans" cxnId="{8C785BD8-B508-479B-AD30-441680A8F19B}">
      <dgm:prSet/>
      <dgm:spPr/>
      <dgm:t>
        <a:bodyPr/>
        <a:lstStyle/>
        <a:p>
          <a:endParaRPr lang="en-IN"/>
        </a:p>
      </dgm:t>
    </dgm:pt>
    <dgm:pt modelId="{739257BE-DE95-48F4-9FEE-1B6A147EE75B}" type="sibTrans" cxnId="{8C785BD8-B508-479B-AD30-441680A8F19B}">
      <dgm:prSet custT="1">
        <dgm:style>
          <a:lnRef idx="1">
            <a:schemeClr val="accent3"/>
          </a:lnRef>
          <a:fillRef idx="3">
            <a:schemeClr val="accent3"/>
          </a:fillRef>
          <a:effectRef idx="2">
            <a:schemeClr val="accent3"/>
          </a:effectRef>
          <a:fontRef idx="minor">
            <a:schemeClr val="lt1"/>
          </a:fontRef>
        </dgm:style>
      </dgm:prSet>
      <dgm:spPr/>
      <dgm:t>
        <a:bodyPr/>
        <a:lstStyle/>
        <a:p>
          <a:endParaRPr lang="en-IN" sz="2000"/>
        </a:p>
      </dgm:t>
    </dgm:pt>
    <dgm:pt modelId="{2D486E9D-A4D0-456F-9B8E-D3271E4D3746}">
      <dgm:prSet custT="1">
        <dgm:style>
          <a:lnRef idx="1">
            <a:schemeClr val="accent4"/>
          </a:lnRef>
          <a:fillRef idx="2">
            <a:schemeClr val="accent4"/>
          </a:fillRef>
          <a:effectRef idx="1">
            <a:schemeClr val="accent4"/>
          </a:effectRef>
          <a:fontRef idx="minor">
            <a:schemeClr val="dk1"/>
          </a:fontRef>
        </dgm:style>
      </dgm:prSet>
      <dgm:spPr/>
      <dgm:t>
        <a:bodyPr/>
        <a:lstStyle/>
        <a:p>
          <a:r>
            <a:rPr lang="en-US" sz="2400" dirty="0" smtClean="0"/>
            <a:t>As a result of this local effect, pocketing, attachment and bone loss may occur</a:t>
          </a:r>
          <a:endParaRPr lang="en-IN" sz="2400" dirty="0" smtClean="0"/>
        </a:p>
      </dgm:t>
    </dgm:pt>
    <dgm:pt modelId="{369B763A-3327-4A4A-83BD-16CCB51B5FCA}" type="parTrans" cxnId="{72964BF6-E7A7-4FE0-8C29-7D7844D79A83}">
      <dgm:prSet/>
      <dgm:spPr/>
      <dgm:t>
        <a:bodyPr/>
        <a:lstStyle/>
        <a:p>
          <a:endParaRPr lang="en-IN"/>
        </a:p>
      </dgm:t>
    </dgm:pt>
    <dgm:pt modelId="{84EF637B-B854-4481-A1EF-55A13D23D7AC}" type="sibTrans" cxnId="{72964BF6-E7A7-4FE0-8C29-7D7844D79A83}">
      <dgm:prSet/>
      <dgm:spPr/>
      <dgm:t>
        <a:bodyPr/>
        <a:lstStyle/>
        <a:p>
          <a:endParaRPr lang="en-IN"/>
        </a:p>
      </dgm:t>
    </dgm:pt>
    <dgm:pt modelId="{2F6E8270-79CC-444B-8F8A-B1779A94BF77}" type="pres">
      <dgm:prSet presAssocID="{97CD0D60-905F-4D58-8EAE-775B2C0B5DE5}" presName="linearFlow" presStyleCnt="0">
        <dgm:presLayoutVars>
          <dgm:resizeHandles val="exact"/>
        </dgm:presLayoutVars>
      </dgm:prSet>
      <dgm:spPr/>
    </dgm:pt>
    <dgm:pt modelId="{FCE1273F-5730-4369-8D90-A36CBDDD5FE4}" type="pres">
      <dgm:prSet presAssocID="{691A82FE-98BB-4BFC-ACDD-C5B26B53B59A}" presName="node" presStyleLbl="node1" presStyleIdx="0" presStyleCnt="3" custScaleX="152501" custScaleY="45959">
        <dgm:presLayoutVars>
          <dgm:bulletEnabled val="1"/>
        </dgm:presLayoutVars>
      </dgm:prSet>
      <dgm:spPr/>
      <dgm:t>
        <a:bodyPr/>
        <a:lstStyle/>
        <a:p>
          <a:endParaRPr lang="en-IN"/>
        </a:p>
      </dgm:t>
    </dgm:pt>
    <dgm:pt modelId="{F2EB13C4-BC14-4EE6-8A53-E1A43A732D67}" type="pres">
      <dgm:prSet presAssocID="{EC41225A-49E3-419E-9CEC-EB514CA96F9E}" presName="sibTrans" presStyleLbl="sibTrans2D1" presStyleIdx="0" presStyleCnt="2"/>
      <dgm:spPr/>
      <dgm:t>
        <a:bodyPr/>
        <a:lstStyle/>
        <a:p>
          <a:endParaRPr lang="en-IN"/>
        </a:p>
      </dgm:t>
    </dgm:pt>
    <dgm:pt modelId="{21A35D0E-5F76-4B99-8CBF-2A3586A38A54}" type="pres">
      <dgm:prSet presAssocID="{EC41225A-49E3-419E-9CEC-EB514CA96F9E}" presName="connectorText" presStyleLbl="sibTrans2D1" presStyleIdx="0" presStyleCnt="2"/>
      <dgm:spPr/>
      <dgm:t>
        <a:bodyPr/>
        <a:lstStyle/>
        <a:p>
          <a:endParaRPr lang="en-IN"/>
        </a:p>
      </dgm:t>
    </dgm:pt>
    <dgm:pt modelId="{1441E6A7-A6C1-45B6-8716-81A79B0D9979}" type="pres">
      <dgm:prSet presAssocID="{7E97A1FF-3CB6-4A8B-8E29-3934DF0069FF}" presName="node" presStyleLbl="node1" presStyleIdx="1" presStyleCnt="3" custScaleX="181551">
        <dgm:presLayoutVars>
          <dgm:bulletEnabled val="1"/>
        </dgm:presLayoutVars>
      </dgm:prSet>
      <dgm:spPr/>
      <dgm:t>
        <a:bodyPr/>
        <a:lstStyle/>
        <a:p>
          <a:endParaRPr lang="en-IN"/>
        </a:p>
      </dgm:t>
    </dgm:pt>
    <dgm:pt modelId="{0361F12A-CDBC-44CF-8EA6-79E6315D6A57}" type="pres">
      <dgm:prSet presAssocID="{739257BE-DE95-48F4-9FEE-1B6A147EE75B}" presName="sibTrans" presStyleLbl="sibTrans2D1" presStyleIdx="1" presStyleCnt="2"/>
      <dgm:spPr/>
      <dgm:t>
        <a:bodyPr/>
        <a:lstStyle/>
        <a:p>
          <a:endParaRPr lang="en-IN"/>
        </a:p>
      </dgm:t>
    </dgm:pt>
    <dgm:pt modelId="{FE2898EC-EED4-4081-A1CE-5DBAA00C872D}" type="pres">
      <dgm:prSet presAssocID="{739257BE-DE95-48F4-9FEE-1B6A147EE75B}" presName="connectorText" presStyleLbl="sibTrans2D1" presStyleIdx="1" presStyleCnt="2"/>
      <dgm:spPr/>
      <dgm:t>
        <a:bodyPr/>
        <a:lstStyle/>
        <a:p>
          <a:endParaRPr lang="en-IN"/>
        </a:p>
      </dgm:t>
    </dgm:pt>
    <dgm:pt modelId="{056D001E-0DED-4387-B1EF-77C08EE7C7DD}" type="pres">
      <dgm:prSet presAssocID="{2D486E9D-A4D0-456F-9B8E-D3271E4D3746}" presName="node" presStyleLbl="node1" presStyleIdx="2" presStyleCnt="3" custScaleX="181095">
        <dgm:presLayoutVars>
          <dgm:bulletEnabled val="1"/>
        </dgm:presLayoutVars>
      </dgm:prSet>
      <dgm:spPr/>
      <dgm:t>
        <a:bodyPr/>
        <a:lstStyle/>
        <a:p>
          <a:endParaRPr lang="en-IN"/>
        </a:p>
      </dgm:t>
    </dgm:pt>
  </dgm:ptLst>
  <dgm:cxnLst>
    <dgm:cxn modelId="{B94DD235-D93C-4944-9043-B12A8383F4B7}" type="presOf" srcId="{7E97A1FF-3CB6-4A8B-8E29-3934DF0069FF}" destId="{1441E6A7-A6C1-45B6-8716-81A79B0D9979}" srcOrd="0" destOrd="0" presId="urn:microsoft.com/office/officeart/2005/8/layout/process2"/>
    <dgm:cxn modelId="{EE780334-BFE9-405D-ADBB-AE3AA25763A5}" type="presOf" srcId="{739257BE-DE95-48F4-9FEE-1B6A147EE75B}" destId="{0361F12A-CDBC-44CF-8EA6-79E6315D6A57}" srcOrd="0" destOrd="0" presId="urn:microsoft.com/office/officeart/2005/8/layout/process2"/>
    <dgm:cxn modelId="{27D7CD4D-F80B-4213-9A89-1C3394F6B5FA}" type="presOf" srcId="{2D486E9D-A4D0-456F-9B8E-D3271E4D3746}" destId="{056D001E-0DED-4387-B1EF-77C08EE7C7DD}" srcOrd="0" destOrd="0" presId="urn:microsoft.com/office/officeart/2005/8/layout/process2"/>
    <dgm:cxn modelId="{72964BF6-E7A7-4FE0-8C29-7D7844D79A83}" srcId="{97CD0D60-905F-4D58-8EAE-775B2C0B5DE5}" destId="{2D486E9D-A4D0-456F-9B8E-D3271E4D3746}" srcOrd="2" destOrd="0" parTransId="{369B763A-3327-4A4A-83BD-16CCB51B5FCA}" sibTransId="{84EF637B-B854-4481-A1EF-55A13D23D7AC}"/>
    <dgm:cxn modelId="{5EF16FE6-D1C2-4CEA-81DA-1F9B1DE1144D}" type="presOf" srcId="{97CD0D60-905F-4D58-8EAE-775B2C0B5DE5}" destId="{2F6E8270-79CC-444B-8F8A-B1779A94BF77}" srcOrd="0" destOrd="0" presId="urn:microsoft.com/office/officeart/2005/8/layout/process2"/>
    <dgm:cxn modelId="{72446342-EF29-4001-828E-CBFEEC58A3CB}" srcId="{97CD0D60-905F-4D58-8EAE-775B2C0B5DE5}" destId="{691A82FE-98BB-4BFC-ACDD-C5B26B53B59A}" srcOrd="0" destOrd="0" parTransId="{CCBD9686-5800-4538-9EC4-0F0FE605C5EC}" sibTransId="{EC41225A-49E3-419E-9CEC-EB514CA96F9E}"/>
    <dgm:cxn modelId="{6512CBAC-8733-4245-AE42-71CD4D266D82}" type="presOf" srcId="{691A82FE-98BB-4BFC-ACDD-C5B26B53B59A}" destId="{FCE1273F-5730-4369-8D90-A36CBDDD5FE4}" srcOrd="0" destOrd="0" presId="urn:microsoft.com/office/officeart/2005/8/layout/process2"/>
    <dgm:cxn modelId="{8C785BD8-B508-479B-AD30-441680A8F19B}" srcId="{97CD0D60-905F-4D58-8EAE-775B2C0B5DE5}" destId="{7E97A1FF-3CB6-4A8B-8E29-3934DF0069FF}" srcOrd="1" destOrd="0" parTransId="{FF6848DA-B9FC-4A17-B714-DD37D8C8198E}" sibTransId="{739257BE-DE95-48F4-9FEE-1B6A147EE75B}"/>
    <dgm:cxn modelId="{9C73C76C-FD7A-4F2A-BA34-29C1355B8B78}" type="presOf" srcId="{EC41225A-49E3-419E-9CEC-EB514CA96F9E}" destId="{F2EB13C4-BC14-4EE6-8A53-E1A43A732D67}" srcOrd="0" destOrd="0" presId="urn:microsoft.com/office/officeart/2005/8/layout/process2"/>
    <dgm:cxn modelId="{584B1480-6D31-42F5-AC7A-7DD453214E80}" type="presOf" srcId="{739257BE-DE95-48F4-9FEE-1B6A147EE75B}" destId="{FE2898EC-EED4-4081-A1CE-5DBAA00C872D}" srcOrd="1" destOrd="0" presId="urn:microsoft.com/office/officeart/2005/8/layout/process2"/>
    <dgm:cxn modelId="{8FD9254A-57E2-44DA-A09D-3918E4EF1C2A}" type="presOf" srcId="{EC41225A-49E3-419E-9CEC-EB514CA96F9E}" destId="{21A35D0E-5F76-4B99-8CBF-2A3586A38A54}" srcOrd="1" destOrd="0" presId="urn:microsoft.com/office/officeart/2005/8/layout/process2"/>
    <dgm:cxn modelId="{C3FA9F3F-871D-40D9-8A18-BF17F38351A6}" type="presParOf" srcId="{2F6E8270-79CC-444B-8F8A-B1779A94BF77}" destId="{FCE1273F-5730-4369-8D90-A36CBDDD5FE4}" srcOrd="0" destOrd="0" presId="urn:microsoft.com/office/officeart/2005/8/layout/process2"/>
    <dgm:cxn modelId="{20626BA8-8596-4412-ADF1-58423CFD0F3E}" type="presParOf" srcId="{2F6E8270-79CC-444B-8F8A-B1779A94BF77}" destId="{F2EB13C4-BC14-4EE6-8A53-E1A43A732D67}" srcOrd="1" destOrd="0" presId="urn:microsoft.com/office/officeart/2005/8/layout/process2"/>
    <dgm:cxn modelId="{257B0A0F-54B3-4605-A97A-8C9975A11E34}" type="presParOf" srcId="{F2EB13C4-BC14-4EE6-8A53-E1A43A732D67}" destId="{21A35D0E-5F76-4B99-8CBF-2A3586A38A54}" srcOrd="0" destOrd="0" presId="urn:microsoft.com/office/officeart/2005/8/layout/process2"/>
    <dgm:cxn modelId="{23FF7620-DECB-4DCA-8B09-965B2A8E3038}" type="presParOf" srcId="{2F6E8270-79CC-444B-8F8A-B1779A94BF77}" destId="{1441E6A7-A6C1-45B6-8716-81A79B0D9979}" srcOrd="2" destOrd="0" presId="urn:microsoft.com/office/officeart/2005/8/layout/process2"/>
    <dgm:cxn modelId="{90BA6150-CC5A-42AA-8B65-F83E89212F6A}" type="presParOf" srcId="{2F6E8270-79CC-444B-8F8A-B1779A94BF77}" destId="{0361F12A-CDBC-44CF-8EA6-79E6315D6A57}" srcOrd="3" destOrd="0" presId="urn:microsoft.com/office/officeart/2005/8/layout/process2"/>
    <dgm:cxn modelId="{E9CAD2C4-C339-496D-AC00-550E522AF7BA}" type="presParOf" srcId="{0361F12A-CDBC-44CF-8EA6-79E6315D6A57}" destId="{FE2898EC-EED4-4081-A1CE-5DBAA00C872D}" srcOrd="0" destOrd="0" presId="urn:microsoft.com/office/officeart/2005/8/layout/process2"/>
    <dgm:cxn modelId="{8F4C3F06-379C-454D-9522-906EBDAD76D3}" type="presParOf" srcId="{2F6E8270-79CC-444B-8F8A-B1779A94BF77}" destId="{056D001E-0DED-4387-B1EF-77C08EE7C7DD}" srcOrd="4" destOrd="0" presId="urn:microsoft.com/office/officeart/2005/8/layout/process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6AFA72-731C-4299-9F02-7C683744A02C}" type="doc">
      <dgm:prSet loTypeId="urn:microsoft.com/office/officeart/2005/8/layout/process2" loCatId="process" qsTypeId="urn:microsoft.com/office/officeart/2005/8/quickstyle/simple1" qsCatId="simple" csTypeId="urn:microsoft.com/office/officeart/2005/8/colors/accent1_2" csCatId="accent1" phldr="1"/>
      <dgm:spPr/>
    </dgm:pt>
    <dgm:pt modelId="{DF102CD1-04C7-47AE-B9CB-222A972FEC9C}">
      <dgm:prSet phldrT="[Text]" custT="1">
        <dgm:style>
          <a:lnRef idx="2">
            <a:schemeClr val="accent6"/>
          </a:lnRef>
          <a:fillRef idx="1">
            <a:schemeClr val="lt1"/>
          </a:fillRef>
          <a:effectRef idx="0">
            <a:schemeClr val="accent6"/>
          </a:effectRef>
          <a:fontRef idx="minor">
            <a:schemeClr val="dk1"/>
          </a:fontRef>
        </dgm:style>
      </dgm:prSet>
      <dgm:spPr>
        <a:solidFill>
          <a:schemeClr val="accent2">
            <a:lumMod val="40000"/>
            <a:lumOff val="60000"/>
          </a:schemeClr>
        </a:solidFill>
      </dgm:spPr>
      <dgm:t>
        <a:bodyPr/>
        <a:lstStyle/>
        <a:p>
          <a:r>
            <a:rPr lang="en-IN" sz="2400" b="1" dirty="0" smtClean="0"/>
            <a:t>Genetic variation or polymorphism in the genes encoding interleukin </a:t>
          </a:r>
          <a:r>
            <a:rPr lang="en-IN" sz="2400" b="1" i="1" dirty="0" smtClean="0"/>
            <a:t>1-</a:t>
          </a:r>
          <a:r>
            <a:rPr lang="el-GR" sz="2400" b="1" i="1" dirty="0" smtClean="0">
              <a:latin typeface="Times New Roman"/>
              <a:cs typeface="Times New Roman"/>
            </a:rPr>
            <a:t>α</a:t>
          </a:r>
          <a:r>
            <a:rPr lang="en-IN" sz="2400" b="1" i="1" dirty="0" smtClean="0"/>
            <a:t> </a:t>
          </a:r>
          <a:r>
            <a:rPr lang="en-IN" sz="2400" b="1" dirty="0" smtClean="0"/>
            <a:t>and interleukin 1-ß</a:t>
          </a:r>
          <a:endParaRPr lang="en-IN" sz="2400" b="1" dirty="0"/>
        </a:p>
      </dgm:t>
    </dgm:pt>
    <dgm:pt modelId="{07E59EFC-378E-4E3D-A775-96CFEC0951EF}" type="parTrans" cxnId="{08ABFF5F-BD83-4652-A356-2FB2773938C6}">
      <dgm:prSet/>
      <dgm:spPr/>
      <dgm:t>
        <a:bodyPr/>
        <a:lstStyle/>
        <a:p>
          <a:endParaRPr lang="en-US"/>
        </a:p>
      </dgm:t>
    </dgm:pt>
    <dgm:pt modelId="{AC937A17-6D09-4D4E-AC8F-6ABA10A0CBB5}" type="sibTrans" cxnId="{08ABFF5F-BD83-4652-A356-2FB2773938C6}">
      <dgm:prSet>
        <dgm:style>
          <a:lnRef idx="2">
            <a:schemeClr val="accent6"/>
          </a:lnRef>
          <a:fillRef idx="1">
            <a:schemeClr val="lt1"/>
          </a:fillRef>
          <a:effectRef idx="0">
            <a:schemeClr val="accent6"/>
          </a:effectRef>
          <a:fontRef idx="minor">
            <a:schemeClr val="dk1"/>
          </a:fontRef>
        </dgm:style>
      </dgm:prSet>
      <dgm:spPr/>
      <dgm:t>
        <a:bodyPr/>
        <a:lstStyle/>
        <a:p>
          <a:endParaRPr lang="en-IN"/>
        </a:p>
      </dgm:t>
    </dgm:pt>
    <dgm:pt modelId="{E6D26E4D-7727-453D-8BFA-8D1901426D28}">
      <dgm:prSet phldrT="[Text]">
        <dgm:style>
          <a:lnRef idx="2">
            <a:schemeClr val="accent6"/>
          </a:lnRef>
          <a:fillRef idx="1">
            <a:schemeClr val="lt1"/>
          </a:fillRef>
          <a:effectRef idx="0">
            <a:schemeClr val="accent6"/>
          </a:effectRef>
          <a:fontRef idx="minor">
            <a:schemeClr val="dk1"/>
          </a:fontRef>
        </dgm:style>
      </dgm:prSet>
      <dgm:spPr>
        <a:solidFill>
          <a:schemeClr val="accent2">
            <a:lumMod val="40000"/>
            <a:lumOff val="60000"/>
          </a:schemeClr>
        </a:solidFill>
      </dgm:spPr>
      <dgm:t>
        <a:bodyPr/>
        <a:lstStyle/>
        <a:p>
          <a:r>
            <a:rPr lang="en-IN" b="1" dirty="0" smtClean="0"/>
            <a:t>An increased susceptibility to a more aggressive form of chronic </a:t>
          </a:r>
          <a:r>
            <a:rPr lang="en-IN" b="1" dirty="0" err="1" smtClean="0"/>
            <a:t>periodontitis</a:t>
          </a:r>
          <a:r>
            <a:rPr lang="en-IN" b="1" dirty="0" smtClean="0"/>
            <a:t> in subjects of Northern European origin.</a:t>
          </a:r>
          <a:endParaRPr lang="en-IN" b="1" dirty="0"/>
        </a:p>
      </dgm:t>
    </dgm:pt>
    <dgm:pt modelId="{00F4DD87-6BF7-4EE6-AD87-6E06A65A1B06}" type="parTrans" cxnId="{0ED0810A-82F5-48D1-82CC-072D77056E2B}">
      <dgm:prSet/>
      <dgm:spPr/>
      <dgm:t>
        <a:bodyPr/>
        <a:lstStyle/>
        <a:p>
          <a:endParaRPr lang="en-US"/>
        </a:p>
      </dgm:t>
    </dgm:pt>
    <dgm:pt modelId="{ED2C3C4B-3A29-40C9-B4F0-C81C4FE36229}" type="sibTrans" cxnId="{0ED0810A-82F5-48D1-82CC-072D77056E2B}">
      <dgm:prSet/>
      <dgm:spPr/>
      <dgm:t>
        <a:bodyPr/>
        <a:lstStyle/>
        <a:p>
          <a:endParaRPr lang="en-IN"/>
        </a:p>
      </dgm:t>
    </dgm:pt>
    <dgm:pt modelId="{174DF67A-17A7-409F-88BD-E6013F53060E}" type="pres">
      <dgm:prSet presAssocID="{6B6AFA72-731C-4299-9F02-7C683744A02C}" presName="linearFlow" presStyleCnt="0">
        <dgm:presLayoutVars>
          <dgm:resizeHandles val="exact"/>
        </dgm:presLayoutVars>
      </dgm:prSet>
      <dgm:spPr/>
    </dgm:pt>
    <dgm:pt modelId="{7FE0ED7D-0E37-4DA5-97B3-172B4D585E0B}" type="pres">
      <dgm:prSet presAssocID="{DF102CD1-04C7-47AE-B9CB-222A972FEC9C}" presName="node" presStyleLbl="node1" presStyleIdx="0" presStyleCnt="2" custScaleX="251970">
        <dgm:presLayoutVars>
          <dgm:bulletEnabled val="1"/>
        </dgm:presLayoutVars>
      </dgm:prSet>
      <dgm:spPr/>
      <dgm:t>
        <a:bodyPr/>
        <a:lstStyle/>
        <a:p>
          <a:endParaRPr lang="en-IN"/>
        </a:p>
      </dgm:t>
    </dgm:pt>
    <dgm:pt modelId="{C1359CDE-7683-436E-8DEA-6AB935021C2E}" type="pres">
      <dgm:prSet presAssocID="{AC937A17-6D09-4D4E-AC8F-6ABA10A0CBB5}" presName="sibTrans" presStyleLbl="sibTrans2D1" presStyleIdx="0" presStyleCnt="1"/>
      <dgm:spPr/>
      <dgm:t>
        <a:bodyPr/>
        <a:lstStyle/>
        <a:p>
          <a:endParaRPr lang="en-IN"/>
        </a:p>
      </dgm:t>
    </dgm:pt>
    <dgm:pt modelId="{6CCC3BAF-3E9A-4A37-8D9C-B4951795E09C}" type="pres">
      <dgm:prSet presAssocID="{AC937A17-6D09-4D4E-AC8F-6ABA10A0CBB5}" presName="connectorText" presStyleLbl="sibTrans2D1" presStyleIdx="0" presStyleCnt="1"/>
      <dgm:spPr/>
      <dgm:t>
        <a:bodyPr/>
        <a:lstStyle/>
        <a:p>
          <a:endParaRPr lang="en-IN"/>
        </a:p>
      </dgm:t>
    </dgm:pt>
    <dgm:pt modelId="{CBB8D7DE-B949-498F-90D2-79926F93EB55}" type="pres">
      <dgm:prSet presAssocID="{E6D26E4D-7727-453D-8BFA-8D1901426D28}" presName="node" presStyleLbl="node1" presStyleIdx="1" presStyleCnt="2" custScaleX="251970" custLinFactNeighborY="9146">
        <dgm:presLayoutVars>
          <dgm:bulletEnabled val="1"/>
        </dgm:presLayoutVars>
      </dgm:prSet>
      <dgm:spPr/>
      <dgm:t>
        <a:bodyPr/>
        <a:lstStyle/>
        <a:p>
          <a:endParaRPr lang="en-IN"/>
        </a:p>
      </dgm:t>
    </dgm:pt>
  </dgm:ptLst>
  <dgm:cxnLst>
    <dgm:cxn modelId="{0ED0810A-82F5-48D1-82CC-072D77056E2B}" srcId="{6B6AFA72-731C-4299-9F02-7C683744A02C}" destId="{E6D26E4D-7727-453D-8BFA-8D1901426D28}" srcOrd="1" destOrd="0" parTransId="{00F4DD87-6BF7-4EE6-AD87-6E06A65A1B06}" sibTransId="{ED2C3C4B-3A29-40C9-B4F0-C81C4FE36229}"/>
    <dgm:cxn modelId="{9A53AB17-B478-41F6-9EAD-531BE50E55A0}" type="presOf" srcId="{AC937A17-6D09-4D4E-AC8F-6ABA10A0CBB5}" destId="{C1359CDE-7683-436E-8DEA-6AB935021C2E}" srcOrd="0" destOrd="0" presId="urn:microsoft.com/office/officeart/2005/8/layout/process2"/>
    <dgm:cxn modelId="{20699876-4C28-4A56-BC28-3DCA6C5A61DF}" type="presOf" srcId="{6B6AFA72-731C-4299-9F02-7C683744A02C}" destId="{174DF67A-17A7-409F-88BD-E6013F53060E}" srcOrd="0" destOrd="0" presId="urn:microsoft.com/office/officeart/2005/8/layout/process2"/>
    <dgm:cxn modelId="{08ABFF5F-BD83-4652-A356-2FB2773938C6}" srcId="{6B6AFA72-731C-4299-9F02-7C683744A02C}" destId="{DF102CD1-04C7-47AE-B9CB-222A972FEC9C}" srcOrd="0" destOrd="0" parTransId="{07E59EFC-378E-4E3D-A775-96CFEC0951EF}" sibTransId="{AC937A17-6D09-4D4E-AC8F-6ABA10A0CBB5}"/>
    <dgm:cxn modelId="{A3EFC9C9-0770-4129-BB8E-2425E77347BD}" type="presOf" srcId="{AC937A17-6D09-4D4E-AC8F-6ABA10A0CBB5}" destId="{6CCC3BAF-3E9A-4A37-8D9C-B4951795E09C}" srcOrd="1" destOrd="0" presId="urn:microsoft.com/office/officeart/2005/8/layout/process2"/>
    <dgm:cxn modelId="{23D7FBE5-AE05-4025-9800-863E3CE7A5CC}" type="presOf" srcId="{E6D26E4D-7727-453D-8BFA-8D1901426D28}" destId="{CBB8D7DE-B949-498F-90D2-79926F93EB55}" srcOrd="0" destOrd="0" presId="urn:microsoft.com/office/officeart/2005/8/layout/process2"/>
    <dgm:cxn modelId="{494983AF-7496-454B-957D-B3314F7B87E8}" type="presOf" srcId="{DF102CD1-04C7-47AE-B9CB-222A972FEC9C}" destId="{7FE0ED7D-0E37-4DA5-97B3-172B4D585E0B}" srcOrd="0" destOrd="0" presId="urn:microsoft.com/office/officeart/2005/8/layout/process2"/>
    <dgm:cxn modelId="{0B164944-8EE0-4828-A2F5-A08C27828C09}" type="presParOf" srcId="{174DF67A-17A7-409F-88BD-E6013F53060E}" destId="{7FE0ED7D-0E37-4DA5-97B3-172B4D585E0B}" srcOrd="0" destOrd="0" presId="urn:microsoft.com/office/officeart/2005/8/layout/process2"/>
    <dgm:cxn modelId="{B5F23BD5-F10B-431F-AEA1-680D324366EC}" type="presParOf" srcId="{174DF67A-17A7-409F-88BD-E6013F53060E}" destId="{C1359CDE-7683-436E-8DEA-6AB935021C2E}" srcOrd="1" destOrd="0" presId="urn:microsoft.com/office/officeart/2005/8/layout/process2"/>
    <dgm:cxn modelId="{A5CDFB71-65AD-451F-919C-DAE20E084E78}" type="presParOf" srcId="{C1359CDE-7683-436E-8DEA-6AB935021C2E}" destId="{6CCC3BAF-3E9A-4A37-8D9C-B4951795E09C}" srcOrd="0" destOrd="0" presId="urn:microsoft.com/office/officeart/2005/8/layout/process2"/>
    <dgm:cxn modelId="{7239C5E5-64A2-4FFC-A633-D8D95B8099C1}" type="presParOf" srcId="{174DF67A-17A7-409F-88BD-E6013F53060E}" destId="{CBB8D7DE-B949-498F-90D2-79926F93EB55}" srcOrd="2" destOrd="0" presId="urn:microsoft.com/office/officeart/2005/8/layout/process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7A0A2F-CBFE-45A0-9B5E-28983763C37A}" type="datetimeFigureOut">
              <a:rPr lang="en-US" smtClean="0"/>
              <a:pPr/>
              <a:t>19-Feb-18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65BA3A-BB6B-426C-87F3-A74B2255843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American academy</a:t>
            </a:r>
            <a:r>
              <a:rPr lang="en-US" baseline="0" dirty="0" smtClean="0"/>
              <a:t> of </a:t>
            </a:r>
            <a:r>
              <a:rPr lang="en-US" baseline="0" dirty="0" err="1" smtClean="0"/>
              <a:t>periodontology</a:t>
            </a:r>
            <a:endParaRPr lang="en-IN" dirty="0"/>
          </a:p>
        </p:txBody>
      </p:sp>
      <p:sp>
        <p:nvSpPr>
          <p:cNvPr id="4" name="Slide Number Placeholder 3"/>
          <p:cNvSpPr>
            <a:spLocks noGrp="1"/>
          </p:cNvSpPr>
          <p:nvPr>
            <p:ph type="sldNum" sz="quarter" idx="10"/>
          </p:nvPr>
        </p:nvSpPr>
        <p:spPr/>
        <p:txBody>
          <a:bodyPr/>
          <a:lstStyle/>
          <a:p>
            <a:fld id="{CF65BA3A-BB6B-426C-87F3-A74B22558438}"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65BA3A-BB6B-426C-87F3-A74B22558438}"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08854738-1A22-495C-8977-F12C26556D84}" type="datetime1">
              <a:rPr lang="en-IN" smtClean="0"/>
              <a:pPr/>
              <a:t>19-02-2018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DA970DF-EE4C-4EB9-918C-42B34583AD53}"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9431392-67F3-4320-8BB2-47F8413EA141}" type="datetime1">
              <a:rPr lang="en-IN" smtClean="0"/>
              <a:pPr/>
              <a:t>19-02-2018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DA970DF-EE4C-4EB9-918C-42B34583AD53}"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5D444FE-DE5D-4F54-87E4-30C293820620}" type="datetime1">
              <a:rPr lang="en-IN" smtClean="0"/>
              <a:pPr/>
              <a:t>19-02-2018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DA970DF-EE4C-4EB9-918C-42B34583AD53}" type="slidenum">
              <a:rPr lang="en-IN" smtClean="0"/>
              <a:pPr/>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315200" cy="731838"/>
          </a:xfrm>
        </p:spPr>
        <p:txBody>
          <a:bodyPr/>
          <a:lstStyle/>
          <a:p>
            <a:r>
              <a:rPr lang="en-US" smtClean="0"/>
              <a:t>Click to edit Master title style</a:t>
            </a:r>
            <a:endParaRPr lang="en-IN"/>
          </a:p>
        </p:txBody>
      </p:sp>
      <p:sp>
        <p:nvSpPr>
          <p:cNvPr id="3" name="Table Placeholder 2"/>
          <p:cNvSpPr>
            <a:spLocks noGrp="1"/>
          </p:cNvSpPr>
          <p:nvPr>
            <p:ph type="tbl" idx="1"/>
          </p:nvPr>
        </p:nvSpPr>
        <p:spPr>
          <a:xfrm>
            <a:off x="457200" y="1219200"/>
            <a:ext cx="8458200" cy="5410200"/>
          </a:xfrm>
        </p:spPr>
        <p:txBody>
          <a:bodyPr/>
          <a:lstStyle/>
          <a:p>
            <a:endParaRPr lang="en-IN"/>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5BB7FD3E-703F-4F30-B48F-3635866D980B}"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D17E1EE-D7E2-4CB1-91DC-00194CB606A7}" type="datetime1">
              <a:rPr lang="en-IN" smtClean="0"/>
              <a:pPr/>
              <a:t>19-02-2018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DA970DF-EE4C-4EB9-918C-42B34583AD53}"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FADA3F-6024-42F4-A729-95BFEFED9475}" type="datetime1">
              <a:rPr lang="en-IN" smtClean="0"/>
              <a:pPr/>
              <a:t>19-02-2018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DA970DF-EE4C-4EB9-918C-42B34583AD53}"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1D1EDE75-8B73-4321-83C3-FFA09BE87E0F}" type="datetime1">
              <a:rPr lang="en-IN" smtClean="0"/>
              <a:pPr/>
              <a:t>19-02-2018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DA970DF-EE4C-4EB9-918C-42B34583AD53}"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5C987D9A-4CC7-4623-AFC0-2ACFCC7B227C}" type="datetime1">
              <a:rPr lang="en-IN" smtClean="0"/>
              <a:pPr/>
              <a:t>19-02-2018</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DA970DF-EE4C-4EB9-918C-42B34583AD53}"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48176722-8CAB-4C38-B8EC-7A026B19B74E}" type="datetime1">
              <a:rPr lang="en-IN" smtClean="0"/>
              <a:pPr/>
              <a:t>19-02-2018</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DA970DF-EE4C-4EB9-918C-42B34583AD53}"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901F02-217D-403F-8B98-67E856CDF2AA}" type="datetime1">
              <a:rPr lang="en-IN" smtClean="0"/>
              <a:pPr/>
              <a:t>19-02-2018</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DA970DF-EE4C-4EB9-918C-42B34583AD53}"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9B0723-C3AB-4F77-8A36-367281D0AFB9}" type="datetime1">
              <a:rPr lang="en-IN" smtClean="0"/>
              <a:pPr/>
              <a:t>19-02-2018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DA970DF-EE4C-4EB9-918C-42B34583AD53}"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4671B7-E1A3-4251-A6C4-CB1B58E01FB4}" type="datetime1">
              <a:rPr lang="en-IN" smtClean="0"/>
              <a:pPr/>
              <a:t>19-02-2018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DA970DF-EE4C-4EB9-918C-42B34583AD53}"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4C3F95-2F73-4B63-BE2C-5E3B1277467C}" type="datetime1">
              <a:rPr lang="en-IN" smtClean="0"/>
              <a:pPr/>
              <a:t>19-02-2018</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A970DF-EE4C-4EB9-918C-42B34583AD53}"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DA970DF-EE4C-4EB9-918C-42B34583AD53}" type="slidenum">
              <a:rPr lang="en-IN" smtClean="0"/>
              <a:pPr/>
              <a:t>1</a:t>
            </a:fld>
            <a:endParaRPr lang="en-IN"/>
          </a:p>
        </p:txBody>
      </p:sp>
      <p:sp>
        <p:nvSpPr>
          <p:cNvPr id="6" name="Rectangle 93"/>
          <p:cNvSpPr txBox="1">
            <a:spLocks noChangeArrowheads="1"/>
          </p:cNvSpPr>
          <p:nvPr/>
        </p:nvSpPr>
        <p:spPr>
          <a:xfrm>
            <a:off x="7239000" y="6324600"/>
            <a:ext cx="1905000" cy="457200"/>
          </a:xfrm>
          <a:prstGeom prst="rect">
            <a:avLst/>
          </a:prstGeom>
          <a:no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C355BFB-99FE-466C-85CC-FC6240509F6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7" name="Rectangle 5"/>
          <p:cNvSpPr>
            <a:spLocks noGrp="1" noChangeArrowheads="1"/>
          </p:cNvSpPr>
          <p:nvPr>
            <p:ph type="ctrTitle"/>
          </p:nvPr>
        </p:nvSpPr>
        <p:spPr>
          <a:xfrm>
            <a:off x="652434" y="714356"/>
            <a:ext cx="8491566" cy="2333625"/>
          </a:xfrm>
        </p:spPr>
        <p:txBody>
          <a:bodyPr>
            <a:normAutofit/>
          </a:bodyPr>
          <a:lstStyle/>
          <a:p>
            <a:pPr eaLnBrk="1" hangingPunct="1"/>
            <a:r>
              <a:rPr lang="en-US" sz="7200" dirty="0" smtClean="0"/>
              <a:t>Chronic </a:t>
            </a:r>
            <a:r>
              <a:rPr lang="en-US" sz="7200" dirty="0" err="1" smtClean="0"/>
              <a:t>Periodontitis</a:t>
            </a:r>
            <a:endParaRPr lang="en-US" sz="7200" dirty="0" smtClean="0"/>
          </a:p>
        </p:txBody>
      </p:sp>
      <p:sp>
        <p:nvSpPr>
          <p:cNvPr id="8" name="Rectangle 6"/>
          <p:cNvSpPr>
            <a:spLocks noGrp="1" noChangeArrowheads="1"/>
          </p:cNvSpPr>
          <p:nvPr>
            <p:ph type="subTitle" idx="1"/>
          </p:nvPr>
        </p:nvSpPr>
        <p:spPr>
          <a:xfrm>
            <a:off x="2894013" y="5857893"/>
            <a:ext cx="6249987" cy="1000108"/>
          </a:xfrm>
        </p:spPr>
        <p:txBody>
          <a:bodyPr>
            <a:normAutofit/>
          </a:bodyPr>
          <a:lstStyle/>
          <a:p>
            <a:pPr eaLnBrk="1" hangingPunct="1"/>
            <a:endParaRPr lang="en-US" b="1" dirty="0" smtClean="0">
              <a:solidFill>
                <a:schemeClr val="tx1"/>
              </a:solidFill>
            </a:endParaRPr>
          </a:p>
        </p:txBody>
      </p:sp>
      <p:sp>
        <p:nvSpPr>
          <p:cNvPr id="9" name="Rectangle 4"/>
          <p:cNvSpPr>
            <a:spLocks noChangeArrowheads="1"/>
          </p:cNvSpPr>
          <p:nvPr/>
        </p:nvSpPr>
        <p:spPr bwMode="auto">
          <a:xfrm>
            <a:off x="9555163" y="0"/>
            <a:ext cx="3733800" cy="6856413"/>
          </a:xfrm>
          <a:prstGeom prst="rect">
            <a:avLst/>
          </a:prstGeom>
          <a:solidFill>
            <a:srgbClr val="FFFFFF"/>
          </a:solidFill>
          <a:ln w="12700" cap="sq">
            <a:solidFill>
              <a:srgbClr val="B2B2B2"/>
            </a:solidFill>
            <a:miter lim="800000"/>
            <a:headEnd/>
            <a:tailEnd/>
          </a:ln>
        </p:spPr>
        <p:txBody>
          <a:bodyPr lIns="136525" tIns="182562" rIns="136525" bIns="182562"/>
          <a:lstStyle/>
          <a:p>
            <a:pPr marL="238125" indent="-238125" eaLnBrk="0" hangingPunct="0"/>
            <a:endParaRPr kumimoji="1" lang="en-US" sz="1800" b="1">
              <a:solidFill>
                <a:srgbClr val="000000"/>
              </a:solidFill>
              <a:latin typeface="Arial" charset="0"/>
            </a:endParaRPr>
          </a:p>
          <a:p>
            <a:pPr marL="238125" indent="-238125" eaLnBrk="0" hangingPunct="0"/>
            <a:r>
              <a:rPr kumimoji="1" lang="en-US" sz="1800" b="1">
                <a:solidFill>
                  <a:srgbClr val="000000"/>
                </a:solidFill>
                <a:latin typeface="Arial" charset="0"/>
              </a:rPr>
              <a:t>This presentation will probably involve audience discussion, which will create action items.  Use PowerPoint to keep track of these action items during your presentation</a:t>
            </a:r>
          </a:p>
          <a:p>
            <a:pPr marL="238125" indent="-238125" eaLnBrk="0" hangingPunct="0"/>
            <a:endParaRPr kumimoji="1" lang="en-US" sz="1800" b="1">
              <a:solidFill>
                <a:srgbClr val="000000"/>
              </a:solidFill>
              <a:latin typeface="Arial" charset="0"/>
            </a:endParaRPr>
          </a:p>
          <a:p>
            <a:pPr marL="238125" indent="-238125" eaLnBrk="0" hangingPunct="0">
              <a:buFontTx/>
              <a:buChar char="•"/>
            </a:pPr>
            <a:r>
              <a:rPr kumimoji="1" lang="en-US" sz="1800" b="1">
                <a:solidFill>
                  <a:srgbClr val="000000"/>
                </a:solidFill>
                <a:latin typeface="Arial" charset="0"/>
              </a:rPr>
              <a:t>In Slide Show, click on the right mouse button</a:t>
            </a:r>
          </a:p>
          <a:p>
            <a:pPr marL="238125" indent="-238125" eaLnBrk="0" hangingPunct="0">
              <a:buFontTx/>
              <a:buChar char="•"/>
            </a:pPr>
            <a:r>
              <a:rPr kumimoji="1" lang="en-US" sz="1800" b="1">
                <a:solidFill>
                  <a:srgbClr val="000000"/>
                </a:solidFill>
                <a:latin typeface="Arial" charset="0"/>
              </a:rPr>
              <a:t>Select “Meeting Minder”</a:t>
            </a:r>
          </a:p>
          <a:p>
            <a:pPr marL="238125" indent="-238125" eaLnBrk="0" hangingPunct="0">
              <a:buFontTx/>
              <a:buChar char="•"/>
            </a:pPr>
            <a:r>
              <a:rPr kumimoji="1" lang="en-US" sz="1800" b="1">
                <a:solidFill>
                  <a:srgbClr val="000000"/>
                </a:solidFill>
                <a:latin typeface="Arial" charset="0"/>
              </a:rPr>
              <a:t>Select the “Action Items” tab</a:t>
            </a:r>
          </a:p>
          <a:p>
            <a:pPr marL="238125" indent="-238125" eaLnBrk="0" hangingPunct="0">
              <a:buFontTx/>
              <a:buChar char="•"/>
            </a:pPr>
            <a:r>
              <a:rPr kumimoji="1" lang="en-US" sz="1800" b="1">
                <a:solidFill>
                  <a:srgbClr val="000000"/>
                </a:solidFill>
                <a:latin typeface="Arial" charset="0"/>
              </a:rPr>
              <a:t>Type in action items as they come up</a:t>
            </a:r>
          </a:p>
          <a:p>
            <a:pPr marL="238125" indent="-238125" eaLnBrk="0" hangingPunct="0">
              <a:buFontTx/>
              <a:buChar char="•"/>
            </a:pPr>
            <a:r>
              <a:rPr kumimoji="1" lang="en-US" sz="1800" b="1">
                <a:solidFill>
                  <a:srgbClr val="000000"/>
                </a:solidFill>
                <a:latin typeface="Arial" charset="0"/>
              </a:rPr>
              <a:t>Click OK to dismiss this box</a:t>
            </a:r>
          </a:p>
          <a:p>
            <a:pPr marL="238125" indent="-238125" eaLnBrk="0" hangingPunct="0"/>
            <a:endParaRPr kumimoji="1" lang="en-US" sz="1800" b="1">
              <a:solidFill>
                <a:srgbClr val="000000"/>
              </a:solidFill>
              <a:latin typeface="Arial" charset="0"/>
            </a:endParaRPr>
          </a:p>
          <a:p>
            <a:pPr marL="238125" indent="-238125" eaLnBrk="0" hangingPunct="0"/>
            <a:r>
              <a:rPr kumimoji="1" lang="en-US" sz="1800" b="1">
                <a:solidFill>
                  <a:srgbClr val="000000"/>
                </a:solidFill>
                <a:latin typeface="Arial" charset="0"/>
              </a:rPr>
              <a:t>This will automatically create an Action Item slide at the end of your presentation with your points entered.</a:t>
            </a:r>
          </a:p>
          <a:p>
            <a:pPr marL="238125" indent="-238125" eaLnBrk="0" hangingPunct="0"/>
            <a:endParaRPr kumimoji="1" lang="en-US"/>
          </a:p>
        </p:txBody>
      </p:sp>
      <p:pic>
        <p:nvPicPr>
          <p:cNvPr id="10" name="Picture 8" descr="C:\WINDOWS\Desktop\cover.jpg"/>
          <p:cNvPicPr>
            <a:picLocks noChangeAspect="1" noChangeArrowheads="1"/>
          </p:cNvPicPr>
          <p:nvPr/>
        </p:nvPicPr>
        <p:blipFill>
          <a:blip r:embed="rId2"/>
          <a:srcRect/>
          <a:stretch>
            <a:fillRect/>
          </a:stretch>
        </p:blipFill>
        <p:spPr bwMode="auto">
          <a:xfrm>
            <a:off x="4714876" y="2501526"/>
            <a:ext cx="3914774" cy="31594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916832"/>
            <a:ext cx="8229600" cy="4320480"/>
          </a:xfrm>
        </p:spPr>
        <p:txBody>
          <a:bodyPr>
            <a:normAutofit/>
          </a:bodyPr>
          <a:lstStyle/>
          <a:p>
            <a:pPr algn="just">
              <a:buFont typeface="Wingdings" pitchFamily="2" charset="2"/>
              <a:buChar char="ü"/>
            </a:pPr>
            <a:r>
              <a:rPr lang="en-US" sz="2400" dirty="0" smtClean="0">
                <a:solidFill>
                  <a:schemeClr val="bg1"/>
                </a:solidFill>
              </a:rPr>
              <a:t>Classification of periodontal diseases can be placed into three dominant paradigms primarily:</a:t>
            </a:r>
            <a:endParaRPr lang="en-IN" sz="2000" dirty="0" smtClean="0">
              <a:solidFill>
                <a:schemeClr val="bg1"/>
              </a:solidFill>
            </a:endParaRPr>
          </a:p>
          <a:p>
            <a:pPr lvl="0" algn="just">
              <a:buFont typeface="Wingdings" pitchFamily="2" charset="2"/>
              <a:buChar char="ü"/>
            </a:pPr>
            <a:endParaRPr lang="en-US" sz="2400" b="1" dirty="0" smtClean="0">
              <a:ln w="10541" cmpd="sng">
                <a:solidFill>
                  <a:schemeClr val="accent1">
                    <a:shade val="88000"/>
                    <a:satMod val="110000"/>
                  </a:schemeClr>
                </a:solidFill>
                <a:prstDash val="solid"/>
              </a:ln>
              <a:solidFill>
                <a:schemeClr val="bg1"/>
              </a:solidFill>
            </a:endParaRPr>
          </a:p>
          <a:p>
            <a:pPr lvl="0" algn="just">
              <a:buFont typeface="Wingdings" pitchFamily="2" charset="2"/>
              <a:buChar char="ü"/>
            </a:pPr>
            <a:r>
              <a:rPr lang="en-US" sz="2400" b="1" dirty="0" smtClean="0">
                <a:ln w="10541" cmpd="sng">
                  <a:solidFill>
                    <a:schemeClr val="accent1">
                      <a:shade val="88000"/>
                      <a:satMod val="110000"/>
                    </a:schemeClr>
                  </a:solidFill>
                  <a:prstDash val="solid"/>
                </a:ln>
              </a:rPr>
              <a:t>1870-1920</a:t>
            </a:r>
            <a:r>
              <a:rPr lang="en-US" sz="2400" b="1" dirty="0" smtClean="0">
                <a:ln w="10541" cmpd="sng">
                  <a:solidFill>
                    <a:schemeClr val="accent1">
                      <a:shade val="88000"/>
                      <a:satMod val="110000"/>
                    </a:schemeClr>
                  </a:solidFill>
                  <a:prstDash val="solid"/>
                </a:ln>
                <a:solidFill>
                  <a:schemeClr val="bg1"/>
                </a:solidFill>
              </a:rPr>
              <a:t>:  Based on clinical features of the disease.</a:t>
            </a:r>
          </a:p>
          <a:p>
            <a:pPr lvl="0" algn="just">
              <a:buFont typeface="Wingdings" pitchFamily="2" charset="2"/>
              <a:buChar char="ü"/>
            </a:pPr>
            <a:endParaRPr lang="en-IN" sz="2000" b="1" dirty="0" smtClean="0">
              <a:ln w="10541" cmpd="sng">
                <a:solidFill>
                  <a:schemeClr val="accent1">
                    <a:shade val="88000"/>
                    <a:satMod val="110000"/>
                  </a:schemeClr>
                </a:solidFill>
                <a:prstDash val="solid"/>
              </a:ln>
              <a:solidFill>
                <a:schemeClr val="bg1"/>
              </a:solidFill>
            </a:endParaRPr>
          </a:p>
          <a:p>
            <a:pPr lvl="0" algn="just">
              <a:buFont typeface="Wingdings" pitchFamily="2" charset="2"/>
              <a:buChar char="ü"/>
            </a:pPr>
            <a:r>
              <a:rPr lang="en-US" sz="2400" b="1" dirty="0" smtClean="0">
                <a:ln w="10541" cmpd="sng">
                  <a:solidFill>
                    <a:schemeClr val="accent1">
                      <a:shade val="88000"/>
                      <a:satMod val="110000"/>
                    </a:schemeClr>
                  </a:solidFill>
                  <a:prstDash val="solid"/>
                </a:ln>
              </a:rPr>
              <a:t>1920-1970</a:t>
            </a:r>
            <a:r>
              <a:rPr lang="en-US" sz="2400" b="1" dirty="0" smtClean="0">
                <a:ln w="10541" cmpd="sng">
                  <a:solidFill>
                    <a:schemeClr val="accent1">
                      <a:shade val="88000"/>
                      <a:satMod val="110000"/>
                    </a:schemeClr>
                  </a:solidFill>
                  <a:prstDash val="solid"/>
                </a:ln>
                <a:solidFill>
                  <a:schemeClr val="bg1"/>
                </a:solidFill>
              </a:rPr>
              <a:t>: Based on nature of pathologic changes.</a:t>
            </a:r>
          </a:p>
          <a:p>
            <a:pPr lvl="0" algn="just">
              <a:buFont typeface="Wingdings" pitchFamily="2" charset="2"/>
              <a:buChar char="ü"/>
            </a:pPr>
            <a:endParaRPr lang="en-IN" sz="2000" b="1" dirty="0" smtClean="0">
              <a:ln w="10541" cmpd="sng">
                <a:solidFill>
                  <a:schemeClr val="accent1">
                    <a:shade val="88000"/>
                    <a:satMod val="110000"/>
                  </a:schemeClr>
                </a:solidFill>
                <a:prstDash val="solid"/>
              </a:ln>
              <a:solidFill>
                <a:schemeClr val="bg1"/>
              </a:solidFill>
            </a:endParaRPr>
          </a:p>
          <a:p>
            <a:pPr lvl="0" algn="just">
              <a:buFont typeface="Wingdings" pitchFamily="2" charset="2"/>
              <a:buChar char="ü"/>
            </a:pPr>
            <a:r>
              <a:rPr lang="en-US" sz="2400" b="1" dirty="0" smtClean="0">
                <a:ln w="10541" cmpd="sng">
                  <a:solidFill>
                    <a:schemeClr val="accent1">
                      <a:shade val="88000"/>
                      <a:satMod val="110000"/>
                    </a:schemeClr>
                  </a:solidFill>
                  <a:prstDash val="solid"/>
                </a:ln>
              </a:rPr>
              <a:t>1970-present</a:t>
            </a:r>
            <a:r>
              <a:rPr lang="en-US" sz="2400" b="1" dirty="0" smtClean="0">
                <a:ln w="10541" cmpd="sng">
                  <a:solidFill>
                    <a:schemeClr val="accent1">
                      <a:shade val="88000"/>
                      <a:satMod val="110000"/>
                    </a:schemeClr>
                  </a:solidFill>
                  <a:prstDash val="solid"/>
                </a:ln>
                <a:solidFill>
                  <a:schemeClr val="bg1"/>
                </a:solidFill>
              </a:rPr>
              <a:t>: Based on the etiology of the disease.</a:t>
            </a:r>
            <a:endParaRPr lang="en-IN" sz="2000" b="1" dirty="0" smtClean="0">
              <a:ln w="10541" cmpd="sng">
                <a:solidFill>
                  <a:schemeClr val="accent1">
                    <a:shade val="88000"/>
                    <a:satMod val="110000"/>
                  </a:schemeClr>
                </a:solidFill>
                <a:prstDash val="solid"/>
              </a:ln>
              <a:solidFill>
                <a:schemeClr val="bg1"/>
              </a:solidFill>
            </a:endParaRPr>
          </a:p>
          <a:p>
            <a:pPr algn="just">
              <a:buFont typeface="Wingdings" pitchFamily="2" charset="2"/>
              <a:buChar char="ü"/>
            </a:pPr>
            <a:endParaRPr lang="en-IN" sz="2800" dirty="0">
              <a:solidFill>
                <a:schemeClr val="bg1"/>
              </a:solidFill>
            </a:endParaRPr>
          </a:p>
        </p:txBody>
      </p:sp>
      <p:sp>
        <p:nvSpPr>
          <p:cNvPr id="4" name="Slide Number Placeholder 3"/>
          <p:cNvSpPr>
            <a:spLocks noGrp="1"/>
          </p:cNvSpPr>
          <p:nvPr>
            <p:ph type="sldNum" sz="quarter" idx="12"/>
          </p:nvPr>
        </p:nvSpPr>
        <p:spPr/>
        <p:txBody>
          <a:bodyPr/>
          <a:lstStyle/>
          <a:p>
            <a:fld id="{8DA970DF-EE4C-4EB9-918C-42B34583AD53}" type="slidenum">
              <a:rPr lang="en-IN" smtClean="0"/>
              <a:pPr/>
              <a:t>10</a:t>
            </a:fld>
            <a:endParaRPr lang="en-IN"/>
          </a:p>
        </p:txBody>
      </p:sp>
      <p:sp>
        <p:nvSpPr>
          <p:cNvPr id="5" name="Rectangle 4"/>
          <p:cNvSpPr/>
          <p:nvPr/>
        </p:nvSpPr>
        <p:spPr>
          <a:xfrm>
            <a:off x="2176764" y="404664"/>
            <a:ext cx="4790478" cy="923330"/>
          </a:xfrm>
          <a:prstGeom prst="rect">
            <a:avLst/>
          </a:prstGeom>
          <a:noFill/>
        </p:spPr>
        <p:txBody>
          <a:bodyPr wrap="square" lIns="91440" tIns="45720" rIns="91440" bIns="45720">
            <a:spAutoFit/>
          </a:bodyPr>
          <a:lstStyle/>
          <a:p>
            <a:pPr algn="ctr"/>
            <a:r>
              <a:rPr lang="en-US" sz="5400" b="1" cap="all" spc="0"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classification</a:t>
            </a:r>
            <a:endParaRPr lang="en-US" sz="5400" b="1" cap="all" spc="0"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Effect transition="in" filter="fade">
                                      <p:cBhvr>
                                        <p:cTn id="11" dur="1000"/>
                                        <p:tgtEl>
                                          <p:spTgt spid="2">
                                            <p:txEl>
                                              <p:pRg st="4" end="4"/>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fade">
                                      <p:cBhvr>
                                        <p:cTn id="15"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418058"/>
          </a:xfrm>
        </p:spPr>
        <p:txBody>
          <a:bodyPr>
            <a:normAutofit fontScale="90000"/>
          </a:bodyPr>
          <a:lstStyle/>
          <a:p>
            <a:endParaRPr lang="en-IN" dirty="0"/>
          </a:p>
        </p:txBody>
      </p:sp>
      <p:sp>
        <p:nvSpPr>
          <p:cNvPr id="2" name="Content Placeholder 1"/>
          <p:cNvSpPr>
            <a:spLocks noGrp="1"/>
          </p:cNvSpPr>
          <p:nvPr>
            <p:ph idx="1"/>
          </p:nvPr>
        </p:nvSpPr>
        <p:spPr>
          <a:xfrm>
            <a:off x="457200" y="1481329"/>
            <a:ext cx="8229600" cy="1371607"/>
          </a:xfrm>
          <a:noFill/>
          <a:ln>
            <a:noFill/>
          </a:ln>
        </p:spPr>
        <p:style>
          <a:lnRef idx="2">
            <a:schemeClr val="accent3"/>
          </a:lnRef>
          <a:fillRef idx="1">
            <a:schemeClr val="lt1"/>
          </a:fillRef>
          <a:effectRef idx="0">
            <a:schemeClr val="accent3"/>
          </a:effectRef>
          <a:fontRef idx="minor">
            <a:schemeClr val="dk1"/>
          </a:fontRef>
        </p:style>
        <p:txBody>
          <a:bodyPr>
            <a:normAutofit lnSpcReduction="10000"/>
          </a:bodyPr>
          <a:lstStyle/>
          <a:p>
            <a:pPr algn="ctr">
              <a:buFont typeface="Wingdings" pitchFamily="2" charset="2"/>
              <a:buChar char="ü"/>
            </a:pPr>
            <a:r>
              <a:rPr lang="en-US" sz="2800" dirty="0" smtClean="0">
                <a:solidFill>
                  <a:schemeClr val="bg1"/>
                </a:solidFill>
              </a:rPr>
              <a:t>The classification given by The Third World Workshop in Clinical Periodontitis (</a:t>
            </a:r>
            <a:r>
              <a:rPr lang="en-US" sz="2800" dirty="0" smtClean="0">
                <a:solidFill>
                  <a:schemeClr val="tx1"/>
                </a:solidFill>
              </a:rPr>
              <a:t>1989</a:t>
            </a:r>
            <a:r>
              <a:rPr lang="en-US" sz="2800" dirty="0" smtClean="0">
                <a:solidFill>
                  <a:schemeClr val="bg1"/>
                </a:solidFill>
              </a:rPr>
              <a:t>) included</a:t>
            </a:r>
          </a:p>
          <a:p>
            <a:pPr algn="ctr">
              <a:buNone/>
            </a:pPr>
            <a:r>
              <a:rPr lang="en-US" sz="2800" dirty="0" smtClean="0">
                <a:solidFill>
                  <a:schemeClr val="bg1"/>
                </a:solidFill>
              </a:rPr>
              <a:t> </a:t>
            </a:r>
            <a:r>
              <a:rPr lang="en-US" sz="2800" b="1" dirty="0" smtClean="0">
                <a:solidFill>
                  <a:schemeClr val="tx1"/>
                </a:solidFill>
              </a:rPr>
              <a:t>adult </a:t>
            </a:r>
            <a:r>
              <a:rPr lang="en-US" sz="2800" b="1" dirty="0" err="1" smtClean="0">
                <a:solidFill>
                  <a:schemeClr val="tx1"/>
                </a:solidFill>
              </a:rPr>
              <a:t>periodontitis</a:t>
            </a:r>
            <a:r>
              <a:rPr lang="en-US" sz="2800" b="1" dirty="0" smtClean="0">
                <a:solidFill>
                  <a:schemeClr val="tx1"/>
                </a:solidFill>
              </a:rPr>
              <a:t> </a:t>
            </a:r>
            <a:r>
              <a:rPr lang="en-US" sz="2800" dirty="0" smtClean="0">
                <a:solidFill>
                  <a:schemeClr val="tx1"/>
                </a:solidFill>
              </a:rPr>
              <a:t>occurring ≥35 years. </a:t>
            </a:r>
          </a:p>
          <a:p>
            <a:endParaRPr lang="en-IN" dirty="0">
              <a:solidFill>
                <a:schemeClr val="bg1"/>
              </a:solidFill>
            </a:endParaRPr>
          </a:p>
        </p:txBody>
      </p:sp>
      <p:sp>
        <p:nvSpPr>
          <p:cNvPr id="5" name="Slide Number Placeholder 4"/>
          <p:cNvSpPr>
            <a:spLocks noGrp="1"/>
          </p:cNvSpPr>
          <p:nvPr>
            <p:ph type="sldNum" sz="quarter" idx="12"/>
          </p:nvPr>
        </p:nvSpPr>
        <p:spPr/>
        <p:txBody>
          <a:bodyPr/>
          <a:lstStyle/>
          <a:p>
            <a:fld id="{8DA970DF-EE4C-4EB9-918C-42B34583AD53}" type="slidenum">
              <a:rPr lang="en-IN" smtClean="0"/>
              <a:pPr/>
              <a:t>11</a:t>
            </a:fld>
            <a:endParaRPr lang="en-IN"/>
          </a:p>
        </p:txBody>
      </p:sp>
      <p:sp>
        <p:nvSpPr>
          <p:cNvPr id="4" name="TextBox 3"/>
          <p:cNvSpPr txBox="1"/>
          <p:nvPr/>
        </p:nvSpPr>
        <p:spPr>
          <a:xfrm>
            <a:off x="467544" y="3501008"/>
            <a:ext cx="8136904" cy="138499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buFont typeface="Wingdings" pitchFamily="2" charset="2"/>
              <a:buChar char="ü"/>
            </a:pPr>
            <a:r>
              <a:rPr lang="en-US" sz="2800" dirty="0" smtClean="0">
                <a:solidFill>
                  <a:schemeClr val="bg1"/>
                </a:solidFill>
              </a:rPr>
              <a:t>The criteria of age and rate of progression were </a:t>
            </a:r>
            <a:r>
              <a:rPr lang="en-US" sz="2800" dirty="0" smtClean="0">
                <a:solidFill>
                  <a:schemeClr val="tx1"/>
                </a:solidFill>
              </a:rPr>
              <a:t>removed</a:t>
            </a:r>
            <a:r>
              <a:rPr lang="en-US" sz="2800" dirty="0" smtClean="0">
                <a:solidFill>
                  <a:schemeClr val="bg1"/>
                </a:solidFill>
              </a:rPr>
              <a:t> in the subsequent classifications given in </a:t>
            </a:r>
            <a:r>
              <a:rPr lang="en-US" sz="2800" dirty="0" smtClean="0">
                <a:solidFill>
                  <a:schemeClr val="tx1"/>
                </a:solidFill>
              </a:rPr>
              <a:t>1996</a:t>
            </a:r>
            <a:r>
              <a:rPr lang="en-US" sz="2800" dirty="0" smtClean="0">
                <a:solidFill>
                  <a:schemeClr val="bg1"/>
                </a:solidFill>
              </a:rPr>
              <a:t>. </a:t>
            </a:r>
            <a:endParaRPr lang="en-IN" sz="2400" dirty="0" smtClean="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764704"/>
            <a:ext cx="8229600" cy="5472608"/>
          </a:xfrm>
          <a:noFill/>
        </p:spPr>
        <p:txBody>
          <a:bodyPr>
            <a:normAutofit fontScale="77500" lnSpcReduction="20000"/>
          </a:bodyPr>
          <a:lstStyle/>
          <a:p>
            <a:pPr algn="ctr">
              <a:buFont typeface="Wingdings" pitchFamily="2" charset="2"/>
              <a:buChar char="ü"/>
            </a:pPr>
            <a:r>
              <a:rPr lang="en-US" sz="2800" dirty="0" smtClean="0"/>
              <a:t>AAP (1999)</a:t>
            </a:r>
            <a:r>
              <a:rPr lang="en-US" sz="2800" dirty="0" smtClean="0">
                <a:solidFill>
                  <a:schemeClr val="bg1"/>
                </a:solidFill>
              </a:rPr>
              <a:t>- based on current clinical and scientific data.  </a:t>
            </a:r>
          </a:p>
          <a:p>
            <a:pPr algn="ctr">
              <a:buNone/>
            </a:pPr>
            <a:r>
              <a:rPr lang="en-US" sz="2800" dirty="0" smtClean="0">
                <a:solidFill>
                  <a:schemeClr val="bg1"/>
                </a:solidFill>
              </a:rPr>
              <a:t>     Three general clinical manifestation of </a:t>
            </a:r>
            <a:r>
              <a:rPr lang="en-US" sz="2800" dirty="0" err="1" smtClean="0">
                <a:solidFill>
                  <a:schemeClr val="bg1"/>
                </a:solidFill>
              </a:rPr>
              <a:t>periodontitis</a:t>
            </a:r>
            <a:r>
              <a:rPr lang="en-US" sz="2800" dirty="0" smtClean="0">
                <a:solidFill>
                  <a:schemeClr val="bg1"/>
                </a:solidFill>
              </a:rPr>
              <a:t>.</a:t>
            </a:r>
            <a:r>
              <a:rPr lang="en-US" sz="2800" baseline="30000" dirty="0" smtClean="0">
                <a:solidFill>
                  <a:schemeClr val="bg1"/>
                </a:solidFill>
              </a:rPr>
              <a:t>(7)</a:t>
            </a:r>
            <a:endParaRPr lang="en-US" sz="2800" dirty="0" smtClean="0">
              <a:solidFill>
                <a:schemeClr val="bg1"/>
              </a:solidFill>
            </a:endParaRPr>
          </a:p>
          <a:p>
            <a:pPr algn="ctr">
              <a:buFont typeface="Wingdings" pitchFamily="2" charset="2"/>
              <a:buChar char="ü"/>
            </a:pPr>
            <a:endParaRPr lang="en-US" sz="2400" dirty="0" smtClean="0">
              <a:solidFill>
                <a:schemeClr val="bg1"/>
              </a:solidFill>
            </a:endParaRPr>
          </a:p>
          <a:p>
            <a:pPr algn="ctr">
              <a:buFont typeface="Wingdings" pitchFamily="2" charset="2"/>
              <a:buChar char="ü"/>
            </a:pPr>
            <a:endParaRPr lang="en-IN" sz="2400" dirty="0" smtClean="0">
              <a:solidFill>
                <a:schemeClr val="bg1"/>
              </a:solidFill>
            </a:endParaRPr>
          </a:p>
          <a:p>
            <a:pPr lvl="0" algn="ctr">
              <a:buFont typeface="Wingdings" pitchFamily="2" charset="2"/>
              <a:buChar char="ü"/>
            </a:pPr>
            <a:r>
              <a:rPr lang="en-US" sz="2800" b="1" dirty="0" smtClean="0">
                <a:ln w="10541" cmpd="sng">
                  <a:solidFill>
                    <a:schemeClr val="accent1">
                      <a:shade val="88000"/>
                      <a:satMod val="110000"/>
                    </a:schemeClr>
                  </a:solidFill>
                  <a:prstDash val="solid"/>
                </a:ln>
                <a:solidFill>
                  <a:schemeClr val="bg1"/>
                </a:solidFill>
              </a:rPr>
              <a:t>1. </a:t>
            </a:r>
            <a:r>
              <a:rPr lang="en-US" sz="2800" b="1" dirty="0" smtClean="0">
                <a:ln w="10541" cmpd="sng">
                  <a:solidFill>
                    <a:schemeClr val="accent1">
                      <a:shade val="88000"/>
                      <a:satMod val="110000"/>
                    </a:schemeClr>
                  </a:solidFill>
                  <a:prstDash val="solid"/>
                </a:ln>
              </a:rPr>
              <a:t>Chronic </a:t>
            </a:r>
            <a:r>
              <a:rPr lang="en-US" sz="2800" b="1" dirty="0" err="1" smtClean="0">
                <a:ln w="10541" cmpd="sng">
                  <a:solidFill>
                    <a:schemeClr val="accent1">
                      <a:shade val="88000"/>
                      <a:satMod val="110000"/>
                    </a:schemeClr>
                  </a:solidFill>
                  <a:prstDash val="solid"/>
                </a:ln>
              </a:rPr>
              <a:t>periodontitis</a:t>
            </a:r>
            <a:endParaRPr lang="en-IN" sz="2400" b="1" dirty="0" smtClean="0">
              <a:ln w="10541" cmpd="sng">
                <a:solidFill>
                  <a:schemeClr val="accent1">
                    <a:shade val="88000"/>
                    <a:satMod val="110000"/>
                  </a:schemeClr>
                </a:solidFill>
                <a:prstDash val="solid"/>
              </a:ln>
            </a:endParaRPr>
          </a:p>
          <a:p>
            <a:pPr lvl="1" algn="ctr">
              <a:buNone/>
            </a:pPr>
            <a:r>
              <a:rPr lang="en-US" sz="2400" b="1" dirty="0" smtClean="0">
                <a:ln w="1905"/>
                <a:solidFill>
                  <a:schemeClr val="bg1"/>
                </a:solidFill>
                <a:effectLst>
                  <a:innerShdw blurRad="69850" dist="43180" dir="5400000">
                    <a:srgbClr val="000000">
                      <a:alpha val="65000"/>
                    </a:srgbClr>
                  </a:innerShdw>
                </a:effectLst>
              </a:rPr>
              <a:t>Localized</a:t>
            </a:r>
            <a:endParaRPr lang="en-IN" sz="2000" b="1" dirty="0" smtClean="0">
              <a:ln w="1905"/>
              <a:solidFill>
                <a:schemeClr val="bg1"/>
              </a:solidFill>
              <a:effectLst>
                <a:innerShdw blurRad="69850" dist="43180" dir="5400000">
                  <a:srgbClr val="000000">
                    <a:alpha val="65000"/>
                  </a:srgbClr>
                </a:innerShdw>
              </a:effectLst>
            </a:endParaRPr>
          </a:p>
          <a:p>
            <a:pPr lvl="1" algn="ctr">
              <a:buNone/>
            </a:pPr>
            <a:r>
              <a:rPr lang="en-US" sz="2400" b="1" dirty="0" smtClean="0">
                <a:ln w="1905"/>
                <a:solidFill>
                  <a:schemeClr val="bg1"/>
                </a:solidFill>
                <a:effectLst>
                  <a:innerShdw blurRad="69850" dist="43180" dir="5400000">
                    <a:srgbClr val="000000">
                      <a:alpha val="65000"/>
                    </a:srgbClr>
                  </a:innerShdw>
                </a:effectLst>
              </a:rPr>
              <a:t>Generalized</a:t>
            </a:r>
          </a:p>
          <a:p>
            <a:pPr lvl="1" algn="ctr">
              <a:buFont typeface="Wingdings" pitchFamily="2" charset="2"/>
              <a:buChar char="ü"/>
            </a:pPr>
            <a:endParaRPr lang="en-IN" sz="2000" b="1" dirty="0" smtClean="0">
              <a:ln w="1905"/>
              <a:solidFill>
                <a:schemeClr val="bg1"/>
              </a:solidFill>
              <a:effectLst>
                <a:innerShdw blurRad="69850" dist="43180" dir="5400000">
                  <a:srgbClr val="000000">
                    <a:alpha val="65000"/>
                  </a:srgbClr>
                </a:innerShdw>
              </a:effectLst>
            </a:endParaRPr>
          </a:p>
          <a:p>
            <a:pPr lvl="0" algn="ctr">
              <a:buFont typeface="Wingdings" pitchFamily="2" charset="2"/>
              <a:buChar char="ü"/>
            </a:pPr>
            <a:r>
              <a:rPr lang="en-US" sz="2800" b="1" dirty="0" smtClean="0">
                <a:ln w="10541" cmpd="sng">
                  <a:solidFill>
                    <a:schemeClr val="accent1">
                      <a:shade val="88000"/>
                      <a:satMod val="110000"/>
                    </a:schemeClr>
                  </a:solidFill>
                  <a:prstDash val="solid"/>
                </a:ln>
                <a:solidFill>
                  <a:schemeClr val="bg1"/>
                </a:solidFill>
              </a:rPr>
              <a:t>2. </a:t>
            </a:r>
            <a:r>
              <a:rPr lang="en-US" sz="2800" b="1" dirty="0" smtClean="0">
                <a:ln w="10541" cmpd="sng">
                  <a:solidFill>
                    <a:schemeClr val="accent1">
                      <a:shade val="88000"/>
                      <a:satMod val="110000"/>
                    </a:schemeClr>
                  </a:solidFill>
                  <a:prstDash val="solid"/>
                </a:ln>
              </a:rPr>
              <a:t>Aggressive </a:t>
            </a:r>
            <a:r>
              <a:rPr lang="en-US" sz="2800" b="1" dirty="0" err="1" smtClean="0">
                <a:ln w="10541" cmpd="sng">
                  <a:solidFill>
                    <a:schemeClr val="accent1">
                      <a:shade val="88000"/>
                      <a:satMod val="110000"/>
                    </a:schemeClr>
                  </a:solidFill>
                  <a:prstDash val="solid"/>
                </a:ln>
              </a:rPr>
              <a:t>periodontitis</a:t>
            </a:r>
            <a:endParaRPr lang="en-IN" sz="2400" dirty="0" smtClean="0"/>
          </a:p>
          <a:p>
            <a:pPr lvl="1" algn="ctr">
              <a:buNone/>
            </a:pPr>
            <a:r>
              <a:rPr lang="en-US" sz="2400" b="1" dirty="0" smtClean="0">
                <a:ln w="1905"/>
                <a:solidFill>
                  <a:schemeClr val="bg1"/>
                </a:solidFill>
                <a:effectLst>
                  <a:innerShdw blurRad="69850" dist="43180" dir="5400000">
                    <a:srgbClr val="000000">
                      <a:alpha val="65000"/>
                    </a:srgbClr>
                  </a:innerShdw>
                </a:effectLst>
              </a:rPr>
              <a:t>Localized</a:t>
            </a:r>
            <a:endParaRPr lang="en-IN" sz="2000" b="1" dirty="0" smtClean="0">
              <a:ln w="1905"/>
              <a:solidFill>
                <a:schemeClr val="bg1"/>
              </a:solidFill>
              <a:effectLst>
                <a:innerShdw blurRad="69850" dist="43180" dir="5400000">
                  <a:srgbClr val="000000">
                    <a:alpha val="65000"/>
                  </a:srgbClr>
                </a:innerShdw>
              </a:effectLst>
            </a:endParaRPr>
          </a:p>
          <a:p>
            <a:pPr lvl="1" algn="ctr">
              <a:buNone/>
            </a:pPr>
            <a:r>
              <a:rPr lang="en-US" sz="2400" b="1" dirty="0" smtClean="0">
                <a:ln w="1905"/>
                <a:solidFill>
                  <a:schemeClr val="bg1"/>
                </a:solidFill>
                <a:effectLst>
                  <a:innerShdw blurRad="69850" dist="43180" dir="5400000">
                    <a:srgbClr val="000000">
                      <a:alpha val="65000"/>
                    </a:srgbClr>
                  </a:innerShdw>
                </a:effectLst>
              </a:rPr>
              <a:t>Generalized</a:t>
            </a:r>
          </a:p>
          <a:p>
            <a:pPr lvl="1" algn="ctr">
              <a:buFont typeface="Wingdings" pitchFamily="2" charset="2"/>
              <a:buChar char="ü"/>
            </a:pPr>
            <a:endParaRPr lang="en-IN" sz="2000" dirty="0" smtClean="0">
              <a:solidFill>
                <a:schemeClr val="bg1"/>
              </a:solidFill>
            </a:endParaRPr>
          </a:p>
          <a:p>
            <a:pPr algn="ctr">
              <a:buFont typeface="Wingdings" pitchFamily="2" charset="2"/>
              <a:buChar char="ü"/>
            </a:pPr>
            <a:r>
              <a:rPr lang="en-US" sz="2800" b="1" dirty="0" smtClean="0">
                <a:ln w="10541" cmpd="sng">
                  <a:solidFill>
                    <a:schemeClr val="accent1">
                      <a:shade val="88000"/>
                      <a:satMod val="110000"/>
                    </a:schemeClr>
                  </a:solidFill>
                  <a:prstDash val="solid"/>
                </a:ln>
                <a:solidFill>
                  <a:schemeClr val="bg1"/>
                </a:solidFill>
              </a:rPr>
              <a:t>3. Periodontitis as manifestation of systemic disease.</a:t>
            </a:r>
          </a:p>
          <a:p>
            <a:pPr algn="ctr">
              <a:buFont typeface="Wingdings" pitchFamily="2" charset="2"/>
              <a:buChar char="ü"/>
            </a:pPr>
            <a:endParaRPr lang="en-IN" sz="2400" b="1" dirty="0" smtClean="0">
              <a:ln w="10541" cmpd="sng">
                <a:solidFill>
                  <a:schemeClr val="accent1">
                    <a:shade val="88000"/>
                    <a:satMod val="110000"/>
                  </a:schemeClr>
                </a:solidFill>
                <a:prstDash val="solid"/>
              </a:ln>
              <a:solidFill>
                <a:schemeClr val="bg1"/>
              </a:solidFill>
            </a:endParaRPr>
          </a:p>
          <a:p>
            <a:pPr algn="ctr">
              <a:buFont typeface="Wingdings" pitchFamily="2" charset="2"/>
              <a:buChar char="ü"/>
            </a:pPr>
            <a:r>
              <a:rPr lang="en-US" sz="2800" b="1" dirty="0" smtClean="0">
                <a:ln w="10541" cmpd="sng">
                  <a:solidFill>
                    <a:schemeClr val="accent1">
                      <a:shade val="88000"/>
                      <a:satMod val="110000"/>
                    </a:schemeClr>
                  </a:solidFill>
                  <a:prstDash val="solid"/>
                </a:ln>
                <a:solidFill>
                  <a:schemeClr val="bg1"/>
                </a:solidFill>
              </a:rPr>
              <a:t>4. Two forms of necrotizing disease have been described:</a:t>
            </a:r>
            <a:endParaRPr lang="en-IN" sz="2400" b="1" dirty="0" smtClean="0">
              <a:ln w="10541" cmpd="sng">
                <a:solidFill>
                  <a:schemeClr val="accent1">
                    <a:shade val="88000"/>
                    <a:satMod val="110000"/>
                  </a:schemeClr>
                </a:solidFill>
                <a:prstDash val="solid"/>
              </a:ln>
              <a:solidFill>
                <a:schemeClr val="bg1"/>
              </a:solidFill>
            </a:endParaRPr>
          </a:p>
          <a:p>
            <a:pPr lvl="1" algn="ctr">
              <a:buNone/>
            </a:pPr>
            <a:r>
              <a:rPr lang="en-US" sz="2400" b="1" dirty="0" smtClean="0">
                <a:ln w="1905"/>
                <a:solidFill>
                  <a:schemeClr val="bg1"/>
                </a:solidFill>
                <a:effectLst>
                  <a:innerShdw blurRad="69850" dist="43180" dir="5400000">
                    <a:srgbClr val="000000">
                      <a:alpha val="65000"/>
                    </a:srgbClr>
                  </a:innerShdw>
                </a:effectLst>
              </a:rPr>
              <a:t>NUG</a:t>
            </a:r>
            <a:endParaRPr lang="en-IN" sz="2000" b="1" dirty="0" smtClean="0">
              <a:ln w="1905"/>
              <a:solidFill>
                <a:schemeClr val="bg1"/>
              </a:solidFill>
              <a:effectLst>
                <a:innerShdw blurRad="69850" dist="43180" dir="5400000">
                  <a:srgbClr val="000000">
                    <a:alpha val="65000"/>
                  </a:srgbClr>
                </a:innerShdw>
              </a:effectLst>
            </a:endParaRPr>
          </a:p>
          <a:p>
            <a:pPr lvl="1" algn="ctr">
              <a:buNone/>
            </a:pPr>
            <a:r>
              <a:rPr lang="en-US" sz="2400" b="1" dirty="0" smtClean="0">
                <a:ln w="1905"/>
                <a:solidFill>
                  <a:schemeClr val="bg1"/>
                </a:solidFill>
                <a:effectLst>
                  <a:innerShdw blurRad="69850" dist="43180" dir="5400000">
                    <a:srgbClr val="000000">
                      <a:alpha val="65000"/>
                    </a:srgbClr>
                  </a:innerShdw>
                </a:effectLst>
              </a:rPr>
              <a:t>NUP</a:t>
            </a:r>
            <a:endParaRPr lang="en-IN" sz="2000" b="1" dirty="0" smtClean="0">
              <a:ln w="1905"/>
              <a:solidFill>
                <a:schemeClr val="bg1"/>
              </a:solidFill>
              <a:effectLst>
                <a:innerShdw blurRad="69850" dist="43180" dir="5400000">
                  <a:srgbClr val="000000">
                    <a:alpha val="65000"/>
                  </a:srgbClr>
                </a:innerShdw>
              </a:effectLst>
            </a:endParaRPr>
          </a:p>
        </p:txBody>
      </p:sp>
      <p:sp>
        <p:nvSpPr>
          <p:cNvPr id="4" name="Slide Number Placeholder 3"/>
          <p:cNvSpPr>
            <a:spLocks noGrp="1"/>
          </p:cNvSpPr>
          <p:nvPr>
            <p:ph type="sldNum" sz="quarter" idx="12"/>
          </p:nvPr>
        </p:nvSpPr>
        <p:spPr/>
        <p:txBody>
          <a:bodyPr/>
          <a:lstStyle/>
          <a:p>
            <a:fld id="{8DA970DF-EE4C-4EB9-918C-42B34583AD53}" type="slidenum">
              <a:rPr lang="en-IN" smtClean="0"/>
              <a:pPr/>
              <a:t>12</a:t>
            </a:fld>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animEffect transition="in" filter="fade">
                                      <p:cBhvr>
                                        <p:cTn id="11" dur="500"/>
                                        <p:tgtEl>
                                          <p:spTgt spid="2">
                                            <p:txEl>
                                              <p:pRg st="5" end="5"/>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fade">
                                      <p:cBhvr>
                                        <p:cTn id="15" dur="500"/>
                                        <p:tgtEl>
                                          <p:spTgt spid="2">
                                            <p:txEl>
                                              <p:pRg st="6" end="6"/>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animEffect transition="in" filter="fade">
                                      <p:cBhvr>
                                        <p:cTn id="19" dur="500"/>
                                        <p:tgtEl>
                                          <p:spTgt spid="2">
                                            <p:txEl>
                                              <p:pRg st="8" end="8"/>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animEffect transition="in" filter="fade">
                                      <p:cBhvr>
                                        <p:cTn id="23" dur="500"/>
                                        <p:tgtEl>
                                          <p:spTgt spid="2">
                                            <p:txEl>
                                              <p:pRg st="9" end="9"/>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animEffect transition="in" filter="fade">
                                      <p:cBhvr>
                                        <p:cTn id="27" dur="500"/>
                                        <p:tgtEl>
                                          <p:spTgt spid="2">
                                            <p:txEl>
                                              <p:pRg st="10" end="10"/>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animEffect transition="in" filter="fade">
                                      <p:cBhvr>
                                        <p:cTn id="31" dur="500"/>
                                        <p:tgtEl>
                                          <p:spTgt spid="2">
                                            <p:txEl>
                                              <p:pRg st="12" end="12"/>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
                                            <p:txEl>
                                              <p:pRg st="14" end="14"/>
                                            </p:txEl>
                                          </p:spTgt>
                                        </p:tgtEl>
                                        <p:attrNameLst>
                                          <p:attrName>style.visibility</p:attrName>
                                        </p:attrNameLst>
                                      </p:cBhvr>
                                      <p:to>
                                        <p:strVal val="visible"/>
                                      </p:to>
                                    </p:set>
                                    <p:animEffect transition="in" filter="fade">
                                      <p:cBhvr>
                                        <p:cTn id="35" dur="500"/>
                                        <p:tgtEl>
                                          <p:spTgt spid="2">
                                            <p:txEl>
                                              <p:pRg st="14" end="14"/>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
                                            <p:txEl>
                                              <p:pRg st="15" end="15"/>
                                            </p:txEl>
                                          </p:spTgt>
                                        </p:tgtEl>
                                        <p:attrNameLst>
                                          <p:attrName>style.visibility</p:attrName>
                                        </p:attrNameLst>
                                      </p:cBhvr>
                                      <p:to>
                                        <p:strVal val="visible"/>
                                      </p:to>
                                    </p:set>
                                    <p:animEffect transition="in" filter="fade">
                                      <p:cBhvr>
                                        <p:cTn id="39" dur="500"/>
                                        <p:tgtEl>
                                          <p:spTgt spid="2">
                                            <p:txEl>
                                              <p:pRg st="15" end="15"/>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
                                            <p:txEl>
                                              <p:pRg st="16" end="16"/>
                                            </p:txEl>
                                          </p:spTgt>
                                        </p:tgtEl>
                                        <p:attrNameLst>
                                          <p:attrName>style.visibility</p:attrName>
                                        </p:attrNameLst>
                                      </p:cBhvr>
                                      <p:to>
                                        <p:strVal val="visible"/>
                                      </p:to>
                                    </p:set>
                                    <p:animEffect transition="in" filter="fade">
                                      <p:cBhvr>
                                        <p:cTn id="43"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effectLst>
            <a:outerShdw blurRad="76200" dist="12700" dir="2700000" sy="-23000" kx="-800400" algn="bl" rotWithShape="0">
              <a:prstClr val="black">
                <a:alpha val="20000"/>
              </a:prstClr>
            </a:outerShdw>
          </a:effectLst>
          <a:scene3d>
            <a:camera prst="orthographicFront"/>
            <a:lightRig rig="threePt" dir="t"/>
          </a:scene3d>
          <a:sp3d>
            <a:bevelT/>
          </a:sp3d>
        </p:spPr>
        <p:txBody>
          <a:bodyPr/>
          <a:lstStyle/>
          <a:p>
            <a:endParaRPr lang="en-IN" dirty="0">
              <a:solidFill>
                <a:schemeClr val="bg1"/>
              </a:solidFill>
              <a:effectLst>
                <a:outerShdw blurRad="38100" dist="38100" dir="2700000" algn="tl">
                  <a:srgbClr val="000000">
                    <a:alpha val="43137"/>
                  </a:srgbClr>
                </a:outerShdw>
              </a:effectLst>
            </a:endParaRPr>
          </a:p>
        </p:txBody>
      </p:sp>
      <p:sp>
        <p:nvSpPr>
          <p:cNvPr id="2" name="Content Placeholder 1"/>
          <p:cNvSpPr>
            <a:spLocks noGrp="1"/>
          </p:cNvSpPr>
          <p:nvPr>
            <p:ph idx="1"/>
          </p:nvPr>
        </p:nvSpPr>
        <p:spPr>
          <a:xfrm>
            <a:off x="457200" y="1916832"/>
            <a:ext cx="8229600" cy="4209331"/>
          </a:xfrm>
        </p:spPr>
        <p:txBody>
          <a:bodyPr>
            <a:normAutofit/>
          </a:bodyPr>
          <a:lstStyle/>
          <a:p>
            <a:pPr algn="ctr">
              <a:buFont typeface="Wingdings" pitchFamily="2" charset="2"/>
              <a:buChar char="ü"/>
            </a:pPr>
            <a:r>
              <a:rPr lang="en-US" sz="2800" dirty="0" smtClean="0">
                <a:solidFill>
                  <a:schemeClr val="bg1"/>
                </a:solidFill>
              </a:rPr>
              <a:t>Chronic </a:t>
            </a:r>
            <a:r>
              <a:rPr lang="en-US" sz="2800" dirty="0" err="1" smtClean="0">
                <a:solidFill>
                  <a:schemeClr val="bg1"/>
                </a:solidFill>
              </a:rPr>
              <a:t>periodontitis</a:t>
            </a:r>
            <a:r>
              <a:rPr lang="en-US" sz="2800" dirty="0" smtClean="0">
                <a:solidFill>
                  <a:schemeClr val="bg1"/>
                </a:solidFill>
              </a:rPr>
              <a:t> may be localized or generalized.</a:t>
            </a:r>
          </a:p>
          <a:p>
            <a:pPr algn="ctr">
              <a:buFont typeface="Wingdings" pitchFamily="2" charset="2"/>
              <a:buChar char="ü"/>
            </a:pPr>
            <a:endParaRPr lang="en-US" sz="2800" b="1" dirty="0" smtClean="0">
              <a:solidFill>
                <a:schemeClr val="bg1"/>
              </a:solidFill>
            </a:endParaRPr>
          </a:p>
          <a:p>
            <a:pPr lvl="1" algn="ctr">
              <a:buFont typeface="Wingdings" pitchFamily="2" charset="2"/>
              <a:buChar char="ü"/>
            </a:pPr>
            <a:r>
              <a:rPr lang="en-US" sz="2400" b="1" dirty="0" smtClean="0">
                <a:solidFill>
                  <a:schemeClr val="bg1"/>
                </a:solidFill>
              </a:rPr>
              <a:t>Localized </a:t>
            </a:r>
            <a:r>
              <a:rPr lang="en-US" sz="2400" b="1" dirty="0" err="1" smtClean="0">
                <a:solidFill>
                  <a:schemeClr val="bg1"/>
                </a:solidFill>
              </a:rPr>
              <a:t>periodontitis</a:t>
            </a:r>
            <a:r>
              <a:rPr lang="en-US" sz="2400" b="1" dirty="0" smtClean="0">
                <a:solidFill>
                  <a:schemeClr val="bg1"/>
                </a:solidFill>
              </a:rPr>
              <a:t>:</a:t>
            </a:r>
            <a:r>
              <a:rPr lang="en-US" sz="2400" dirty="0" smtClean="0">
                <a:solidFill>
                  <a:schemeClr val="bg1"/>
                </a:solidFill>
              </a:rPr>
              <a:t> When</a:t>
            </a:r>
            <a:r>
              <a:rPr lang="en-US" sz="2400" b="1" dirty="0" smtClean="0">
                <a:solidFill>
                  <a:schemeClr val="bg1"/>
                </a:solidFill>
              </a:rPr>
              <a:t> </a:t>
            </a:r>
            <a:r>
              <a:rPr lang="en-US" sz="2400" b="1" dirty="0" smtClean="0"/>
              <a:t>&lt;30% </a:t>
            </a:r>
            <a:r>
              <a:rPr lang="en-US" sz="2400" b="1" dirty="0" smtClean="0">
                <a:solidFill>
                  <a:schemeClr val="bg1"/>
                </a:solidFill>
              </a:rPr>
              <a:t>of the sites assessed</a:t>
            </a:r>
            <a:r>
              <a:rPr lang="en-US" sz="2400" dirty="0" smtClean="0">
                <a:solidFill>
                  <a:schemeClr val="bg1"/>
                </a:solidFill>
              </a:rPr>
              <a:t> in the mouth demonstrate attachment and bone loss.</a:t>
            </a:r>
          </a:p>
          <a:p>
            <a:pPr lvl="1" algn="ctr">
              <a:buFont typeface="Wingdings" pitchFamily="2" charset="2"/>
              <a:buChar char="ü"/>
            </a:pPr>
            <a:endParaRPr lang="en-IN" sz="2400" dirty="0" smtClean="0">
              <a:solidFill>
                <a:schemeClr val="bg1"/>
              </a:solidFill>
            </a:endParaRPr>
          </a:p>
          <a:p>
            <a:pPr lvl="1" algn="ctr">
              <a:buFont typeface="Wingdings" pitchFamily="2" charset="2"/>
              <a:buChar char="ü"/>
            </a:pPr>
            <a:r>
              <a:rPr lang="en-US" sz="2400" b="1" dirty="0" smtClean="0">
                <a:solidFill>
                  <a:schemeClr val="bg1"/>
                </a:solidFill>
              </a:rPr>
              <a:t>Generalized </a:t>
            </a:r>
            <a:r>
              <a:rPr lang="en-US" sz="2400" b="1" dirty="0" err="1" smtClean="0">
                <a:solidFill>
                  <a:schemeClr val="bg1"/>
                </a:solidFill>
              </a:rPr>
              <a:t>periodontitis</a:t>
            </a:r>
            <a:r>
              <a:rPr lang="en-US" sz="2400" b="1" dirty="0" smtClean="0">
                <a:solidFill>
                  <a:schemeClr val="bg1"/>
                </a:solidFill>
              </a:rPr>
              <a:t>:</a:t>
            </a:r>
            <a:r>
              <a:rPr lang="en-US" sz="2400" dirty="0" smtClean="0">
                <a:solidFill>
                  <a:schemeClr val="bg1"/>
                </a:solidFill>
              </a:rPr>
              <a:t> When</a:t>
            </a:r>
            <a:r>
              <a:rPr lang="en-US" sz="2400" b="1" dirty="0" smtClean="0">
                <a:solidFill>
                  <a:schemeClr val="bg1"/>
                </a:solidFill>
              </a:rPr>
              <a:t> </a:t>
            </a:r>
            <a:r>
              <a:rPr lang="en-US" sz="2400" b="1" dirty="0" smtClean="0"/>
              <a:t>&gt;30% </a:t>
            </a:r>
            <a:r>
              <a:rPr lang="en-US" sz="2400" b="1" dirty="0" smtClean="0">
                <a:solidFill>
                  <a:schemeClr val="bg1"/>
                </a:solidFill>
              </a:rPr>
              <a:t>of the sites assessed</a:t>
            </a:r>
            <a:r>
              <a:rPr lang="en-US" sz="2400" dirty="0" smtClean="0">
                <a:solidFill>
                  <a:schemeClr val="bg1"/>
                </a:solidFill>
              </a:rPr>
              <a:t> in the mouth demonstrate attachment loss and bone loss.</a:t>
            </a:r>
            <a:endParaRPr lang="en-IN" sz="2400" dirty="0" smtClean="0">
              <a:solidFill>
                <a:schemeClr val="bg1"/>
              </a:solidFill>
            </a:endParaRPr>
          </a:p>
          <a:p>
            <a:pPr algn="ctr">
              <a:buFont typeface="Wingdings" pitchFamily="2" charset="2"/>
              <a:buChar char="ü"/>
            </a:pPr>
            <a:endParaRPr lang="en-US" sz="2800" dirty="0" smtClean="0">
              <a:solidFill>
                <a:schemeClr val="bg1"/>
              </a:solidFill>
            </a:endParaRPr>
          </a:p>
        </p:txBody>
      </p:sp>
      <p:sp>
        <p:nvSpPr>
          <p:cNvPr id="4" name="Slide Number Placeholder 3"/>
          <p:cNvSpPr>
            <a:spLocks noGrp="1"/>
          </p:cNvSpPr>
          <p:nvPr>
            <p:ph type="sldNum" sz="quarter" idx="12"/>
          </p:nvPr>
        </p:nvSpPr>
        <p:spPr/>
        <p:txBody>
          <a:bodyPr/>
          <a:lstStyle/>
          <a:p>
            <a:fld id="{8DA970DF-EE4C-4EB9-918C-42B34583AD53}" type="slidenum">
              <a:rPr lang="en-IN" smtClean="0"/>
              <a:pPr/>
              <a:t>13</a:t>
            </a:fld>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2000"/>
                                        <p:tgtEl>
                                          <p:spTgt spid="2">
                                            <p:txEl>
                                              <p:pRg st="2" end="2"/>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Effect transition="in" filter="fade">
                                      <p:cBhvr>
                                        <p:cTn id="11"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US" dirty="0" smtClean="0">
                <a:solidFill>
                  <a:schemeClr val="bg1"/>
                </a:solidFill>
              </a:rPr>
              <a:t>SUB - CLASSIFICATION</a:t>
            </a:r>
            <a:endParaRPr lang="en-IN" dirty="0">
              <a:solidFill>
                <a:schemeClr val="bg1"/>
              </a:solidFill>
            </a:endParaRPr>
          </a:p>
        </p:txBody>
      </p:sp>
      <p:sp>
        <p:nvSpPr>
          <p:cNvPr id="3" name="Content Placeholder 2"/>
          <p:cNvSpPr>
            <a:spLocks noGrp="1"/>
          </p:cNvSpPr>
          <p:nvPr>
            <p:ph idx="1"/>
          </p:nvPr>
        </p:nvSpPr>
        <p:spPr>
          <a:xfrm>
            <a:off x="1259632" y="4653136"/>
            <a:ext cx="6840760" cy="1800200"/>
          </a:xfrm>
        </p:spPr>
        <p:txBody>
          <a:bodyPr>
            <a:normAutofit/>
          </a:bodyPr>
          <a:lstStyle/>
          <a:p>
            <a:pPr algn="ctr">
              <a:buFont typeface="Wingdings" pitchFamily="2" charset="2"/>
              <a:buChar char="ü"/>
            </a:pPr>
            <a:r>
              <a:rPr lang="en-IN" sz="1800" dirty="0" smtClean="0"/>
              <a:t>Mild: 1–2 mm  </a:t>
            </a:r>
            <a:r>
              <a:rPr lang="en-IN" sz="1800" dirty="0" smtClean="0">
                <a:solidFill>
                  <a:schemeClr val="bg1"/>
                </a:solidFill>
              </a:rPr>
              <a:t>of attachment loss</a:t>
            </a:r>
          </a:p>
          <a:p>
            <a:pPr algn="ctr">
              <a:buFont typeface="Wingdings" pitchFamily="2" charset="2"/>
              <a:buChar char="ü"/>
            </a:pPr>
            <a:endParaRPr lang="en-IN" sz="1800" dirty="0" smtClean="0">
              <a:solidFill>
                <a:schemeClr val="bg1"/>
              </a:solidFill>
            </a:endParaRPr>
          </a:p>
          <a:p>
            <a:pPr algn="ctr">
              <a:buFont typeface="Wingdings" pitchFamily="2" charset="2"/>
              <a:buChar char="ü"/>
            </a:pPr>
            <a:r>
              <a:rPr lang="en-IN" sz="1800" dirty="0" smtClean="0"/>
              <a:t>Moderate: 3–4 mm  </a:t>
            </a:r>
            <a:r>
              <a:rPr lang="en-IN" sz="1800" dirty="0" smtClean="0">
                <a:solidFill>
                  <a:schemeClr val="bg1"/>
                </a:solidFill>
              </a:rPr>
              <a:t>attachment loss</a:t>
            </a:r>
          </a:p>
          <a:p>
            <a:pPr algn="ctr">
              <a:buFont typeface="Wingdings" pitchFamily="2" charset="2"/>
              <a:buChar char="ü"/>
            </a:pPr>
            <a:endParaRPr lang="en-IN" sz="1800" dirty="0" smtClean="0">
              <a:solidFill>
                <a:schemeClr val="bg1"/>
              </a:solidFill>
            </a:endParaRPr>
          </a:p>
          <a:p>
            <a:pPr algn="ctr">
              <a:buFont typeface="Wingdings" pitchFamily="2" charset="2"/>
              <a:buChar char="ü"/>
            </a:pPr>
            <a:r>
              <a:rPr lang="en-IN" sz="1800" dirty="0" smtClean="0"/>
              <a:t>Severe: ≥ 5 mm  </a:t>
            </a:r>
            <a:r>
              <a:rPr lang="en-IN" sz="1800" dirty="0" smtClean="0">
                <a:solidFill>
                  <a:schemeClr val="bg1"/>
                </a:solidFill>
              </a:rPr>
              <a:t>attachment loss</a:t>
            </a:r>
          </a:p>
          <a:p>
            <a:pPr algn="ctr">
              <a:buFont typeface="Wingdings" pitchFamily="2" charset="2"/>
              <a:buChar char="ü"/>
            </a:pPr>
            <a:endParaRPr lang="en-IN" sz="1800" dirty="0" smtClean="0">
              <a:solidFill>
                <a:schemeClr val="bg1"/>
              </a:solidFill>
            </a:endParaRPr>
          </a:p>
        </p:txBody>
      </p:sp>
      <p:sp>
        <p:nvSpPr>
          <p:cNvPr id="4" name="Slide Number Placeholder 3"/>
          <p:cNvSpPr>
            <a:spLocks noGrp="1"/>
          </p:cNvSpPr>
          <p:nvPr>
            <p:ph type="sldNum" sz="quarter" idx="12"/>
          </p:nvPr>
        </p:nvSpPr>
        <p:spPr/>
        <p:txBody>
          <a:bodyPr/>
          <a:lstStyle/>
          <a:p>
            <a:fld id="{8DA970DF-EE4C-4EB9-918C-42B34583AD53}" type="slidenum">
              <a:rPr lang="en-IN" smtClean="0"/>
              <a:pPr/>
              <a:t>14</a:t>
            </a:fld>
            <a:endParaRPr lang="en-IN"/>
          </a:p>
        </p:txBody>
      </p:sp>
      <p:pic>
        <p:nvPicPr>
          <p:cNvPr id="1028" name="Picture 4" descr="C:\Users\croma\Desktop\gum-disease.jpg"/>
          <p:cNvPicPr>
            <a:picLocks noChangeAspect="1" noChangeArrowheads="1"/>
          </p:cNvPicPr>
          <p:nvPr/>
        </p:nvPicPr>
        <p:blipFill>
          <a:blip r:embed="rId2" cstate="print"/>
          <a:srcRect/>
          <a:stretch>
            <a:fillRect/>
          </a:stretch>
        </p:blipFill>
        <p:spPr bwMode="auto">
          <a:xfrm>
            <a:off x="1691680" y="1268760"/>
            <a:ext cx="5847444" cy="2736304"/>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4422"/>
            <a:ext cx="8229600" cy="5643578"/>
          </a:xfrm>
        </p:spPr>
        <p:txBody>
          <a:bodyPr>
            <a:normAutofit/>
          </a:bodyPr>
          <a:lstStyle/>
          <a:p>
            <a:pPr algn="ctr">
              <a:buFont typeface="Wingdings" pitchFamily="2" charset="2"/>
              <a:buChar char="ü"/>
            </a:pPr>
            <a:r>
              <a:rPr lang="en-IN" sz="2400" dirty="0" smtClean="0"/>
              <a:t>Most prevalent </a:t>
            </a:r>
            <a:r>
              <a:rPr lang="en-IN" sz="2400" dirty="0" smtClean="0">
                <a:solidFill>
                  <a:schemeClr val="bg1"/>
                </a:solidFill>
              </a:rPr>
              <a:t>form of </a:t>
            </a:r>
            <a:r>
              <a:rPr lang="en-IN" sz="2400" dirty="0" err="1" smtClean="0">
                <a:solidFill>
                  <a:schemeClr val="bg1"/>
                </a:solidFill>
              </a:rPr>
              <a:t>periodontitis</a:t>
            </a:r>
            <a:r>
              <a:rPr lang="en-IN" sz="2400" dirty="0" smtClean="0">
                <a:solidFill>
                  <a:schemeClr val="bg1"/>
                </a:solidFill>
              </a:rPr>
              <a:t>. </a:t>
            </a:r>
          </a:p>
          <a:p>
            <a:pPr algn="ctr">
              <a:buNone/>
            </a:pPr>
            <a:endParaRPr lang="en-IN" sz="2400" dirty="0" smtClean="0">
              <a:solidFill>
                <a:schemeClr val="bg1"/>
              </a:solidFill>
            </a:endParaRPr>
          </a:p>
          <a:p>
            <a:pPr algn="ctr">
              <a:buFont typeface="Wingdings" pitchFamily="2" charset="2"/>
              <a:buChar char="ü"/>
            </a:pPr>
            <a:r>
              <a:rPr lang="en-IN" sz="2400" dirty="0" smtClean="0">
                <a:solidFill>
                  <a:schemeClr val="bg1"/>
                </a:solidFill>
              </a:rPr>
              <a:t>It is generally considered to be a </a:t>
            </a:r>
            <a:r>
              <a:rPr lang="en-IN" sz="2400" dirty="0" smtClean="0"/>
              <a:t>slowly progressing</a:t>
            </a:r>
            <a:r>
              <a:rPr lang="en-IN" sz="2400" dirty="0" smtClean="0">
                <a:solidFill>
                  <a:schemeClr val="bg1"/>
                </a:solidFill>
              </a:rPr>
              <a:t> disease. </a:t>
            </a:r>
          </a:p>
          <a:p>
            <a:pPr algn="ctr">
              <a:buFont typeface="Wingdings" pitchFamily="2" charset="2"/>
              <a:buChar char="ü"/>
            </a:pPr>
            <a:endParaRPr lang="en-US" sz="2400" dirty="0" smtClean="0">
              <a:solidFill>
                <a:schemeClr val="bg1"/>
              </a:solidFill>
            </a:endParaRPr>
          </a:p>
          <a:p>
            <a:pPr algn="ctr">
              <a:buFont typeface="Wingdings" pitchFamily="2" charset="2"/>
              <a:buChar char="ü"/>
            </a:pPr>
            <a:endParaRPr lang="en-IN" sz="2400" dirty="0" smtClean="0">
              <a:solidFill>
                <a:schemeClr val="bg1"/>
              </a:solidFill>
            </a:endParaRPr>
          </a:p>
          <a:p>
            <a:pPr algn="ctr">
              <a:buFont typeface="Wingdings" pitchFamily="2" charset="2"/>
              <a:buChar char="ü"/>
            </a:pPr>
            <a:endParaRPr lang="en-IN" sz="2400" dirty="0" smtClean="0">
              <a:solidFill>
                <a:schemeClr val="bg1"/>
              </a:solidFill>
            </a:endParaRPr>
          </a:p>
          <a:p>
            <a:pPr algn="ctr">
              <a:buFont typeface="Wingdings" pitchFamily="2" charset="2"/>
              <a:buChar char="ü"/>
            </a:pPr>
            <a:endParaRPr lang="en-IN" sz="2400" dirty="0" smtClean="0">
              <a:solidFill>
                <a:schemeClr val="bg1"/>
              </a:solidFill>
            </a:endParaRPr>
          </a:p>
          <a:p>
            <a:pPr algn="ctr">
              <a:buFont typeface="Wingdings" pitchFamily="2" charset="2"/>
              <a:buChar char="ü"/>
            </a:pPr>
            <a:endParaRPr lang="en-IN" sz="2400" dirty="0" smtClean="0">
              <a:solidFill>
                <a:schemeClr val="bg1"/>
              </a:solidFill>
            </a:endParaRPr>
          </a:p>
          <a:p>
            <a:pPr algn="ctr">
              <a:buFont typeface="Wingdings" pitchFamily="2" charset="2"/>
              <a:buChar char="ü"/>
            </a:pPr>
            <a:endParaRPr lang="en-IN" sz="2400" dirty="0" smtClean="0">
              <a:solidFill>
                <a:schemeClr val="bg1"/>
              </a:solidFill>
            </a:endParaRPr>
          </a:p>
          <a:p>
            <a:pPr algn="ctr">
              <a:buFont typeface="Wingdings" pitchFamily="2" charset="2"/>
              <a:buChar char="ü"/>
            </a:pPr>
            <a:endParaRPr lang="en-IN" sz="2400" dirty="0" smtClean="0">
              <a:solidFill>
                <a:schemeClr val="bg1"/>
              </a:solidFill>
            </a:endParaRPr>
          </a:p>
          <a:p>
            <a:pPr algn="ctr">
              <a:buFont typeface="Wingdings" pitchFamily="2" charset="2"/>
              <a:buChar char="ü"/>
            </a:pPr>
            <a:r>
              <a:rPr lang="en-IN" sz="2400" dirty="0" smtClean="0">
                <a:solidFill>
                  <a:schemeClr val="bg1"/>
                </a:solidFill>
              </a:rPr>
              <a:t>Although chronic </a:t>
            </a:r>
            <a:r>
              <a:rPr lang="en-IN" sz="2400" dirty="0" err="1" smtClean="0">
                <a:solidFill>
                  <a:schemeClr val="bg1"/>
                </a:solidFill>
              </a:rPr>
              <a:t>periodontitis</a:t>
            </a:r>
            <a:r>
              <a:rPr lang="en-IN" sz="2400" dirty="0" smtClean="0">
                <a:solidFill>
                  <a:schemeClr val="bg1"/>
                </a:solidFill>
              </a:rPr>
              <a:t> is </a:t>
            </a:r>
            <a:r>
              <a:rPr lang="en-IN" sz="2400" dirty="0" smtClean="0"/>
              <a:t>most frequently </a:t>
            </a:r>
            <a:r>
              <a:rPr lang="en-IN" sz="2400" dirty="0" smtClean="0">
                <a:solidFill>
                  <a:schemeClr val="bg1"/>
                </a:solidFill>
              </a:rPr>
              <a:t>observed in </a:t>
            </a:r>
            <a:r>
              <a:rPr lang="en-IN" sz="2400" dirty="0" smtClean="0"/>
              <a:t>adults</a:t>
            </a:r>
            <a:r>
              <a:rPr lang="en-IN" sz="2400" dirty="0" smtClean="0">
                <a:solidFill>
                  <a:schemeClr val="bg1"/>
                </a:solidFill>
              </a:rPr>
              <a:t>, it can occur in children and adolescents in response to chronic plaque and calculus accumulation. </a:t>
            </a:r>
            <a:endParaRPr lang="en-IN" sz="2400" dirty="0">
              <a:solidFill>
                <a:schemeClr val="bg1"/>
              </a:solidFill>
            </a:endParaRPr>
          </a:p>
        </p:txBody>
      </p:sp>
      <p:sp>
        <p:nvSpPr>
          <p:cNvPr id="3" name="Slide Number Placeholder 2"/>
          <p:cNvSpPr>
            <a:spLocks noGrp="1"/>
          </p:cNvSpPr>
          <p:nvPr>
            <p:ph type="sldNum" sz="quarter" idx="12"/>
          </p:nvPr>
        </p:nvSpPr>
        <p:spPr/>
        <p:txBody>
          <a:bodyPr/>
          <a:lstStyle/>
          <a:p>
            <a:fld id="{8DA970DF-EE4C-4EB9-918C-42B34583AD53}" type="slidenum">
              <a:rPr lang="en-IN" smtClean="0"/>
              <a:pPr/>
              <a:t>15</a:t>
            </a:fld>
            <a:endParaRPr lang="en-IN"/>
          </a:p>
        </p:txBody>
      </p:sp>
      <p:sp>
        <p:nvSpPr>
          <p:cNvPr id="4" name="Rectangle 3"/>
          <p:cNvSpPr/>
          <p:nvPr/>
        </p:nvSpPr>
        <p:spPr>
          <a:xfrm>
            <a:off x="395536" y="427311"/>
            <a:ext cx="8280920" cy="830997"/>
          </a:xfrm>
          <a:prstGeom prst="rect">
            <a:avLst/>
          </a:prstGeom>
          <a:noFill/>
        </p:spPr>
        <p:txBody>
          <a:bodyPr wrap="square" lIns="91440" tIns="45720" rIns="91440" bIns="45720">
            <a:spAutoFit/>
          </a:bodyPr>
          <a:lstStyle/>
          <a:p>
            <a:pPr algn="ctr"/>
            <a:r>
              <a:rPr lang="en-US" sz="48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CHRONIC PERIODONTITIS</a:t>
            </a:r>
            <a:endParaRPr lang="en-US" sz="48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pic>
        <p:nvPicPr>
          <p:cNvPr id="5" name="Picture 3" descr="C:\WINDOWS\Desktop\periostages.jpg"/>
          <p:cNvPicPr>
            <a:picLocks noChangeAspect="1" noChangeArrowheads="1"/>
          </p:cNvPicPr>
          <p:nvPr/>
        </p:nvPicPr>
        <p:blipFill>
          <a:blip r:embed="rId2"/>
          <a:srcRect/>
          <a:stretch>
            <a:fillRect/>
          </a:stretch>
        </p:blipFill>
        <p:spPr bwMode="auto">
          <a:xfrm>
            <a:off x="1714480" y="2571744"/>
            <a:ext cx="6173800" cy="295515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805264"/>
            <a:ext cx="8147248" cy="706090"/>
          </a:xfrm>
        </p:spPr>
        <p:txBody>
          <a:bodyPr>
            <a:noAutofit/>
          </a:bodyPr>
          <a:lstStyle/>
          <a:p>
            <a:endParaRPr lang="en-IN" sz="1800" b="1" dirty="0">
              <a:solidFill>
                <a:schemeClr val="bg1"/>
              </a:solidFill>
            </a:endParaRPr>
          </a:p>
        </p:txBody>
      </p:sp>
      <p:sp>
        <p:nvSpPr>
          <p:cNvPr id="4" name="Slide Number Placeholder 3"/>
          <p:cNvSpPr>
            <a:spLocks noGrp="1"/>
          </p:cNvSpPr>
          <p:nvPr>
            <p:ph type="sldNum" sz="quarter" idx="12"/>
          </p:nvPr>
        </p:nvSpPr>
        <p:spPr/>
        <p:txBody>
          <a:bodyPr/>
          <a:lstStyle/>
          <a:p>
            <a:fld id="{8DA970DF-EE4C-4EB9-918C-42B34583AD53}" type="slidenum">
              <a:rPr lang="en-IN" smtClean="0"/>
              <a:pPr/>
              <a:t>16</a:t>
            </a:fld>
            <a:endParaRPr lang="en-IN"/>
          </a:p>
        </p:txBody>
      </p:sp>
      <p:pic>
        <p:nvPicPr>
          <p:cNvPr id="1026" name="Picture 2" descr="Picture of chart showing a significant reduction in periodontal diseases for all race and ethnic groups.  it also shows that females have reached the 2010 target of 14 percent."/>
          <p:cNvPicPr>
            <a:picLocks noChangeAspect="1" noChangeArrowheads="1"/>
          </p:cNvPicPr>
          <p:nvPr/>
        </p:nvPicPr>
        <p:blipFill>
          <a:blip r:embed="rId2" cstate="print"/>
          <a:srcRect/>
          <a:stretch>
            <a:fillRect/>
          </a:stretch>
        </p:blipFill>
        <p:spPr bwMode="auto">
          <a:xfrm>
            <a:off x="1043608" y="476672"/>
            <a:ext cx="6768752" cy="51148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ounded Rectangle 5"/>
          <p:cNvSpPr/>
          <p:nvPr/>
        </p:nvSpPr>
        <p:spPr>
          <a:xfrm>
            <a:off x="899592" y="5949280"/>
            <a:ext cx="7056784" cy="4320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Times New Roman" pitchFamily="18" charset="0"/>
                <a:cs typeface="Times New Roman" pitchFamily="18" charset="0"/>
              </a:rPr>
              <a:t>CDC SURVEY 2010.</a:t>
            </a:r>
            <a:br>
              <a:rPr lang="en-US" sz="1400" dirty="0" smtClean="0">
                <a:solidFill>
                  <a:schemeClr val="tx1"/>
                </a:solidFill>
                <a:latin typeface="Times New Roman" pitchFamily="18" charset="0"/>
                <a:cs typeface="Times New Roman" pitchFamily="18" charset="0"/>
              </a:rPr>
            </a:br>
            <a:r>
              <a:rPr lang="en-US" sz="1400" dirty="0" smtClean="0">
                <a:solidFill>
                  <a:schemeClr val="tx1"/>
                </a:solidFill>
                <a:latin typeface="Times New Roman" pitchFamily="18" charset="0"/>
                <a:cs typeface="Times New Roman" pitchFamily="18" charset="0"/>
              </a:rPr>
              <a:t>Available at.www. http://www.cdc.gov/nchs/ppt/hp2010/focus_areas</a:t>
            </a:r>
            <a:endParaRPr lang="en-IN" sz="1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88640"/>
            <a:ext cx="4890274" cy="1143000"/>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cap="all"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Clinical features</a:t>
            </a:r>
            <a:endParaRPr lang="en-IN" cap="all" dirty="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 name="Content Placeholder 1"/>
          <p:cNvSpPr>
            <a:spLocks noGrp="1"/>
          </p:cNvSpPr>
          <p:nvPr>
            <p:ph idx="1"/>
          </p:nvPr>
        </p:nvSpPr>
        <p:spPr>
          <a:xfrm>
            <a:off x="500034" y="2428868"/>
            <a:ext cx="8229600" cy="4032448"/>
          </a:xfrm>
        </p:spPr>
        <p:txBody>
          <a:bodyPr>
            <a:noAutofit/>
          </a:bodyPr>
          <a:lstStyle/>
          <a:p>
            <a:pPr algn="ctr">
              <a:buFont typeface="Wingdings" pitchFamily="2" charset="2"/>
              <a:buChar char="ü"/>
            </a:pPr>
            <a:r>
              <a:rPr lang="en-IN" sz="2000" dirty="0" smtClean="0"/>
              <a:t>Alterations</a:t>
            </a:r>
            <a:r>
              <a:rPr lang="en-IN" sz="2000" dirty="0" smtClean="0">
                <a:solidFill>
                  <a:schemeClr val="bg1"/>
                </a:solidFill>
              </a:rPr>
              <a:t> of the marginal </a:t>
            </a:r>
            <a:r>
              <a:rPr lang="en-IN" sz="2000" dirty="0" err="1" smtClean="0">
                <a:solidFill>
                  <a:schemeClr val="bg1"/>
                </a:solidFill>
              </a:rPr>
              <a:t>gingiva</a:t>
            </a:r>
            <a:r>
              <a:rPr lang="en-IN" sz="2000" dirty="0" smtClean="0">
                <a:solidFill>
                  <a:schemeClr val="bg1"/>
                </a:solidFill>
              </a:rPr>
              <a:t>.</a:t>
            </a:r>
          </a:p>
          <a:p>
            <a:pPr algn="ctr">
              <a:buFont typeface="Wingdings" pitchFamily="2" charset="2"/>
              <a:buChar char="ü"/>
            </a:pPr>
            <a:r>
              <a:rPr lang="en-IN" sz="2000" dirty="0" smtClean="0">
                <a:solidFill>
                  <a:schemeClr val="bg1"/>
                </a:solidFill>
              </a:rPr>
              <a:t>  </a:t>
            </a:r>
            <a:r>
              <a:rPr lang="en-IN" sz="2000" dirty="0" smtClean="0"/>
              <a:t>Bleeding</a:t>
            </a:r>
            <a:r>
              <a:rPr lang="en-IN" sz="2000" dirty="0" smtClean="0">
                <a:solidFill>
                  <a:schemeClr val="bg1"/>
                </a:solidFill>
              </a:rPr>
              <a:t> on probing .</a:t>
            </a:r>
          </a:p>
          <a:p>
            <a:pPr algn="ctr">
              <a:buFont typeface="Wingdings" pitchFamily="2" charset="2"/>
              <a:buChar char="ü"/>
            </a:pPr>
            <a:r>
              <a:rPr lang="en-IN" sz="2000" dirty="0" smtClean="0">
                <a:solidFill>
                  <a:schemeClr val="bg1"/>
                </a:solidFill>
              </a:rPr>
              <a:t>  </a:t>
            </a:r>
            <a:r>
              <a:rPr lang="en-IN" sz="2000" dirty="0" smtClean="0"/>
              <a:t>Reduced resistance </a:t>
            </a:r>
            <a:r>
              <a:rPr lang="en-IN" sz="2000" dirty="0" smtClean="0">
                <a:solidFill>
                  <a:schemeClr val="bg1"/>
                </a:solidFill>
              </a:rPr>
              <a:t>of the soft marginal tissues to probing (increased pocket depth or periodontal pocketing).</a:t>
            </a:r>
          </a:p>
          <a:p>
            <a:pPr algn="ctr">
              <a:buNone/>
            </a:pPr>
            <a:endParaRPr lang="en-IN" sz="2000" dirty="0" smtClean="0">
              <a:solidFill>
                <a:schemeClr val="bg1"/>
              </a:solidFill>
            </a:endParaRPr>
          </a:p>
          <a:p>
            <a:pPr algn="ctr">
              <a:buNone/>
            </a:pPr>
            <a:r>
              <a:rPr lang="en-IN" sz="2000" dirty="0" smtClean="0"/>
              <a:t>Loss of alveolar bone </a:t>
            </a:r>
            <a:r>
              <a:rPr lang="en-IN" sz="2000" dirty="0" smtClean="0">
                <a:solidFill>
                  <a:schemeClr val="bg1"/>
                </a:solidFill>
              </a:rPr>
              <a:t>(even or angular pattern).</a:t>
            </a:r>
          </a:p>
          <a:p>
            <a:pPr algn="ctr">
              <a:buFont typeface="Wingdings" pitchFamily="2" charset="2"/>
              <a:buChar char="ü"/>
            </a:pPr>
            <a:r>
              <a:rPr lang="en-IN" sz="2000" dirty="0" smtClean="0">
                <a:solidFill>
                  <a:schemeClr val="bg1"/>
                </a:solidFill>
              </a:rPr>
              <a:t>  Root </a:t>
            </a:r>
            <a:r>
              <a:rPr lang="en-IN" sz="2000" dirty="0" err="1" smtClean="0"/>
              <a:t>furcation</a:t>
            </a:r>
            <a:r>
              <a:rPr lang="en-IN" sz="2000" dirty="0" smtClean="0">
                <a:solidFill>
                  <a:schemeClr val="bg1"/>
                </a:solidFill>
              </a:rPr>
              <a:t> exposure.</a:t>
            </a:r>
          </a:p>
          <a:p>
            <a:pPr algn="ctr">
              <a:buFont typeface="Wingdings" pitchFamily="2" charset="2"/>
              <a:buChar char="ü"/>
            </a:pPr>
            <a:r>
              <a:rPr lang="en-IN" sz="2000" dirty="0" smtClean="0">
                <a:solidFill>
                  <a:schemeClr val="bg1"/>
                </a:solidFill>
              </a:rPr>
              <a:t>   Increased tooth </a:t>
            </a:r>
            <a:r>
              <a:rPr lang="en-IN" sz="2000" dirty="0" smtClean="0"/>
              <a:t>mobility</a:t>
            </a:r>
            <a:r>
              <a:rPr lang="en-IN" sz="2000" dirty="0" smtClean="0">
                <a:solidFill>
                  <a:schemeClr val="bg1"/>
                </a:solidFill>
              </a:rPr>
              <a:t>.</a:t>
            </a:r>
          </a:p>
          <a:p>
            <a:pPr algn="ctr">
              <a:buFont typeface="Wingdings" pitchFamily="2" charset="2"/>
              <a:buChar char="ü"/>
            </a:pPr>
            <a:r>
              <a:rPr lang="en-IN" sz="2000" dirty="0" smtClean="0">
                <a:solidFill>
                  <a:schemeClr val="bg1"/>
                </a:solidFill>
              </a:rPr>
              <a:t>   </a:t>
            </a:r>
            <a:r>
              <a:rPr lang="en-IN" sz="2000" dirty="0" smtClean="0"/>
              <a:t>Drifting</a:t>
            </a:r>
            <a:r>
              <a:rPr lang="en-IN" sz="2000" dirty="0" smtClean="0">
                <a:solidFill>
                  <a:schemeClr val="bg1"/>
                </a:solidFill>
              </a:rPr>
              <a:t> and eventually </a:t>
            </a:r>
            <a:r>
              <a:rPr lang="en-IN" sz="2000" dirty="0" smtClean="0"/>
              <a:t>exfoliation</a:t>
            </a:r>
            <a:r>
              <a:rPr lang="en-IN" sz="2000" dirty="0" smtClean="0">
                <a:solidFill>
                  <a:schemeClr val="bg1"/>
                </a:solidFill>
              </a:rPr>
              <a:t> of teeth</a:t>
            </a:r>
          </a:p>
        </p:txBody>
      </p:sp>
      <p:sp>
        <p:nvSpPr>
          <p:cNvPr id="4" name="Slide Number Placeholder 3"/>
          <p:cNvSpPr>
            <a:spLocks noGrp="1"/>
          </p:cNvSpPr>
          <p:nvPr>
            <p:ph type="sldNum" sz="quarter" idx="12"/>
          </p:nvPr>
        </p:nvSpPr>
        <p:spPr/>
        <p:txBody>
          <a:bodyPr/>
          <a:lstStyle/>
          <a:p>
            <a:fld id="{8DA970DF-EE4C-4EB9-918C-42B34583AD53}" type="slidenum">
              <a:rPr lang="en-IN" smtClean="0"/>
              <a:pPr/>
              <a:t>17</a:t>
            </a:fld>
            <a:endParaRPr lang="en-IN" dirty="0"/>
          </a:p>
        </p:txBody>
      </p:sp>
      <p:pic>
        <p:nvPicPr>
          <p:cNvPr id="5" name="Picture 6" descr="C:\WINDOWS\Desktop\gumdisease3.jpg"/>
          <p:cNvPicPr>
            <a:picLocks noChangeAspect="1" noChangeArrowheads="1"/>
          </p:cNvPicPr>
          <p:nvPr/>
        </p:nvPicPr>
        <p:blipFill>
          <a:blip r:embed="rId3"/>
          <a:srcRect/>
          <a:stretch>
            <a:fillRect/>
          </a:stretch>
        </p:blipFill>
        <p:spPr bwMode="auto">
          <a:xfrm>
            <a:off x="5473700" y="0"/>
            <a:ext cx="3670300" cy="2425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000"/>
                                        <p:tgtEl>
                                          <p:spTgt spid="2">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000"/>
                                        <p:tgtEl>
                                          <p:spTgt spid="2">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1000"/>
                                        <p:tgtEl>
                                          <p:spTgt spid="2">
                                            <p:txEl>
                                              <p:pRg st="4" end="4"/>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fade">
                                      <p:cBhvr>
                                        <p:cTn id="23" dur="1000"/>
                                        <p:tgtEl>
                                          <p:spTgt spid="2">
                                            <p:txEl>
                                              <p:pRg st="5" end="5"/>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1000"/>
                                        <p:tgtEl>
                                          <p:spTgt spid="2">
                                            <p:txEl>
                                              <p:pRg st="6" end="6"/>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fade">
                                      <p:cBhvr>
                                        <p:cTn id="31" dur="1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4624"/>
            <a:ext cx="8229600" cy="1143000"/>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cap="all"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Symptoms</a:t>
            </a:r>
            <a:endParaRPr lang="en-IN" cap="all" dirty="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 name="Content Placeholder 1"/>
          <p:cNvSpPr>
            <a:spLocks noGrp="1"/>
          </p:cNvSpPr>
          <p:nvPr>
            <p:ph idx="1"/>
          </p:nvPr>
        </p:nvSpPr>
        <p:spPr>
          <a:xfrm>
            <a:off x="0" y="857232"/>
            <a:ext cx="7931224" cy="5044016"/>
          </a:xfrm>
        </p:spPr>
        <p:txBody>
          <a:bodyPr>
            <a:normAutofit fontScale="77500" lnSpcReduction="20000"/>
          </a:bodyPr>
          <a:lstStyle/>
          <a:p>
            <a:pPr algn="just">
              <a:buFont typeface="Wingdings" pitchFamily="2" charset="2"/>
              <a:buChar char="ü"/>
            </a:pPr>
            <a:r>
              <a:rPr lang="en-IN" dirty="0" smtClean="0"/>
              <a:t>Usually painless</a:t>
            </a:r>
            <a:r>
              <a:rPr lang="en-IN" dirty="0" smtClean="0">
                <a:solidFill>
                  <a:schemeClr val="bg1"/>
                </a:solidFill>
              </a:rPr>
              <a:t>.</a:t>
            </a:r>
          </a:p>
          <a:p>
            <a:pPr algn="just">
              <a:buNone/>
            </a:pPr>
            <a:endParaRPr lang="en-IN" dirty="0" smtClean="0">
              <a:solidFill>
                <a:schemeClr val="bg1"/>
              </a:solidFill>
            </a:endParaRPr>
          </a:p>
          <a:p>
            <a:pPr algn="just">
              <a:buFont typeface="Wingdings" pitchFamily="2" charset="2"/>
              <a:buChar char="ü"/>
            </a:pPr>
            <a:endParaRPr lang="en-IN" sz="500" dirty="0" smtClean="0">
              <a:solidFill>
                <a:schemeClr val="bg1"/>
              </a:solidFill>
            </a:endParaRPr>
          </a:p>
          <a:p>
            <a:pPr algn="just">
              <a:buFont typeface="Wingdings" pitchFamily="2" charset="2"/>
              <a:buChar char="ü"/>
            </a:pPr>
            <a:r>
              <a:rPr lang="en-IN" dirty="0" smtClean="0">
                <a:solidFill>
                  <a:schemeClr val="bg1"/>
                </a:solidFill>
              </a:rPr>
              <a:t>Occasionally, pain may be present in the absence of caries due to exposed roots that are sensitive to heat, cold, or both. </a:t>
            </a:r>
          </a:p>
          <a:p>
            <a:pPr algn="just">
              <a:buNone/>
            </a:pPr>
            <a:endParaRPr lang="en-IN" dirty="0" smtClean="0">
              <a:solidFill>
                <a:schemeClr val="bg1"/>
              </a:solidFill>
            </a:endParaRPr>
          </a:p>
          <a:p>
            <a:pPr algn="just">
              <a:buFont typeface="Wingdings" pitchFamily="2" charset="2"/>
              <a:buChar char="ü"/>
            </a:pPr>
            <a:endParaRPr lang="en-IN" sz="500" dirty="0" smtClean="0">
              <a:solidFill>
                <a:schemeClr val="bg1"/>
              </a:solidFill>
            </a:endParaRPr>
          </a:p>
          <a:p>
            <a:pPr algn="just">
              <a:buFont typeface="Wingdings" pitchFamily="2" charset="2"/>
              <a:buChar char="ü"/>
            </a:pPr>
            <a:r>
              <a:rPr lang="en-IN" dirty="0" smtClean="0"/>
              <a:t>Areas of localized dull pain</a:t>
            </a:r>
            <a:r>
              <a:rPr lang="en-IN" dirty="0" smtClean="0">
                <a:solidFill>
                  <a:schemeClr val="bg1"/>
                </a:solidFill>
              </a:rPr>
              <a:t>, sometimes radiating deep into the jaw, have been associated with </a:t>
            </a:r>
            <a:r>
              <a:rPr lang="en-IN" dirty="0" err="1" smtClean="0">
                <a:solidFill>
                  <a:schemeClr val="bg1"/>
                </a:solidFill>
              </a:rPr>
              <a:t>periodontitis</a:t>
            </a:r>
            <a:r>
              <a:rPr lang="en-IN" dirty="0" smtClean="0">
                <a:solidFill>
                  <a:schemeClr val="bg1"/>
                </a:solidFill>
              </a:rPr>
              <a:t>. </a:t>
            </a:r>
          </a:p>
          <a:p>
            <a:pPr algn="just">
              <a:buFont typeface="Wingdings" pitchFamily="2" charset="2"/>
              <a:buChar char="ü"/>
            </a:pPr>
            <a:endParaRPr lang="en-IN" dirty="0" smtClean="0">
              <a:solidFill>
                <a:schemeClr val="bg1"/>
              </a:solidFill>
            </a:endParaRPr>
          </a:p>
          <a:p>
            <a:pPr algn="just">
              <a:buFont typeface="Wingdings" pitchFamily="2" charset="2"/>
              <a:buChar char="ü"/>
            </a:pPr>
            <a:endParaRPr lang="en-IN" sz="500" dirty="0" smtClean="0">
              <a:solidFill>
                <a:schemeClr val="bg1"/>
              </a:solidFill>
            </a:endParaRPr>
          </a:p>
          <a:p>
            <a:pPr>
              <a:buFont typeface="Wingdings" pitchFamily="2" charset="2"/>
              <a:buChar char="ü"/>
            </a:pPr>
            <a:r>
              <a:rPr lang="en-IN" dirty="0" smtClean="0">
                <a:solidFill>
                  <a:schemeClr val="bg1"/>
                </a:solidFill>
              </a:rPr>
              <a:t>The </a:t>
            </a:r>
            <a:r>
              <a:rPr lang="en-IN" dirty="0" smtClean="0"/>
              <a:t>presence of areas of food impaction </a:t>
            </a:r>
            <a:r>
              <a:rPr lang="en-IN" dirty="0" smtClean="0">
                <a:solidFill>
                  <a:schemeClr val="bg1"/>
                </a:solidFill>
              </a:rPr>
              <a:t>may add to the patient's discomfort. </a:t>
            </a:r>
          </a:p>
          <a:p>
            <a:pPr>
              <a:buNone/>
            </a:pPr>
            <a:endParaRPr lang="en-IN" dirty="0" smtClean="0">
              <a:solidFill>
                <a:schemeClr val="bg1"/>
              </a:solidFill>
            </a:endParaRPr>
          </a:p>
          <a:p>
            <a:pPr>
              <a:buFont typeface="Wingdings" pitchFamily="2" charset="2"/>
              <a:buChar char="ü"/>
            </a:pPr>
            <a:endParaRPr lang="en-IN" sz="500" dirty="0" smtClean="0">
              <a:solidFill>
                <a:schemeClr val="bg1"/>
              </a:solidFill>
            </a:endParaRPr>
          </a:p>
          <a:p>
            <a:pPr>
              <a:buNone/>
            </a:pPr>
            <a:r>
              <a:rPr lang="en-IN" b="1" dirty="0" smtClean="0">
                <a:solidFill>
                  <a:schemeClr val="bg1"/>
                </a:solidFill>
              </a:rPr>
              <a:t> </a:t>
            </a:r>
            <a:endParaRPr lang="en-IN" dirty="0" smtClean="0">
              <a:solidFill>
                <a:schemeClr val="bg1"/>
              </a:solidFill>
            </a:endParaRPr>
          </a:p>
          <a:p>
            <a:pPr algn="just">
              <a:buFont typeface="Wingdings" pitchFamily="2" charset="2"/>
              <a:buChar char="ü"/>
            </a:pPr>
            <a:endParaRPr lang="en-IN" dirty="0" smtClean="0">
              <a:solidFill>
                <a:schemeClr val="bg1"/>
              </a:solidFill>
            </a:endParaRPr>
          </a:p>
        </p:txBody>
      </p:sp>
      <p:sp>
        <p:nvSpPr>
          <p:cNvPr id="4" name="Slide Number Placeholder 3"/>
          <p:cNvSpPr>
            <a:spLocks noGrp="1"/>
          </p:cNvSpPr>
          <p:nvPr>
            <p:ph type="sldNum" sz="quarter" idx="12"/>
          </p:nvPr>
        </p:nvSpPr>
        <p:spPr/>
        <p:txBody>
          <a:bodyPr/>
          <a:lstStyle/>
          <a:p>
            <a:fld id="{8DA970DF-EE4C-4EB9-918C-42B34583AD53}" type="slidenum">
              <a:rPr lang="en-IN" smtClean="0"/>
              <a:pPr/>
              <a:t>18</a:t>
            </a:fld>
            <a:endParaRPr lang="en-IN"/>
          </a:p>
        </p:txBody>
      </p:sp>
      <p:pic>
        <p:nvPicPr>
          <p:cNvPr id="5" name="Picture 6" descr="C:\WINDOWS\Desktop\teeth.jpg"/>
          <p:cNvPicPr>
            <a:picLocks noChangeAspect="1" noChangeArrowheads="1"/>
          </p:cNvPicPr>
          <p:nvPr/>
        </p:nvPicPr>
        <p:blipFill>
          <a:blip r:embed="rId2"/>
          <a:srcRect/>
          <a:stretch>
            <a:fillRect/>
          </a:stretch>
        </p:blipFill>
        <p:spPr bwMode="auto">
          <a:xfrm>
            <a:off x="5883684" y="4643446"/>
            <a:ext cx="3260316" cy="2214554"/>
          </a:xfrm>
          <a:prstGeom prst="rect">
            <a:avLst/>
          </a:prstGeom>
          <a:noFill/>
          <a:ln w="9525">
            <a:noFill/>
            <a:miter lim="800000"/>
            <a:headEnd/>
            <a:tailEnd/>
          </a:ln>
        </p:spPr>
      </p:pic>
      <p:pic>
        <p:nvPicPr>
          <p:cNvPr id="6" name="Picture 5" descr="C:\WINDOWS\Desktop\periodontal01.jpg"/>
          <p:cNvPicPr>
            <a:picLocks noChangeAspect="1" noChangeArrowheads="1"/>
          </p:cNvPicPr>
          <p:nvPr/>
        </p:nvPicPr>
        <p:blipFill>
          <a:blip r:embed="rId3"/>
          <a:srcRect/>
          <a:stretch>
            <a:fillRect/>
          </a:stretch>
        </p:blipFill>
        <p:spPr bwMode="auto">
          <a:xfrm>
            <a:off x="1714480" y="4848655"/>
            <a:ext cx="3157542" cy="200934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childTnLst>
                                </p:cTn>
                              </p:par>
                            </p:childTnLst>
                          </p:cTn>
                        </p:par>
                        <p:par>
                          <p:cTn id="15" fill="hold">
                            <p:stCondLst>
                              <p:cond delay="3000"/>
                            </p:stCondLst>
                            <p:childTnLst>
                              <p:par>
                                <p:cTn id="16" presetID="10" presetClass="entr" presetSubtype="0" fill="hold" nodeType="after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1000"/>
                                        <p:tgtEl>
                                          <p:spTgt spid="2">
                                            <p:txEl>
                                              <p:pRg st="3" end="3"/>
                                            </p:txEl>
                                          </p:spTgt>
                                        </p:tgtEl>
                                      </p:cBhvr>
                                    </p:animEffect>
                                  </p:childTnLst>
                                </p:cTn>
                              </p:par>
                            </p:childTnLst>
                          </p:cTn>
                        </p:par>
                        <p:par>
                          <p:cTn id="19" fill="hold">
                            <p:stCondLst>
                              <p:cond delay="4000"/>
                            </p:stCondLst>
                            <p:childTnLst>
                              <p:par>
                                <p:cTn id="20" presetID="10" presetClass="entr" presetSubtype="0" fill="hold" nodeType="after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1000"/>
                                        <p:tgtEl>
                                          <p:spTgt spid="2">
                                            <p:txEl>
                                              <p:pRg st="6" end="6"/>
                                            </p:txEl>
                                          </p:spTgt>
                                        </p:tgtEl>
                                      </p:cBhvr>
                                    </p:animEffect>
                                  </p:childTnLst>
                                </p:cTn>
                              </p:par>
                            </p:childTnLst>
                          </p:cTn>
                        </p:par>
                        <p:par>
                          <p:cTn id="23" fill="hold">
                            <p:stCondLst>
                              <p:cond delay="5000"/>
                            </p:stCondLst>
                            <p:childTnLst>
                              <p:par>
                                <p:cTn id="24" presetID="10" presetClass="entr" presetSubtype="0" fill="hold" nodeType="afterEffect">
                                  <p:stCondLst>
                                    <p:cond delay="0"/>
                                  </p:stCondLst>
                                  <p:childTnLst>
                                    <p:set>
                                      <p:cBhvr>
                                        <p:cTn id="25" dur="1" fill="hold">
                                          <p:stCondLst>
                                            <p:cond delay="0"/>
                                          </p:stCondLst>
                                        </p:cTn>
                                        <p:tgtEl>
                                          <p:spTgt spid="2">
                                            <p:txEl>
                                              <p:pRg st="9" end="9"/>
                                            </p:txEl>
                                          </p:spTgt>
                                        </p:tgtEl>
                                        <p:attrNameLst>
                                          <p:attrName>style.visibility</p:attrName>
                                        </p:attrNameLst>
                                      </p:cBhvr>
                                      <p:to>
                                        <p:strVal val="visible"/>
                                      </p:to>
                                    </p:set>
                                    <p:animEffect transition="in" filter="fade">
                                      <p:cBhvr>
                                        <p:cTn id="26" dur="1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ROLE OF RADIOGRAPHS IN PERIODONTAL DISEASE</a:t>
            </a:r>
            <a:endParaRPr lang="en-IN" dirty="0">
              <a:solidFill>
                <a:schemeClr val="bg1"/>
              </a:solidFill>
            </a:endParaRPr>
          </a:p>
        </p:txBody>
      </p:sp>
      <p:sp>
        <p:nvSpPr>
          <p:cNvPr id="3" name="Content Placeholder 2"/>
          <p:cNvSpPr>
            <a:spLocks noGrp="1"/>
          </p:cNvSpPr>
          <p:nvPr>
            <p:ph idx="1"/>
          </p:nvPr>
        </p:nvSpPr>
        <p:spPr>
          <a:xfrm>
            <a:off x="4211960" y="3356992"/>
            <a:ext cx="4474840" cy="2769171"/>
          </a:xfrm>
        </p:spPr>
        <p:txBody>
          <a:bodyPr>
            <a:normAutofit/>
          </a:bodyPr>
          <a:lstStyle/>
          <a:p>
            <a:pPr>
              <a:buFont typeface="Wingdings" pitchFamily="2" charset="2"/>
              <a:buChar char="ü"/>
            </a:pPr>
            <a:endParaRPr lang="en-IN" dirty="0" smtClean="0">
              <a:solidFill>
                <a:schemeClr val="bg1"/>
              </a:solidFill>
            </a:endParaRPr>
          </a:p>
          <a:p>
            <a:pPr>
              <a:buFont typeface="Wingdings" pitchFamily="2" charset="2"/>
              <a:buChar char="ü"/>
            </a:pPr>
            <a:endParaRPr lang="en-IN" dirty="0">
              <a:solidFill>
                <a:schemeClr val="bg1"/>
              </a:solidFill>
            </a:endParaRPr>
          </a:p>
        </p:txBody>
      </p:sp>
      <p:sp>
        <p:nvSpPr>
          <p:cNvPr id="4" name="Slide Number Placeholder 3"/>
          <p:cNvSpPr>
            <a:spLocks noGrp="1"/>
          </p:cNvSpPr>
          <p:nvPr>
            <p:ph type="sldNum" sz="quarter" idx="12"/>
          </p:nvPr>
        </p:nvSpPr>
        <p:spPr/>
        <p:txBody>
          <a:bodyPr/>
          <a:lstStyle/>
          <a:p>
            <a:fld id="{8DA970DF-EE4C-4EB9-918C-42B34583AD53}" type="slidenum">
              <a:rPr lang="en-IN" smtClean="0"/>
              <a:pPr/>
              <a:t>19</a:t>
            </a:fld>
            <a:endParaRPr lang="en-IN"/>
          </a:p>
        </p:txBody>
      </p:sp>
      <p:pic>
        <p:nvPicPr>
          <p:cNvPr id="2050" name="Picture 2"/>
          <p:cNvPicPr>
            <a:picLocks noChangeAspect="1" noChangeArrowheads="1"/>
          </p:cNvPicPr>
          <p:nvPr/>
        </p:nvPicPr>
        <p:blipFill>
          <a:blip r:embed="rId2" cstate="print"/>
          <a:srcRect/>
          <a:stretch>
            <a:fillRect/>
          </a:stretch>
        </p:blipFill>
        <p:spPr bwMode="auto">
          <a:xfrm>
            <a:off x="1547664" y="2132856"/>
            <a:ext cx="5939011" cy="3707383"/>
          </a:xfrm>
          <a:prstGeom prst="rect">
            <a:avLst/>
          </a:prstGeom>
          <a:ln w="88900" cap="sq" cmpd="thickThin">
            <a:solidFill>
              <a:srgbClr val="000000"/>
            </a:solidFill>
            <a:prstDash val="solid"/>
            <a:miter lim="800000"/>
          </a:ln>
          <a:effectLst>
            <a:innerShdw blurRad="76200">
              <a:srgbClr val="000000"/>
            </a:innerShdw>
          </a:effectLst>
        </p:spPr>
      </p:pic>
      <p:sp>
        <p:nvSpPr>
          <p:cNvPr id="6" name="Rounded Rectangle 5"/>
          <p:cNvSpPr/>
          <p:nvPr/>
        </p:nvSpPr>
        <p:spPr>
          <a:xfrm>
            <a:off x="1763688" y="6093296"/>
            <a:ext cx="5688632" cy="54868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Raghavan</a:t>
            </a:r>
            <a:r>
              <a:rPr lang="en-US" sz="1200" dirty="0" smtClean="0">
                <a:solidFill>
                  <a:schemeClr val="tx1"/>
                </a:solidFill>
              </a:rPr>
              <a:t> V.</a:t>
            </a:r>
            <a:r>
              <a:rPr lang="en-IN" sz="1200" dirty="0" smtClean="0">
                <a:solidFill>
                  <a:schemeClr val="tx1"/>
                </a:solidFill>
              </a:rPr>
              <a:t> Radiology in </a:t>
            </a:r>
            <a:r>
              <a:rPr lang="en-IN" sz="1200" dirty="0" err="1" smtClean="0">
                <a:solidFill>
                  <a:schemeClr val="tx1"/>
                </a:solidFill>
              </a:rPr>
              <a:t>Periodontics</a:t>
            </a:r>
            <a:r>
              <a:rPr lang="en-IN" sz="1200" dirty="0" smtClean="0">
                <a:solidFill>
                  <a:schemeClr val="tx1"/>
                </a:solidFill>
              </a:rPr>
              <a:t>. Journal of Indian Academy of Oral Medicine and Radiology, January-March 2013;25(1):24-29</a:t>
            </a:r>
            <a:endParaRPr lang="en-IN" sz="1200"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INDEX</a:t>
            </a:r>
            <a:endParaRPr lang="en-IN" b="1" dirty="0">
              <a:solidFill>
                <a:schemeClr val="bg1"/>
              </a:solidFill>
            </a:endParaRPr>
          </a:p>
        </p:txBody>
      </p:sp>
      <p:sp>
        <p:nvSpPr>
          <p:cNvPr id="3" name="Content Placeholder 2"/>
          <p:cNvSpPr>
            <a:spLocks noGrp="1"/>
          </p:cNvSpPr>
          <p:nvPr>
            <p:ph idx="1"/>
          </p:nvPr>
        </p:nvSpPr>
        <p:spPr/>
        <p:txBody>
          <a:bodyPr>
            <a:normAutofit lnSpcReduction="10000"/>
          </a:bodyPr>
          <a:lstStyle/>
          <a:p>
            <a:pPr>
              <a:buFont typeface="Wingdings" pitchFamily="2" charset="2"/>
              <a:buChar char="ü"/>
            </a:pPr>
            <a:r>
              <a:rPr lang="en-US" dirty="0" smtClean="0">
                <a:solidFill>
                  <a:schemeClr val="bg1"/>
                </a:solidFill>
              </a:rPr>
              <a:t>Introduction</a:t>
            </a:r>
          </a:p>
          <a:p>
            <a:pPr>
              <a:buFont typeface="Wingdings" pitchFamily="2" charset="2"/>
              <a:buChar char="ü"/>
            </a:pPr>
            <a:r>
              <a:rPr lang="en-US" dirty="0" smtClean="0">
                <a:solidFill>
                  <a:schemeClr val="bg1"/>
                </a:solidFill>
              </a:rPr>
              <a:t>History</a:t>
            </a:r>
          </a:p>
          <a:p>
            <a:pPr>
              <a:buFont typeface="Wingdings" pitchFamily="2" charset="2"/>
              <a:buChar char="ü"/>
            </a:pPr>
            <a:r>
              <a:rPr lang="en-US" dirty="0" smtClean="0">
                <a:solidFill>
                  <a:schemeClr val="bg1"/>
                </a:solidFill>
              </a:rPr>
              <a:t>Classification</a:t>
            </a:r>
          </a:p>
          <a:p>
            <a:pPr>
              <a:buFont typeface="Wingdings" pitchFamily="2" charset="2"/>
              <a:buChar char="ü"/>
            </a:pPr>
            <a:r>
              <a:rPr lang="en-US" dirty="0" smtClean="0">
                <a:solidFill>
                  <a:schemeClr val="bg1"/>
                </a:solidFill>
              </a:rPr>
              <a:t>Clinical features</a:t>
            </a:r>
          </a:p>
          <a:p>
            <a:pPr>
              <a:buFont typeface="Wingdings" pitchFamily="2" charset="2"/>
              <a:buChar char="ü"/>
            </a:pPr>
            <a:r>
              <a:rPr lang="en-US" dirty="0" smtClean="0">
                <a:solidFill>
                  <a:schemeClr val="bg1"/>
                </a:solidFill>
              </a:rPr>
              <a:t>Histological &amp; radiographical features</a:t>
            </a:r>
          </a:p>
          <a:p>
            <a:pPr>
              <a:buFont typeface="Wingdings" pitchFamily="2" charset="2"/>
              <a:buChar char="ü"/>
            </a:pPr>
            <a:r>
              <a:rPr lang="en-US" dirty="0" smtClean="0">
                <a:solidFill>
                  <a:schemeClr val="bg1"/>
                </a:solidFill>
              </a:rPr>
              <a:t>Mechanisms of destruction</a:t>
            </a:r>
          </a:p>
          <a:p>
            <a:pPr>
              <a:buFont typeface="Wingdings" pitchFamily="2" charset="2"/>
              <a:buChar char="ü"/>
            </a:pPr>
            <a:r>
              <a:rPr lang="en-US" dirty="0" smtClean="0">
                <a:solidFill>
                  <a:schemeClr val="bg1"/>
                </a:solidFill>
              </a:rPr>
              <a:t>Treatment</a:t>
            </a:r>
          </a:p>
          <a:p>
            <a:pPr>
              <a:buFont typeface="Wingdings" pitchFamily="2" charset="2"/>
              <a:buChar char="ü"/>
            </a:pPr>
            <a:r>
              <a:rPr lang="en-US" dirty="0" smtClean="0">
                <a:solidFill>
                  <a:schemeClr val="bg1"/>
                </a:solidFill>
              </a:rPr>
              <a:t>Conclusion</a:t>
            </a:r>
          </a:p>
        </p:txBody>
      </p:sp>
      <p:sp>
        <p:nvSpPr>
          <p:cNvPr id="4" name="Slide Number Placeholder 3"/>
          <p:cNvSpPr>
            <a:spLocks noGrp="1"/>
          </p:cNvSpPr>
          <p:nvPr>
            <p:ph type="sldNum" sz="quarter" idx="12"/>
          </p:nvPr>
        </p:nvSpPr>
        <p:spPr/>
        <p:txBody>
          <a:bodyPr/>
          <a:lstStyle/>
          <a:p>
            <a:fld id="{8DA970DF-EE4C-4EB9-918C-42B34583AD53}" type="slidenum">
              <a:rPr lang="en-IN" smtClean="0"/>
              <a:pPr/>
              <a:t>2</a:t>
            </a:fld>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08920"/>
            <a:ext cx="9144000" cy="1512168"/>
          </a:xfrm>
        </p:spPr>
        <p:txBody>
          <a:bodyPr>
            <a:noAutofit/>
          </a:bodyPr>
          <a:lstStyle/>
          <a:p>
            <a:r>
              <a:rPr lang="en-IN" sz="1200" b="1" dirty="0" smtClean="0"/>
              <a:t>           Junction of alveolar crest and   lamina </a:t>
            </a:r>
            <a:r>
              <a:rPr lang="en-IN" sz="1200" b="1" dirty="0" err="1" smtClean="0"/>
              <a:t>dura</a:t>
            </a:r>
            <a:r>
              <a:rPr lang="en-IN" sz="1200" b="1" dirty="0" smtClean="0"/>
              <a:t>                    </a:t>
            </a:r>
            <a:r>
              <a:rPr lang="en-IN" sz="1200" b="1" dirty="0" err="1" smtClean="0"/>
              <a:t>Crestal</a:t>
            </a:r>
            <a:r>
              <a:rPr lang="en-IN" sz="1200" b="1" dirty="0" smtClean="0"/>
              <a:t> irregularities                  Widening of periodontal ligament space</a:t>
            </a:r>
            <a:br>
              <a:rPr lang="en-IN" sz="1200" b="1" dirty="0" smtClean="0"/>
            </a:br>
            <a:r>
              <a:rPr lang="en-IN" sz="1200" b="1" dirty="0" smtClean="0"/>
              <a:t/>
            </a:r>
            <a:br>
              <a:rPr lang="en-IN" sz="1200" b="1" dirty="0" smtClean="0"/>
            </a:br>
            <a:r>
              <a:rPr lang="en-IN" sz="1200" b="1" dirty="0" smtClean="0"/>
              <a:t>Evaluation of amount of bone loss                                                Vertical bone loss</a:t>
            </a:r>
            <a:br>
              <a:rPr lang="en-IN" sz="1200" b="1" dirty="0" smtClean="0"/>
            </a:br>
            <a:r>
              <a:rPr lang="en-IN" sz="1200" b="1" dirty="0" smtClean="0"/>
              <a:t>                                               </a:t>
            </a:r>
            <a:endParaRPr lang="en-IN" sz="1200" b="1" dirty="0"/>
          </a:p>
        </p:txBody>
      </p:sp>
      <p:sp>
        <p:nvSpPr>
          <p:cNvPr id="3" name="Content Placeholder 2"/>
          <p:cNvSpPr>
            <a:spLocks noGrp="1"/>
          </p:cNvSpPr>
          <p:nvPr>
            <p:ph idx="1"/>
          </p:nvPr>
        </p:nvSpPr>
        <p:spPr>
          <a:xfrm>
            <a:off x="5580112" y="4221088"/>
            <a:ext cx="3106688" cy="1905075"/>
          </a:xfrm>
        </p:spPr>
        <p:txBody>
          <a:bodyPr/>
          <a:lstStyle/>
          <a:p>
            <a:endParaRPr lang="en-IN" dirty="0"/>
          </a:p>
        </p:txBody>
      </p:sp>
      <p:sp>
        <p:nvSpPr>
          <p:cNvPr id="4" name="Slide Number Placeholder 3"/>
          <p:cNvSpPr>
            <a:spLocks noGrp="1"/>
          </p:cNvSpPr>
          <p:nvPr>
            <p:ph type="sldNum" sz="quarter" idx="12"/>
          </p:nvPr>
        </p:nvSpPr>
        <p:spPr/>
        <p:txBody>
          <a:bodyPr/>
          <a:lstStyle/>
          <a:p>
            <a:fld id="{8DA970DF-EE4C-4EB9-918C-42B34583AD53}" type="slidenum">
              <a:rPr lang="en-IN" smtClean="0"/>
              <a:pPr/>
              <a:t>20</a:t>
            </a:fld>
            <a:endParaRPr lang="en-IN"/>
          </a:p>
        </p:txBody>
      </p:sp>
      <p:pic>
        <p:nvPicPr>
          <p:cNvPr id="3074" name="Picture 2"/>
          <p:cNvPicPr>
            <a:picLocks noChangeAspect="1" noChangeArrowheads="1"/>
          </p:cNvPicPr>
          <p:nvPr/>
        </p:nvPicPr>
        <p:blipFill>
          <a:blip r:embed="rId2" cstate="print"/>
          <a:srcRect/>
          <a:stretch>
            <a:fillRect/>
          </a:stretch>
        </p:blipFill>
        <p:spPr bwMode="auto">
          <a:xfrm>
            <a:off x="611560" y="476672"/>
            <a:ext cx="2160240" cy="22567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5" name="Picture 3"/>
          <p:cNvPicPr>
            <a:picLocks noChangeAspect="1" noChangeArrowheads="1"/>
          </p:cNvPicPr>
          <p:nvPr/>
        </p:nvPicPr>
        <p:blipFill>
          <a:blip r:embed="rId3" cstate="print"/>
          <a:srcRect/>
          <a:stretch>
            <a:fillRect/>
          </a:stretch>
        </p:blipFill>
        <p:spPr bwMode="auto">
          <a:xfrm>
            <a:off x="3491880" y="476672"/>
            <a:ext cx="2160240" cy="22322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6" name="Picture 4"/>
          <p:cNvPicPr>
            <a:picLocks noChangeAspect="1" noChangeArrowheads="1"/>
          </p:cNvPicPr>
          <p:nvPr/>
        </p:nvPicPr>
        <p:blipFill>
          <a:blip r:embed="rId4" cstate="print"/>
          <a:srcRect/>
          <a:stretch>
            <a:fillRect/>
          </a:stretch>
        </p:blipFill>
        <p:spPr bwMode="auto">
          <a:xfrm>
            <a:off x="6372200" y="476672"/>
            <a:ext cx="2151476" cy="22322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7" name="Picture 5"/>
          <p:cNvPicPr>
            <a:picLocks noChangeAspect="1" noChangeArrowheads="1"/>
          </p:cNvPicPr>
          <p:nvPr/>
        </p:nvPicPr>
        <p:blipFill>
          <a:blip r:embed="rId5" cstate="print"/>
          <a:srcRect/>
          <a:stretch>
            <a:fillRect/>
          </a:stretch>
        </p:blipFill>
        <p:spPr bwMode="auto">
          <a:xfrm>
            <a:off x="5292080" y="3861048"/>
            <a:ext cx="2016224" cy="24211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8" name="Picture 6"/>
          <p:cNvPicPr>
            <a:picLocks noChangeAspect="1" noChangeArrowheads="1"/>
          </p:cNvPicPr>
          <p:nvPr/>
        </p:nvPicPr>
        <p:blipFill>
          <a:blip r:embed="rId6" cstate="print"/>
          <a:srcRect/>
          <a:stretch>
            <a:fillRect/>
          </a:stretch>
        </p:blipFill>
        <p:spPr bwMode="auto">
          <a:xfrm>
            <a:off x="2339752" y="3933056"/>
            <a:ext cx="1584176" cy="24022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cap="all"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Disease distribution </a:t>
            </a:r>
            <a:endParaRPr lang="en-IN" cap="all" dirty="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aphicFrame>
        <p:nvGraphicFramePr>
          <p:cNvPr id="4" name="Content Placeholder 3"/>
          <p:cNvGraphicFramePr>
            <a:graphicFrameLocks noGrp="1"/>
          </p:cNvGraphicFramePr>
          <p:nvPr>
            <p:ph idx="1"/>
          </p:nvPr>
        </p:nvGraphicFramePr>
        <p:xfrm>
          <a:off x="457200" y="1481138"/>
          <a:ext cx="8229600" cy="49721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8DA970DF-EE4C-4EB9-918C-42B34583AD53}" type="slidenum">
              <a:rPr lang="en-IN" smtClean="0"/>
              <a:pPr/>
              <a:t>21</a:t>
            </a:fld>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384"/>
            <a:ext cx="8229600" cy="1143000"/>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cap="all"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Disease severity</a:t>
            </a:r>
            <a:endParaRPr lang="en-IN" cap="all" dirty="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 name="Content Placeholder 1"/>
          <p:cNvSpPr>
            <a:spLocks noGrp="1"/>
          </p:cNvSpPr>
          <p:nvPr>
            <p:ph idx="1"/>
          </p:nvPr>
        </p:nvSpPr>
        <p:spPr>
          <a:xfrm>
            <a:off x="467544" y="2492896"/>
            <a:ext cx="8229600" cy="2955784"/>
          </a:xfrm>
        </p:spPr>
        <p:txBody>
          <a:bodyPr>
            <a:normAutofit/>
          </a:bodyPr>
          <a:lstStyle/>
          <a:p>
            <a:pPr algn="just">
              <a:buFont typeface="Wingdings" pitchFamily="2" charset="2"/>
              <a:buChar char="ü"/>
            </a:pPr>
            <a:r>
              <a:rPr lang="en-US" sz="2400" dirty="0" smtClean="0">
                <a:solidFill>
                  <a:schemeClr val="bg1"/>
                </a:solidFill>
              </a:rPr>
              <a:t>The severity of destruction that occurs as a result of chronic </a:t>
            </a:r>
            <a:r>
              <a:rPr lang="en-US" sz="2400" dirty="0" err="1" smtClean="0">
                <a:solidFill>
                  <a:schemeClr val="bg1"/>
                </a:solidFill>
              </a:rPr>
              <a:t>periodontitis</a:t>
            </a:r>
            <a:r>
              <a:rPr lang="en-US" sz="2400" dirty="0" smtClean="0">
                <a:solidFill>
                  <a:schemeClr val="bg1"/>
                </a:solidFill>
              </a:rPr>
              <a:t> is generally </a:t>
            </a:r>
            <a:r>
              <a:rPr lang="en-US" sz="2400" dirty="0" smtClean="0"/>
              <a:t>considered a function of time</a:t>
            </a:r>
            <a:r>
              <a:rPr lang="en-US" sz="2400" dirty="0" smtClean="0">
                <a:solidFill>
                  <a:schemeClr val="bg1"/>
                </a:solidFill>
              </a:rPr>
              <a:t>.  </a:t>
            </a:r>
          </a:p>
          <a:p>
            <a:pPr algn="just">
              <a:buFont typeface="Wingdings" pitchFamily="2" charset="2"/>
              <a:buChar char="ü"/>
            </a:pPr>
            <a:endParaRPr lang="en-US" sz="2400" dirty="0" smtClean="0">
              <a:solidFill>
                <a:schemeClr val="bg1"/>
              </a:solidFill>
            </a:endParaRPr>
          </a:p>
          <a:p>
            <a:pPr algn="just">
              <a:buFont typeface="Wingdings" pitchFamily="2" charset="2"/>
              <a:buChar char="ü"/>
            </a:pPr>
            <a:endParaRPr lang="en-US" sz="2400" dirty="0" smtClean="0">
              <a:solidFill>
                <a:schemeClr val="bg1"/>
              </a:solidFill>
            </a:endParaRPr>
          </a:p>
          <a:p>
            <a:pPr algn="just">
              <a:buFont typeface="Wingdings" pitchFamily="2" charset="2"/>
              <a:buChar char="ü"/>
            </a:pPr>
            <a:r>
              <a:rPr lang="en-US" sz="2400" dirty="0" smtClean="0"/>
              <a:t>With the increasing age</a:t>
            </a:r>
            <a:r>
              <a:rPr lang="en-US" sz="2400" dirty="0" smtClean="0">
                <a:solidFill>
                  <a:schemeClr val="bg1"/>
                </a:solidFill>
              </a:rPr>
              <a:t>, attachment loss and bone loss becomes </a:t>
            </a:r>
            <a:r>
              <a:rPr lang="en-US" sz="2400" dirty="0" smtClean="0"/>
              <a:t>more prevalent </a:t>
            </a:r>
            <a:r>
              <a:rPr lang="en-US" sz="2400" dirty="0" smtClean="0">
                <a:solidFill>
                  <a:schemeClr val="bg1"/>
                </a:solidFill>
              </a:rPr>
              <a:t>and more severe due to an accumulation of destruction.  </a:t>
            </a:r>
          </a:p>
          <a:p>
            <a:pPr lvl="1" algn="just">
              <a:buNone/>
            </a:pPr>
            <a:endParaRPr lang="en-IN" sz="2000" dirty="0" smtClean="0">
              <a:solidFill>
                <a:schemeClr val="bg1"/>
              </a:solidFill>
            </a:endParaRPr>
          </a:p>
          <a:p>
            <a:pPr algn="just">
              <a:buFont typeface="Wingdings" pitchFamily="2" charset="2"/>
              <a:buChar char="ü"/>
            </a:pPr>
            <a:endParaRPr lang="en-US" sz="2400" dirty="0" smtClean="0">
              <a:solidFill>
                <a:schemeClr val="bg1"/>
              </a:solidFill>
            </a:endParaRPr>
          </a:p>
          <a:p>
            <a:pPr algn="just">
              <a:buFont typeface="Wingdings" pitchFamily="2" charset="2"/>
              <a:buChar char="ü"/>
            </a:pPr>
            <a:endParaRPr lang="en-IN" sz="2400" dirty="0">
              <a:solidFill>
                <a:schemeClr val="bg1"/>
              </a:solidFill>
            </a:endParaRPr>
          </a:p>
        </p:txBody>
      </p:sp>
      <p:sp>
        <p:nvSpPr>
          <p:cNvPr id="4" name="Slide Number Placeholder 3"/>
          <p:cNvSpPr>
            <a:spLocks noGrp="1"/>
          </p:cNvSpPr>
          <p:nvPr>
            <p:ph type="sldNum" sz="quarter" idx="12"/>
          </p:nvPr>
        </p:nvSpPr>
        <p:spPr/>
        <p:txBody>
          <a:bodyPr/>
          <a:lstStyle/>
          <a:p>
            <a:fld id="{8DA970DF-EE4C-4EB9-918C-42B34583AD53}" type="slidenum">
              <a:rPr lang="en-IN" smtClean="0"/>
              <a:pPr/>
              <a:t>22</a:t>
            </a:fld>
            <a:endParaRPr lang="en-IN"/>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922114"/>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cap="all" dirty="0" smtClean="0">
                <a:ln/>
                <a:solidFill>
                  <a:schemeClr val="bg1"/>
                </a:solidFill>
                <a:effectLst>
                  <a:reflection blurRad="10000" stA="55000" endPos="48000" dist="500" dir="5400000" sy="-100000" algn="bl" rotWithShape="0"/>
                </a:effectLst>
              </a:rPr>
              <a:t>Prevalence</a:t>
            </a:r>
            <a:endParaRPr lang="en-IN" cap="all" dirty="0">
              <a:ln/>
              <a:solidFill>
                <a:schemeClr val="bg1"/>
              </a:solidFill>
              <a:effectLst>
                <a:reflection blurRad="10000" stA="55000" endPos="48000" dist="500" dir="5400000" sy="-100000" algn="bl" rotWithShape="0"/>
              </a:effectLst>
            </a:endParaRPr>
          </a:p>
        </p:txBody>
      </p:sp>
      <p:sp>
        <p:nvSpPr>
          <p:cNvPr id="2" name="Content Placeholder 1"/>
          <p:cNvSpPr>
            <a:spLocks noGrp="1"/>
          </p:cNvSpPr>
          <p:nvPr>
            <p:ph idx="1"/>
          </p:nvPr>
        </p:nvSpPr>
        <p:spPr>
          <a:xfrm>
            <a:off x="457200" y="1988840"/>
            <a:ext cx="8229600" cy="4392488"/>
          </a:xfrm>
        </p:spPr>
        <p:txBody>
          <a:bodyPr>
            <a:normAutofit fontScale="92500"/>
          </a:bodyPr>
          <a:lstStyle/>
          <a:p>
            <a:pPr algn="just">
              <a:buFont typeface="Wingdings" pitchFamily="2" charset="2"/>
              <a:buChar char="ü"/>
            </a:pPr>
            <a:r>
              <a:rPr lang="en-IN" sz="2400" dirty="0" smtClean="0">
                <a:solidFill>
                  <a:schemeClr val="bg1"/>
                </a:solidFill>
              </a:rPr>
              <a:t>Chronic </a:t>
            </a:r>
            <a:r>
              <a:rPr lang="en-IN" sz="2400" dirty="0" err="1" smtClean="0">
                <a:solidFill>
                  <a:schemeClr val="bg1"/>
                </a:solidFill>
              </a:rPr>
              <a:t>periodontitis</a:t>
            </a:r>
            <a:r>
              <a:rPr lang="en-IN" sz="2400" dirty="0" smtClean="0">
                <a:solidFill>
                  <a:schemeClr val="bg1"/>
                </a:solidFill>
              </a:rPr>
              <a:t> increases in prevalence and severity with age, generally affecting both sexes equally. </a:t>
            </a:r>
          </a:p>
          <a:p>
            <a:pPr algn="just">
              <a:buFont typeface="Wingdings" pitchFamily="2" charset="2"/>
              <a:buChar char="ü"/>
            </a:pPr>
            <a:endParaRPr lang="en-IN" sz="2400" dirty="0" smtClean="0">
              <a:solidFill>
                <a:schemeClr val="bg1"/>
              </a:solidFill>
            </a:endParaRPr>
          </a:p>
          <a:p>
            <a:pPr algn="just">
              <a:buFont typeface="Wingdings" pitchFamily="2" charset="2"/>
              <a:buChar char="ü"/>
            </a:pPr>
            <a:r>
              <a:rPr lang="en-IN" sz="2400" dirty="0" err="1" smtClean="0">
                <a:solidFill>
                  <a:schemeClr val="bg1"/>
                </a:solidFill>
              </a:rPr>
              <a:t>Periodontitis</a:t>
            </a:r>
            <a:r>
              <a:rPr lang="en-IN" sz="2400" dirty="0" smtClean="0">
                <a:solidFill>
                  <a:schemeClr val="bg1"/>
                </a:solidFill>
              </a:rPr>
              <a:t> is an </a:t>
            </a:r>
            <a:r>
              <a:rPr lang="en-IN" sz="2400" dirty="0" smtClean="0"/>
              <a:t>age-associated</a:t>
            </a:r>
            <a:r>
              <a:rPr lang="en-IN" sz="2400" dirty="0" smtClean="0">
                <a:solidFill>
                  <a:schemeClr val="bg1"/>
                </a:solidFill>
              </a:rPr>
              <a:t>, not age-related, disease. </a:t>
            </a:r>
          </a:p>
          <a:p>
            <a:pPr algn="just">
              <a:buFont typeface="Wingdings" pitchFamily="2" charset="2"/>
              <a:buChar char="ü"/>
            </a:pPr>
            <a:endParaRPr lang="en-IN" sz="2400" dirty="0" smtClean="0">
              <a:solidFill>
                <a:schemeClr val="bg1"/>
              </a:solidFill>
            </a:endParaRPr>
          </a:p>
          <a:p>
            <a:pPr algn="just">
              <a:buFont typeface="Wingdings" pitchFamily="2" charset="2"/>
              <a:buChar char="ü"/>
            </a:pPr>
            <a:r>
              <a:rPr lang="en-IN" sz="2400" dirty="0" smtClean="0">
                <a:solidFill>
                  <a:schemeClr val="bg1"/>
                </a:solidFill>
              </a:rPr>
              <a:t>In other words, </a:t>
            </a:r>
          </a:p>
          <a:p>
            <a:pPr algn="just">
              <a:buNone/>
            </a:pPr>
            <a:r>
              <a:rPr lang="en-IN" sz="2400" dirty="0" smtClean="0">
                <a:solidFill>
                  <a:schemeClr val="bg1"/>
                </a:solidFill>
              </a:rPr>
              <a:t>      </a:t>
            </a:r>
          </a:p>
          <a:p>
            <a:pPr algn="ctr">
              <a:buNone/>
            </a:pPr>
            <a:r>
              <a:rPr lang="en-IN" sz="2400" dirty="0" smtClean="0">
                <a:solidFill>
                  <a:schemeClr val="bg1"/>
                </a:solidFill>
              </a:rPr>
              <a:t>      It </a:t>
            </a:r>
            <a:r>
              <a:rPr lang="en-IN" sz="2400" b="1" dirty="0" smtClean="0">
                <a:solidFill>
                  <a:schemeClr val="bg1"/>
                </a:solidFill>
              </a:rPr>
              <a:t>is not the age of the individual </a:t>
            </a:r>
            <a:r>
              <a:rPr lang="en-IN" sz="2400" dirty="0" smtClean="0">
                <a:solidFill>
                  <a:schemeClr val="bg1"/>
                </a:solidFill>
              </a:rPr>
              <a:t>that causes the increase in disease prevalence, but rather the </a:t>
            </a:r>
            <a:r>
              <a:rPr lang="en-IN" sz="2400" b="1" dirty="0" smtClean="0">
                <a:solidFill>
                  <a:schemeClr val="bg1"/>
                </a:solidFill>
              </a:rPr>
              <a:t>length of time </a:t>
            </a:r>
            <a:r>
              <a:rPr lang="en-IN" sz="2400" dirty="0" smtClean="0">
                <a:solidFill>
                  <a:schemeClr val="bg1"/>
                </a:solidFill>
              </a:rPr>
              <a:t>that the periodontal tissues are challenged by chronic plaque accumulation.</a:t>
            </a:r>
          </a:p>
          <a:p>
            <a:pPr algn="just">
              <a:buNone/>
            </a:pPr>
            <a:r>
              <a:rPr lang="en-US" sz="2400" dirty="0" smtClean="0">
                <a:solidFill>
                  <a:schemeClr val="bg1"/>
                </a:solidFill>
              </a:rPr>
              <a:t> </a:t>
            </a:r>
            <a:endParaRPr lang="en-IN" sz="2400" dirty="0" smtClean="0">
              <a:solidFill>
                <a:schemeClr val="bg1"/>
              </a:solidFill>
            </a:endParaRPr>
          </a:p>
          <a:p>
            <a:pPr algn="just">
              <a:buFont typeface="Wingdings" pitchFamily="2" charset="2"/>
              <a:buChar char="ü"/>
            </a:pPr>
            <a:endParaRPr lang="en-IN" sz="2400" dirty="0">
              <a:solidFill>
                <a:schemeClr val="bg1"/>
              </a:solidFill>
            </a:endParaRPr>
          </a:p>
        </p:txBody>
      </p:sp>
      <p:sp>
        <p:nvSpPr>
          <p:cNvPr id="4" name="Slide Number Placeholder 3"/>
          <p:cNvSpPr>
            <a:spLocks noGrp="1"/>
          </p:cNvSpPr>
          <p:nvPr>
            <p:ph type="sldNum" sz="quarter" idx="12"/>
          </p:nvPr>
        </p:nvSpPr>
        <p:spPr/>
        <p:txBody>
          <a:bodyPr/>
          <a:lstStyle/>
          <a:p>
            <a:fld id="{8DA970DF-EE4C-4EB9-918C-42B34583AD53}" type="slidenum">
              <a:rPr lang="en-IN" smtClean="0"/>
              <a:pPr/>
              <a:t>23</a:t>
            </a:fld>
            <a:endParaRPr lang="en-IN"/>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47248" cy="490066"/>
          </a:xfrm>
        </p:spPr>
        <p:txBody>
          <a:bodyPr>
            <a:normAutofit fontScale="90000"/>
          </a:bodyPr>
          <a:lstStyle/>
          <a:p>
            <a:r>
              <a:rPr lang="en-US" dirty="0" smtClean="0">
                <a:solidFill>
                  <a:schemeClr val="bg1"/>
                </a:solidFill>
              </a:rPr>
              <a:t>PATHOGENESIS </a:t>
            </a:r>
            <a:endParaRPr lang="en-IN" dirty="0">
              <a:solidFill>
                <a:schemeClr val="bg1"/>
              </a:solidFill>
            </a:endParaRPr>
          </a:p>
        </p:txBody>
      </p:sp>
      <p:sp>
        <p:nvSpPr>
          <p:cNvPr id="3" name="Content Placeholder 2"/>
          <p:cNvSpPr>
            <a:spLocks noGrp="1"/>
          </p:cNvSpPr>
          <p:nvPr>
            <p:ph idx="1"/>
          </p:nvPr>
        </p:nvSpPr>
        <p:spPr>
          <a:xfrm>
            <a:off x="6588224" y="3501008"/>
            <a:ext cx="2098576" cy="2625155"/>
          </a:xfrm>
        </p:spPr>
        <p:txBody>
          <a:bodyPr/>
          <a:lstStyle/>
          <a:p>
            <a:endParaRPr lang="en-IN" dirty="0"/>
          </a:p>
        </p:txBody>
      </p:sp>
      <p:sp>
        <p:nvSpPr>
          <p:cNvPr id="4" name="Slide Number Placeholder 3"/>
          <p:cNvSpPr>
            <a:spLocks noGrp="1"/>
          </p:cNvSpPr>
          <p:nvPr>
            <p:ph type="sldNum" sz="quarter" idx="12"/>
          </p:nvPr>
        </p:nvSpPr>
        <p:spPr/>
        <p:txBody>
          <a:bodyPr/>
          <a:lstStyle/>
          <a:p>
            <a:fld id="{8DA970DF-EE4C-4EB9-918C-42B34583AD53}" type="slidenum">
              <a:rPr lang="en-IN" smtClean="0"/>
              <a:pPr/>
              <a:t>24</a:t>
            </a:fld>
            <a:endParaRPr lang="en-IN"/>
          </a:p>
        </p:txBody>
      </p:sp>
      <p:pic>
        <p:nvPicPr>
          <p:cNvPr id="55298" name="Picture 2" descr="http://periobasics.com/wp-content/uploads/2013/03/HMT.png"/>
          <p:cNvPicPr>
            <a:picLocks noChangeAspect="1" noChangeArrowheads="1"/>
          </p:cNvPicPr>
          <p:nvPr/>
        </p:nvPicPr>
        <p:blipFill>
          <a:blip r:embed="rId2" cstate="print"/>
          <a:srcRect/>
          <a:stretch>
            <a:fillRect/>
          </a:stretch>
        </p:blipFill>
        <p:spPr bwMode="auto">
          <a:xfrm>
            <a:off x="755576" y="1196752"/>
            <a:ext cx="7524750" cy="4448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ounded Rectangle 5"/>
          <p:cNvSpPr/>
          <p:nvPr/>
        </p:nvSpPr>
        <p:spPr>
          <a:xfrm>
            <a:off x="1979712" y="5949280"/>
            <a:ext cx="5472608" cy="692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Kornman</a:t>
            </a:r>
            <a:r>
              <a:rPr lang="en-US" dirty="0" smtClean="0"/>
              <a:t> .1997.</a:t>
            </a:r>
            <a:endParaRPr lang="en-IN"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0034" y="0"/>
            <a:ext cx="8229600" cy="1143000"/>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cap="all"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Disease progression</a:t>
            </a:r>
            <a:endParaRPr lang="en-IN" cap="all" dirty="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 name="Content Placeholder 1"/>
          <p:cNvSpPr>
            <a:spLocks noGrp="1"/>
          </p:cNvSpPr>
          <p:nvPr>
            <p:ph idx="1"/>
          </p:nvPr>
        </p:nvSpPr>
        <p:spPr>
          <a:xfrm>
            <a:off x="0" y="1142984"/>
            <a:ext cx="4929190" cy="5715016"/>
          </a:xfrm>
        </p:spPr>
        <p:txBody>
          <a:bodyPr>
            <a:normAutofit fontScale="92500"/>
          </a:bodyPr>
          <a:lstStyle/>
          <a:p>
            <a:pPr algn="just">
              <a:buFont typeface="Wingdings" pitchFamily="2" charset="2"/>
              <a:buChar char="ü"/>
            </a:pPr>
            <a:r>
              <a:rPr lang="en-IN" sz="2800" dirty="0" smtClean="0">
                <a:solidFill>
                  <a:schemeClr val="bg1"/>
                </a:solidFill>
              </a:rPr>
              <a:t>The rate of disease progression is usually </a:t>
            </a:r>
            <a:r>
              <a:rPr lang="en-IN" sz="2800" b="1" dirty="0" smtClean="0"/>
              <a:t>slow</a:t>
            </a:r>
            <a:r>
              <a:rPr lang="en-IN" sz="2800" dirty="0" smtClean="0"/>
              <a:t> but may be modified</a:t>
            </a:r>
            <a:r>
              <a:rPr lang="en-IN" sz="2800" dirty="0" smtClean="0">
                <a:solidFill>
                  <a:schemeClr val="bg1"/>
                </a:solidFill>
              </a:rPr>
              <a:t> by systemic and/or environmental and behavioural factors. </a:t>
            </a:r>
          </a:p>
          <a:p>
            <a:pPr algn="just">
              <a:buFont typeface="Wingdings" pitchFamily="2" charset="2"/>
              <a:buChar char="ü"/>
            </a:pPr>
            <a:endParaRPr lang="en-IN" sz="2800" dirty="0" smtClean="0">
              <a:solidFill>
                <a:schemeClr val="bg1"/>
              </a:solidFill>
            </a:endParaRPr>
          </a:p>
          <a:p>
            <a:pPr algn="just">
              <a:buFont typeface="Wingdings" pitchFamily="2" charset="2"/>
              <a:buChar char="ü"/>
            </a:pPr>
            <a:r>
              <a:rPr lang="en-IN" sz="2800" dirty="0" smtClean="0">
                <a:solidFill>
                  <a:schemeClr val="bg1"/>
                </a:solidFill>
              </a:rPr>
              <a:t>More rapidly progressive lesions occur most </a:t>
            </a:r>
            <a:r>
              <a:rPr lang="en-IN" sz="2800" dirty="0" smtClean="0"/>
              <a:t>frequently in </a:t>
            </a:r>
            <a:r>
              <a:rPr lang="en-IN" sz="2800" dirty="0" err="1" smtClean="0"/>
              <a:t>interproximal</a:t>
            </a:r>
            <a:r>
              <a:rPr lang="en-IN" sz="2800" dirty="0" smtClean="0"/>
              <a:t> areas </a:t>
            </a:r>
            <a:r>
              <a:rPr lang="en-IN" sz="2800" dirty="0" smtClean="0">
                <a:solidFill>
                  <a:schemeClr val="bg1"/>
                </a:solidFill>
              </a:rPr>
              <a:t>and are usually associated with areas of greater plaque accumulation and inaccessibility to plaque control measures.</a:t>
            </a:r>
            <a:r>
              <a:rPr lang="en-IN" sz="2800" baseline="30000" dirty="0" smtClean="0">
                <a:solidFill>
                  <a:schemeClr val="bg1"/>
                </a:solidFill>
              </a:rPr>
              <a:t>(12)</a:t>
            </a:r>
            <a:endParaRPr lang="en-IN" sz="2800" dirty="0">
              <a:solidFill>
                <a:schemeClr val="bg1"/>
              </a:solidFill>
            </a:endParaRPr>
          </a:p>
        </p:txBody>
      </p:sp>
      <p:sp>
        <p:nvSpPr>
          <p:cNvPr id="4" name="Slide Number Placeholder 3"/>
          <p:cNvSpPr>
            <a:spLocks noGrp="1"/>
          </p:cNvSpPr>
          <p:nvPr>
            <p:ph type="sldNum" sz="quarter" idx="12"/>
          </p:nvPr>
        </p:nvSpPr>
        <p:spPr/>
        <p:txBody>
          <a:bodyPr/>
          <a:lstStyle/>
          <a:p>
            <a:fld id="{8DA970DF-EE4C-4EB9-918C-42B34583AD53}" type="slidenum">
              <a:rPr lang="en-IN" smtClean="0"/>
              <a:pPr/>
              <a:t>25</a:t>
            </a:fld>
            <a:endParaRPr lang="en-IN"/>
          </a:p>
        </p:txBody>
      </p:sp>
      <p:pic>
        <p:nvPicPr>
          <p:cNvPr id="5" name="Picture 3" descr="C:\WINDOWS\Desktop\schempathpock.jpg"/>
          <p:cNvPicPr>
            <a:picLocks noChangeAspect="1" noChangeArrowheads="1"/>
          </p:cNvPicPr>
          <p:nvPr/>
        </p:nvPicPr>
        <p:blipFill>
          <a:blip r:embed="rId2"/>
          <a:srcRect/>
          <a:stretch>
            <a:fillRect/>
          </a:stretch>
        </p:blipFill>
        <p:spPr bwMode="auto">
          <a:xfrm>
            <a:off x="4992687" y="2071678"/>
            <a:ext cx="4151313" cy="38306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86" name="Rectangle 42"/>
          <p:cNvSpPr>
            <a:spLocks noGrp="1" noChangeArrowheads="1"/>
          </p:cNvSpPr>
          <p:nvPr>
            <p:ph type="title"/>
          </p:nvPr>
        </p:nvSpPr>
        <p: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scene3d>
              <a:camera prst="orthographicFront"/>
              <a:lightRig rig="soft" dir="t"/>
            </a:scene3d>
            <a:sp3d prstMaterial="softEdge">
              <a:bevelT w="25400" h="25400"/>
            </a:sp3d>
          </a:bodyPr>
          <a:lstStyle/>
          <a:p>
            <a:pPr algn="ctr"/>
            <a:r>
              <a:rPr lang="en-US" sz="2800" b="1" dirty="0" smtClean="0">
                <a:solidFill>
                  <a:schemeClr val="bg1"/>
                </a:solidFill>
                <a:effectLst/>
              </a:rPr>
              <a:t>MODELS OF DISEASE PROGRESSION</a:t>
            </a:r>
            <a:endParaRPr lang="en-US" sz="2800" b="1" dirty="0">
              <a:solidFill>
                <a:schemeClr val="bg1"/>
              </a:solidFill>
              <a:effectLst/>
            </a:endParaRPr>
          </a:p>
        </p:txBody>
      </p:sp>
      <p:graphicFrame>
        <p:nvGraphicFramePr>
          <p:cNvPr id="518212" name="Group 68"/>
          <p:cNvGraphicFramePr>
            <a:graphicFrameLocks noGrp="1"/>
          </p:cNvGraphicFramePr>
          <p:nvPr>
            <p:ph type="tbl" idx="1"/>
          </p:nvPr>
        </p:nvGraphicFramePr>
        <p:xfrm>
          <a:off x="539552" y="1412776"/>
          <a:ext cx="8375848" cy="5159652"/>
        </p:xfrm>
        <a:graphic>
          <a:graphicData uri="http://schemas.openxmlformats.org/drawingml/2006/table">
            <a:tbl>
              <a:tblPr/>
              <a:tblGrid>
                <a:gridCol w="2640616"/>
                <a:gridCol w="5735232"/>
              </a:tblGrid>
              <a:tr h="520162">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bg1"/>
                          </a:solidFill>
                          <a:effectLst/>
                          <a:latin typeface="Times New Roman" pitchFamily="18" charset="0"/>
                        </a:rPr>
                        <a:t>Slow, steady progressive disease process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3941">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dirty="0" smtClean="0">
                          <a:ln>
                            <a:noFill/>
                          </a:ln>
                          <a:solidFill>
                            <a:schemeClr val="tx1"/>
                          </a:solidFill>
                          <a:effectLst/>
                          <a:latin typeface="Times New Roman" pitchFamily="18" charset="0"/>
                        </a:rPr>
                        <a:t>Episodic burst theory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defRPr/>
                      </a:pPr>
                      <a:r>
                        <a:rPr kumimoji="0" lang="en-US" sz="2600" b="0" i="0" u="none" strike="noStrike" cap="none" normalizeH="0" baseline="0" dirty="0" smtClean="0">
                          <a:ln>
                            <a:noFill/>
                          </a:ln>
                          <a:solidFill>
                            <a:schemeClr val="bg1"/>
                          </a:solidFill>
                          <a:effectLst/>
                          <a:latin typeface="Times New Roman" pitchFamily="18" charset="0"/>
                        </a:rPr>
                        <a:t>Irregular Continuous model</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dirty="0" smtClean="0">
                          <a:ln>
                            <a:noFill/>
                          </a:ln>
                          <a:solidFill>
                            <a:schemeClr val="bg1"/>
                          </a:solidFill>
                          <a:effectLst/>
                          <a:latin typeface="Times New Roman" pitchFamily="18" charset="0"/>
                        </a:rPr>
                        <a:t>Periods of exacerbation &amp; remission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2411">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dirty="0" smtClean="0">
                          <a:ln>
                            <a:noFill/>
                          </a:ln>
                          <a:solidFill>
                            <a:schemeClr val="tx1"/>
                          </a:solidFill>
                          <a:effectLst/>
                          <a:latin typeface="Times New Roman" pitchFamily="18" charset="0"/>
                        </a:rPr>
                        <a:t>Synchronous burst theory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bg1"/>
                          </a:solidFill>
                          <a:effectLst/>
                          <a:latin typeface="Times New Roman" pitchFamily="18" charset="0"/>
                        </a:rPr>
                        <a:t>Periods of exacerbation &amp; remission during a defined period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6772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dirty="0" smtClean="0">
                          <a:ln>
                            <a:noFill/>
                          </a:ln>
                          <a:solidFill>
                            <a:schemeClr val="tx1"/>
                          </a:solidFill>
                          <a:effectLst/>
                          <a:latin typeface="Times New Roman" pitchFamily="18" charset="0"/>
                        </a:rPr>
                        <a:t>Epidemiologic model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dirty="0" smtClean="0">
                          <a:ln>
                            <a:noFill/>
                          </a:ln>
                          <a:solidFill>
                            <a:schemeClr val="bg1"/>
                          </a:solidFill>
                          <a:effectLst/>
                          <a:latin typeface="Times New Roman" pitchFamily="18" charset="0"/>
                        </a:rPr>
                        <a:t>Consistent with continuous disease aging process that depends only on duration of the process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66191">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dirty="0" smtClean="0">
                          <a:ln>
                            <a:noFill/>
                          </a:ln>
                          <a:solidFill>
                            <a:schemeClr val="tx1"/>
                          </a:solidFill>
                          <a:effectLst/>
                          <a:latin typeface="Times New Roman" pitchFamily="18" charset="0"/>
                        </a:rPr>
                        <a:t>Brownian motion or stochastic model</a:t>
                      </a:r>
                      <a:r>
                        <a:rPr kumimoji="0" lang="en-US" sz="2600" b="0" i="0" u="none" strike="noStrike" cap="none" normalizeH="0" baseline="30000" dirty="0" smtClean="0">
                          <a:ln>
                            <a:noFill/>
                          </a:ln>
                          <a:solidFill>
                            <a:schemeClr val="tx1"/>
                          </a:solidFill>
                          <a:effectLst/>
                          <a:latin typeface="Times New Roman" pitchFamily="18" charset="0"/>
                        </a:rPr>
                        <a:t>(13)</a:t>
                      </a:r>
                      <a:endParaRPr kumimoji="0" lang="en-US" sz="26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dirty="0" smtClean="0">
                          <a:ln>
                            <a:noFill/>
                          </a:ln>
                          <a:solidFill>
                            <a:schemeClr val="bg1"/>
                          </a:solidFill>
                          <a:effectLst/>
                          <a:latin typeface="Times New Roman" pitchFamily="18" charset="0"/>
                        </a:rPr>
                        <a:t>Random periods of sharp bursts and remission can occur, but underlying disease activity remains constant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50106"/>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cap="all"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Risk factors for disease</a:t>
            </a:r>
            <a:endParaRPr lang="en-IN" cap="all" dirty="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 name="Content Placeholder 1"/>
          <p:cNvSpPr>
            <a:spLocks noGrp="1"/>
          </p:cNvSpPr>
          <p:nvPr>
            <p:ph idx="1"/>
          </p:nvPr>
        </p:nvSpPr>
        <p:spPr>
          <a:xfrm>
            <a:off x="467544" y="2936701"/>
            <a:ext cx="8229600" cy="3921299"/>
          </a:xfrm>
        </p:spPr>
        <p:txBody>
          <a:bodyPr>
            <a:normAutofit/>
          </a:bodyPr>
          <a:lstStyle/>
          <a:p>
            <a:pPr algn="ctr">
              <a:buFont typeface="Wingdings" pitchFamily="2" charset="2"/>
              <a:buChar char="ü"/>
            </a:pPr>
            <a:endParaRPr lang="en-US" sz="1800" dirty="0" smtClean="0">
              <a:solidFill>
                <a:schemeClr val="bg1"/>
              </a:solidFill>
            </a:endParaRPr>
          </a:p>
          <a:p>
            <a:pPr algn="ctr">
              <a:buFont typeface="Wingdings" pitchFamily="2" charset="2"/>
              <a:buChar char="ü"/>
            </a:pPr>
            <a:endParaRPr lang="en-US" sz="1800" dirty="0" smtClean="0">
              <a:solidFill>
                <a:schemeClr val="bg1"/>
              </a:solidFill>
            </a:endParaRPr>
          </a:p>
          <a:p>
            <a:pPr algn="ctr">
              <a:buFont typeface="Wingdings" pitchFamily="2" charset="2"/>
              <a:buChar char="ü"/>
            </a:pPr>
            <a:endParaRPr lang="en-US" sz="1800" dirty="0" smtClean="0">
              <a:solidFill>
                <a:schemeClr val="bg1"/>
              </a:solidFill>
            </a:endParaRPr>
          </a:p>
          <a:p>
            <a:pPr algn="ctr">
              <a:buFont typeface="Wingdings" pitchFamily="2" charset="2"/>
              <a:buChar char="ü"/>
            </a:pPr>
            <a:endParaRPr lang="en-US" sz="1800" dirty="0" smtClean="0">
              <a:solidFill>
                <a:schemeClr val="bg1"/>
              </a:solidFill>
            </a:endParaRPr>
          </a:p>
          <a:p>
            <a:pPr algn="ctr">
              <a:buFont typeface="Wingdings" pitchFamily="2" charset="2"/>
              <a:buChar char="ü"/>
            </a:pPr>
            <a:endParaRPr lang="en-US" sz="1800" dirty="0" smtClean="0">
              <a:solidFill>
                <a:schemeClr val="bg1"/>
              </a:solidFill>
            </a:endParaRPr>
          </a:p>
          <a:p>
            <a:pPr algn="ctr">
              <a:buFont typeface="Wingdings" pitchFamily="2" charset="2"/>
              <a:buChar char="ü"/>
            </a:pPr>
            <a:r>
              <a:rPr lang="en-US" sz="1800" dirty="0" smtClean="0">
                <a:solidFill>
                  <a:schemeClr val="bg1"/>
                </a:solidFill>
              </a:rPr>
              <a:t>The term “risk factor” means an aspect of lifestyle, or an environmental  exposure, or an inborn or inherited characteristic, which on the basis of epidemiological evidence is known to be associated with a given disease.  </a:t>
            </a:r>
          </a:p>
          <a:p>
            <a:pPr algn="ctr">
              <a:buFont typeface="Wingdings" pitchFamily="2" charset="2"/>
              <a:buChar char="ü"/>
            </a:pPr>
            <a:endParaRPr lang="en-US" sz="1800" dirty="0" smtClean="0">
              <a:solidFill>
                <a:schemeClr val="bg1"/>
              </a:solidFill>
            </a:endParaRPr>
          </a:p>
          <a:p>
            <a:pPr algn="ctr">
              <a:buFont typeface="Wingdings" pitchFamily="2" charset="2"/>
              <a:buChar char="ü"/>
            </a:pPr>
            <a:r>
              <a:rPr lang="en-US" sz="1800" dirty="0" smtClean="0">
                <a:solidFill>
                  <a:schemeClr val="bg1"/>
                </a:solidFill>
              </a:rPr>
              <a:t>Risk factors may be part of the causal chain of a disease and/or may predispose the host to develop a disease. </a:t>
            </a:r>
            <a:endParaRPr lang="en-IN" sz="1800" dirty="0" smtClean="0">
              <a:solidFill>
                <a:schemeClr val="bg1"/>
              </a:solidFill>
            </a:endParaRPr>
          </a:p>
        </p:txBody>
      </p:sp>
      <p:sp>
        <p:nvSpPr>
          <p:cNvPr id="4" name="Slide Number Placeholder 3"/>
          <p:cNvSpPr>
            <a:spLocks noGrp="1"/>
          </p:cNvSpPr>
          <p:nvPr>
            <p:ph type="sldNum" sz="quarter" idx="12"/>
          </p:nvPr>
        </p:nvSpPr>
        <p:spPr/>
        <p:txBody>
          <a:bodyPr/>
          <a:lstStyle/>
          <a:p>
            <a:fld id="{8DA970DF-EE4C-4EB9-918C-42B34583AD53}" type="slidenum">
              <a:rPr lang="en-IN" smtClean="0"/>
              <a:pPr/>
              <a:t>27</a:t>
            </a:fld>
            <a:endParaRPr lang="en-IN"/>
          </a:p>
        </p:txBody>
      </p:sp>
      <p:pic>
        <p:nvPicPr>
          <p:cNvPr id="51201" name="Picture 1" descr="C:\Users\croma\Desktop\Heart-Attack-Risk-Factors.png"/>
          <p:cNvPicPr>
            <a:picLocks noChangeAspect="1" noChangeArrowheads="1"/>
          </p:cNvPicPr>
          <p:nvPr/>
        </p:nvPicPr>
        <p:blipFill>
          <a:blip r:embed="rId2" cstate="print"/>
          <a:srcRect/>
          <a:stretch>
            <a:fillRect/>
          </a:stretch>
        </p:blipFill>
        <p:spPr bwMode="auto">
          <a:xfrm>
            <a:off x="3131840" y="1340768"/>
            <a:ext cx="3082413" cy="29382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cap="all"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Local factors</a:t>
            </a:r>
            <a:endParaRPr lang="en-IN" cap="all" dirty="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 name="Content Placeholder 1"/>
          <p:cNvSpPr>
            <a:spLocks noGrp="1"/>
          </p:cNvSpPr>
          <p:nvPr>
            <p:ph idx="1"/>
          </p:nvPr>
        </p:nvSpPr>
        <p:spPr/>
        <p:txBody>
          <a:bodyPr>
            <a:normAutofit fontScale="92500" lnSpcReduction="10000"/>
          </a:bodyPr>
          <a:lstStyle/>
          <a:p>
            <a:pPr algn="just">
              <a:buFont typeface="Wingdings" pitchFamily="2" charset="2"/>
              <a:buChar char="ü"/>
            </a:pPr>
            <a:endParaRPr lang="en-IN" dirty="0" smtClean="0">
              <a:solidFill>
                <a:schemeClr val="bg1"/>
              </a:solidFill>
            </a:endParaRPr>
          </a:p>
          <a:p>
            <a:pPr algn="just">
              <a:buFont typeface="Wingdings" pitchFamily="2" charset="2"/>
              <a:buChar char="ü"/>
            </a:pPr>
            <a:r>
              <a:rPr lang="en-IN" dirty="0" smtClean="0">
                <a:solidFill>
                  <a:schemeClr val="bg1"/>
                </a:solidFill>
              </a:rPr>
              <a:t>Plaque accumulation on tooth and gingival surfaces</a:t>
            </a:r>
          </a:p>
          <a:p>
            <a:pPr algn="just">
              <a:buFont typeface="Wingdings" pitchFamily="2" charset="2"/>
              <a:buChar char="ü"/>
            </a:pPr>
            <a:endParaRPr lang="en-IN" dirty="0" smtClean="0">
              <a:solidFill>
                <a:schemeClr val="bg1"/>
              </a:solidFill>
            </a:endParaRPr>
          </a:p>
          <a:p>
            <a:pPr algn="just">
              <a:buFont typeface="Wingdings" pitchFamily="2" charset="2"/>
              <a:buChar char="ü"/>
            </a:pPr>
            <a:r>
              <a:rPr lang="en-IN" dirty="0" smtClean="0"/>
              <a:t>Specific plaque hypothesis </a:t>
            </a:r>
            <a:r>
              <a:rPr lang="en-IN" dirty="0" smtClean="0">
                <a:solidFill>
                  <a:schemeClr val="bg1"/>
                </a:solidFill>
              </a:rPr>
              <a:t>- it is the presence of increased proportions of members of the red complex (</a:t>
            </a:r>
            <a:r>
              <a:rPr lang="en-IN" dirty="0" err="1" smtClean="0">
                <a:solidFill>
                  <a:schemeClr val="bg1"/>
                </a:solidFill>
              </a:rPr>
              <a:t>P.</a:t>
            </a:r>
            <a:r>
              <a:rPr lang="en-IN" i="1" dirty="0" err="1" smtClean="0">
                <a:solidFill>
                  <a:schemeClr val="bg1"/>
                </a:solidFill>
              </a:rPr>
              <a:t>gingivalis</a:t>
            </a:r>
            <a:r>
              <a:rPr lang="en-IN" i="1" dirty="0" smtClean="0">
                <a:solidFill>
                  <a:schemeClr val="bg1"/>
                </a:solidFill>
              </a:rPr>
              <a:t>, </a:t>
            </a:r>
            <a:r>
              <a:rPr lang="en-IN" i="1" dirty="0" err="1" smtClean="0">
                <a:solidFill>
                  <a:schemeClr val="bg1"/>
                </a:solidFill>
              </a:rPr>
              <a:t>T.forsythus</a:t>
            </a:r>
            <a:r>
              <a:rPr lang="en-IN" i="1" dirty="0" smtClean="0">
                <a:solidFill>
                  <a:schemeClr val="bg1"/>
                </a:solidFill>
              </a:rPr>
              <a:t>, </a:t>
            </a:r>
            <a:r>
              <a:rPr lang="en-IN" dirty="0" smtClean="0">
                <a:solidFill>
                  <a:schemeClr val="bg1"/>
                </a:solidFill>
              </a:rPr>
              <a:t>and </a:t>
            </a:r>
            <a:r>
              <a:rPr lang="en-IN" i="1" dirty="0" err="1" smtClean="0">
                <a:solidFill>
                  <a:schemeClr val="bg1"/>
                </a:solidFill>
              </a:rPr>
              <a:t>Treponema</a:t>
            </a:r>
            <a:r>
              <a:rPr lang="en-IN" i="1" dirty="0" smtClean="0">
                <a:solidFill>
                  <a:schemeClr val="bg1"/>
                </a:solidFill>
              </a:rPr>
              <a:t> </a:t>
            </a:r>
            <a:r>
              <a:rPr lang="en-IN" i="1" dirty="0" err="1" smtClean="0">
                <a:solidFill>
                  <a:schemeClr val="bg1"/>
                </a:solidFill>
              </a:rPr>
              <a:t>denticola</a:t>
            </a:r>
            <a:r>
              <a:rPr lang="en-IN" i="1" dirty="0" smtClean="0">
                <a:solidFill>
                  <a:schemeClr val="bg1"/>
                </a:solidFill>
              </a:rPr>
              <a:t>) that </a:t>
            </a:r>
            <a:r>
              <a:rPr lang="en-IN" dirty="0" smtClean="0">
                <a:solidFill>
                  <a:schemeClr val="bg1"/>
                </a:solidFill>
              </a:rPr>
              <a:t>are frequently associated with ongoing attachment and bone loss in chronic </a:t>
            </a:r>
            <a:r>
              <a:rPr lang="en-IN" dirty="0" err="1" smtClean="0">
                <a:solidFill>
                  <a:schemeClr val="bg1"/>
                </a:solidFill>
              </a:rPr>
              <a:t>periodontitis</a:t>
            </a:r>
            <a:r>
              <a:rPr lang="en-IN" dirty="0" smtClean="0">
                <a:solidFill>
                  <a:schemeClr val="bg1"/>
                </a:solidFill>
              </a:rPr>
              <a:t>. </a:t>
            </a:r>
          </a:p>
          <a:p>
            <a:pPr algn="just">
              <a:buFont typeface="Wingdings" pitchFamily="2" charset="2"/>
              <a:buChar char="ü"/>
            </a:pPr>
            <a:endParaRPr lang="en-IN" dirty="0" smtClean="0">
              <a:solidFill>
                <a:schemeClr val="bg1"/>
              </a:solidFill>
            </a:endParaRPr>
          </a:p>
        </p:txBody>
      </p:sp>
      <p:sp>
        <p:nvSpPr>
          <p:cNvPr id="4" name="Slide Number Placeholder 3"/>
          <p:cNvSpPr>
            <a:spLocks noGrp="1"/>
          </p:cNvSpPr>
          <p:nvPr>
            <p:ph type="sldNum" sz="quarter" idx="12"/>
          </p:nvPr>
        </p:nvSpPr>
        <p:spPr/>
        <p:txBody>
          <a:bodyPr/>
          <a:lstStyle/>
          <a:p>
            <a:fld id="{8DA970DF-EE4C-4EB9-918C-42B34583AD53}" type="slidenum">
              <a:rPr lang="en-IN" smtClean="0"/>
              <a:pPr/>
              <a:t>28</a:t>
            </a:fld>
            <a:endParaRPr lang="en-IN"/>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476672"/>
            <a:ext cx="8229600" cy="3675863"/>
          </a:xfrm>
        </p:spPr>
        <p:txBody>
          <a:bodyPr>
            <a:normAutofit fontScale="77500" lnSpcReduction="20000"/>
          </a:bodyPr>
          <a:lstStyle/>
          <a:p>
            <a:pPr>
              <a:buFont typeface="Wingdings" pitchFamily="2" charset="2"/>
              <a:buChar char="ü"/>
            </a:pPr>
            <a:r>
              <a:rPr lang="en-IN" b="1" i="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Plaque retentive factors </a:t>
            </a:r>
            <a:r>
              <a:rPr lang="en-IN" i="1" dirty="0" smtClean="0">
                <a:solidFill>
                  <a:schemeClr val="bg1"/>
                </a:solidFill>
              </a:rPr>
              <a:t>–</a:t>
            </a:r>
          </a:p>
          <a:p>
            <a:pPr lvl="1">
              <a:buFont typeface="Wingdings" pitchFamily="2" charset="2"/>
              <a:buChar char="ü"/>
            </a:pPr>
            <a:endParaRPr lang="en-US" dirty="0" smtClean="0">
              <a:solidFill>
                <a:schemeClr val="bg1"/>
              </a:solidFill>
            </a:endParaRPr>
          </a:p>
          <a:p>
            <a:pPr lvl="1">
              <a:buFont typeface="Wingdings" pitchFamily="2" charset="2"/>
              <a:buChar char="ü"/>
            </a:pPr>
            <a:r>
              <a:rPr lang="en-US" dirty="0" smtClean="0">
                <a:solidFill>
                  <a:schemeClr val="bg1"/>
                </a:solidFill>
              </a:rPr>
              <a:t>Calculus </a:t>
            </a:r>
          </a:p>
          <a:p>
            <a:pPr lvl="1">
              <a:buFont typeface="Wingdings" pitchFamily="2" charset="2"/>
              <a:buChar char="ü"/>
            </a:pPr>
            <a:r>
              <a:rPr lang="en-US" dirty="0" err="1" smtClean="0">
                <a:solidFill>
                  <a:schemeClr val="bg1"/>
                </a:solidFill>
              </a:rPr>
              <a:t>Subgingival</a:t>
            </a:r>
            <a:r>
              <a:rPr lang="en-US" dirty="0" smtClean="0">
                <a:solidFill>
                  <a:schemeClr val="bg1"/>
                </a:solidFill>
              </a:rPr>
              <a:t> and/or overhanging restorations</a:t>
            </a:r>
          </a:p>
          <a:p>
            <a:pPr lvl="1">
              <a:buFont typeface="Wingdings" pitchFamily="2" charset="2"/>
              <a:buChar char="ü"/>
            </a:pPr>
            <a:r>
              <a:rPr lang="en-US" dirty="0" smtClean="0">
                <a:solidFill>
                  <a:schemeClr val="bg1"/>
                </a:solidFill>
              </a:rPr>
              <a:t>Carious lesions </a:t>
            </a:r>
          </a:p>
          <a:p>
            <a:pPr lvl="1">
              <a:buFont typeface="Wingdings" pitchFamily="2" charset="2"/>
              <a:buChar char="ü"/>
            </a:pPr>
            <a:r>
              <a:rPr lang="en-US" dirty="0" err="1" smtClean="0">
                <a:solidFill>
                  <a:schemeClr val="bg1"/>
                </a:solidFill>
              </a:rPr>
              <a:t>Furcations</a:t>
            </a:r>
            <a:r>
              <a:rPr lang="en-US" dirty="0" smtClean="0">
                <a:solidFill>
                  <a:schemeClr val="bg1"/>
                </a:solidFill>
              </a:rPr>
              <a:t> </a:t>
            </a:r>
          </a:p>
          <a:p>
            <a:pPr lvl="1">
              <a:buFont typeface="Wingdings" pitchFamily="2" charset="2"/>
              <a:buChar char="ü"/>
            </a:pPr>
            <a:r>
              <a:rPr lang="en-US" dirty="0" err="1" smtClean="0">
                <a:solidFill>
                  <a:schemeClr val="bg1"/>
                </a:solidFill>
              </a:rPr>
              <a:t>Malaligned</a:t>
            </a:r>
            <a:r>
              <a:rPr lang="en-US" dirty="0" smtClean="0">
                <a:solidFill>
                  <a:schemeClr val="bg1"/>
                </a:solidFill>
              </a:rPr>
              <a:t> teeth</a:t>
            </a:r>
          </a:p>
          <a:p>
            <a:pPr lvl="1">
              <a:buFont typeface="Wingdings" pitchFamily="2" charset="2"/>
              <a:buChar char="ü"/>
            </a:pPr>
            <a:r>
              <a:rPr lang="en-US" dirty="0" smtClean="0">
                <a:solidFill>
                  <a:schemeClr val="bg1"/>
                </a:solidFill>
              </a:rPr>
              <a:t>Root grooves and concavities </a:t>
            </a:r>
          </a:p>
          <a:p>
            <a:pPr lvl="1">
              <a:buFont typeface="Wingdings" pitchFamily="2" charset="2"/>
              <a:buChar char="ü"/>
            </a:pPr>
            <a:r>
              <a:rPr lang="en-US" dirty="0" smtClean="0">
                <a:solidFill>
                  <a:schemeClr val="bg1"/>
                </a:solidFill>
              </a:rPr>
              <a:t>Clasps of partial dentures </a:t>
            </a:r>
          </a:p>
          <a:p>
            <a:pPr lvl="1">
              <a:buFont typeface="Wingdings" pitchFamily="2" charset="2"/>
              <a:buChar char="ü"/>
            </a:pPr>
            <a:r>
              <a:rPr lang="en-US" dirty="0" smtClean="0">
                <a:solidFill>
                  <a:schemeClr val="bg1"/>
                </a:solidFill>
              </a:rPr>
              <a:t>Traumatic occlusion </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8DA970DF-EE4C-4EB9-918C-42B34583AD53}" type="slidenum">
              <a:rPr lang="en-IN" smtClean="0"/>
              <a:pPr/>
              <a:t>29</a:t>
            </a:fld>
            <a:endParaRPr lang="en-IN"/>
          </a:p>
        </p:txBody>
      </p:sp>
      <p:sp>
        <p:nvSpPr>
          <p:cNvPr id="5" name="TextBox 4"/>
          <p:cNvSpPr txBox="1"/>
          <p:nvPr/>
        </p:nvSpPr>
        <p:spPr>
          <a:xfrm>
            <a:off x="395536" y="4725144"/>
            <a:ext cx="8136904" cy="1464231"/>
          </a:xfrm>
          <a:prstGeom prst="roundRect">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IN" sz="2000" dirty="0" smtClean="0"/>
              <a:t>Microbial plaque (</a:t>
            </a:r>
            <a:r>
              <a:rPr lang="en-IN" sz="2000" dirty="0" err="1" smtClean="0"/>
              <a:t>biofilm</a:t>
            </a:r>
            <a:r>
              <a:rPr lang="en-IN" sz="2000" dirty="0" smtClean="0"/>
              <a:t>) is a crucial factor in inflammation of the periodontal tissues, but the progression of gingivitis to </a:t>
            </a:r>
            <a:r>
              <a:rPr lang="en-IN" sz="2000" dirty="0" err="1" smtClean="0"/>
              <a:t>periodontitis</a:t>
            </a:r>
            <a:r>
              <a:rPr lang="en-IN" sz="2000" dirty="0" smtClean="0"/>
              <a:t> is largely governed by host-based risk factors (</a:t>
            </a:r>
            <a:r>
              <a:rPr lang="en-IN" sz="2000" i="1" dirty="0" err="1" smtClean="0"/>
              <a:t>Michalowicz</a:t>
            </a:r>
            <a:r>
              <a:rPr lang="en-IN" sz="2000" i="1" dirty="0" smtClean="0"/>
              <a:t> 1994; </a:t>
            </a:r>
            <a:r>
              <a:rPr lang="en-IN" sz="2000" i="1" dirty="0" err="1" smtClean="0"/>
              <a:t>Shapira</a:t>
            </a:r>
            <a:r>
              <a:rPr lang="en-IN" sz="2000" i="1" dirty="0" smtClean="0"/>
              <a:t> et al 2005)</a:t>
            </a:r>
            <a:r>
              <a:rPr lang="en-IN" sz="2000" dirty="0" smtClean="0"/>
              <a:t>. </a:t>
            </a:r>
            <a:r>
              <a:rPr lang="en-IN" sz="2000" baseline="30000" dirty="0" smtClean="0"/>
              <a:t>(15)</a:t>
            </a:r>
            <a:endParaRPr lang="en-IN"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Effect transition="in" filter="fade">
                                      <p:cBhvr>
                                        <p:cTn id="11" dur="1000"/>
                                        <p:tgtEl>
                                          <p:spTgt spid="2">
                                            <p:txEl>
                                              <p:pRg st="3" end="3"/>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1000"/>
                                        <p:tgtEl>
                                          <p:spTgt spid="2">
                                            <p:txEl>
                                              <p:pRg st="4" end="4"/>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fade">
                                      <p:cBhvr>
                                        <p:cTn id="19" dur="1000"/>
                                        <p:tgtEl>
                                          <p:spTgt spid="2">
                                            <p:txEl>
                                              <p:pRg st="5" end="5"/>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1000"/>
                                        <p:tgtEl>
                                          <p:spTgt spid="2">
                                            <p:txEl>
                                              <p:pRg st="6" end="6"/>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1000"/>
                                        <p:tgtEl>
                                          <p:spTgt spid="2">
                                            <p:txEl>
                                              <p:pRg st="7" end="7"/>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fade">
                                      <p:cBhvr>
                                        <p:cTn id="31" dur="1000"/>
                                        <p:tgtEl>
                                          <p:spTgt spid="2">
                                            <p:txEl>
                                              <p:pRg st="8" end="8"/>
                                            </p:txEl>
                                          </p:spTgt>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animEffect transition="in" filter="fade">
                                      <p:cBhvr>
                                        <p:cTn id="35" dur="1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1"/>
                </a:solidFill>
              </a:rPr>
              <a:t>INTRODUCTION</a:t>
            </a:r>
            <a:r>
              <a:rPr lang="en-IN" dirty="0" smtClean="0">
                <a:solidFill>
                  <a:schemeClr val="bg1"/>
                </a:solidFill>
              </a:rPr>
              <a:t/>
            </a:r>
            <a:br>
              <a:rPr lang="en-IN" dirty="0" smtClean="0">
                <a:solidFill>
                  <a:schemeClr val="bg1"/>
                </a:solidFill>
              </a:rPr>
            </a:br>
            <a:endParaRPr lang="en-IN" dirty="0">
              <a:solidFill>
                <a:schemeClr val="bg1"/>
              </a:solidFill>
            </a:endParaRPr>
          </a:p>
        </p:txBody>
      </p:sp>
      <p:sp>
        <p:nvSpPr>
          <p:cNvPr id="3" name="Content Placeholder 2"/>
          <p:cNvSpPr>
            <a:spLocks noGrp="1"/>
          </p:cNvSpPr>
          <p:nvPr>
            <p:ph idx="1"/>
          </p:nvPr>
        </p:nvSpPr>
        <p:spPr>
          <a:xfrm>
            <a:off x="457200" y="928670"/>
            <a:ext cx="4686304" cy="5715040"/>
          </a:xfrm>
        </p:spPr>
        <p:txBody>
          <a:bodyPr>
            <a:normAutofit lnSpcReduction="10000"/>
          </a:bodyPr>
          <a:lstStyle/>
          <a:p>
            <a:pPr algn="ctr">
              <a:buFont typeface="Wingdings" pitchFamily="2" charset="2"/>
              <a:buChar char="ü"/>
            </a:pPr>
            <a:r>
              <a:rPr lang="en-US" sz="2800" dirty="0" smtClean="0">
                <a:solidFill>
                  <a:schemeClr val="bg1"/>
                </a:solidFill>
              </a:rPr>
              <a:t>	</a:t>
            </a:r>
            <a:r>
              <a:rPr lang="en-IN" sz="2800" dirty="0" smtClean="0"/>
              <a:t>Chronic </a:t>
            </a:r>
            <a:r>
              <a:rPr lang="en-IN" sz="2800" dirty="0" err="1" smtClean="0"/>
              <a:t>periodontitis</a:t>
            </a:r>
            <a:r>
              <a:rPr lang="en-IN" sz="2800" dirty="0" smtClean="0"/>
              <a:t> is defined as inflammation of the </a:t>
            </a:r>
            <a:r>
              <a:rPr lang="en-IN" sz="2800" dirty="0" err="1" smtClean="0"/>
              <a:t>gingiva</a:t>
            </a:r>
            <a:r>
              <a:rPr lang="en-IN" sz="2800" dirty="0" smtClean="0"/>
              <a:t> extending into the adjacent attachment apparatus.</a:t>
            </a:r>
          </a:p>
          <a:p>
            <a:pPr algn="ctr">
              <a:buFont typeface="Wingdings" pitchFamily="2" charset="2"/>
              <a:buChar char="ü"/>
            </a:pPr>
            <a:endParaRPr lang="en-IN" sz="2800" dirty="0" smtClean="0">
              <a:solidFill>
                <a:schemeClr val="bg1"/>
              </a:solidFill>
            </a:endParaRPr>
          </a:p>
          <a:p>
            <a:pPr algn="ctr">
              <a:buFont typeface="Wingdings" pitchFamily="2" charset="2"/>
              <a:buChar char="ü"/>
            </a:pPr>
            <a:r>
              <a:rPr lang="en-IN" sz="2800" dirty="0" smtClean="0">
                <a:solidFill>
                  <a:schemeClr val="bg1"/>
                </a:solidFill>
              </a:rPr>
              <a:t>The disease is characterized by loss of clinical attachment due to destruction of the periodontal ligament and loss of the adjacent supporting bone.</a:t>
            </a:r>
            <a:r>
              <a:rPr lang="en-IN" sz="2800" baseline="30000" dirty="0" smtClean="0">
                <a:solidFill>
                  <a:schemeClr val="bg1"/>
                </a:solidFill>
              </a:rPr>
              <a:t>(1)</a:t>
            </a:r>
            <a:endParaRPr lang="en-IN" sz="2800" dirty="0">
              <a:solidFill>
                <a:schemeClr val="bg1"/>
              </a:solidFill>
            </a:endParaRPr>
          </a:p>
        </p:txBody>
      </p:sp>
      <p:sp>
        <p:nvSpPr>
          <p:cNvPr id="4" name="Slide Number Placeholder 3"/>
          <p:cNvSpPr>
            <a:spLocks noGrp="1"/>
          </p:cNvSpPr>
          <p:nvPr>
            <p:ph type="sldNum" sz="quarter" idx="12"/>
          </p:nvPr>
        </p:nvSpPr>
        <p:spPr/>
        <p:txBody>
          <a:bodyPr/>
          <a:lstStyle/>
          <a:p>
            <a:fld id="{8DA970DF-EE4C-4EB9-918C-42B34583AD53}" type="slidenum">
              <a:rPr lang="en-IN" smtClean="0"/>
              <a:pPr/>
              <a:t>3</a:t>
            </a:fld>
            <a:endParaRPr lang="en-IN"/>
          </a:p>
        </p:txBody>
      </p:sp>
      <p:pic>
        <p:nvPicPr>
          <p:cNvPr id="5" name="Picture 8" descr="C:\WINDOWS\Desktop\toothdiagram.gif"/>
          <p:cNvPicPr>
            <a:picLocks noChangeAspect="1" noChangeArrowheads="1"/>
          </p:cNvPicPr>
          <p:nvPr/>
        </p:nvPicPr>
        <p:blipFill>
          <a:blip r:embed="rId2"/>
          <a:srcRect/>
          <a:stretch>
            <a:fillRect/>
          </a:stretch>
        </p:blipFill>
        <p:spPr>
          <a:xfrm>
            <a:off x="5321300" y="1676400"/>
            <a:ext cx="3670300" cy="4419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457200" y="125760"/>
            <a:ext cx="8229600" cy="1143000"/>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cap="all"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Systemic factors</a:t>
            </a:r>
            <a:endParaRPr lang="en-IN" cap="all" dirty="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 name="Content Placeholder 1"/>
          <p:cNvSpPr>
            <a:spLocks noGrp="1"/>
          </p:cNvSpPr>
          <p:nvPr>
            <p:ph idx="1"/>
          </p:nvPr>
        </p:nvSpPr>
        <p:spPr>
          <a:xfrm>
            <a:off x="457200" y="2060848"/>
            <a:ext cx="8229600" cy="4065315"/>
          </a:xfrm>
        </p:spPr>
        <p:txBody>
          <a:bodyPr>
            <a:noAutofit/>
          </a:bodyPr>
          <a:lstStyle/>
          <a:p>
            <a:pPr>
              <a:buFont typeface="Wingdings" pitchFamily="2" charset="2"/>
              <a:buChar char="ü"/>
            </a:pPr>
            <a:r>
              <a:rPr lang="en-IN" sz="2000" dirty="0" smtClean="0"/>
              <a:t>A </a:t>
            </a:r>
            <a:r>
              <a:rPr lang="en-IN" sz="2000" b="1" dirty="0" smtClean="0"/>
              <a:t>reduction in number or function of PMNs</a:t>
            </a:r>
            <a:r>
              <a:rPr lang="en-IN" sz="2000" dirty="0" smtClean="0"/>
              <a:t> </a:t>
            </a:r>
            <a:r>
              <a:rPr lang="en-IN" sz="2000" dirty="0" smtClean="0">
                <a:solidFill>
                  <a:schemeClr val="bg1"/>
                </a:solidFill>
              </a:rPr>
              <a:t>generally results in increased rate and severity of periodontal tissue destruction (Wilton </a:t>
            </a:r>
            <a:r>
              <a:rPr lang="en-IN" sz="2000" i="1" dirty="0" smtClean="0">
                <a:solidFill>
                  <a:schemeClr val="bg1"/>
                </a:solidFill>
              </a:rPr>
              <a:t>et al. 1988). </a:t>
            </a:r>
            <a:r>
              <a:rPr lang="en-IN" sz="2000" i="1" baseline="30000" dirty="0" smtClean="0">
                <a:solidFill>
                  <a:schemeClr val="bg1"/>
                </a:solidFill>
              </a:rPr>
              <a:t>(16)</a:t>
            </a:r>
            <a:endParaRPr lang="en-IN" sz="2000" i="1" dirty="0" smtClean="0">
              <a:solidFill>
                <a:schemeClr val="bg1"/>
              </a:solidFill>
            </a:endParaRPr>
          </a:p>
          <a:p>
            <a:pPr>
              <a:buFont typeface="Wingdings" pitchFamily="2" charset="2"/>
              <a:buChar char="ü"/>
            </a:pPr>
            <a:endParaRPr lang="en-US" sz="2000" i="1" dirty="0" smtClean="0">
              <a:solidFill>
                <a:schemeClr val="bg1"/>
              </a:solidFill>
            </a:endParaRPr>
          </a:p>
          <a:p>
            <a:pPr>
              <a:buFont typeface="Wingdings" pitchFamily="2" charset="2"/>
              <a:buChar char="ü"/>
            </a:pPr>
            <a:endParaRPr lang="en-IN" sz="2000" i="1" dirty="0" smtClean="0">
              <a:solidFill>
                <a:schemeClr val="bg1"/>
              </a:solidFill>
            </a:endParaRPr>
          </a:p>
          <a:p>
            <a:pPr>
              <a:buFont typeface="Wingdings" pitchFamily="2" charset="2"/>
              <a:buChar char="ü"/>
            </a:pPr>
            <a:r>
              <a:rPr lang="en-IN" sz="2000" i="1" dirty="0" smtClean="0"/>
              <a:t>Many drugs, such as </a:t>
            </a:r>
            <a:r>
              <a:rPr lang="en-IN" sz="2000" b="1" dirty="0" err="1" smtClean="0"/>
              <a:t>phenytoin</a:t>
            </a:r>
            <a:r>
              <a:rPr lang="en-IN" sz="2000" b="1" dirty="0" smtClean="0"/>
              <a:t>, </a:t>
            </a:r>
            <a:r>
              <a:rPr lang="en-IN" sz="2000" b="1" dirty="0" err="1" smtClean="0"/>
              <a:t>nifedipine</a:t>
            </a:r>
            <a:r>
              <a:rPr lang="en-IN" sz="2000" b="1" dirty="0" smtClean="0"/>
              <a:t>, and cyclosporine</a:t>
            </a:r>
            <a:r>
              <a:rPr lang="en-IN" sz="2000" b="1" dirty="0" smtClean="0">
                <a:solidFill>
                  <a:schemeClr val="bg1"/>
                </a:solidFill>
              </a:rPr>
              <a:t>, predispose </a:t>
            </a:r>
            <a:r>
              <a:rPr lang="en-IN" sz="2000" dirty="0" smtClean="0">
                <a:solidFill>
                  <a:schemeClr val="bg1"/>
                </a:solidFill>
              </a:rPr>
              <a:t>to gingival overgrowth in response to plaque and thus may modify pre-existing chronic </a:t>
            </a:r>
            <a:r>
              <a:rPr lang="en-IN" sz="2000" dirty="0" err="1" smtClean="0">
                <a:solidFill>
                  <a:schemeClr val="bg1"/>
                </a:solidFill>
              </a:rPr>
              <a:t>periodontitis</a:t>
            </a:r>
            <a:r>
              <a:rPr lang="en-IN" sz="2000" dirty="0" smtClean="0">
                <a:solidFill>
                  <a:schemeClr val="bg1"/>
                </a:solidFill>
              </a:rPr>
              <a:t> (Ellis </a:t>
            </a:r>
            <a:r>
              <a:rPr lang="en-IN" sz="2000" i="1" dirty="0" smtClean="0">
                <a:solidFill>
                  <a:schemeClr val="bg1"/>
                </a:solidFill>
              </a:rPr>
              <a:t>et al. 1999). </a:t>
            </a:r>
            <a:r>
              <a:rPr lang="en-IN" sz="2000" i="1" baseline="30000" dirty="0" smtClean="0">
                <a:solidFill>
                  <a:schemeClr val="bg1"/>
                </a:solidFill>
              </a:rPr>
              <a:t>(17)</a:t>
            </a:r>
          </a:p>
          <a:p>
            <a:pPr>
              <a:buFont typeface="Wingdings" pitchFamily="2" charset="2"/>
              <a:buChar char="ü"/>
            </a:pPr>
            <a:endParaRPr lang="en-IN" sz="2000" i="1" dirty="0" smtClean="0">
              <a:solidFill>
                <a:schemeClr val="bg1"/>
              </a:solidFill>
            </a:endParaRPr>
          </a:p>
          <a:p>
            <a:pPr>
              <a:buFont typeface="Wingdings" pitchFamily="2" charset="2"/>
              <a:buChar char="ü"/>
            </a:pPr>
            <a:endParaRPr lang="en-IN" sz="2000" i="1" dirty="0" smtClean="0">
              <a:solidFill>
                <a:schemeClr val="bg1"/>
              </a:solidFill>
            </a:endParaRPr>
          </a:p>
          <a:p>
            <a:pPr>
              <a:buFont typeface="Wingdings" pitchFamily="2" charset="2"/>
              <a:buChar char="ü"/>
            </a:pPr>
            <a:r>
              <a:rPr lang="en-IN" sz="2000" b="1" i="1" dirty="0" smtClean="0"/>
              <a:t>Changes in circulating hormone </a:t>
            </a:r>
            <a:r>
              <a:rPr lang="en-IN" sz="2000" b="1" dirty="0" smtClean="0"/>
              <a:t>levels </a:t>
            </a:r>
            <a:r>
              <a:rPr lang="en-IN" sz="2000" dirty="0" smtClean="0">
                <a:solidFill>
                  <a:schemeClr val="bg1"/>
                </a:solidFill>
              </a:rPr>
              <a:t>may increase severity of plaque-induced gingival inflammation but typically do not result in any increased susceptibility to </a:t>
            </a:r>
            <a:r>
              <a:rPr lang="en-IN" sz="2000" dirty="0" err="1" smtClean="0">
                <a:solidFill>
                  <a:schemeClr val="bg1"/>
                </a:solidFill>
              </a:rPr>
              <a:t>periodontitis</a:t>
            </a:r>
            <a:r>
              <a:rPr lang="en-IN" sz="2000" dirty="0" smtClean="0">
                <a:solidFill>
                  <a:schemeClr val="bg1"/>
                </a:solidFill>
              </a:rPr>
              <a:t>. </a:t>
            </a:r>
            <a:endParaRPr lang="en-IN" sz="2000" dirty="0">
              <a:solidFill>
                <a:schemeClr val="bg1"/>
              </a:solidFill>
            </a:endParaRPr>
          </a:p>
        </p:txBody>
      </p:sp>
      <p:sp>
        <p:nvSpPr>
          <p:cNvPr id="3" name="Slide Number Placeholder 2"/>
          <p:cNvSpPr>
            <a:spLocks noGrp="1"/>
          </p:cNvSpPr>
          <p:nvPr>
            <p:ph type="sldNum" sz="quarter" idx="12"/>
          </p:nvPr>
        </p:nvSpPr>
        <p:spPr/>
        <p:txBody>
          <a:bodyPr/>
          <a:lstStyle/>
          <a:p>
            <a:fld id="{8DA970DF-EE4C-4EB9-918C-42B34583AD53}" type="slidenum">
              <a:rPr lang="en-IN" smtClean="0"/>
              <a:pPr/>
              <a:t>30</a:t>
            </a:fld>
            <a:endParaRPr lang="en-IN"/>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20688"/>
            <a:ext cx="8229600" cy="5386603"/>
          </a:xfrm>
        </p:spPr>
        <p:txBody>
          <a:bodyPr>
            <a:noAutofit/>
          </a:bodyPr>
          <a:lstStyle/>
          <a:p>
            <a:pPr>
              <a:buNone/>
            </a:pPr>
            <a:endParaRPr lang="en-IN" sz="2400" dirty="0" smtClean="0">
              <a:solidFill>
                <a:schemeClr val="bg1"/>
              </a:solidFill>
            </a:endParaRPr>
          </a:p>
          <a:p>
            <a:pPr>
              <a:buFont typeface="Wingdings" pitchFamily="2" charset="2"/>
              <a:buChar char="ü"/>
            </a:pPr>
            <a:r>
              <a:rPr lang="en-IN" sz="2400" b="1" dirty="0" smtClean="0"/>
              <a:t>Immunosuppressive drug therapy </a:t>
            </a:r>
            <a:r>
              <a:rPr lang="en-IN" sz="2400" dirty="0" smtClean="0">
                <a:solidFill>
                  <a:schemeClr val="bg1"/>
                </a:solidFill>
              </a:rPr>
              <a:t>and any disease resulting in suppression of inflammatory and immune processes (such as HIV infection) may predispose the individual to exaggerated periodontal tissue destruction (Barr </a:t>
            </a:r>
            <a:r>
              <a:rPr lang="en-IN" sz="2400" i="1" dirty="0" smtClean="0">
                <a:solidFill>
                  <a:schemeClr val="bg1"/>
                </a:solidFill>
              </a:rPr>
              <a:t>et al. 1992).</a:t>
            </a:r>
            <a:r>
              <a:rPr lang="en-IN" sz="2400" i="1" baseline="30000" dirty="0" smtClean="0">
                <a:solidFill>
                  <a:schemeClr val="bg1"/>
                </a:solidFill>
              </a:rPr>
              <a:t>(18)</a:t>
            </a:r>
            <a:endParaRPr lang="en-IN" sz="2400" i="1" dirty="0" smtClean="0">
              <a:solidFill>
                <a:schemeClr val="bg1"/>
              </a:solidFill>
            </a:endParaRPr>
          </a:p>
          <a:p>
            <a:pPr>
              <a:buFont typeface="Wingdings" pitchFamily="2" charset="2"/>
              <a:buChar char="ü"/>
            </a:pPr>
            <a:endParaRPr lang="en-IN" sz="2400" i="1" dirty="0" smtClean="0">
              <a:solidFill>
                <a:schemeClr val="bg1"/>
              </a:solidFill>
            </a:endParaRPr>
          </a:p>
          <a:p>
            <a:pPr>
              <a:buFont typeface="Wingdings" pitchFamily="2" charset="2"/>
              <a:buChar char="ü"/>
            </a:pPr>
            <a:r>
              <a:rPr lang="en-IN" sz="2400" i="1" dirty="0" smtClean="0"/>
              <a:t>Nutritional deficiencies</a:t>
            </a:r>
            <a:r>
              <a:rPr lang="en-IN" sz="2400" i="1" dirty="0" smtClean="0">
                <a:solidFill>
                  <a:schemeClr val="bg1"/>
                </a:solidFill>
              </a:rPr>
              <a:t> in animals have been shown </a:t>
            </a:r>
            <a:r>
              <a:rPr lang="en-IN" sz="2400" dirty="0" smtClean="0">
                <a:solidFill>
                  <a:schemeClr val="bg1"/>
                </a:solidFill>
              </a:rPr>
              <a:t>to affect the periodontal tissues.</a:t>
            </a:r>
          </a:p>
          <a:p>
            <a:pPr>
              <a:buFont typeface="Wingdings" pitchFamily="2" charset="2"/>
              <a:buChar char="ü"/>
            </a:pPr>
            <a:endParaRPr lang="en-US" sz="2400" dirty="0" smtClean="0">
              <a:solidFill>
                <a:schemeClr val="bg1"/>
              </a:solidFill>
            </a:endParaRPr>
          </a:p>
          <a:p>
            <a:pPr>
              <a:buFont typeface="Wingdings" pitchFamily="2" charset="2"/>
              <a:buChar char="ü"/>
            </a:pPr>
            <a:r>
              <a:rPr lang="en-IN" sz="2400" dirty="0" err="1" smtClean="0"/>
              <a:t>Avitaminosis</a:t>
            </a:r>
            <a:r>
              <a:rPr lang="en-IN" sz="2400" dirty="0" smtClean="0"/>
              <a:t>-C </a:t>
            </a:r>
            <a:r>
              <a:rPr lang="en-IN" sz="2400" dirty="0" smtClean="0">
                <a:solidFill>
                  <a:schemeClr val="bg1"/>
                </a:solidFill>
              </a:rPr>
              <a:t>may also aggravate established chronic </a:t>
            </a:r>
            <a:r>
              <a:rPr lang="en-IN" sz="2400" dirty="0" err="1" smtClean="0">
                <a:solidFill>
                  <a:schemeClr val="bg1"/>
                </a:solidFill>
              </a:rPr>
              <a:t>periodontitis</a:t>
            </a:r>
            <a:r>
              <a:rPr lang="en-IN" sz="2400" dirty="0" smtClean="0">
                <a:solidFill>
                  <a:schemeClr val="bg1"/>
                </a:solidFill>
              </a:rPr>
              <a:t>.</a:t>
            </a:r>
            <a:endParaRPr lang="en-IN" sz="2400" dirty="0">
              <a:solidFill>
                <a:schemeClr val="bg1"/>
              </a:solidFill>
            </a:endParaRPr>
          </a:p>
        </p:txBody>
      </p:sp>
      <p:sp>
        <p:nvSpPr>
          <p:cNvPr id="3" name="Slide Number Placeholder 2"/>
          <p:cNvSpPr>
            <a:spLocks noGrp="1"/>
          </p:cNvSpPr>
          <p:nvPr>
            <p:ph type="sldNum" sz="quarter" idx="12"/>
          </p:nvPr>
        </p:nvSpPr>
        <p:spPr/>
        <p:txBody>
          <a:bodyPr/>
          <a:lstStyle/>
          <a:p>
            <a:fld id="{8DA970DF-EE4C-4EB9-918C-42B34583AD53}" type="slidenum">
              <a:rPr lang="en-IN" smtClean="0"/>
              <a:pPr/>
              <a:t>31</a:t>
            </a:fld>
            <a:endParaRPr lang="en-IN"/>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en-IN" sz="2000" b="1" dirty="0" smtClean="0">
                <a:solidFill>
                  <a:schemeClr val="bg1"/>
                </a:solidFill>
              </a:rPr>
              <a:t>MODEL OF ASSOCIATION BETWEEN PERIODONTAL DISEASE AND DIABETES</a:t>
            </a:r>
            <a:endParaRPr lang="en-IN" sz="2000" b="1" dirty="0">
              <a:solidFill>
                <a:schemeClr val="bg1"/>
              </a:solidFill>
            </a:endParaRPr>
          </a:p>
        </p:txBody>
      </p:sp>
      <p:sp>
        <p:nvSpPr>
          <p:cNvPr id="3" name="Content Placeholder 2"/>
          <p:cNvSpPr>
            <a:spLocks noGrp="1"/>
          </p:cNvSpPr>
          <p:nvPr>
            <p:ph idx="1"/>
          </p:nvPr>
        </p:nvSpPr>
        <p:spPr>
          <a:xfrm>
            <a:off x="5580112" y="3284984"/>
            <a:ext cx="3106688" cy="2841179"/>
          </a:xfrm>
        </p:spPr>
        <p:txBody>
          <a:bodyPr/>
          <a:lstStyle/>
          <a:p>
            <a:endParaRPr lang="en-IN" dirty="0"/>
          </a:p>
        </p:txBody>
      </p:sp>
      <p:sp>
        <p:nvSpPr>
          <p:cNvPr id="4" name="Slide Number Placeholder 3"/>
          <p:cNvSpPr>
            <a:spLocks noGrp="1"/>
          </p:cNvSpPr>
          <p:nvPr>
            <p:ph type="sldNum" sz="quarter" idx="12"/>
          </p:nvPr>
        </p:nvSpPr>
        <p:spPr/>
        <p:txBody>
          <a:bodyPr/>
          <a:lstStyle/>
          <a:p>
            <a:fld id="{8DA970DF-EE4C-4EB9-918C-42B34583AD53}" type="slidenum">
              <a:rPr lang="en-IN" smtClean="0"/>
              <a:pPr/>
              <a:t>32</a:t>
            </a:fld>
            <a:endParaRPr lang="en-IN"/>
          </a:p>
        </p:txBody>
      </p:sp>
      <p:pic>
        <p:nvPicPr>
          <p:cNvPr id="96258" name="Picture 2" descr="http://www.jisponline.com/articles/2010/14/4/images/JIndianSocPeriodontol_2010_14_4_207_76917_f1.jpg"/>
          <p:cNvPicPr>
            <a:picLocks noChangeAspect="1" noChangeArrowheads="1"/>
          </p:cNvPicPr>
          <p:nvPr/>
        </p:nvPicPr>
        <p:blipFill>
          <a:blip r:embed="rId2" cstate="print"/>
          <a:srcRect/>
          <a:stretch>
            <a:fillRect/>
          </a:stretch>
        </p:blipFill>
        <p:spPr bwMode="auto">
          <a:xfrm>
            <a:off x="2195736" y="924432"/>
            <a:ext cx="4968552" cy="57175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cap="all"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Environmental factors</a:t>
            </a:r>
            <a:endParaRPr lang="en-IN" cap="all" dirty="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 name="Content Placeholder 1"/>
          <p:cNvSpPr>
            <a:spLocks noGrp="1"/>
          </p:cNvSpPr>
          <p:nvPr>
            <p:ph idx="1"/>
          </p:nvPr>
        </p:nvSpPr>
        <p:spPr>
          <a:xfrm>
            <a:off x="457200" y="2132856"/>
            <a:ext cx="8229600" cy="3960440"/>
          </a:xfrm>
        </p:spPr>
        <p:txBody>
          <a:bodyPr>
            <a:normAutofit/>
          </a:bodyPr>
          <a:lstStyle/>
          <a:p>
            <a:pPr algn="just">
              <a:buFont typeface="Wingdings" pitchFamily="2" charset="2"/>
              <a:buChar char="ü"/>
            </a:pPr>
            <a:r>
              <a:rPr lang="en-US" sz="2400" dirty="0" smtClean="0">
                <a:solidFill>
                  <a:schemeClr val="bg1"/>
                </a:solidFill>
              </a:rPr>
              <a:t> </a:t>
            </a:r>
            <a:r>
              <a:rPr lang="en-IN" sz="2400" dirty="0" err="1" smtClean="0">
                <a:solidFill>
                  <a:schemeClr val="bg1"/>
                </a:solidFill>
              </a:rPr>
              <a:t>Kinane</a:t>
            </a:r>
            <a:r>
              <a:rPr lang="en-IN" sz="2400" dirty="0" smtClean="0">
                <a:solidFill>
                  <a:schemeClr val="bg1"/>
                </a:solidFill>
              </a:rPr>
              <a:t>, </a:t>
            </a:r>
            <a:r>
              <a:rPr lang="en-IN" sz="2400" dirty="0" err="1" smtClean="0">
                <a:solidFill>
                  <a:schemeClr val="bg1"/>
                </a:solidFill>
              </a:rPr>
              <a:t>Chestnutt</a:t>
            </a:r>
            <a:r>
              <a:rPr lang="en-US" sz="2400" dirty="0" smtClean="0">
                <a:solidFill>
                  <a:schemeClr val="bg1"/>
                </a:solidFill>
              </a:rPr>
              <a:t> (2000) suggested that risk attributable to </a:t>
            </a:r>
            <a:r>
              <a:rPr lang="en-US" sz="2400" dirty="0" smtClean="0"/>
              <a:t>tobacco</a:t>
            </a:r>
            <a:r>
              <a:rPr lang="en-US" sz="2400" dirty="0" smtClean="0">
                <a:solidFill>
                  <a:schemeClr val="bg1"/>
                </a:solidFill>
              </a:rPr>
              <a:t> for chronic </a:t>
            </a:r>
            <a:r>
              <a:rPr lang="en-US" sz="2400" dirty="0" err="1" smtClean="0">
                <a:solidFill>
                  <a:schemeClr val="bg1"/>
                </a:solidFill>
              </a:rPr>
              <a:t>periodontitis</a:t>
            </a:r>
            <a:r>
              <a:rPr lang="en-US" sz="2400" dirty="0" smtClean="0">
                <a:solidFill>
                  <a:schemeClr val="bg1"/>
                </a:solidFill>
              </a:rPr>
              <a:t> is between 2.5 and 7.0. </a:t>
            </a:r>
            <a:r>
              <a:rPr lang="en-US" sz="2400" baseline="30000" dirty="0" smtClean="0">
                <a:solidFill>
                  <a:schemeClr val="bg1"/>
                </a:solidFill>
              </a:rPr>
              <a:t>(20)</a:t>
            </a:r>
            <a:endParaRPr lang="en-US" sz="2400" dirty="0" smtClean="0">
              <a:solidFill>
                <a:schemeClr val="bg1"/>
              </a:solidFill>
            </a:endParaRPr>
          </a:p>
          <a:p>
            <a:pPr algn="just">
              <a:buFont typeface="Wingdings" pitchFamily="2" charset="2"/>
              <a:buChar char="ü"/>
            </a:pPr>
            <a:endParaRPr lang="en-US" sz="2400" dirty="0" smtClean="0">
              <a:solidFill>
                <a:schemeClr val="bg1"/>
              </a:solidFill>
            </a:endParaRPr>
          </a:p>
          <a:p>
            <a:pPr algn="just">
              <a:buFont typeface="Wingdings" pitchFamily="2" charset="2"/>
              <a:buChar char="ü"/>
            </a:pPr>
            <a:r>
              <a:rPr lang="en-US" sz="2400" dirty="0" smtClean="0"/>
              <a:t> Response </a:t>
            </a:r>
            <a:r>
              <a:rPr lang="en-US" sz="2400" dirty="0" smtClean="0">
                <a:solidFill>
                  <a:schemeClr val="bg1"/>
                </a:solidFill>
              </a:rPr>
              <a:t>to periodontal therapy is </a:t>
            </a:r>
            <a:r>
              <a:rPr lang="en-US" sz="2400" dirty="0" smtClean="0"/>
              <a:t>impaired</a:t>
            </a:r>
            <a:r>
              <a:rPr lang="en-US" sz="2400" dirty="0" smtClean="0">
                <a:solidFill>
                  <a:schemeClr val="bg1"/>
                </a:solidFill>
              </a:rPr>
              <a:t> in smokers.  </a:t>
            </a:r>
          </a:p>
          <a:p>
            <a:pPr algn="just">
              <a:buFont typeface="Wingdings" pitchFamily="2" charset="2"/>
              <a:buChar char="ü"/>
            </a:pPr>
            <a:endParaRPr lang="en-US" sz="2400" dirty="0" smtClean="0">
              <a:solidFill>
                <a:schemeClr val="bg1"/>
              </a:solidFill>
            </a:endParaRPr>
          </a:p>
          <a:p>
            <a:pPr algn="just">
              <a:buFont typeface="Wingdings" pitchFamily="2" charset="2"/>
              <a:buChar char="ü"/>
            </a:pPr>
            <a:r>
              <a:rPr lang="en-US" sz="2400" dirty="0" smtClean="0">
                <a:solidFill>
                  <a:schemeClr val="bg1"/>
                </a:solidFill>
              </a:rPr>
              <a:t> Their signs and symptoms of both gingivitis and chronic </a:t>
            </a:r>
            <a:r>
              <a:rPr lang="en-US" sz="2400" dirty="0" err="1" smtClean="0">
                <a:solidFill>
                  <a:schemeClr val="bg1"/>
                </a:solidFill>
              </a:rPr>
              <a:t>periodontitis</a:t>
            </a:r>
            <a:r>
              <a:rPr lang="en-US" sz="2400" dirty="0" smtClean="0">
                <a:solidFill>
                  <a:schemeClr val="bg1"/>
                </a:solidFill>
              </a:rPr>
              <a:t>, are masked by dampening of inflammation.</a:t>
            </a:r>
          </a:p>
        </p:txBody>
      </p:sp>
      <p:sp>
        <p:nvSpPr>
          <p:cNvPr id="4" name="Slide Number Placeholder 3"/>
          <p:cNvSpPr>
            <a:spLocks noGrp="1"/>
          </p:cNvSpPr>
          <p:nvPr>
            <p:ph type="sldNum" sz="quarter" idx="12"/>
          </p:nvPr>
        </p:nvSpPr>
        <p:spPr/>
        <p:txBody>
          <a:bodyPr/>
          <a:lstStyle/>
          <a:p>
            <a:fld id="{8DA970DF-EE4C-4EB9-918C-42B34583AD53}" type="slidenum">
              <a:rPr lang="en-IN" smtClean="0"/>
              <a:pPr/>
              <a:t>33</a:t>
            </a:fld>
            <a:endParaRPr lang="en-IN"/>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92696"/>
            <a:ext cx="8229600" cy="5472608"/>
          </a:xfrm>
        </p:spPr>
        <p:txBody>
          <a:bodyPr>
            <a:normAutofit/>
          </a:bodyPr>
          <a:lstStyle/>
          <a:p>
            <a:pPr algn="just">
              <a:buFont typeface="Wingdings" pitchFamily="2" charset="2"/>
              <a:buChar char="ü"/>
            </a:pPr>
            <a:r>
              <a:rPr lang="en-US" sz="2400" b="1" dirty="0" smtClean="0"/>
              <a:t>Stress</a:t>
            </a:r>
            <a:r>
              <a:rPr lang="en-US" sz="2400" dirty="0" smtClean="0"/>
              <a:t> </a:t>
            </a:r>
            <a:r>
              <a:rPr lang="en-US" sz="2400" dirty="0" smtClean="0">
                <a:solidFill>
                  <a:schemeClr val="bg1"/>
                </a:solidFill>
              </a:rPr>
              <a:t>and other psychosomatic conditions may have direct anti-inflammatory and/or anti-immune effects on the body’s defenses.</a:t>
            </a:r>
          </a:p>
          <a:p>
            <a:pPr algn="just">
              <a:buFont typeface="Wingdings" pitchFamily="2" charset="2"/>
              <a:buChar char="ü"/>
            </a:pPr>
            <a:endParaRPr lang="en-US" sz="2400" dirty="0" smtClean="0">
              <a:solidFill>
                <a:schemeClr val="bg1"/>
              </a:solidFill>
            </a:endParaRPr>
          </a:p>
          <a:p>
            <a:pPr>
              <a:buFont typeface="Wingdings" pitchFamily="2" charset="2"/>
              <a:buChar char="ü"/>
            </a:pPr>
            <a:r>
              <a:rPr lang="en-IN" sz="2400" dirty="0" smtClean="0">
                <a:solidFill>
                  <a:schemeClr val="bg1"/>
                </a:solidFill>
              </a:rPr>
              <a:t>The association between </a:t>
            </a:r>
            <a:r>
              <a:rPr lang="en-IN" sz="2400" b="1" dirty="0" smtClean="0">
                <a:solidFill>
                  <a:schemeClr val="bg1"/>
                </a:solidFill>
              </a:rPr>
              <a:t>stress</a:t>
            </a:r>
            <a:r>
              <a:rPr lang="en-IN" sz="2400" dirty="0" smtClean="0">
                <a:solidFill>
                  <a:schemeClr val="bg1"/>
                </a:solidFill>
              </a:rPr>
              <a:t> and disease is particularly strong for infectious diseases, inflammatory conditions, and </a:t>
            </a:r>
            <a:r>
              <a:rPr lang="en-IN" sz="2400" b="1" dirty="0" smtClean="0">
                <a:solidFill>
                  <a:schemeClr val="bg1"/>
                </a:solidFill>
              </a:rPr>
              <a:t>impaired </a:t>
            </a:r>
            <a:r>
              <a:rPr lang="da-DK" sz="2400" b="1" dirty="0" smtClean="0">
                <a:solidFill>
                  <a:schemeClr val="bg1"/>
                </a:solidFill>
              </a:rPr>
              <a:t>wound healing </a:t>
            </a:r>
            <a:r>
              <a:rPr lang="da-DK" sz="2400" dirty="0" smtClean="0">
                <a:solidFill>
                  <a:schemeClr val="bg1"/>
                </a:solidFill>
              </a:rPr>
              <a:t>(Kiecolt-Glaser </a:t>
            </a:r>
            <a:r>
              <a:rPr lang="da-DK" sz="2400" i="1" dirty="0" smtClean="0">
                <a:solidFill>
                  <a:schemeClr val="bg1"/>
                </a:solidFill>
              </a:rPr>
              <a:t>et al. 2002; LeResche </a:t>
            </a:r>
            <a:r>
              <a:rPr lang="en-IN" sz="2400" dirty="0" smtClean="0">
                <a:solidFill>
                  <a:schemeClr val="bg1"/>
                </a:solidFill>
              </a:rPr>
              <a:t>&amp; </a:t>
            </a:r>
            <a:r>
              <a:rPr lang="en-IN" sz="2400" dirty="0" err="1" smtClean="0">
                <a:solidFill>
                  <a:schemeClr val="bg1"/>
                </a:solidFill>
              </a:rPr>
              <a:t>Dworkin</a:t>
            </a:r>
            <a:r>
              <a:rPr lang="en-IN" sz="2400" dirty="0" smtClean="0">
                <a:solidFill>
                  <a:schemeClr val="bg1"/>
                </a:solidFill>
              </a:rPr>
              <a:t> 2002; Broadbent </a:t>
            </a:r>
            <a:r>
              <a:rPr lang="en-IN" sz="2400" i="1" dirty="0" smtClean="0">
                <a:solidFill>
                  <a:schemeClr val="bg1"/>
                </a:solidFill>
              </a:rPr>
              <a:t>et al. 2003). </a:t>
            </a:r>
            <a:r>
              <a:rPr lang="en-IN" sz="2400" i="1" baseline="30000" dirty="0" smtClean="0">
                <a:solidFill>
                  <a:schemeClr val="bg1"/>
                </a:solidFill>
              </a:rPr>
              <a:t>(21)</a:t>
            </a:r>
            <a:endParaRPr lang="en-IN" sz="2400" i="1" dirty="0" smtClean="0">
              <a:solidFill>
                <a:schemeClr val="bg1"/>
              </a:solidFill>
            </a:endParaRPr>
          </a:p>
          <a:p>
            <a:pPr>
              <a:buFont typeface="Wingdings" pitchFamily="2" charset="2"/>
              <a:buChar char="ü"/>
            </a:pPr>
            <a:endParaRPr lang="en-IN" sz="2400" i="1" dirty="0" smtClean="0">
              <a:solidFill>
                <a:schemeClr val="bg1"/>
              </a:solidFill>
            </a:endParaRPr>
          </a:p>
          <a:p>
            <a:pPr>
              <a:buFont typeface="Wingdings" pitchFamily="2" charset="2"/>
              <a:buChar char="ü"/>
            </a:pPr>
            <a:r>
              <a:rPr lang="en-IN" sz="2400" dirty="0" smtClean="0">
                <a:solidFill>
                  <a:schemeClr val="bg1"/>
                </a:solidFill>
              </a:rPr>
              <a:t>Chronic </a:t>
            </a:r>
            <a:r>
              <a:rPr lang="en-IN" sz="2400" dirty="0" err="1" smtClean="0">
                <a:solidFill>
                  <a:schemeClr val="bg1"/>
                </a:solidFill>
              </a:rPr>
              <a:t>periodontitis</a:t>
            </a:r>
            <a:r>
              <a:rPr lang="en-IN" sz="2400" dirty="0" smtClean="0">
                <a:solidFill>
                  <a:schemeClr val="bg1"/>
                </a:solidFill>
              </a:rPr>
              <a:t> has also been associated with </a:t>
            </a:r>
            <a:r>
              <a:rPr lang="en-IN" sz="2400" b="1" dirty="0" smtClean="0"/>
              <a:t>psychosocial variables </a:t>
            </a:r>
            <a:r>
              <a:rPr lang="da-DK" sz="2400" dirty="0" smtClean="0">
                <a:solidFill>
                  <a:schemeClr val="bg1"/>
                </a:solidFill>
              </a:rPr>
              <a:t>(Green </a:t>
            </a:r>
            <a:r>
              <a:rPr lang="da-DK" sz="2400" i="1" dirty="0" smtClean="0">
                <a:solidFill>
                  <a:schemeClr val="bg1"/>
                </a:solidFill>
              </a:rPr>
              <a:t>et al. 1986; Linden et al. 1996; Genco et al. 1999; </a:t>
            </a:r>
            <a:r>
              <a:rPr lang="da-DK" sz="2400" dirty="0" smtClean="0">
                <a:solidFill>
                  <a:schemeClr val="bg1"/>
                </a:solidFill>
              </a:rPr>
              <a:t>Wimmer </a:t>
            </a:r>
            <a:r>
              <a:rPr lang="da-DK" sz="2400" i="1" dirty="0" smtClean="0">
                <a:solidFill>
                  <a:schemeClr val="bg1"/>
                </a:solidFill>
              </a:rPr>
              <a:t>et al. 2002; Pistorius et al. 2002).</a:t>
            </a:r>
            <a:r>
              <a:rPr lang="da-DK" sz="2400" i="1" baseline="30000" dirty="0" smtClean="0">
                <a:solidFill>
                  <a:schemeClr val="bg1"/>
                </a:solidFill>
              </a:rPr>
              <a:t>(22)</a:t>
            </a:r>
            <a:endParaRPr lang="en-IN" sz="2400" dirty="0">
              <a:solidFill>
                <a:schemeClr val="bg1"/>
              </a:solidFill>
            </a:endParaRPr>
          </a:p>
        </p:txBody>
      </p:sp>
      <p:sp>
        <p:nvSpPr>
          <p:cNvPr id="4" name="Slide Number Placeholder 3"/>
          <p:cNvSpPr>
            <a:spLocks noGrp="1"/>
          </p:cNvSpPr>
          <p:nvPr>
            <p:ph type="sldNum" sz="quarter" idx="12"/>
          </p:nvPr>
        </p:nvSpPr>
        <p:spPr/>
        <p:txBody>
          <a:bodyPr/>
          <a:lstStyle/>
          <a:p>
            <a:fld id="{8DA970DF-EE4C-4EB9-918C-42B34583AD53}" type="slidenum">
              <a:rPr lang="en-IN" smtClean="0"/>
              <a:pPr/>
              <a:t>34</a:t>
            </a:fld>
            <a:endParaRPr lang="en-IN"/>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539552" y="188640"/>
            <a:ext cx="8229600" cy="1143000"/>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cap="all"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Genetic factors</a:t>
            </a:r>
            <a:endParaRPr lang="en-IN" cap="all" dirty="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aphicFrame>
        <p:nvGraphicFramePr>
          <p:cNvPr id="4" name="Content Placeholder 3"/>
          <p:cNvGraphicFramePr>
            <a:graphicFrameLocks noGrp="1"/>
          </p:cNvGraphicFramePr>
          <p:nvPr>
            <p:ph idx="1"/>
          </p:nvPr>
        </p:nvGraphicFramePr>
        <p:xfrm>
          <a:off x="467544" y="2273226"/>
          <a:ext cx="8229600" cy="3748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8DA970DF-EE4C-4EB9-918C-42B34583AD53}" type="slidenum">
              <a:rPr lang="en-IN" smtClean="0"/>
              <a:pPr/>
              <a:t>35</a:t>
            </a:fld>
            <a:endParaRPr lang="en-IN"/>
          </a:p>
        </p:txBody>
      </p:sp>
      <p:sp>
        <p:nvSpPr>
          <p:cNvPr id="6" name="TextBox 5"/>
          <p:cNvSpPr txBox="1"/>
          <p:nvPr/>
        </p:nvSpPr>
        <p:spPr>
          <a:xfrm>
            <a:off x="1763688" y="1484784"/>
            <a:ext cx="5904656" cy="584775"/>
          </a:xfrm>
          <a:prstGeom prst="rect">
            <a:avLst/>
          </a:prstGeom>
          <a:noFill/>
        </p:spPr>
        <p:txBody>
          <a:bodyPr wrap="square" rtlCol="0">
            <a:spAutoFit/>
          </a:bodyPr>
          <a:lstStyle/>
          <a:p>
            <a:pPr algn="ctr"/>
            <a:r>
              <a:rPr lang="en-US" sz="3200" dirty="0" smtClean="0">
                <a:solidFill>
                  <a:schemeClr val="bg1"/>
                </a:solidFill>
              </a:rPr>
              <a:t>KORNMAN et at, 1998</a:t>
            </a:r>
            <a:r>
              <a:rPr lang="en-US" sz="3200" baseline="30000" dirty="0" smtClean="0">
                <a:solidFill>
                  <a:schemeClr val="bg1"/>
                </a:solidFill>
              </a:rPr>
              <a:t>(23)</a:t>
            </a:r>
            <a:endParaRPr lang="en-IN" sz="3200" dirty="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620688"/>
            <a:ext cx="8229600" cy="1515624"/>
          </a:xfrm>
        </p:spPr>
        <p:txBody>
          <a:bodyPr>
            <a:normAutofit/>
          </a:bodyPr>
          <a:lstStyle/>
          <a:p>
            <a:pPr marL="274320" indent="-274320" algn="ctr">
              <a:buClr>
                <a:schemeClr val="accent3"/>
              </a:buClr>
              <a:buNone/>
              <a:defRPr/>
            </a:pPr>
            <a:r>
              <a:rPr lang="en-US" sz="2400" dirty="0" smtClean="0">
                <a:solidFill>
                  <a:schemeClr val="bg1"/>
                </a:solidFill>
                <a:latin typeface="+mj-lt"/>
              </a:rPr>
              <a:t>  There is a evidence from twin studies for a genetic predisposition to periodontal diseases</a:t>
            </a:r>
          </a:p>
          <a:p>
            <a:pPr marL="274320" indent="-274320" algn="ctr">
              <a:buClr>
                <a:schemeClr val="accent3"/>
              </a:buClr>
              <a:buFont typeface="Wingdings 2"/>
              <a:buChar char=""/>
              <a:defRPr/>
            </a:pPr>
            <a:endParaRPr lang="en-US" sz="2400" dirty="0" smtClean="0">
              <a:solidFill>
                <a:schemeClr val="bg1"/>
              </a:solidFill>
              <a:latin typeface="+mj-lt"/>
            </a:endParaRPr>
          </a:p>
          <a:p>
            <a:pPr marL="274320" indent="-274320" algn="ctr">
              <a:buClr>
                <a:schemeClr val="accent3"/>
              </a:buClr>
              <a:buNone/>
              <a:defRPr/>
            </a:pPr>
            <a:endParaRPr lang="en-US" sz="2000" b="1" dirty="0" smtClean="0">
              <a:ln w="10541" cmpd="sng">
                <a:solidFill>
                  <a:srgbClr val="7D7D7D">
                    <a:tint val="100000"/>
                    <a:shade val="100000"/>
                    <a:satMod val="110000"/>
                  </a:srgbClr>
                </a:solidFill>
                <a:prstDash val="solid"/>
              </a:ln>
              <a:solidFill>
                <a:schemeClr val="bg1"/>
              </a:solidFill>
              <a:latin typeface="+mj-lt"/>
            </a:endParaRPr>
          </a:p>
        </p:txBody>
      </p:sp>
      <p:sp>
        <p:nvSpPr>
          <p:cNvPr id="9" name="Slide Number Placeholder 8"/>
          <p:cNvSpPr>
            <a:spLocks noGrp="1"/>
          </p:cNvSpPr>
          <p:nvPr>
            <p:ph type="sldNum" sz="quarter" idx="12"/>
          </p:nvPr>
        </p:nvSpPr>
        <p:spPr/>
        <p:txBody>
          <a:bodyPr/>
          <a:lstStyle/>
          <a:p>
            <a:fld id="{8DA970DF-EE4C-4EB9-918C-42B34583AD53}" type="slidenum">
              <a:rPr lang="en-IN" smtClean="0"/>
              <a:pPr/>
              <a:t>36</a:t>
            </a:fld>
            <a:endParaRPr lang="en-IN"/>
          </a:p>
        </p:txBody>
      </p:sp>
      <p:sp>
        <p:nvSpPr>
          <p:cNvPr id="7" name="TextBox 6"/>
          <p:cNvSpPr txBox="1"/>
          <p:nvPr/>
        </p:nvSpPr>
        <p:spPr>
          <a:xfrm>
            <a:off x="395536" y="2132856"/>
            <a:ext cx="8424936" cy="3785652"/>
          </a:xfrm>
          <a:prstGeom prst="rect">
            <a:avLst/>
          </a:prstGeom>
          <a:solidFill>
            <a:schemeClr val="accent2">
              <a:lumMod val="40000"/>
              <a:lumOff val="60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274320" indent="-274320" algn="ctr">
              <a:buClr>
                <a:schemeClr val="accent3"/>
              </a:buClr>
              <a:buFont typeface="Wingdings" pitchFamily="2" charset="2"/>
              <a:buChar char="ü"/>
              <a:defRPr/>
            </a:pPr>
            <a:r>
              <a:rPr lang="en-US" sz="2400" b="1" dirty="0" smtClean="0">
                <a:ln w="10541" cmpd="sng">
                  <a:solidFill>
                    <a:srgbClr val="FF0000"/>
                  </a:solidFill>
                  <a:prstDash val="solid"/>
                </a:ln>
                <a:solidFill>
                  <a:schemeClr val="tx1"/>
                </a:solidFill>
              </a:rPr>
              <a:t>Mc </a:t>
            </a:r>
            <a:r>
              <a:rPr lang="en-US" sz="2400" b="1" dirty="0" err="1" smtClean="0">
                <a:ln w="10541" cmpd="sng">
                  <a:solidFill>
                    <a:srgbClr val="FF0000"/>
                  </a:solidFill>
                  <a:prstDash val="solid"/>
                </a:ln>
                <a:solidFill>
                  <a:schemeClr val="tx1"/>
                </a:solidFill>
              </a:rPr>
              <a:t>Guire</a:t>
            </a:r>
            <a:r>
              <a:rPr lang="en-US" sz="2400" b="1" dirty="0" smtClean="0">
                <a:ln w="10541" cmpd="sng">
                  <a:solidFill>
                    <a:srgbClr val="FF0000"/>
                  </a:solidFill>
                  <a:prstDash val="solid"/>
                </a:ln>
                <a:solidFill>
                  <a:schemeClr val="tx1"/>
                </a:solidFill>
              </a:rPr>
              <a:t> MK and Nunn ME</a:t>
            </a:r>
            <a:r>
              <a:rPr lang="en-IN" sz="2400" b="1" dirty="0" smtClean="0">
                <a:ln w="10541" cmpd="sng">
                  <a:solidFill>
                    <a:srgbClr val="FF0000"/>
                  </a:solidFill>
                  <a:prstDash val="solid"/>
                </a:ln>
                <a:solidFill>
                  <a:schemeClr val="tx1"/>
                </a:solidFill>
              </a:rPr>
              <a:t> (1999)</a:t>
            </a:r>
            <a:r>
              <a:rPr lang="en-IN" sz="2400" b="1" baseline="30000" dirty="0" smtClean="0">
                <a:ln w="10541" cmpd="sng">
                  <a:solidFill>
                    <a:srgbClr val="FF0000"/>
                  </a:solidFill>
                  <a:prstDash val="solid"/>
                </a:ln>
                <a:solidFill>
                  <a:schemeClr val="tx1"/>
                </a:solidFill>
              </a:rPr>
              <a:t>(24)</a:t>
            </a:r>
            <a:endParaRPr lang="en-IN" sz="2400" b="1" dirty="0" smtClean="0">
              <a:ln w="10541" cmpd="sng">
                <a:solidFill>
                  <a:srgbClr val="FF0000"/>
                </a:solidFill>
                <a:prstDash val="solid"/>
              </a:ln>
              <a:solidFill>
                <a:schemeClr val="tx1"/>
              </a:solidFill>
            </a:endParaRPr>
          </a:p>
          <a:p>
            <a:pPr marL="274320" indent="-274320" algn="ctr">
              <a:buClr>
                <a:schemeClr val="accent3"/>
              </a:buClr>
              <a:buFont typeface="Wingdings" pitchFamily="2" charset="2"/>
              <a:buChar char="ü"/>
              <a:defRPr/>
            </a:pPr>
            <a:endParaRPr lang="en-IN" sz="2400" b="1" dirty="0" smtClean="0">
              <a:ln w="10541" cmpd="sng">
                <a:solidFill>
                  <a:srgbClr val="FF0000"/>
                </a:solidFill>
                <a:prstDash val="solid"/>
              </a:ln>
              <a:solidFill>
                <a:schemeClr val="tx1"/>
              </a:solidFill>
            </a:endParaRPr>
          </a:p>
          <a:p>
            <a:pPr marL="274320" indent="-274320" algn="ctr">
              <a:buClr>
                <a:schemeClr val="accent3"/>
              </a:buClr>
              <a:buFont typeface="Wingdings" pitchFamily="2" charset="2"/>
              <a:buChar char="ü"/>
              <a:defRPr/>
            </a:pPr>
            <a:r>
              <a:rPr lang="en-US" sz="2400" dirty="0" smtClean="0">
                <a:solidFill>
                  <a:schemeClr val="tx1"/>
                </a:solidFill>
              </a:rPr>
              <a:t>IL-1 genotype       risk for tooth loss by 2.7</a:t>
            </a:r>
            <a:r>
              <a:rPr lang="en-US" sz="2400" i="1" dirty="0" smtClean="0">
                <a:solidFill>
                  <a:schemeClr val="tx1"/>
                </a:solidFill>
              </a:rPr>
              <a:t> </a:t>
            </a:r>
            <a:r>
              <a:rPr lang="en-US" sz="2400" dirty="0" smtClean="0">
                <a:solidFill>
                  <a:schemeClr val="tx1"/>
                </a:solidFill>
              </a:rPr>
              <a:t>times.</a:t>
            </a:r>
          </a:p>
          <a:p>
            <a:pPr marL="274320" indent="-274320" algn="ctr">
              <a:buClr>
                <a:schemeClr val="accent3"/>
              </a:buClr>
              <a:buFont typeface="Wingdings" pitchFamily="2" charset="2"/>
              <a:buChar char="ü"/>
              <a:defRPr/>
            </a:pPr>
            <a:endParaRPr lang="en-US" sz="2400" dirty="0" smtClean="0">
              <a:solidFill>
                <a:schemeClr val="tx1"/>
              </a:solidFill>
            </a:endParaRPr>
          </a:p>
          <a:p>
            <a:pPr marL="274320" indent="-274320" algn="ctr">
              <a:buClr>
                <a:schemeClr val="accent3"/>
              </a:buClr>
              <a:buFont typeface="Wingdings" pitchFamily="2" charset="2"/>
              <a:buChar char="ü"/>
              <a:defRPr/>
            </a:pPr>
            <a:r>
              <a:rPr lang="en-US" sz="2400" dirty="0" smtClean="0">
                <a:solidFill>
                  <a:schemeClr val="tx1"/>
                </a:solidFill>
              </a:rPr>
              <a:t>Heavy smokers and IL-1 genotype </a:t>
            </a:r>
            <a:r>
              <a:rPr lang="en-US" sz="2400" b="1" dirty="0" smtClean="0">
                <a:solidFill>
                  <a:schemeClr val="tx1"/>
                </a:solidFill>
              </a:rPr>
              <a:t>negative increased </a:t>
            </a:r>
            <a:r>
              <a:rPr lang="en-US" sz="2400" dirty="0" smtClean="0">
                <a:solidFill>
                  <a:schemeClr val="tx1"/>
                </a:solidFill>
              </a:rPr>
              <a:t>the risk for tooth loss by 2.9</a:t>
            </a:r>
            <a:r>
              <a:rPr lang="en-US" sz="2400" i="1" dirty="0" smtClean="0">
                <a:solidFill>
                  <a:schemeClr val="tx1"/>
                </a:solidFill>
              </a:rPr>
              <a:t> </a:t>
            </a:r>
            <a:r>
              <a:rPr lang="en-US" sz="2400" dirty="0" smtClean="0">
                <a:solidFill>
                  <a:schemeClr val="tx1"/>
                </a:solidFill>
              </a:rPr>
              <a:t>times.</a:t>
            </a:r>
          </a:p>
          <a:p>
            <a:pPr marL="274320" indent="-274320" algn="ctr">
              <a:buClr>
                <a:schemeClr val="accent3"/>
              </a:buClr>
              <a:defRPr/>
            </a:pPr>
            <a:r>
              <a:rPr lang="en-US" sz="2400" dirty="0" smtClean="0">
                <a:solidFill>
                  <a:schemeClr val="tx1"/>
                </a:solidFill>
              </a:rPr>
              <a:t> </a:t>
            </a:r>
          </a:p>
          <a:p>
            <a:pPr marL="274320" indent="-274320" algn="ctr">
              <a:buClr>
                <a:schemeClr val="accent3"/>
              </a:buClr>
              <a:buFont typeface="Wingdings" pitchFamily="2" charset="2"/>
              <a:buChar char="ü"/>
              <a:defRPr/>
            </a:pPr>
            <a:r>
              <a:rPr lang="en-US" sz="2400" b="1" dirty="0" smtClean="0">
                <a:solidFill>
                  <a:schemeClr val="tx1"/>
                </a:solidFill>
              </a:rPr>
              <a:t>Combined effect </a:t>
            </a:r>
            <a:r>
              <a:rPr lang="en-US" sz="2400" dirty="0" smtClean="0">
                <a:solidFill>
                  <a:schemeClr val="tx1"/>
                </a:solidFill>
              </a:rPr>
              <a:t>of the IL-1 genotype and smoking increased the risk of tooth loss by 7.7 times. </a:t>
            </a:r>
          </a:p>
          <a:p>
            <a:pPr marL="274320" indent="-274320" algn="ctr">
              <a:buClr>
                <a:schemeClr val="accent3"/>
              </a:buClr>
              <a:buFont typeface="Wingdings" pitchFamily="2" charset="2"/>
              <a:buChar char="ü"/>
              <a:defRPr/>
            </a:pPr>
            <a:endParaRPr lang="en-IN" sz="2400" b="1" dirty="0" smtClean="0">
              <a:ln w="10541" cmpd="sng">
                <a:solidFill>
                  <a:srgbClr val="7D7D7D">
                    <a:tint val="100000"/>
                    <a:shade val="100000"/>
                    <a:satMod val="110000"/>
                  </a:srgbClr>
                </a:solidFill>
                <a:prstDash val="solid"/>
              </a:ln>
              <a:solidFill>
                <a:schemeClr val="tx1"/>
              </a:solidFill>
            </a:endParaRPr>
          </a:p>
        </p:txBody>
      </p:sp>
      <p:sp>
        <p:nvSpPr>
          <p:cNvPr id="5" name="Up Arrow 4"/>
          <p:cNvSpPr/>
          <p:nvPr/>
        </p:nvSpPr>
        <p:spPr>
          <a:xfrm>
            <a:off x="3563888" y="2996952"/>
            <a:ext cx="288032" cy="2160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5760"/>
            <a:ext cx="8229600" cy="1143000"/>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cap="all"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Diagnosis</a:t>
            </a:r>
            <a:endParaRPr lang="en-IN" cap="all" dirty="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 name="Content Placeholder 1"/>
          <p:cNvSpPr>
            <a:spLocks noGrp="1"/>
          </p:cNvSpPr>
          <p:nvPr>
            <p:ph idx="1"/>
          </p:nvPr>
        </p:nvSpPr>
        <p:spPr>
          <a:xfrm>
            <a:off x="457200" y="1196752"/>
            <a:ext cx="8229600" cy="5044016"/>
          </a:xfrm>
        </p:spPr>
        <p:txBody>
          <a:bodyPr>
            <a:normAutofit fontScale="77500" lnSpcReduction="20000"/>
          </a:bodyPr>
          <a:lstStyle/>
          <a:p>
            <a:pPr>
              <a:buFont typeface="Wingdings" pitchFamily="2" charset="2"/>
              <a:buChar char="ü"/>
            </a:pPr>
            <a:endParaRPr lang="en-US"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a:p>
            <a:pPr>
              <a:buFont typeface="Wingdings" pitchFamily="2" charset="2"/>
              <a:buChar char="ü"/>
            </a:pPr>
            <a:r>
              <a:rPr 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Clinically</a:t>
            </a:r>
          </a:p>
          <a:p>
            <a:pPr lvl="1">
              <a:buFont typeface="Wingdings" pitchFamily="2" charset="2"/>
              <a:buChar char="ü"/>
            </a:pPr>
            <a:r>
              <a:rPr lang="en-US" b="1" dirty="0" smtClean="0">
                <a:solidFill>
                  <a:schemeClr val="bg1"/>
                </a:solidFill>
              </a:rPr>
              <a:t> </a:t>
            </a:r>
            <a:r>
              <a:rPr lang="en-US" dirty="0" smtClean="0">
                <a:solidFill>
                  <a:schemeClr val="bg1"/>
                </a:solidFill>
              </a:rPr>
              <a:t>Presence of chronic inflammatory changes in marginal </a:t>
            </a:r>
            <a:r>
              <a:rPr lang="en-US" dirty="0" err="1" smtClean="0">
                <a:solidFill>
                  <a:schemeClr val="bg1"/>
                </a:solidFill>
              </a:rPr>
              <a:t>gingiva</a:t>
            </a:r>
            <a:r>
              <a:rPr lang="en-US" dirty="0" smtClean="0">
                <a:solidFill>
                  <a:schemeClr val="bg1"/>
                </a:solidFill>
              </a:rPr>
              <a:t>.</a:t>
            </a:r>
          </a:p>
          <a:p>
            <a:pPr lvl="1">
              <a:buFont typeface="Wingdings" pitchFamily="2" charset="2"/>
              <a:buChar char="ü"/>
            </a:pPr>
            <a:r>
              <a:rPr lang="en-US" dirty="0" smtClean="0">
                <a:solidFill>
                  <a:schemeClr val="bg1"/>
                </a:solidFill>
              </a:rPr>
              <a:t> Presence of periodontal pockets</a:t>
            </a:r>
          </a:p>
          <a:p>
            <a:pPr lvl="1">
              <a:buFont typeface="Wingdings" pitchFamily="2" charset="2"/>
              <a:buChar char="ü"/>
            </a:pPr>
            <a:r>
              <a:rPr lang="en-US" dirty="0" smtClean="0">
                <a:solidFill>
                  <a:schemeClr val="bg1"/>
                </a:solidFill>
              </a:rPr>
              <a:t> Attachment loss</a:t>
            </a:r>
            <a:endParaRPr lang="en-IN" dirty="0" smtClean="0">
              <a:solidFill>
                <a:schemeClr val="bg1"/>
              </a:solidFill>
            </a:endParaRPr>
          </a:p>
          <a:p>
            <a:pPr>
              <a:buFont typeface="Wingdings" pitchFamily="2" charset="2"/>
              <a:buChar char="ü"/>
            </a:pPr>
            <a:endParaRPr lang="en-US" b="1" dirty="0" smtClean="0">
              <a:solidFill>
                <a:schemeClr val="bg1"/>
              </a:solidFill>
            </a:endParaRPr>
          </a:p>
          <a:p>
            <a:pPr>
              <a:buFont typeface="Wingdings" pitchFamily="2" charset="2"/>
              <a:buChar char="ü"/>
            </a:pPr>
            <a:r>
              <a:rPr lang="en-US" b="1" cap="all" dirty="0" err="1" smtClean="0">
                <a:ln w="9000" cmpd="sng">
                  <a:solidFill>
                    <a:schemeClr val="accent4">
                      <a:shade val="50000"/>
                      <a:satMod val="120000"/>
                    </a:schemeClr>
                  </a:solidFill>
                  <a:prstDash val="solid"/>
                </a:ln>
                <a:effectLst>
                  <a:reflection blurRad="12700" stA="28000" endPos="45000" dist="1000" dir="5400000" sy="-100000" algn="bl" rotWithShape="0"/>
                </a:effectLst>
              </a:rPr>
              <a:t>Radiographically</a:t>
            </a:r>
            <a:endParaRPr 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endParaRPr>
          </a:p>
          <a:p>
            <a:pPr lvl="1">
              <a:buFont typeface="Wingdings" pitchFamily="2" charset="2"/>
              <a:buChar char="ü"/>
            </a:pPr>
            <a:r>
              <a:rPr lang="en-US" b="1" dirty="0" smtClean="0">
                <a:solidFill>
                  <a:schemeClr val="bg1"/>
                </a:solidFill>
              </a:rPr>
              <a:t> </a:t>
            </a:r>
            <a:r>
              <a:rPr lang="en-US" dirty="0" smtClean="0">
                <a:solidFill>
                  <a:schemeClr val="bg1"/>
                </a:solidFill>
              </a:rPr>
              <a:t>Evidence of bone loss.</a:t>
            </a:r>
          </a:p>
          <a:p>
            <a:pPr lvl="1">
              <a:buFont typeface="Wingdings" pitchFamily="2" charset="2"/>
              <a:buChar char="ü"/>
            </a:pPr>
            <a:endParaRPr lang="en-US" dirty="0" smtClean="0">
              <a:solidFill>
                <a:schemeClr val="bg1"/>
              </a:solidFill>
            </a:endParaRPr>
          </a:p>
          <a:p>
            <a:pPr lvl="1">
              <a:buFont typeface="Wingdings" pitchFamily="2" charset="2"/>
              <a:buChar char="ü"/>
            </a:pPr>
            <a:endParaRPr lang="en-US" dirty="0" smtClean="0">
              <a:solidFill>
                <a:schemeClr val="bg1"/>
              </a:solidFill>
            </a:endParaRPr>
          </a:p>
          <a:p>
            <a:pPr algn="just">
              <a:buFont typeface="Wingdings" pitchFamily="2" charset="2"/>
              <a:buChar char="ü"/>
            </a:pPr>
            <a:r>
              <a:rPr lang="en-IN" sz="2800" dirty="0" smtClean="0">
                <a:solidFill>
                  <a:schemeClr val="bg1"/>
                </a:solidFill>
              </a:rPr>
              <a:t>Based on the age of the patient, rate of disease progression over time, familial nature of aggressive</a:t>
            </a:r>
            <a:r>
              <a:rPr lang="en-IN" sz="2400" dirty="0" smtClean="0">
                <a:solidFill>
                  <a:schemeClr val="bg1"/>
                </a:solidFill>
              </a:rPr>
              <a:t> </a:t>
            </a:r>
            <a:r>
              <a:rPr lang="en-IN" sz="2800" dirty="0" smtClean="0">
                <a:solidFill>
                  <a:schemeClr val="bg1"/>
                </a:solidFill>
              </a:rPr>
              <a:t>disease, and relative absence of local factors in aggressive disease compared with the presence of abundant plaque and calculus in chronic </a:t>
            </a:r>
            <a:r>
              <a:rPr lang="en-IN" sz="2800" dirty="0" err="1" smtClean="0">
                <a:solidFill>
                  <a:schemeClr val="bg1"/>
                </a:solidFill>
              </a:rPr>
              <a:t>periodontitis</a:t>
            </a:r>
            <a:r>
              <a:rPr lang="en-IN" sz="2800" dirty="0" smtClean="0">
                <a:solidFill>
                  <a:schemeClr val="bg1"/>
                </a:solidFill>
              </a:rPr>
              <a:t>.</a:t>
            </a:r>
            <a:endParaRPr lang="en-IN" dirty="0" smtClean="0">
              <a:solidFill>
                <a:schemeClr val="bg1"/>
              </a:solidFill>
            </a:endParaRPr>
          </a:p>
          <a:p>
            <a:pPr>
              <a:buFont typeface="Wingdings" pitchFamily="2" charset="2"/>
              <a:buChar char="ü"/>
            </a:pPr>
            <a:endParaRPr lang="en-IN" dirty="0" smtClean="0">
              <a:solidFill>
                <a:schemeClr val="bg1"/>
              </a:solidFill>
            </a:endParaRPr>
          </a:p>
          <a:p>
            <a:pPr>
              <a:buFont typeface="Wingdings" pitchFamily="2" charset="2"/>
              <a:buChar char="ü"/>
            </a:pPr>
            <a:endParaRPr lang="en-IN" dirty="0">
              <a:solidFill>
                <a:schemeClr val="bg1"/>
              </a:solidFill>
            </a:endParaRPr>
          </a:p>
        </p:txBody>
      </p:sp>
      <p:sp>
        <p:nvSpPr>
          <p:cNvPr id="4" name="Slide Number Placeholder 3"/>
          <p:cNvSpPr>
            <a:spLocks noGrp="1"/>
          </p:cNvSpPr>
          <p:nvPr>
            <p:ph type="sldNum" sz="quarter" idx="12"/>
          </p:nvPr>
        </p:nvSpPr>
        <p:spPr/>
        <p:txBody>
          <a:bodyPr/>
          <a:lstStyle/>
          <a:p>
            <a:fld id="{8DA970DF-EE4C-4EB9-918C-42B34583AD53}" type="slidenum">
              <a:rPr lang="en-IN" smtClean="0">
                <a:solidFill>
                  <a:schemeClr val="bg1"/>
                </a:solidFill>
              </a:rPr>
              <a:pPr/>
              <a:t>37</a:t>
            </a:fld>
            <a:endParaRPr lang="en-IN">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solidFill>
                  <a:schemeClr val="bg1"/>
                </a:solidFill>
              </a:rPr>
              <a:t>PROGNOSIS</a:t>
            </a:r>
            <a:endParaRPr lang="en-IN" dirty="0">
              <a:solidFill>
                <a:schemeClr val="bg1"/>
              </a:solidFill>
            </a:endParaRPr>
          </a:p>
        </p:txBody>
      </p:sp>
      <p:sp>
        <p:nvSpPr>
          <p:cNvPr id="2" name="Content Placeholder 1"/>
          <p:cNvSpPr>
            <a:spLocks noGrp="1"/>
          </p:cNvSpPr>
          <p:nvPr>
            <p:ph idx="1"/>
          </p:nvPr>
        </p:nvSpPr>
        <p:spPr>
          <a:xfrm>
            <a:off x="457200" y="2060848"/>
            <a:ext cx="8229600" cy="4065315"/>
          </a:xfrm>
        </p:spPr>
        <p:txBody>
          <a:bodyPr>
            <a:normAutofit/>
          </a:bodyPr>
          <a:lstStyle/>
          <a:p>
            <a:pPr algn="ctr">
              <a:lnSpc>
                <a:spcPct val="110000"/>
              </a:lnSpc>
              <a:buFont typeface="Wingdings" pitchFamily="2" charset="2"/>
              <a:buChar char="ü"/>
            </a:pPr>
            <a:r>
              <a:rPr lang="en-US" sz="2400" dirty="0" smtClean="0">
                <a:solidFill>
                  <a:schemeClr val="bg1"/>
                </a:solidFill>
              </a:rPr>
              <a:t>Clinical attachment loss and bone loss are not very advanced (</a:t>
            </a:r>
            <a:r>
              <a:rPr lang="en-US" sz="2400" dirty="0" smtClean="0"/>
              <a:t>slight-to-moderate </a:t>
            </a:r>
            <a:r>
              <a:rPr lang="en-US" sz="2400" dirty="0" err="1" smtClean="0">
                <a:solidFill>
                  <a:schemeClr val="bg1"/>
                </a:solidFill>
              </a:rPr>
              <a:t>periodontitis</a:t>
            </a:r>
            <a:r>
              <a:rPr lang="en-US" sz="2400" dirty="0" smtClean="0">
                <a:solidFill>
                  <a:schemeClr val="bg1"/>
                </a:solidFill>
              </a:rPr>
              <a:t>), the prognosis is generally </a:t>
            </a:r>
            <a:r>
              <a:rPr lang="en-US" sz="2400" dirty="0" smtClean="0"/>
              <a:t>good</a:t>
            </a:r>
            <a:r>
              <a:rPr lang="en-US" sz="2400" dirty="0" smtClean="0">
                <a:solidFill>
                  <a:schemeClr val="bg1"/>
                </a:solidFill>
              </a:rPr>
              <a:t>, provided the inflammation can be controlled through good oral hygiene and the removal of local plaque-retentive factors</a:t>
            </a:r>
          </a:p>
          <a:p>
            <a:pPr algn="ctr">
              <a:lnSpc>
                <a:spcPct val="110000"/>
              </a:lnSpc>
              <a:buFont typeface="Wingdings" pitchFamily="2" charset="2"/>
              <a:buChar char="ü"/>
            </a:pPr>
            <a:endParaRPr lang="en-US" sz="2400" dirty="0" smtClean="0">
              <a:solidFill>
                <a:schemeClr val="bg1"/>
              </a:solidFill>
            </a:endParaRPr>
          </a:p>
          <a:p>
            <a:pPr algn="ctr">
              <a:lnSpc>
                <a:spcPct val="110000"/>
              </a:lnSpc>
              <a:buFont typeface="Wingdings" pitchFamily="2" charset="2"/>
              <a:buChar char="ü"/>
            </a:pPr>
            <a:r>
              <a:rPr lang="en-US" sz="2400" dirty="0" smtClean="0"/>
              <a:t>Severe disease</a:t>
            </a:r>
            <a:r>
              <a:rPr lang="en-US" sz="2400" dirty="0" smtClean="0">
                <a:solidFill>
                  <a:schemeClr val="bg1"/>
                </a:solidFill>
              </a:rPr>
              <a:t>… furcation involvement and increasing clinical mobility, or in patients who are noncompliant with oral hygiene practices, the prognosis …</a:t>
            </a:r>
            <a:r>
              <a:rPr lang="en-US" sz="2400" dirty="0" smtClean="0"/>
              <a:t>fair to poor</a:t>
            </a:r>
            <a:r>
              <a:rPr lang="en-US" sz="2400" dirty="0" smtClean="0">
                <a:solidFill>
                  <a:schemeClr val="bg1"/>
                </a:solidFill>
              </a:rPr>
              <a:t>.</a:t>
            </a:r>
          </a:p>
        </p:txBody>
      </p:sp>
      <p:sp>
        <p:nvSpPr>
          <p:cNvPr id="3" name="Slide Number Placeholder 2"/>
          <p:cNvSpPr>
            <a:spLocks noGrp="1"/>
          </p:cNvSpPr>
          <p:nvPr>
            <p:ph type="sldNum" sz="quarter" idx="12"/>
          </p:nvPr>
        </p:nvSpPr>
        <p:spPr/>
        <p:txBody>
          <a:bodyPr/>
          <a:lstStyle/>
          <a:p>
            <a:fld id="{8DA970DF-EE4C-4EB9-918C-42B34583AD53}" type="slidenum">
              <a:rPr lang="en-IN" smtClean="0"/>
              <a:pPr/>
              <a:t>38</a:t>
            </a:fld>
            <a:endParaRPr lang="en-IN"/>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41784"/>
            <a:ext cx="8229600" cy="1143000"/>
          </a:xfrm>
        </p:spPr>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b="1" cap="all"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Scientific basis of periodontal therapy</a:t>
            </a:r>
            <a:endParaRPr lang="en-IN" b="1" cap="all" dirty="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 name="Content Placeholder 1"/>
          <p:cNvSpPr>
            <a:spLocks noGrp="1"/>
          </p:cNvSpPr>
          <p:nvPr>
            <p:ph idx="1"/>
          </p:nvPr>
        </p:nvSpPr>
        <p:spPr>
          <a:xfrm>
            <a:off x="457200" y="2348880"/>
            <a:ext cx="8229600" cy="3816424"/>
          </a:xfrm>
        </p:spPr>
        <p:txBody>
          <a:bodyPr>
            <a:normAutofit/>
          </a:bodyPr>
          <a:lstStyle/>
          <a:p>
            <a:pPr algn="ctr">
              <a:buFont typeface="Wingdings" pitchFamily="2" charset="2"/>
              <a:buChar char="ü"/>
            </a:pPr>
            <a:r>
              <a:rPr lang="en-IN" sz="2000" dirty="0" smtClean="0">
                <a:solidFill>
                  <a:schemeClr val="bg1"/>
                </a:solidFill>
              </a:rPr>
              <a:t>Low rates of tooth loss </a:t>
            </a:r>
            <a:r>
              <a:rPr lang="en-IN" sz="2000" b="1" dirty="0" smtClean="0"/>
              <a:t>( 0.1 tooth lost/year) </a:t>
            </a:r>
            <a:r>
              <a:rPr lang="en-IN" sz="2000" dirty="0" smtClean="0">
                <a:solidFill>
                  <a:schemeClr val="bg1"/>
                </a:solidFill>
              </a:rPr>
              <a:t>in treated and well-maintained </a:t>
            </a:r>
            <a:r>
              <a:rPr lang="en-IN" sz="2000" dirty="0" err="1" smtClean="0">
                <a:solidFill>
                  <a:schemeClr val="bg1"/>
                </a:solidFill>
              </a:rPr>
              <a:t>periodontitis</a:t>
            </a:r>
            <a:r>
              <a:rPr lang="en-IN" sz="2000" dirty="0" smtClean="0">
                <a:solidFill>
                  <a:schemeClr val="bg1"/>
                </a:solidFill>
              </a:rPr>
              <a:t> patients (</a:t>
            </a:r>
            <a:r>
              <a:rPr lang="en-IN" sz="2000" dirty="0" err="1" smtClean="0">
                <a:solidFill>
                  <a:schemeClr val="bg1"/>
                </a:solidFill>
              </a:rPr>
              <a:t>Lindhe</a:t>
            </a:r>
            <a:r>
              <a:rPr lang="en-IN" sz="2000" dirty="0" smtClean="0">
                <a:solidFill>
                  <a:schemeClr val="bg1"/>
                </a:solidFill>
              </a:rPr>
              <a:t> &amp; Nyman 1984, </a:t>
            </a:r>
            <a:r>
              <a:rPr lang="en-IN" sz="2000" dirty="0" err="1" smtClean="0">
                <a:solidFill>
                  <a:schemeClr val="bg1"/>
                </a:solidFill>
              </a:rPr>
              <a:t>Nabers</a:t>
            </a:r>
            <a:r>
              <a:rPr lang="en-IN" sz="2000" dirty="0" smtClean="0">
                <a:solidFill>
                  <a:schemeClr val="bg1"/>
                </a:solidFill>
              </a:rPr>
              <a:t> et al. 1988). </a:t>
            </a:r>
          </a:p>
          <a:p>
            <a:pPr algn="ctr">
              <a:buFont typeface="Wingdings" pitchFamily="2" charset="2"/>
              <a:buChar char="ü"/>
            </a:pPr>
            <a:endParaRPr lang="en-IN" sz="2000" dirty="0" smtClean="0">
              <a:solidFill>
                <a:schemeClr val="bg1"/>
              </a:solidFill>
            </a:endParaRPr>
          </a:p>
          <a:p>
            <a:pPr algn="ctr">
              <a:buFont typeface="Wingdings" pitchFamily="2" charset="2"/>
              <a:buChar char="ü"/>
            </a:pPr>
            <a:r>
              <a:rPr lang="en-IN" sz="2000" dirty="0" smtClean="0">
                <a:solidFill>
                  <a:schemeClr val="bg1"/>
                </a:solidFill>
              </a:rPr>
              <a:t>Patients who, following treatment, but </a:t>
            </a:r>
            <a:r>
              <a:rPr lang="en-IN" sz="2000" b="1" dirty="0" smtClean="0"/>
              <a:t>were not complying </a:t>
            </a:r>
            <a:r>
              <a:rPr lang="en-IN" sz="2000" dirty="0" smtClean="0"/>
              <a:t>with maintenance</a:t>
            </a:r>
            <a:r>
              <a:rPr lang="en-IN" sz="2000" dirty="0" smtClean="0">
                <a:solidFill>
                  <a:schemeClr val="bg1"/>
                </a:solidFill>
              </a:rPr>
              <a:t> care had </a:t>
            </a:r>
            <a:r>
              <a:rPr lang="en-IN" sz="2000" b="1" dirty="0" smtClean="0"/>
              <a:t>double</a:t>
            </a:r>
            <a:r>
              <a:rPr lang="en-IN" sz="2000" b="1" dirty="0" smtClean="0">
                <a:solidFill>
                  <a:schemeClr val="bg1"/>
                </a:solidFill>
              </a:rPr>
              <a:t> the rate of tooth loss </a:t>
            </a:r>
            <a:r>
              <a:rPr lang="en-IN" sz="2000" dirty="0" smtClean="0">
                <a:solidFill>
                  <a:schemeClr val="bg1"/>
                </a:solidFill>
              </a:rPr>
              <a:t>per year (0.2 teeth/year) (Becker et al. 1984), </a:t>
            </a:r>
          </a:p>
          <a:p>
            <a:pPr algn="ctr">
              <a:buFont typeface="Wingdings" pitchFamily="2" charset="2"/>
              <a:buChar char="ü"/>
            </a:pPr>
            <a:endParaRPr lang="en-IN" sz="1800" dirty="0" smtClean="0">
              <a:solidFill>
                <a:schemeClr val="bg1"/>
              </a:solidFill>
            </a:endParaRPr>
          </a:p>
          <a:p>
            <a:pPr algn="ctr">
              <a:buFont typeface="Wingdings" pitchFamily="2" charset="2"/>
              <a:buChar char="ü"/>
            </a:pPr>
            <a:r>
              <a:rPr lang="en-IN" sz="1800" dirty="0" smtClean="0"/>
              <a:t>Untreated </a:t>
            </a:r>
            <a:r>
              <a:rPr lang="en-IN" sz="1800" dirty="0" smtClean="0">
                <a:solidFill>
                  <a:schemeClr val="bg1"/>
                </a:solidFill>
              </a:rPr>
              <a:t>patients lost approximately </a:t>
            </a:r>
            <a:r>
              <a:rPr lang="en-IN" sz="1800" dirty="0" smtClean="0"/>
              <a:t>0.6 teeth/year </a:t>
            </a:r>
            <a:r>
              <a:rPr lang="en-IN" sz="1800" dirty="0" smtClean="0">
                <a:solidFill>
                  <a:schemeClr val="bg1"/>
                </a:solidFill>
              </a:rPr>
              <a:t>( Becker et al. 1979). </a:t>
            </a:r>
            <a:r>
              <a:rPr lang="en-IN" sz="1800" baseline="30000" dirty="0" smtClean="0">
                <a:solidFill>
                  <a:schemeClr val="bg1"/>
                </a:solidFill>
              </a:rPr>
              <a:t>(25)</a:t>
            </a:r>
            <a:endParaRPr lang="en-IN" sz="1800" dirty="0">
              <a:solidFill>
                <a:schemeClr val="bg1"/>
              </a:solidFill>
            </a:endParaRPr>
          </a:p>
        </p:txBody>
      </p:sp>
      <p:sp>
        <p:nvSpPr>
          <p:cNvPr id="4" name="Slide Number Placeholder 3"/>
          <p:cNvSpPr>
            <a:spLocks noGrp="1"/>
          </p:cNvSpPr>
          <p:nvPr>
            <p:ph type="sldNum" sz="quarter" idx="12"/>
          </p:nvPr>
        </p:nvSpPr>
        <p:spPr/>
        <p:txBody>
          <a:bodyPr/>
          <a:lstStyle/>
          <a:p>
            <a:fld id="{8DA970DF-EE4C-4EB9-918C-42B34583AD53}" type="slidenum">
              <a:rPr lang="en-IN" smtClean="0"/>
              <a:pPr/>
              <a:t>39</a:t>
            </a:fld>
            <a:endParaRPr lang="en-IN"/>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HISTORY</a:t>
            </a:r>
            <a:endParaRPr lang="en-IN" dirty="0">
              <a:solidFill>
                <a:schemeClr val="bg1"/>
              </a:solidFill>
            </a:endParaRPr>
          </a:p>
        </p:txBody>
      </p:sp>
      <p:sp>
        <p:nvSpPr>
          <p:cNvPr id="3" name="Content Placeholder 2"/>
          <p:cNvSpPr>
            <a:spLocks noGrp="1"/>
          </p:cNvSpPr>
          <p:nvPr>
            <p:ph idx="1"/>
          </p:nvPr>
        </p:nvSpPr>
        <p:spPr>
          <a:xfrm>
            <a:off x="457200" y="1600200"/>
            <a:ext cx="8435280" cy="4525963"/>
          </a:xfrm>
        </p:spPr>
        <p:txBody>
          <a:bodyPr>
            <a:noAutofit/>
          </a:bodyPr>
          <a:lstStyle/>
          <a:p>
            <a:pPr>
              <a:buFont typeface="Wingdings" pitchFamily="2" charset="2"/>
              <a:buChar char="ü"/>
            </a:pPr>
            <a:endParaRPr lang="en-IN" sz="2800" dirty="0" smtClean="0">
              <a:solidFill>
                <a:schemeClr val="bg1"/>
              </a:solidFill>
            </a:endParaRPr>
          </a:p>
          <a:p>
            <a:pPr>
              <a:buFont typeface="Wingdings" pitchFamily="2" charset="2"/>
              <a:buChar char="ü"/>
            </a:pPr>
            <a:r>
              <a:rPr lang="en-US" sz="2800" dirty="0" smtClean="0">
                <a:solidFill>
                  <a:schemeClr val="bg1"/>
                </a:solidFill>
              </a:rPr>
              <a:t>Based on clinical characteristics, </a:t>
            </a:r>
            <a:r>
              <a:rPr lang="en-US" sz="2800" b="1" dirty="0" err="1" smtClean="0"/>
              <a:t>G.V.Black</a:t>
            </a:r>
            <a:r>
              <a:rPr lang="en-US" sz="2800" b="1" dirty="0" smtClean="0"/>
              <a:t> (1886)</a:t>
            </a:r>
            <a:r>
              <a:rPr lang="en-US" sz="2800" dirty="0" smtClean="0"/>
              <a:t> </a:t>
            </a:r>
            <a:r>
              <a:rPr lang="en-US" sz="2800" dirty="0" smtClean="0">
                <a:solidFill>
                  <a:schemeClr val="bg1"/>
                </a:solidFill>
              </a:rPr>
              <a:t>classified periodontal disease into 5 types</a:t>
            </a:r>
            <a:r>
              <a:rPr lang="en-US" sz="2800" baseline="30000" dirty="0" smtClean="0">
                <a:solidFill>
                  <a:schemeClr val="bg1"/>
                </a:solidFill>
              </a:rPr>
              <a:t>(2)</a:t>
            </a:r>
            <a:r>
              <a:rPr lang="en-US" sz="2800" dirty="0" smtClean="0">
                <a:solidFill>
                  <a:schemeClr val="bg1"/>
                </a:solidFill>
              </a:rPr>
              <a:t>:</a:t>
            </a:r>
          </a:p>
          <a:p>
            <a:pPr>
              <a:buNone/>
            </a:pPr>
            <a:endParaRPr lang="en-IN" sz="2800" dirty="0" smtClean="0">
              <a:solidFill>
                <a:schemeClr val="bg1"/>
              </a:solidFill>
            </a:endParaRPr>
          </a:p>
          <a:p>
            <a:pPr lvl="0">
              <a:buFont typeface="Wingdings" pitchFamily="2" charset="2"/>
              <a:buChar char="ü"/>
            </a:pPr>
            <a:r>
              <a:rPr lang="en-US" sz="2800" dirty="0" smtClean="0">
                <a:solidFill>
                  <a:schemeClr val="bg1"/>
                </a:solidFill>
              </a:rPr>
              <a:t>Constitutional Gingivitis.</a:t>
            </a:r>
            <a:endParaRPr lang="en-IN" sz="2800" dirty="0" smtClean="0">
              <a:solidFill>
                <a:schemeClr val="bg1"/>
              </a:solidFill>
            </a:endParaRPr>
          </a:p>
          <a:p>
            <a:pPr lvl="0">
              <a:buFont typeface="Wingdings" pitchFamily="2" charset="2"/>
              <a:buChar char="ü"/>
            </a:pPr>
            <a:r>
              <a:rPr lang="en-US" sz="2800" dirty="0" smtClean="0">
                <a:solidFill>
                  <a:schemeClr val="bg1"/>
                </a:solidFill>
              </a:rPr>
              <a:t>A painful form of gingivitis.</a:t>
            </a:r>
            <a:endParaRPr lang="en-IN" sz="2800" dirty="0" smtClean="0">
              <a:solidFill>
                <a:schemeClr val="bg1"/>
              </a:solidFill>
            </a:endParaRPr>
          </a:p>
          <a:p>
            <a:pPr lvl="0">
              <a:buFont typeface="Wingdings" pitchFamily="2" charset="2"/>
              <a:buChar char="ü"/>
            </a:pPr>
            <a:r>
              <a:rPr lang="en-US" sz="2800" dirty="0" smtClean="0">
                <a:solidFill>
                  <a:schemeClr val="bg1"/>
                </a:solidFill>
              </a:rPr>
              <a:t>Simple gingivitis.</a:t>
            </a:r>
            <a:endParaRPr lang="en-IN" sz="2800" dirty="0" smtClean="0">
              <a:solidFill>
                <a:schemeClr val="bg1"/>
              </a:solidFill>
            </a:endParaRPr>
          </a:p>
          <a:p>
            <a:pPr lvl="0">
              <a:buFont typeface="Wingdings" pitchFamily="2" charset="2"/>
              <a:buChar char="ü"/>
            </a:pPr>
            <a:r>
              <a:rPr lang="en-US" sz="2800" dirty="0" smtClean="0">
                <a:solidFill>
                  <a:schemeClr val="bg1"/>
                </a:solidFill>
              </a:rPr>
              <a:t>Calcific inflammation of the </a:t>
            </a:r>
            <a:r>
              <a:rPr lang="en-US" sz="2800" dirty="0" err="1" smtClean="0">
                <a:solidFill>
                  <a:schemeClr val="bg1"/>
                </a:solidFill>
              </a:rPr>
              <a:t>peridental</a:t>
            </a:r>
            <a:r>
              <a:rPr lang="en-US" sz="2800" dirty="0" smtClean="0">
                <a:solidFill>
                  <a:schemeClr val="bg1"/>
                </a:solidFill>
              </a:rPr>
              <a:t> membrane.</a:t>
            </a:r>
            <a:endParaRPr lang="en-IN" sz="2800" dirty="0" smtClean="0">
              <a:solidFill>
                <a:schemeClr val="bg1"/>
              </a:solidFill>
            </a:endParaRPr>
          </a:p>
          <a:p>
            <a:pPr lvl="0">
              <a:buFont typeface="Wingdings" pitchFamily="2" charset="2"/>
              <a:buChar char="ü"/>
            </a:pPr>
            <a:r>
              <a:rPr lang="en-US" sz="2800" dirty="0" smtClean="0">
                <a:solidFill>
                  <a:schemeClr val="bg1"/>
                </a:solidFill>
              </a:rPr>
              <a:t>Phagedenic </a:t>
            </a:r>
            <a:r>
              <a:rPr lang="en-US" sz="2800" dirty="0" err="1" smtClean="0">
                <a:solidFill>
                  <a:schemeClr val="bg1"/>
                </a:solidFill>
              </a:rPr>
              <a:t>peri</a:t>
            </a:r>
            <a:r>
              <a:rPr lang="en-US" sz="2800" dirty="0" smtClean="0">
                <a:solidFill>
                  <a:schemeClr val="bg1"/>
                </a:solidFill>
              </a:rPr>
              <a:t> </a:t>
            </a:r>
            <a:r>
              <a:rPr lang="en-US" sz="2800" dirty="0" err="1" smtClean="0">
                <a:solidFill>
                  <a:schemeClr val="bg1"/>
                </a:solidFill>
              </a:rPr>
              <a:t>cementitis</a:t>
            </a:r>
            <a:r>
              <a:rPr lang="en-US" sz="2800" dirty="0" smtClean="0">
                <a:solidFill>
                  <a:schemeClr val="bg1"/>
                </a:solidFill>
              </a:rPr>
              <a:t>.</a:t>
            </a:r>
            <a:endParaRPr lang="en-IN" sz="2800" dirty="0" smtClean="0">
              <a:solidFill>
                <a:schemeClr val="bg1"/>
              </a:solidFill>
            </a:endParaRPr>
          </a:p>
          <a:p>
            <a:pPr>
              <a:buFont typeface="Wingdings" pitchFamily="2" charset="2"/>
              <a:buChar char="ü"/>
            </a:pPr>
            <a:endParaRPr lang="en-IN" sz="2800" dirty="0">
              <a:solidFill>
                <a:schemeClr val="bg1"/>
              </a:solidFill>
            </a:endParaRPr>
          </a:p>
        </p:txBody>
      </p:sp>
      <p:sp>
        <p:nvSpPr>
          <p:cNvPr id="4" name="Slide Number Placeholder 3"/>
          <p:cNvSpPr>
            <a:spLocks noGrp="1"/>
          </p:cNvSpPr>
          <p:nvPr>
            <p:ph type="sldNum" sz="quarter" idx="12"/>
          </p:nvPr>
        </p:nvSpPr>
        <p:spPr/>
        <p:txBody>
          <a:bodyPr/>
          <a:lstStyle/>
          <a:p>
            <a:fld id="{8DA970DF-EE4C-4EB9-918C-42B34583AD53}" type="slidenum">
              <a:rPr lang="en-IN" smtClean="0"/>
              <a:pPr/>
              <a:t>4</a:t>
            </a:fld>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fade">
                                      <p:cBhvr>
                                        <p:cTn id="11" dur="1000"/>
                                        <p:tgtEl>
                                          <p:spTgt spid="3">
                                            <p:txEl>
                                              <p:pRg st="4" end="4"/>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1000"/>
                                        <p:tgtEl>
                                          <p:spTgt spid="3">
                                            <p:txEl>
                                              <p:pRg st="5" end="5"/>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000"/>
                                        <p:tgtEl>
                                          <p:spTgt spid="3">
                                            <p:txEl>
                                              <p:pRg st="6" end="6"/>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chemeClr val="bg1"/>
              </a:solidFill>
            </a:endParaRPr>
          </a:p>
        </p:txBody>
      </p:sp>
      <p:sp>
        <p:nvSpPr>
          <p:cNvPr id="3" name="Content Placeholder 2"/>
          <p:cNvSpPr>
            <a:spLocks noGrp="1"/>
          </p:cNvSpPr>
          <p:nvPr>
            <p:ph idx="1"/>
          </p:nvPr>
        </p:nvSpPr>
        <p:spPr>
          <a:xfrm>
            <a:off x="539552" y="1412776"/>
            <a:ext cx="8153400" cy="5050160"/>
          </a:xfrm>
        </p:spPr>
        <p:txBody>
          <a:bodyPr>
            <a:normAutofit/>
          </a:bodyPr>
          <a:lstStyle/>
          <a:p>
            <a:pPr algn="ctr">
              <a:buFont typeface="Wingdings" pitchFamily="2" charset="2"/>
              <a:buChar char="ü"/>
            </a:pPr>
            <a:r>
              <a:rPr lang="en-US" sz="2800" dirty="0" smtClean="0">
                <a:solidFill>
                  <a:schemeClr val="bg1"/>
                </a:solidFill>
              </a:rPr>
              <a:t>Essential therapeutic consideration for the clinician is to </a:t>
            </a:r>
          </a:p>
          <a:p>
            <a:pPr algn="just">
              <a:buFont typeface="Wingdings" pitchFamily="2" charset="2"/>
              <a:buChar char="ü"/>
            </a:pPr>
            <a:endParaRPr lang="en-US" sz="2800" dirty="0" smtClean="0">
              <a:solidFill>
                <a:schemeClr val="bg1"/>
              </a:solidFill>
            </a:endParaRPr>
          </a:p>
          <a:p>
            <a:pPr algn="just">
              <a:buFont typeface="Wingdings" pitchFamily="2" charset="2"/>
              <a:buChar char="ü"/>
            </a:pPr>
            <a:r>
              <a:rPr lang="en-US" sz="2800" dirty="0" smtClean="0">
                <a:solidFill>
                  <a:schemeClr val="bg1"/>
                </a:solidFill>
              </a:rPr>
              <a:t>control the infection</a:t>
            </a:r>
          </a:p>
          <a:p>
            <a:pPr algn="just">
              <a:buFont typeface="Wingdings" pitchFamily="2" charset="2"/>
              <a:buChar char="ü"/>
            </a:pPr>
            <a:r>
              <a:rPr lang="en-US" sz="2800" dirty="0" smtClean="0">
                <a:solidFill>
                  <a:schemeClr val="bg1"/>
                </a:solidFill>
              </a:rPr>
              <a:t> arrest the disease progression</a:t>
            </a:r>
          </a:p>
          <a:p>
            <a:pPr algn="just">
              <a:buFont typeface="Wingdings" pitchFamily="2" charset="2"/>
              <a:buChar char="ü"/>
            </a:pPr>
            <a:r>
              <a:rPr lang="en-US" sz="2800" dirty="0" smtClean="0">
                <a:solidFill>
                  <a:schemeClr val="bg1"/>
                </a:solidFill>
              </a:rPr>
              <a:t> correct anatomical defects</a:t>
            </a:r>
          </a:p>
          <a:p>
            <a:pPr algn="just">
              <a:buFont typeface="Wingdings" pitchFamily="2" charset="2"/>
              <a:buChar char="ü"/>
            </a:pPr>
            <a:r>
              <a:rPr lang="en-US" sz="2800" dirty="0" smtClean="0">
                <a:solidFill>
                  <a:schemeClr val="bg1"/>
                </a:solidFill>
              </a:rPr>
              <a:t> replace missing teeth </a:t>
            </a:r>
          </a:p>
          <a:p>
            <a:pPr algn="just">
              <a:buFont typeface="Wingdings" pitchFamily="2" charset="2"/>
              <a:buChar char="ü"/>
            </a:pPr>
            <a:r>
              <a:rPr lang="en-US" sz="2800" dirty="0" smtClean="0">
                <a:solidFill>
                  <a:schemeClr val="bg1"/>
                </a:solidFill>
              </a:rPr>
              <a:t> ultimately help the patient maintain periodontal health with frequent periodontal maintenance care.</a:t>
            </a:r>
            <a:endParaRPr lang="en-US" sz="2800" dirty="0">
              <a:solidFill>
                <a:schemeClr val="bg1"/>
              </a:solidFill>
            </a:endParaRPr>
          </a:p>
        </p:txBody>
      </p:sp>
      <p:sp>
        <p:nvSpPr>
          <p:cNvPr id="4" name="Slide Number Placeholder 3"/>
          <p:cNvSpPr>
            <a:spLocks noGrp="1"/>
          </p:cNvSpPr>
          <p:nvPr>
            <p:ph type="sldNum" sz="quarter" idx="12"/>
          </p:nvPr>
        </p:nvSpPr>
        <p:spPr/>
        <p:txBody>
          <a:bodyPr/>
          <a:lstStyle/>
          <a:p>
            <a:fld id="{8DA970DF-EE4C-4EB9-918C-42B34583AD53}" type="slidenum">
              <a:rPr lang="en-IN" smtClean="0">
                <a:solidFill>
                  <a:schemeClr val="bg1"/>
                </a:solidFill>
              </a:rPr>
              <a:pPr/>
              <a:t>40</a:t>
            </a:fld>
            <a:endParaRPr lang="en-IN">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1000"/>
                                        <p:tgtEl>
                                          <p:spTgt spid="3">
                                            <p:txEl>
                                              <p:pRg st="3" end="3"/>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808"/>
            <a:ext cx="8229600" cy="638944"/>
          </a:xfrm>
        </p:spPr>
        <p:txBody>
          <a:bodyPr>
            <a:noAutofit/>
          </a:bodyPr>
          <a:lstStyle/>
          <a:p>
            <a:pPr algn="ctr"/>
            <a:r>
              <a:rPr lang="en-US" sz="3200"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Conventional non surgical periodontal therapy</a:t>
            </a:r>
            <a:endParaRPr lang="en-US" sz="3200"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
        <p:nvSpPr>
          <p:cNvPr id="3" name="Content Placeholder 2"/>
          <p:cNvSpPr>
            <a:spLocks noGrp="1"/>
          </p:cNvSpPr>
          <p:nvPr>
            <p:ph idx="1"/>
          </p:nvPr>
        </p:nvSpPr>
        <p:spPr>
          <a:xfrm>
            <a:off x="539552" y="2204864"/>
            <a:ext cx="8064896" cy="4824536"/>
          </a:xfrm>
        </p:spPr>
        <p:txBody>
          <a:bodyPr>
            <a:normAutofit/>
          </a:bodyPr>
          <a:lstStyle/>
          <a:p>
            <a:pPr algn="just">
              <a:buFont typeface="Wingdings" pitchFamily="2" charset="2"/>
              <a:buChar char="ü"/>
            </a:pPr>
            <a:r>
              <a:rPr lang="en-US" sz="2400" dirty="0" smtClean="0">
                <a:solidFill>
                  <a:schemeClr val="bg1"/>
                </a:solidFill>
              </a:rPr>
              <a:t>It consists of patient education, oral hygiene improvement, scaling root planning and regular recall maintenance. </a:t>
            </a:r>
          </a:p>
          <a:p>
            <a:pPr algn="just">
              <a:buFont typeface="Wingdings" pitchFamily="2" charset="2"/>
              <a:buChar char="ü"/>
            </a:pPr>
            <a:endParaRPr lang="en-US" sz="2400" dirty="0" smtClean="0">
              <a:solidFill>
                <a:schemeClr val="bg1"/>
              </a:solidFill>
            </a:endParaRPr>
          </a:p>
          <a:p>
            <a:pPr algn="just">
              <a:buNone/>
            </a:pPr>
            <a:r>
              <a:rPr lang="en-US" sz="2400" dirty="0" smtClean="0">
                <a:solidFill>
                  <a:schemeClr val="bg1"/>
                </a:solidFill>
              </a:rPr>
              <a:t>     </a:t>
            </a:r>
          </a:p>
          <a:p>
            <a:pPr algn="just">
              <a:buFont typeface="Wingdings" pitchFamily="2" charset="2"/>
              <a:buChar char="ü"/>
            </a:pPr>
            <a:r>
              <a:rPr lang="en-IN" sz="2400" dirty="0" err="1" smtClean="0">
                <a:solidFill>
                  <a:schemeClr val="bg1"/>
                </a:solidFill>
              </a:rPr>
              <a:t>Badersten</a:t>
            </a:r>
            <a:r>
              <a:rPr lang="en-IN" sz="2400" dirty="0" smtClean="0">
                <a:solidFill>
                  <a:schemeClr val="bg1"/>
                </a:solidFill>
              </a:rPr>
              <a:t> et al. (1984) demonstrated that chronic </a:t>
            </a:r>
            <a:r>
              <a:rPr lang="en-IN" sz="2400" dirty="0" err="1" smtClean="0">
                <a:solidFill>
                  <a:schemeClr val="bg1"/>
                </a:solidFill>
              </a:rPr>
              <a:t>periodontitis</a:t>
            </a:r>
            <a:r>
              <a:rPr lang="en-IN" sz="2400" dirty="0" smtClean="0">
                <a:solidFill>
                  <a:schemeClr val="bg1"/>
                </a:solidFill>
              </a:rPr>
              <a:t> can be treated successfully by intensive initial non-surgical periodontal therapy and this outcome can be maintained over time.</a:t>
            </a:r>
            <a:r>
              <a:rPr lang="en-IN" sz="2400" baseline="30000" dirty="0" smtClean="0">
                <a:solidFill>
                  <a:schemeClr val="bg1"/>
                </a:solidFill>
              </a:rPr>
              <a:t>(26)</a:t>
            </a:r>
            <a:endParaRPr lang="en-IN" sz="2400" dirty="0" smtClean="0">
              <a:solidFill>
                <a:schemeClr val="bg1"/>
              </a:solidFill>
            </a:endParaRPr>
          </a:p>
          <a:p>
            <a:pPr algn="just">
              <a:buFont typeface="Wingdings" pitchFamily="2" charset="2"/>
              <a:buChar char="ü"/>
            </a:pPr>
            <a:endParaRPr lang="en-IN" sz="2400" dirty="0" smtClean="0">
              <a:solidFill>
                <a:schemeClr val="bg1"/>
              </a:solidFill>
            </a:endParaRPr>
          </a:p>
          <a:p>
            <a:pPr algn="just">
              <a:buFont typeface="Wingdings" pitchFamily="2" charset="2"/>
              <a:buChar char="ü"/>
            </a:pPr>
            <a:endParaRPr lang="en-US" sz="2400" dirty="0" smtClean="0">
              <a:solidFill>
                <a:schemeClr val="bg1"/>
              </a:solidFill>
            </a:endParaRPr>
          </a:p>
          <a:p>
            <a:pPr algn="just">
              <a:buFont typeface="Wingdings" pitchFamily="2" charset="2"/>
              <a:buChar char="ü"/>
            </a:pPr>
            <a:endParaRPr lang="en-US" sz="2400" dirty="0">
              <a:solidFill>
                <a:schemeClr val="bg1"/>
              </a:solidFill>
            </a:endParaRPr>
          </a:p>
        </p:txBody>
      </p:sp>
      <p:sp>
        <p:nvSpPr>
          <p:cNvPr id="4" name="Slide Number Placeholder 3"/>
          <p:cNvSpPr>
            <a:spLocks noGrp="1"/>
          </p:cNvSpPr>
          <p:nvPr>
            <p:ph type="sldNum" sz="quarter" idx="12"/>
          </p:nvPr>
        </p:nvSpPr>
        <p:spPr/>
        <p:txBody>
          <a:bodyPr/>
          <a:lstStyle/>
          <a:p>
            <a:fld id="{8DA970DF-EE4C-4EB9-918C-42B34583AD53}" type="slidenum">
              <a:rPr lang="en-IN" smtClean="0"/>
              <a:pPr/>
              <a:t>41</a:t>
            </a:fld>
            <a:endParaRPr lang="en-IN"/>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a:xfrm>
            <a:off x="457200" y="274638"/>
            <a:ext cx="8229600" cy="778098"/>
          </a:xfrm>
        </p:spPr>
        <p:txBody>
          <a:bodyPr/>
          <a:lstStyle/>
          <a:p>
            <a:r>
              <a:rPr lang="en-US" sz="4400" dirty="0" smtClean="0">
                <a:solidFill>
                  <a:schemeClr val="bg1"/>
                </a:solidFill>
              </a:rPr>
              <a:t>NON SURGICAL THERAPY</a:t>
            </a:r>
            <a:endParaRPr lang="en-US" sz="4400" dirty="0">
              <a:solidFill>
                <a:schemeClr val="bg1"/>
              </a:solidFill>
            </a:endParaRPr>
          </a:p>
        </p:txBody>
      </p:sp>
      <p:sp>
        <p:nvSpPr>
          <p:cNvPr id="462851" name="Rectangle 3"/>
          <p:cNvSpPr>
            <a:spLocks noGrp="1" noChangeArrowheads="1"/>
          </p:cNvSpPr>
          <p:nvPr>
            <p:ph idx="1"/>
          </p:nvPr>
        </p:nvSpPr>
        <p:spPr/>
        <p:txBody>
          <a:bodyPr>
            <a:noAutofit/>
          </a:bodyPr>
          <a:lstStyle/>
          <a:p>
            <a:pPr>
              <a:lnSpc>
                <a:spcPct val="120000"/>
              </a:lnSpc>
              <a:buFont typeface="Wingdings" pitchFamily="2" charset="2"/>
              <a:buChar char="ü"/>
            </a:pPr>
            <a:r>
              <a:rPr lang="en-US" sz="2400" dirty="0"/>
              <a:t>Local therapy</a:t>
            </a:r>
          </a:p>
          <a:p>
            <a:pPr lvl="1">
              <a:lnSpc>
                <a:spcPct val="120000"/>
              </a:lnSpc>
              <a:buFont typeface="Wingdings" pitchFamily="2" charset="2"/>
              <a:buChar char="ü"/>
            </a:pPr>
            <a:r>
              <a:rPr lang="en-US" sz="2000" dirty="0">
                <a:solidFill>
                  <a:schemeClr val="bg1"/>
                </a:solidFill>
              </a:rPr>
              <a:t>Elimination of plaque and calculus </a:t>
            </a:r>
            <a:r>
              <a:rPr lang="en-US" sz="2000" dirty="0" smtClean="0">
                <a:solidFill>
                  <a:schemeClr val="bg1"/>
                </a:solidFill>
              </a:rPr>
              <a:t>.</a:t>
            </a:r>
            <a:endParaRPr lang="en-US" sz="2000" dirty="0">
              <a:solidFill>
                <a:schemeClr val="bg1"/>
              </a:solidFill>
            </a:endParaRPr>
          </a:p>
          <a:p>
            <a:pPr lvl="1">
              <a:lnSpc>
                <a:spcPct val="120000"/>
              </a:lnSpc>
              <a:buFont typeface="Wingdings" pitchFamily="2" charset="2"/>
              <a:buChar char="ü"/>
            </a:pPr>
            <a:r>
              <a:rPr lang="en-US" sz="2000" dirty="0">
                <a:solidFill>
                  <a:schemeClr val="bg1"/>
                </a:solidFill>
              </a:rPr>
              <a:t>Relieve trauma from </a:t>
            </a:r>
            <a:r>
              <a:rPr lang="en-US" sz="2000" dirty="0" smtClean="0">
                <a:solidFill>
                  <a:schemeClr val="bg1"/>
                </a:solidFill>
              </a:rPr>
              <a:t>occlusion.</a:t>
            </a:r>
          </a:p>
          <a:p>
            <a:pPr lvl="1">
              <a:lnSpc>
                <a:spcPct val="120000"/>
              </a:lnSpc>
              <a:buNone/>
            </a:pPr>
            <a:endParaRPr lang="en-US" sz="2000" dirty="0">
              <a:solidFill>
                <a:schemeClr val="bg1"/>
              </a:solidFill>
            </a:endParaRPr>
          </a:p>
          <a:p>
            <a:pPr>
              <a:lnSpc>
                <a:spcPct val="120000"/>
              </a:lnSpc>
              <a:buFont typeface="Wingdings" pitchFamily="2" charset="2"/>
              <a:buChar char="ü"/>
            </a:pPr>
            <a:r>
              <a:rPr lang="en-US" sz="2400" dirty="0"/>
              <a:t>Abscess </a:t>
            </a:r>
            <a:r>
              <a:rPr lang="en-US" sz="2400" dirty="0" smtClean="0"/>
              <a:t>drainage </a:t>
            </a:r>
            <a:r>
              <a:rPr lang="en-US" sz="2400" dirty="0" smtClean="0">
                <a:solidFill>
                  <a:schemeClr val="bg1"/>
                </a:solidFill>
              </a:rPr>
              <a:t>.</a:t>
            </a:r>
            <a:endParaRPr lang="en-US" sz="2400" dirty="0">
              <a:solidFill>
                <a:schemeClr val="bg1"/>
              </a:solidFill>
            </a:endParaRPr>
          </a:p>
          <a:p>
            <a:pPr>
              <a:lnSpc>
                <a:spcPct val="120000"/>
              </a:lnSpc>
              <a:buFont typeface="Wingdings" pitchFamily="2" charset="2"/>
              <a:buChar char="ü"/>
            </a:pPr>
            <a:r>
              <a:rPr lang="en-US" sz="2400" dirty="0" err="1"/>
              <a:t>Subgingival</a:t>
            </a:r>
            <a:r>
              <a:rPr lang="en-US" sz="2400" dirty="0"/>
              <a:t> irrigation </a:t>
            </a:r>
            <a:r>
              <a:rPr lang="en-US" sz="2400" dirty="0" smtClean="0">
                <a:solidFill>
                  <a:schemeClr val="bg1"/>
                </a:solidFill>
              </a:rPr>
              <a:t>.</a:t>
            </a:r>
            <a:endParaRPr lang="en-US" sz="2400" dirty="0">
              <a:solidFill>
                <a:schemeClr val="bg1"/>
              </a:solidFill>
            </a:endParaRPr>
          </a:p>
          <a:p>
            <a:pPr>
              <a:lnSpc>
                <a:spcPct val="120000"/>
              </a:lnSpc>
              <a:buFont typeface="Wingdings" pitchFamily="2" charset="2"/>
              <a:buChar char="ü"/>
            </a:pPr>
            <a:r>
              <a:rPr lang="en-US" sz="2400" dirty="0"/>
              <a:t>Supra and </a:t>
            </a:r>
            <a:r>
              <a:rPr lang="en-US" sz="2400" dirty="0" err="1"/>
              <a:t>subgingival</a:t>
            </a:r>
            <a:r>
              <a:rPr lang="en-US" sz="2400" dirty="0"/>
              <a:t> scaling &amp; root </a:t>
            </a:r>
            <a:r>
              <a:rPr lang="en-US" sz="2400" dirty="0" err="1"/>
              <a:t>planing</a:t>
            </a:r>
            <a:r>
              <a:rPr lang="en-US" sz="2400" dirty="0">
                <a:solidFill>
                  <a:schemeClr val="bg1"/>
                </a:solidFill>
              </a:rPr>
              <a:t>. </a:t>
            </a:r>
          </a:p>
          <a:p>
            <a:pPr lvl="1">
              <a:lnSpc>
                <a:spcPct val="120000"/>
              </a:lnSpc>
              <a:buFont typeface="Wingdings" pitchFamily="2" charset="2"/>
              <a:buChar char="ü"/>
            </a:pPr>
            <a:r>
              <a:rPr lang="en-US" sz="2000" dirty="0">
                <a:solidFill>
                  <a:schemeClr val="bg1"/>
                </a:solidFill>
              </a:rPr>
              <a:t>Reduction in microorganisms. </a:t>
            </a:r>
          </a:p>
          <a:p>
            <a:pPr lvl="1">
              <a:lnSpc>
                <a:spcPct val="120000"/>
              </a:lnSpc>
              <a:buFont typeface="Wingdings" pitchFamily="2" charset="2"/>
              <a:buChar char="ü"/>
            </a:pPr>
            <a:r>
              <a:rPr lang="en-US" sz="2000" dirty="0" smtClean="0">
                <a:solidFill>
                  <a:schemeClr val="bg1"/>
                </a:solidFill>
              </a:rPr>
              <a:t>(</a:t>
            </a:r>
            <a:r>
              <a:rPr lang="en-US" sz="2000" dirty="0" err="1" smtClean="0">
                <a:solidFill>
                  <a:schemeClr val="bg1"/>
                </a:solidFill>
              </a:rPr>
              <a:t>Philstrom</a:t>
            </a:r>
            <a:r>
              <a:rPr lang="en-US" sz="2000" dirty="0" smtClean="0">
                <a:solidFill>
                  <a:schemeClr val="bg1"/>
                </a:solidFill>
              </a:rPr>
              <a:t> </a:t>
            </a:r>
            <a:r>
              <a:rPr lang="en-US" sz="2000" dirty="0">
                <a:solidFill>
                  <a:schemeClr val="bg1"/>
                </a:solidFill>
              </a:rPr>
              <a:t>et al 1983, </a:t>
            </a:r>
            <a:r>
              <a:rPr lang="en-US" sz="2000" dirty="0" err="1">
                <a:solidFill>
                  <a:schemeClr val="bg1"/>
                </a:solidFill>
              </a:rPr>
              <a:t>Ramfjord</a:t>
            </a:r>
            <a:r>
              <a:rPr lang="en-US" sz="2000" dirty="0">
                <a:solidFill>
                  <a:schemeClr val="bg1"/>
                </a:solidFill>
              </a:rPr>
              <a:t> et al 1987, </a:t>
            </a:r>
            <a:r>
              <a:rPr lang="en-US" sz="2000" dirty="0" err="1">
                <a:solidFill>
                  <a:schemeClr val="bg1"/>
                </a:solidFill>
              </a:rPr>
              <a:t>Badersten</a:t>
            </a:r>
            <a:r>
              <a:rPr lang="en-US" sz="2000" dirty="0">
                <a:solidFill>
                  <a:schemeClr val="bg1"/>
                </a:solidFill>
              </a:rPr>
              <a:t> et al 1987…. SRP is effective in reducing GI &amp; </a:t>
            </a:r>
            <a:r>
              <a:rPr lang="en-US" sz="2000" dirty="0" smtClean="0">
                <a:solidFill>
                  <a:schemeClr val="bg1"/>
                </a:solidFill>
              </a:rPr>
              <a:t>PD)</a:t>
            </a:r>
            <a:endParaRPr lang="en-US" sz="2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62851">
                                            <p:txEl>
                                              <p:pRg st="0" end="0"/>
                                            </p:txEl>
                                          </p:spTgt>
                                        </p:tgtEl>
                                        <p:attrNameLst>
                                          <p:attrName>style.visibility</p:attrName>
                                        </p:attrNameLst>
                                      </p:cBhvr>
                                      <p:to>
                                        <p:strVal val="visible"/>
                                      </p:to>
                                    </p:set>
                                    <p:animEffect transition="in" filter="fade">
                                      <p:cBhvr>
                                        <p:cTn id="7" dur="1000"/>
                                        <p:tgtEl>
                                          <p:spTgt spid="462851">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62851">
                                            <p:txEl>
                                              <p:pRg st="1" end="1"/>
                                            </p:txEl>
                                          </p:spTgt>
                                        </p:tgtEl>
                                        <p:attrNameLst>
                                          <p:attrName>style.visibility</p:attrName>
                                        </p:attrNameLst>
                                      </p:cBhvr>
                                      <p:to>
                                        <p:strVal val="visible"/>
                                      </p:to>
                                    </p:set>
                                    <p:animEffect transition="in" filter="fade">
                                      <p:cBhvr>
                                        <p:cTn id="11" dur="1000"/>
                                        <p:tgtEl>
                                          <p:spTgt spid="462851">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62851">
                                            <p:txEl>
                                              <p:pRg st="2" end="2"/>
                                            </p:txEl>
                                          </p:spTgt>
                                        </p:tgtEl>
                                        <p:attrNameLst>
                                          <p:attrName>style.visibility</p:attrName>
                                        </p:attrNameLst>
                                      </p:cBhvr>
                                      <p:to>
                                        <p:strVal val="visible"/>
                                      </p:to>
                                    </p:set>
                                    <p:animEffect transition="in" filter="fade">
                                      <p:cBhvr>
                                        <p:cTn id="15" dur="1000"/>
                                        <p:tgtEl>
                                          <p:spTgt spid="462851">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462851">
                                            <p:txEl>
                                              <p:pRg st="4" end="4"/>
                                            </p:txEl>
                                          </p:spTgt>
                                        </p:tgtEl>
                                        <p:attrNameLst>
                                          <p:attrName>style.visibility</p:attrName>
                                        </p:attrNameLst>
                                      </p:cBhvr>
                                      <p:to>
                                        <p:strVal val="visible"/>
                                      </p:to>
                                    </p:set>
                                    <p:animEffect transition="in" filter="fade">
                                      <p:cBhvr>
                                        <p:cTn id="19" dur="1000"/>
                                        <p:tgtEl>
                                          <p:spTgt spid="462851">
                                            <p:txEl>
                                              <p:pRg st="4" end="4"/>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462851">
                                            <p:txEl>
                                              <p:pRg st="5" end="5"/>
                                            </p:txEl>
                                          </p:spTgt>
                                        </p:tgtEl>
                                        <p:attrNameLst>
                                          <p:attrName>style.visibility</p:attrName>
                                        </p:attrNameLst>
                                      </p:cBhvr>
                                      <p:to>
                                        <p:strVal val="visible"/>
                                      </p:to>
                                    </p:set>
                                    <p:animEffect transition="in" filter="fade">
                                      <p:cBhvr>
                                        <p:cTn id="23" dur="1000"/>
                                        <p:tgtEl>
                                          <p:spTgt spid="462851">
                                            <p:txEl>
                                              <p:pRg st="5" end="5"/>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462851">
                                            <p:txEl>
                                              <p:pRg st="6" end="6"/>
                                            </p:txEl>
                                          </p:spTgt>
                                        </p:tgtEl>
                                        <p:attrNameLst>
                                          <p:attrName>style.visibility</p:attrName>
                                        </p:attrNameLst>
                                      </p:cBhvr>
                                      <p:to>
                                        <p:strVal val="visible"/>
                                      </p:to>
                                    </p:set>
                                    <p:animEffect transition="in" filter="fade">
                                      <p:cBhvr>
                                        <p:cTn id="27" dur="1000"/>
                                        <p:tgtEl>
                                          <p:spTgt spid="462851">
                                            <p:txEl>
                                              <p:pRg st="6" end="6"/>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462851">
                                            <p:txEl>
                                              <p:pRg st="7" end="7"/>
                                            </p:txEl>
                                          </p:spTgt>
                                        </p:tgtEl>
                                        <p:attrNameLst>
                                          <p:attrName>style.visibility</p:attrName>
                                        </p:attrNameLst>
                                      </p:cBhvr>
                                      <p:to>
                                        <p:strVal val="visible"/>
                                      </p:to>
                                    </p:set>
                                    <p:animEffect transition="in" filter="fade">
                                      <p:cBhvr>
                                        <p:cTn id="31" dur="1000"/>
                                        <p:tgtEl>
                                          <p:spTgt spid="462851">
                                            <p:txEl>
                                              <p:pRg st="7" end="7"/>
                                            </p:txEl>
                                          </p:spTgt>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462851">
                                            <p:txEl>
                                              <p:pRg st="8" end="8"/>
                                            </p:txEl>
                                          </p:spTgt>
                                        </p:tgtEl>
                                        <p:attrNameLst>
                                          <p:attrName>style.visibility</p:attrName>
                                        </p:attrNameLst>
                                      </p:cBhvr>
                                      <p:to>
                                        <p:strVal val="visible"/>
                                      </p:to>
                                    </p:set>
                                    <p:animEffect transition="in" filter="fade">
                                      <p:cBhvr>
                                        <p:cTn id="35" dur="1000"/>
                                        <p:tgtEl>
                                          <p:spTgt spid="4628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p:txBody>
          <a:bodyPr/>
          <a:lstStyle/>
          <a:p>
            <a:r>
              <a:rPr lang="en-US" sz="4400" dirty="0">
                <a:solidFill>
                  <a:schemeClr val="bg1"/>
                </a:solidFill>
              </a:rPr>
              <a:t>Nonsurgical therapy</a:t>
            </a:r>
          </a:p>
        </p:txBody>
      </p:sp>
      <p:sp>
        <p:nvSpPr>
          <p:cNvPr id="463875" name="Rectangle 3"/>
          <p:cNvSpPr>
            <a:spLocks noGrp="1" noChangeArrowheads="1"/>
          </p:cNvSpPr>
          <p:nvPr>
            <p:ph idx="1"/>
          </p:nvPr>
        </p:nvSpPr>
        <p:spPr>
          <a:xfrm>
            <a:off x="457200" y="1772816"/>
            <a:ext cx="8229600" cy="4353347"/>
          </a:xfrm>
        </p:spPr>
        <p:txBody>
          <a:bodyPr>
            <a:noAutofit/>
          </a:bodyPr>
          <a:lstStyle/>
          <a:p>
            <a:pPr>
              <a:lnSpc>
                <a:spcPct val="130000"/>
              </a:lnSpc>
              <a:buFont typeface="Wingdings" pitchFamily="2" charset="2"/>
              <a:buChar char="ü"/>
            </a:pPr>
            <a:r>
              <a:rPr lang="en-US" sz="2800" dirty="0"/>
              <a:t>Antibiotics</a:t>
            </a:r>
          </a:p>
          <a:p>
            <a:pPr lvl="1">
              <a:lnSpc>
                <a:spcPct val="130000"/>
              </a:lnSpc>
              <a:buFont typeface="Wingdings" pitchFamily="2" charset="2"/>
              <a:buChar char="ü"/>
            </a:pPr>
            <a:r>
              <a:rPr lang="en-US" sz="2400" dirty="0" err="1">
                <a:solidFill>
                  <a:schemeClr val="bg1"/>
                </a:solidFill>
              </a:rPr>
              <a:t>Tetracyclines</a:t>
            </a:r>
            <a:r>
              <a:rPr lang="en-US" sz="2400" dirty="0">
                <a:solidFill>
                  <a:schemeClr val="bg1"/>
                </a:solidFill>
              </a:rPr>
              <a:t> </a:t>
            </a:r>
          </a:p>
          <a:p>
            <a:pPr lvl="1">
              <a:lnSpc>
                <a:spcPct val="130000"/>
              </a:lnSpc>
              <a:buFont typeface="Wingdings" pitchFamily="2" charset="2"/>
              <a:buChar char="ü"/>
            </a:pPr>
            <a:r>
              <a:rPr lang="en-US" sz="2400" dirty="0" err="1">
                <a:solidFill>
                  <a:schemeClr val="bg1"/>
                </a:solidFill>
              </a:rPr>
              <a:t>Minocycline</a:t>
            </a:r>
            <a:r>
              <a:rPr lang="en-US" sz="2400" dirty="0">
                <a:solidFill>
                  <a:schemeClr val="bg1"/>
                </a:solidFill>
              </a:rPr>
              <a:t> 200 mg/day for </a:t>
            </a:r>
            <a:r>
              <a:rPr lang="en-US" sz="2400" dirty="0" smtClean="0">
                <a:solidFill>
                  <a:schemeClr val="bg1"/>
                </a:solidFill>
              </a:rPr>
              <a:t>1 week… </a:t>
            </a:r>
            <a:r>
              <a:rPr lang="en-US" sz="2400" dirty="0">
                <a:solidFill>
                  <a:schemeClr val="bg1"/>
                </a:solidFill>
              </a:rPr>
              <a:t>spirochetes… </a:t>
            </a:r>
            <a:r>
              <a:rPr lang="en-US" sz="2400" dirty="0" err="1">
                <a:solidFill>
                  <a:schemeClr val="bg1"/>
                </a:solidFill>
              </a:rPr>
              <a:t>Cianco</a:t>
            </a:r>
            <a:r>
              <a:rPr lang="en-US" sz="2400" dirty="0">
                <a:solidFill>
                  <a:schemeClr val="bg1"/>
                </a:solidFill>
              </a:rPr>
              <a:t> &amp; Slots et al.  </a:t>
            </a:r>
          </a:p>
          <a:p>
            <a:pPr lvl="1">
              <a:lnSpc>
                <a:spcPct val="130000"/>
              </a:lnSpc>
              <a:buFont typeface="Wingdings" pitchFamily="2" charset="2"/>
              <a:buChar char="ü"/>
            </a:pPr>
            <a:r>
              <a:rPr lang="en-US" sz="2400" dirty="0" err="1" smtClean="0">
                <a:solidFill>
                  <a:schemeClr val="bg1"/>
                </a:solidFill>
              </a:rPr>
              <a:t>Doxycycline</a:t>
            </a:r>
            <a:r>
              <a:rPr lang="en-US" sz="2400" dirty="0" smtClean="0">
                <a:solidFill>
                  <a:schemeClr val="bg1"/>
                </a:solidFill>
              </a:rPr>
              <a:t>. </a:t>
            </a:r>
            <a:r>
              <a:rPr lang="en-US" sz="2400" dirty="0" err="1">
                <a:solidFill>
                  <a:schemeClr val="bg1"/>
                </a:solidFill>
              </a:rPr>
              <a:t>Subantimicrobial</a:t>
            </a:r>
            <a:r>
              <a:rPr lang="en-US" sz="2400" dirty="0">
                <a:solidFill>
                  <a:schemeClr val="bg1"/>
                </a:solidFill>
              </a:rPr>
              <a:t> dose 20 mg twice </a:t>
            </a:r>
            <a:r>
              <a:rPr lang="en-US" sz="2400" dirty="0" smtClean="0">
                <a:solidFill>
                  <a:schemeClr val="bg1"/>
                </a:solidFill>
              </a:rPr>
              <a:t>daily…</a:t>
            </a:r>
            <a:r>
              <a:rPr lang="en-US" sz="2400" dirty="0" err="1" smtClean="0">
                <a:solidFill>
                  <a:schemeClr val="bg1"/>
                </a:solidFill>
              </a:rPr>
              <a:t>Caton</a:t>
            </a:r>
            <a:r>
              <a:rPr lang="en-US" sz="2400" dirty="0" smtClean="0">
                <a:solidFill>
                  <a:schemeClr val="bg1"/>
                </a:solidFill>
              </a:rPr>
              <a:t> </a:t>
            </a:r>
            <a:r>
              <a:rPr lang="en-US" sz="2400" dirty="0">
                <a:solidFill>
                  <a:schemeClr val="bg1"/>
                </a:solidFill>
              </a:rPr>
              <a:t>et al </a:t>
            </a:r>
            <a:r>
              <a:rPr lang="en-US" sz="2400" dirty="0" smtClean="0">
                <a:solidFill>
                  <a:schemeClr val="bg1"/>
                </a:solidFill>
              </a:rPr>
              <a:t>.</a:t>
            </a:r>
            <a:endParaRPr lang="en-US" sz="2400" dirty="0">
              <a:solidFill>
                <a:schemeClr val="bg1"/>
              </a:solidFill>
            </a:endParaRPr>
          </a:p>
          <a:p>
            <a:pPr lvl="1">
              <a:lnSpc>
                <a:spcPct val="130000"/>
              </a:lnSpc>
              <a:buFont typeface="Wingdings" pitchFamily="2" charset="2"/>
              <a:buChar char="ü"/>
            </a:pPr>
            <a:r>
              <a:rPr lang="en-US" sz="2400" dirty="0" err="1">
                <a:solidFill>
                  <a:schemeClr val="bg1"/>
                </a:solidFill>
              </a:rPr>
              <a:t>Metronidazole</a:t>
            </a:r>
            <a:r>
              <a:rPr lang="en-US" sz="2400" dirty="0">
                <a:solidFill>
                  <a:schemeClr val="bg1"/>
                </a:solidFill>
              </a:rPr>
              <a:t>…. </a:t>
            </a:r>
            <a:r>
              <a:rPr lang="en-US" sz="2400" dirty="0" smtClean="0">
                <a:solidFill>
                  <a:schemeClr val="bg1"/>
                </a:solidFill>
              </a:rPr>
              <a:t>250mg </a:t>
            </a:r>
            <a:r>
              <a:rPr lang="en-US" sz="2400" dirty="0" err="1" smtClean="0">
                <a:solidFill>
                  <a:schemeClr val="bg1"/>
                </a:solidFill>
              </a:rPr>
              <a:t>tid</a:t>
            </a:r>
            <a:r>
              <a:rPr lang="en-US" sz="2400" dirty="0" smtClean="0">
                <a:solidFill>
                  <a:schemeClr val="bg1"/>
                </a:solidFill>
              </a:rPr>
              <a:t>/2weeks.</a:t>
            </a:r>
            <a:endParaRPr lang="en-US" sz="2400" dirty="0">
              <a:solidFill>
                <a:schemeClr val="bg1"/>
              </a:solidFill>
            </a:endParaRPr>
          </a:p>
          <a:p>
            <a:pPr lvl="2">
              <a:lnSpc>
                <a:spcPct val="130000"/>
              </a:lnSpc>
              <a:buFont typeface="Wingdings" pitchFamily="2" charset="2"/>
              <a:buChar char="ü"/>
            </a:pPr>
            <a:r>
              <a:rPr lang="en-US" sz="2000" dirty="0" smtClean="0">
                <a:solidFill>
                  <a:schemeClr val="bg1"/>
                </a:solidFill>
              </a:rPr>
              <a:t>(</a:t>
            </a:r>
            <a:r>
              <a:rPr lang="en-US" sz="2000" dirty="0" err="1" smtClean="0">
                <a:solidFill>
                  <a:schemeClr val="bg1"/>
                </a:solidFill>
              </a:rPr>
              <a:t>Lekovic</a:t>
            </a:r>
            <a:r>
              <a:rPr lang="en-US" sz="2000" dirty="0" smtClean="0">
                <a:solidFill>
                  <a:schemeClr val="bg1"/>
                </a:solidFill>
              </a:rPr>
              <a:t> </a:t>
            </a:r>
            <a:r>
              <a:rPr lang="en-US" sz="2000" dirty="0">
                <a:solidFill>
                  <a:schemeClr val="bg1"/>
                </a:solidFill>
              </a:rPr>
              <a:t>in 1983 &amp; </a:t>
            </a:r>
            <a:r>
              <a:rPr lang="en-US" sz="2000" dirty="0" err="1">
                <a:solidFill>
                  <a:schemeClr val="bg1"/>
                </a:solidFill>
              </a:rPr>
              <a:t>Loesche</a:t>
            </a:r>
            <a:r>
              <a:rPr lang="en-US" sz="2000" dirty="0">
                <a:solidFill>
                  <a:schemeClr val="bg1"/>
                </a:solidFill>
              </a:rPr>
              <a:t> </a:t>
            </a:r>
            <a:r>
              <a:rPr lang="en-US" sz="2000" dirty="0" smtClean="0">
                <a:solidFill>
                  <a:schemeClr val="bg1"/>
                </a:solidFill>
              </a:rPr>
              <a:t>1992)</a:t>
            </a:r>
            <a:r>
              <a:rPr lang="en-US" sz="2000" baseline="30000" dirty="0" smtClean="0">
                <a:solidFill>
                  <a:schemeClr val="bg1"/>
                </a:solidFill>
              </a:rPr>
              <a:t>(27)</a:t>
            </a:r>
            <a:endParaRPr lang="en-US" sz="2000" dirty="0">
              <a:solidFill>
                <a:schemeClr val="bg1"/>
              </a:solidFill>
            </a:endParaRPr>
          </a:p>
          <a:p>
            <a:pPr lvl="2">
              <a:lnSpc>
                <a:spcPct val="130000"/>
              </a:lnSpc>
              <a:buFont typeface="Wingdings" pitchFamily="2" charset="2"/>
              <a:buChar char="ü"/>
            </a:pPr>
            <a:r>
              <a:rPr lang="en-US" sz="2000" dirty="0">
                <a:solidFill>
                  <a:schemeClr val="bg1"/>
                </a:solidFill>
              </a:rPr>
              <a:t>Used in combination with ciprofloxacin, amoxicillin…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63875">
                                            <p:txEl>
                                              <p:pRg st="0" end="0"/>
                                            </p:txEl>
                                          </p:spTgt>
                                        </p:tgtEl>
                                        <p:attrNameLst>
                                          <p:attrName>style.visibility</p:attrName>
                                        </p:attrNameLst>
                                      </p:cBhvr>
                                      <p:to>
                                        <p:strVal val="visible"/>
                                      </p:to>
                                    </p:set>
                                    <p:animEffect transition="in" filter="fade">
                                      <p:cBhvr>
                                        <p:cTn id="7" dur="1000"/>
                                        <p:tgtEl>
                                          <p:spTgt spid="463875">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63875">
                                            <p:txEl>
                                              <p:pRg st="1" end="1"/>
                                            </p:txEl>
                                          </p:spTgt>
                                        </p:tgtEl>
                                        <p:attrNameLst>
                                          <p:attrName>style.visibility</p:attrName>
                                        </p:attrNameLst>
                                      </p:cBhvr>
                                      <p:to>
                                        <p:strVal val="visible"/>
                                      </p:to>
                                    </p:set>
                                    <p:animEffect transition="in" filter="fade">
                                      <p:cBhvr>
                                        <p:cTn id="11" dur="1000"/>
                                        <p:tgtEl>
                                          <p:spTgt spid="463875">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63875">
                                            <p:txEl>
                                              <p:pRg st="2" end="2"/>
                                            </p:txEl>
                                          </p:spTgt>
                                        </p:tgtEl>
                                        <p:attrNameLst>
                                          <p:attrName>style.visibility</p:attrName>
                                        </p:attrNameLst>
                                      </p:cBhvr>
                                      <p:to>
                                        <p:strVal val="visible"/>
                                      </p:to>
                                    </p:set>
                                    <p:animEffect transition="in" filter="fade">
                                      <p:cBhvr>
                                        <p:cTn id="15" dur="1000"/>
                                        <p:tgtEl>
                                          <p:spTgt spid="463875">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463875">
                                            <p:txEl>
                                              <p:pRg st="3" end="3"/>
                                            </p:txEl>
                                          </p:spTgt>
                                        </p:tgtEl>
                                        <p:attrNameLst>
                                          <p:attrName>style.visibility</p:attrName>
                                        </p:attrNameLst>
                                      </p:cBhvr>
                                      <p:to>
                                        <p:strVal val="visible"/>
                                      </p:to>
                                    </p:set>
                                    <p:animEffect transition="in" filter="fade">
                                      <p:cBhvr>
                                        <p:cTn id="19" dur="1000"/>
                                        <p:tgtEl>
                                          <p:spTgt spid="463875">
                                            <p:txEl>
                                              <p:pRg st="3" end="3"/>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463875">
                                            <p:txEl>
                                              <p:pRg st="4" end="4"/>
                                            </p:txEl>
                                          </p:spTgt>
                                        </p:tgtEl>
                                        <p:attrNameLst>
                                          <p:attrName>style.visibility</p:attrName>
                                        </p:attrNameLst>
                                      </p:cBhvr>
                                      <p:to>
                                        <p:strVal val="visible"/>
                                      </p:to>
                                    </p:set>
                                    <p:animEffect transition="in" filter="fade">
                                      <p:cBhvr>
                                        <p:cTn id="23" dur="1000"/>
                                        <p:tgtEl>
                                          <p:spTgt spid="463875">
                                            <p:txEl>
                                              <p:pRg st="4" end="4"/>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463875">
                                            <p:txEl>
                                              <p:pRg st="5" end="5"/>
                                            </p:txEl>
                                          </p:spTgt>
                                        </p:tgtEl>
                                        <p:attrNameLst>
                                          <p:attrName>style.visibility</p:attrName>
                                        </p:attrNameLst>
                                      </p:cBhvr>
                                      <p:to>
                                        <p:strVal val="visible"/>
                                      </p:to>
                                    </p:set>
                                    <p:animEffect transition="in" filter="fade">
                                      <p:cBhvr>
                                        <p:cTn id="27" dur="1000"/>
                                        <p:tgtEl>
                                          <p:spTgt spid="463875">
                                            <p:txEl>
                                              <p:pRg st="5" end="5"/>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463875">
                                            <p:txEl>
                                              <p:pRg st="6" end="6"/>
                                            </p:txEl>
                                          </p:spTgt>
                                        </p:tgtEl>
                                        <p:attrNameLst>
                                          <p:attrName>style.visibility</p:attrName>
                                        </p:attrNameLst>
                                      </p:cBhvr>
                                      <p:to>
                                        <p:strVal val="visible"/>
                                      </p:to>
                                    </p:set>
                                    <p:animEffect transition="in" filter="fade">
                                      <p:cBhvr>
                                        <p:cTn id="31" dur="1000"/>
                                        <p:tgtEl>
                                          <p:spTgt spid="4638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746643"/>
          </a:xfrm>
        </p:spPr>
        <p:txBody>
          <a:bodyPr>
            <a:noAutofit/>
          </a:bodyPr>
          <a:lstStyle/>
          <a:p>
            <a:pPr algn="ctr">
              <a:buNone/>
            </a:pPr>
            <a:r>
              <a:rPr lang="en-US" sz="2400" b="1" dirty="0" smtClean="0">
                <a:solidFill>
                  <a:schemeClr val="bg1"/>
                </a:solidFill>
              </a:rPr>
              <a:t>HOST MODULATION</a:t>
            </a:r>
          </a:p>
          <a:p>
            <a:pPr algn="ctr">
              <a:buNone/>
            </a:pPr>
            <a:endParaRPr lang="en-US" sz="2400" b="1" dirty="0" smtClean="0">
              <a:solidFill>
                <a:schemeClr val="bg1"/>
              </a:solidFill>
            </a:endParaRPr>
          </a:p>
          <a:p>
            <a:pPr algn="just">
              <a:buFont typeface="Wingdings" pitchFamily="2" charset="2"/>
              <a:buChar char="ü"/>
            </a:pPr>
            <a:endParaRPr lang="en-US" sz="2400" dirty="0" smtClean="0">
              <a:solidFill>
                <a:schemeClr val="bg1"/>
              </a:solidFill>
            </a:endParaRPr>
          </a:p>
          <a:p>
            <a:pPr algn="just">
              <a:buFont typeface="Wingdings" pitchFamily="2" charset="2"/>
              <a:buChar char="ü"/>
            </a:pPr>
            <a:r>
              <a:rPr lang="en-US" sz="2400" dirty="0" smtClean="0">
                <a:solidFill>
                  <a:schemeClr val="bg1"/>
                </a:solidFill>
              </a:rPr>
              <a:t>Several agents have been used or evaluated to modify host response to disease. </a:t>
            </a:r>
          </a:p>
          <a:p>
            <a:pPr algn="just">
              <a:buFont typeface="Wingdings" pitchFamily="2" charset="2"/>
              <a:buChar char="ü"/>
            </a:pPr>
            <a:endParaRPr lang="en-US" sz="2400" dirty="0" smtClean="0">
              <a:solidFill>
                <a:schemeClr val="bg1"/>
              </a:solidFill>
            </a:endParaRPr>
          </a:p>
          <a:p>
            <a:pPr algn="just">
              <a:buFont typeface="Wingdings" pitchFamily="2" charset="2"/>
              <a:buChar char="ü"/>
            </a:pPr>
            <a:r>
              <a:rPr lang="en-US" sz="2400" dirty="0" smtClean="0">
                <a:solidFill>
                  <a:schemeClr val="bg1"/>
                </a:solidFill>
              </a:rPr>
              <a:t>The use of </a:t>
            </a:r>
            <a:r>
              <a:rPr lang="en-US" sz="2400" b="1" dirty="0" err="1" smtClean="0"/>
              <a:t>subantimicrobial</a:t>
            </a:r>
            <a:r>
              <a:rPr lang="en-US" sz="2400" b="1" dirty="0" smtClean="0"/>
              <a:t>-dose </a:t>
            </a:r>
            <a:r>
              <a:rPr lang="en-US" sz="2400" b="1" dirty="0" err="1" smtClean="0"/>
              <a:t>doxycycline</a:t>
            </a:r>
            <a:r>
              <a:rPr lang="en-US" sz="2400" b="1" dirty="0" smtClean="0"/>
              <a:t> (SSD</a:t>
            </a:r>
            <a:r>
              <a:rPr lang="en-US" sz="2400" dirty="0" smtClean="0"/>
              <a:t>) </a:t>
            </a:r>
            <a:r>
              <a:rPr lang="en-US" sz="2400" dirty="0" smtClean="0">
                <a:solidFill>
                  <a:schemeClr val="bg1"/>
                </a:solidFill>
              </a:rPr>
              <a:t>may help to prevent the destruction of the periodontal attachment by controlling the activation of MMPs, primarily </a:t>
            </a:r>
            <a:r>
              <a:rPr lang="en-US" sz="2400" b="1" dirty="0" err="1" smtClean="0">
                <a:solidFill>
                  <a:schemeClr val="bg1"/>
                </a:solidFill>
              </a:rPr>
              <a:t>collagenase</a:t>
            </a:r>
            <a:r>
              <a:rPr lang="en-US" sz="2400" dirty="0" smtClean="0">
                <a:solidFill>
                  <a:schemeClr val="bg1"/>
                </a:solidFill>
              </a:rPr>
              <a:t> and </a:t>
            </a:r>
            <a:r>
              <a:rPr lang="en-US" sz="2400" b="1" dirty="0" err="1" smtClean="0">
                <a:solidFill>
                  <a:schemeClr val="bg1"/>
                </a:solidFill>
              </a:rPr>
              <a:t>gelatinase</a:t>
            </a:r>
            <a:r>
              <a:rPr lang="en-US" sz="2400" dirty="0" smtClean="0">
                <a:solidFill>
                  <a:schemeClr val="bg1"/>
                </a:solidFill>
              </a:rPr>
              <a:t>, from both infiltrating cells and resident cells off the </a:t>
            </a:r>
            <a:r>
              <a:rPr lang="en-US" sz="2400" dirty="0" err="1" smtClean="0">
                <a:solidFill>
                  <a:schemeClr val="bg1"/>
                </a:solidFill>
              </a:rPr>
              <a:t>periodontium</a:t>
            </a:r>
            <a:r>
              <a:rPr lang="en-US" sz="2400" dirty="0" smtClean="0">
                <a:solidFill>
                  <a:schemeClr val="bg1"/>
                </a:solidFill>
              </a:rPr>
              <a:t>, primarily the </a:t>
            </a:r>
            <a:r>
              <a:rPr lang="en-US" sz="2400" dirty="0" err="1" smtClean="0">
                <a:solidFill>
                  <a:schemeClr val="bg1"/>
                </a:solidFill>
              </a:rPr>
              <a:t>neutrophils</a:t>
            </a:r>
            <a:endParaRPr lang="en-US" sz="2400" dirty="0">
              <a:solidFill>
                <a:schemeClr val="bg1"/>
              </a:solidFill>
            </a:endParaRPr>
          </a:p>
        </p:txBody>
      </p:sp>
      <p:sp>
        <p:nvSpPr>
          <p:cNvPr id="4" name="Slide Number Placeholder 3"/>
          <p:cNvSpPr>
            <a:spLocks noGrp="1"/>
          </p:cNvSpPr>
          <p:nvPr>
            <p:ph type="sldNum" sz="quarter" idx="12"/>
          </p:nvPr>
        </p:nvSpPr>
        <p:spPr/>
        <p:txBody>
          <a:bodyPr/>
          <a:lstStyle/>
          <a:p>
            <a:fld id="{8DA970DF-EE4C-4EB9-918C-42B34583AD53}" type="slidenum">
              <a:rPr lang="en-IN" smtClean="0"/>
              <a:pPr/>
              <a:t>44</a:t>
            </a:fld>
            <a:endParaRPr lang="en-IN"/>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endParaRPr lang="en-IN" sz="1800" dirty="0"/>
          </a:p>
        </p:txBody>
      </p:sp>
      <p:sp>
        <p:nvSpPr>
          <p:cNvPr id="3" name="Content Placeholder 2"/>
          <p:cNvSpPr>
            <a:spLocks noGrp="1"/>
          </p:cNvSpPr>
          <p:nvPr>
            <p:ph idx="1"/>
          </p:nvPr>
        </p:nvSpPr>
        <p:spPr>
          <a:xfrm>
            <a:off x="5652120" y="4581128"/>
            <a:ext cx="3034680" cy="1545035"/>
          </a:xfrm>
        </p:spPr>
        <p:txBody>
          <a:bodyPr/>
          <a:lstStyle/>
          <a:p>
            <a:endParaRPr lang="en-IN" dirty="0"/>
          </a:p>
        </p:txBody>
      </p:sp>
      <p:sp>
        <p:nvSpPr>
          <p:cNvPr id="4" name="Slide Number Placeholder 3"/>
          <p:cNvSpPr>
            <a:spLocks noGrp="1"/>
          </p:cNvSpPr>
          <p:nvPr>
            <p:ph type="sldNum" sz="quarter" idx="12"/>
          </p:nvPr>
        </p:nvSpPr>
        <p:spPr/>
        <p:txBody>
          <a:bodyPr/>
          <a:lstStyle/>
          <a:p>
            <a:fld id="{8DA970DF-EE4C-4EB9-918C-42B34583AD53}" type="slidenum">
              <a:rPr lang="en-IN" smtClean="0"/>
              <a:pPr/>
              <a:t>45</a:t>
            </a:fld>
            <a:endParaRPr lang="en-IN"/>
          </a:p>
        </p:txBody>
      </p:sp>
      <p:pic>
        <p:nvPicPr>
          <p:cNvPr id="97282" name="Picture 2" descr="http://www.rdhmag.com/content/dam/etc/medialib/platform-7/rdh/issue-12/46988.res/_jcr_content/renditions/pennwell.web.600.420.gif"/>
          <p:cNvPicPr>
            <a:picLocks noChangeAspect="1" noChangeArrowheads="1"/>
          </p:cNvPicPr>
          <p:nvPr/>
        </p:nvPicPr>
        <p:blipFill>
          <a:blip r:embed="rId2" cstate="print"/>
          <a:srcRect/>
          <a:stretch>
            <a:fillRect/>
          </a:stretch>
        </p:blipFill>
        <p:spPr bwMode="auto">
          <a:xfrm>
            <a:off x="1115616" y="764704"/>
            <a:ext cx="6995061" cy="48965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ounded Rectangle 5"/>
          <p:cNvSpPr/>
          <p:nvPr/>
        </p:nvSpPr>
        <p:spPr>
          <a:xfrm>
            <a:off x="2627784" y="6021288"/>
            <a:ext cx="4824536" cy="5486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ADAPTED FROM:</a:t>
            </a:r>
            <a:r>
              <a:rPr lang="en-IN" sz="1400" dirty="0" smtClean="0">
                <a:solidFill>
                  <a:schemeClr val="tx1"/>
                </a:solidFill>
              </a:rPr>
              <a:t>Kimberly R. </a:t>
            </a:r>
            <a:r>
              <a:rPr lang="en-IN" sz="1400" dirty="0" err="1" smtClean="0">
                <a:solidFill>
                  <a:schemeClr val="tx1"/>
                </a:solidFill>
              </a:rPr>
              <a:t>Miller.Four</a:t>
            </a:r>
            <a:r>
              <a:rPr lang="en-IN" sz="1400" dirty="0" smtClean="0">
                <a:solidFill>
                  <a:schemeClr val="tx1"/>
                </a:solidFill>
              </a:rPr>
              <a:t> Pronged Approach.RDH.2009:30(1).</a:t>
            </a:r>
            <a:endParaRPr lang="en-IN" sz="1400" dirty="0">
              <a:solidFill>
                <a:schemeClr val="tx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620688"/>
            <a:ext cx="8153400" cy="5410200"/>
          </a:xfrm>
        </p:spPr>
        <p:txBody>
          <a:bodyPr>
            <a:noAutofit/>
          </a:bodyPr>
          <a:lstStyle/>
          <a:p>
            <a:pPr algn="ctr">
              <a:buNone/>
            </a:pPr>
            <a:r>
              <a:rPr lang="en-US" sz="2400" b="1" dirty="0" smtClean="0">
                <a:solidFill>
                  <a:schemeClr val="bg1"/>
                </a:solidFill>
              </a:rPr>
              <a:t>LOCAL DELIVERY</a:t>
            </a:r>
          </a:p>
          <a:p>
            <a:pPr algn="just">
              <a:buFont typeface="Wingdings" pitchFamily="2" charset="2"/>
              <a:buChar char="ü"/>
            </a:pPr>
            <a:endParaRPr lang="en-US" sz="2400" dirty="0" smtClean="0">
              <a:solidFill>
                <a:schemeClr val="bg1"/>
              </a:solidFill>
            </a:endParaRPr>
          </a:p>
          <a:p>
            <a:pPr algn="just">
              <a:buFont typeface="Wingdings" pitchFamily="2" charset="2"/>
              <a:buChar char="ü"/>
            </a:pPr>
            <a:r>
              <a:rPr lang="en-US" sz="2400" dirty="0" smtClean="0">
                <a:solidFill>
                  <a:schemeClr val="bg1"/>
                </a:solidFill>
              </a:rPr>
              <a:t>The use of local delivery to administer antibiotics offers a novel approach to the management of periodontal “localized “infections. </a:t>
            </a:r>
          </a:p>
          <a:p>
            <a:pPr algn="just">
              <a:buFont typeface="Wingdings" pitchFamily="2" charset="2"/>
              <a:buChar char="ü"/>
            </a:pPr>
            <a:endParaRPr lang="en-US" sz="2400" dirty="0" smtClean="0">
              <a:solidFill>
                <a:schemeClr val="bg1"/>
              </a:solidFill>
            </a:endParaRPr>
          </a:p>
          <a:p>
            <a:pPr algn="just">
              <a:buFont typeface="Wingdings" pitchFamily="2" charset="2"/>
              <a:buChar char="ü"/>
            </a:pPr>
            <a:r>
              <a:rPr lang="en-US" sz="2400" dirty="0" smtClean="0">
                <a:solidFill>
                  <a:schemeClr val="bg1"/>
                </a:solidFill>
              </a:rPr>
              <a:t>The primary advantage of local therapy is that </a:t>
            </a:r>
            <a:r>
              <a:rPr lang="en-US" sz="2400" dirty="0" smtClean="0"/>
              <a:t>smaller total dosages of topical agents can be delivered inside the pocket</a:t>
            </a:r>
            <a:r>
              <a:rPr lang="en-US" sz="2400" dirty="0" smtClean="0">
                <a:solidFill>
                  <a:schemeClr val="bg1"/>
                </a:solidFill>
              </a:rPr>
              <a:t>, avoiding the side effects of systemic antimicrobial agents while increasing the exposure of the target microorganisms to higher concentrations.</a:t>
            </a:r>
            <a:endParaRPr lang="en-US" sz="2400" dirty="0">
              <a:solidFill>
                <a:schemeClr val="bg1"/>
              </a:solidFill>
            </a:endParaRPr>
          </a:p>
        </p:txBody>
      </p:sp>
      <p:sp>
        <p:nvSpPr>
          <p:cNvPr id="4" name="Slide Number Placeholder 3"/>
          <p:cNvSpPr>
            <a:spLocks noGrp="1"/>
          </p:cNvSpPr>
          <p:nvPr>
            <p:ph type="sldNum" sz="quarter" idx="12"/>
          </p:nvPr>
        </p:nvSpPr>
        <p:spPr/>
        <p:txBody>
          <a:bodyPr/>
          <a:lstStyle/>
          <a:p>
            <a:fld id="{8DA970DF-EE4C-4EB9-918C-42B34583AD53}" type="slidenum">
              <a:rPr lang="en-IN" smtClean="0"/>
              <a:pPr/>
              <a:t>46</a:t>
            </a:fld>
            <a:endParaRPr lang="en-IN"/>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IN" cap="all"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Effect of surgical treatment</a:t>
            </a:r>
            <a:endParaRPr lang="en-IN" cap="all" dirty="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 name="Content Placeholder 1"/>
          <p:cNvSpPr>
            <a:spLocks noGrp="1"/>
          </p:cNvSpPr>
          <p:nvPr>
            <p:ph idx="1"/>
          </p:nvPr>
        </p:nvSpPr>
        <p:spPr>
          <a:xfrm>
            <a:off x="457200" y="2074845"/>
            <a:ext cx="8229600" cy="4090459"/>
          </a:xfrm>
        </p:spPr>
        <p:txBody>
          <a:bodyPr>
            <a:normAutofit/>
          </a:bodyPr>
          <a:lstStyle/>
          <a:p>
            <a:pPr algn="ctr">
              <a:buFont typeface="Wingdings" pitchFamily="2" charset="2"/>
              <a:buChar char="ü"/>
            </a:pPr>
            <a:r>
              <a:rPr lang="en-IN" sz="2400" dirty="0" smtClean="0">
                <a:solidFill>
                  <a:schemeClr val="bg1"/>
                </a:solidFill>
              </a:rPr>
              <a:t>Surgical treatment </a:t>
            </a:r>
            <a:r>
              <a:rPr lang="en-IN" sz="2400" dirty="0" smtClean="0"/>
              <a:t>permits visualization and access </a:t>
            </a:r>
            <a:r>
              <a:rPr lang="en-IN" sz="2400" dirty="0" smtClean="0">
                <a:solidFill>
                  <a:schemeClr val="bg1"/>
                </a:solidFill>
              </a:rPr>
              <a:t>to the root surfaces and thus has clear advantages over a non-surgical approach for the cleaning of root surfaces. </a:t>
            </a:r>
          </a:p>
          <a:p>
            <a:pPr algn="ctr">
              <a:buFont typeface="Wingdings" pitchFamily="2" charset="2"/>
              <a:buChar char="ü"/>
            </a:pPr>
            <a:endParaRPr lang="en-IN" sz="2400" dirty="0" smtClean="0">
              <a:solidFill>
                <a:schemeClr val="bg1"/>
              </a:solidFill>
            </a:endParaRPr>
          </a:p>
          <a:p>
            <a:pPr algn="ctr">
              <a:buFont typeface="Wingdings" pitchFamily="2" charset="2"/>
              <a:buChar char="ü"/>
            </a:pPr>
            <a:endParaRPr lang="en-IN" sz="2400" dirty="0" smtClean="0">
              <a:solidFill>
                <a:schemeClr val="bg1"/>
              </a:solidFill>
            </a:endParaRPr>
          </a:p>
          <a:p>
            <a:pPr algn="ctr">
              <a:buFont typeface="Wingdings" pitchFamily="2" charset="2"/>
              <a:buChar char="ü"/>
            </a:pPr>
            <a:r>
              <a:rPr lang="en-IN" sz="2400" dirty="0" smtClean="0">
                <a:solidFill>
                  <a:schemeClr val="bg1"/>
                </a:solidFill>
              </a:rPr>
              <a:t>Tissues may also be manipulated and lesions modified, or granulation tissue surgically removed.</a:t>
            </a:r>
            <a:endParaRPr lang="en-IN" sz="2400" dirty="0">
              <a:solidFill>
                <a:schemeClr val="bg1"/>
              </a:solidFill>
            </a:endParaRPr>
          </a:p>
        </p:txBody>
      </p:sp>
      <p:sp>
        <p:nvSpPr>
          <p:cNvPr id="4" name="Slide Number Placeholder 3"/>
          <p:cNvSpPr>
            <a:spLocks noGrp="1"/>
          </p:cNvSpPr>
          <p:nvPr>
            <p:ph type="sldNum" sz="quarter" idx="12"/>
          </p:nvPr>
        </p:nvSpPr>
        <p:spPr/>
        <p:txBody>
          <a:bodyPr/>
          <a:lstStyle/>
          <a:p>
            <a:fld id="{8DA970DF-EE4C-4EB9-918C-42B34583AD53}" type="slidenum">
              <a:rPr lang="en-IN" smtClean="0">
                <a:solidFill>
                  <a:schemeClr val="bg1"/>
                </a:solidFill>
              </a:rPr>
              <a:pPr/>
              <a:t>47</a:t>
            </a:fld>
            <a:endParaRPr lang="en-IN">
              <a:solidFill>
                <a:schemeClr val="bg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p:txBody>
          <a:bodyPr/>
          <a:lstStyle/>
          <a:p>
            <a:r>
              <a:rPr lang="en-US" sz="4400" dirty="0">
                <a:solidFill>
                  <a:schemeClr val="bg1"/>
                </a:solidFill>
              </a:rPr>
              <a:t>Surgical therapy</a:t>
            </a:r>
          </a:p>
        </p:txBody>
      </p:sp>
      <p:sp>
        <p:nvSpPr>
          <p:cNvPr id="471043" name="Rectangle 3"/>
          <p:cNvSpPr>
            <a:spLocks noGrp="1" noChangeArrowheads="1"/>
          </p:cNvSpPr>
          <p:nvPr>
            <p:ph idx="1"/>
          </p:nvPr>
        </p:nvSpPr>
        <p:spPr>
          <a:xfrm>
            <a:off x="457200" y="1844824"/>
            <a:ext cx="8229600" cy="4281339"/>
          </a:xfrm>
        </p:spPr>
        <p:txBody>
          <a:bodyPr>
            <a:normAutofit fontScale="92500" lnSpcReduction="20000"/>
          </a:bodyPr>
          <a:lstStyle/>
          <a:p>
            <a:pPr algn="ctr">
              <a:buFont typeface="Wingdings" pitchFamily="2" charset="2"/>
              <a:buChar char="ü"/>
            </a:pPr>
            <a:r>
              <a:rPr lang="en-US" sz="2800" b="1" dirty="0" smtClean="0"/>
              <a:t>NEW ATTACHMENT PROCEDURES</a:t>
            </a:r>
          </a:p>
          <a:p>
            <a:pPr algn="ctr">
              <a:buFont typeface="Wingdings" pitchFamily="2" charset="2"/>
              <a:buChar char="ü"/>
            </a:pPr>
            <a:endParaRPr lang="en-IN" sz="2800" dirty="0" smtClean="0">
              <a:solidFill>
                <a:schemeClr val="bg1"/>
              </a:solidFill>
            </a:endParaRPr>
          </a:p>
          <a:p>
            <a:pPr algn="ctr">
              <a:buFont typeface="Wingdings" pitchFamily="2" charset="2"/>
              <a:buChar char="ü"/>
            </a:pPr>
            <a:r>
              <a:rPr lang="en-US" sz="2800" dirty="0" smtClean="0">
                <a:solidFill>
                  <a:schemeClr val="bg1"/>
                </a:solidFill>
              </a:rPr>
              <a:t>  	1. Grafts [Bone and </a:t>
            </a:r>
            <a:r>
              <a:rPr lang="en-US" sz="2800" dirty="0" err="1" smtClean="0">
                <a:solidFill>
                  <a:schemeClr val="bg1"/>
                </a:solidFill>
              </a:rPr>
              <a:t>alloplastic</a:t>
            </a:r>
            <a:r>
              <a:rPr lang="en-US" sz="2800" dirty="0" smtClean="0">
                <a:solidFill>
                  <a:schemeClr val="bg1"/>
                </a:solidFill>
              </a:rPr>
              <a:t> material].</a:t>
            </a:r>
          </a:p>
          <a:p>
            <a:pPr algn="ctr">
              <a:buFont typeface="Wingdings" pitchFamily="2" charset="2"/>
              <a:buChar char="ü"/>
            </a:pPr>
            <a:endParaRPr lang="en-IN" sz="2800" dirty="0" smtClean="0">
              <a:solidFill>
                <a:schemeClr val="bg1"/>
              </a:solidFill>
            </a:endParaRPr>
          </a:p>
          <a:p>
            <a:pPr algn="ctr">
              <a:buFont typeface="Wingdings" pitchFamily="2" charset="2"/>
              <a:buChar char="ü"/>
            </a:pPr>
            <a:r>
              <a:rPr lang="en-US" sz="2800" dirty="0" smtClean="0">
                <a:solidFill>
                  <a:schemeClr val="bg1"/>
                </a:solidFill>
              </a:rPr>
              <a:t>	2. Guided tissue regeneration.</a:t>
            </a:r>
            <a:endParaRPr lang="en-IN" sz="2800" dirty="0" smtClean="0">
              <a:solidFill>
                <a:schemeClr val="bg1"/>
              </a:solidFill>
            </a:endParaRPr>
          </a:p>
          <a:p>
            <a:pPr algn="ctr">
              <a:buNone/>
            </a:pPr>
            <a:r>
              <a:rPr lang="en-US" sz="2800" dirty="0" smtClean="0">
                <a:solidFill>
                  <a:schemeClr val="bg1"/>
                </a:solidFill>
              </a:rPr>
              <a:t>Membrane</a:t>
            </a:r>
            <a:endParaRPr lang="en-IN" sz="2800" dirty="0" smtClean="0">
              <a:solidFill>
                <a:schemeClr val="bg1"/>
              </a:solidFill>
            </a:endParaRPr>
          </a:p>
          <a:p>
            <a:pPr algn="ctr">
              <a:buNone/>
            </a:pPr>
            <a:r>
              <a:rPr lang="en-US" sz="2800" dirty="0" smtClean="0">
                <a:solidFill>
                  <a:schemeClr val="bg1"/>
                </a:solidFill>
              </a:rPr>
              <a:t>Coronal flap positioning</a:t>
            </a:r>
            <a:endParaRPr lang="en-IN" sz="2800" dirty="0" smtClean="0">
              <a:solidFill>
                <a:schemeClr val="bg1"/>
              </a:solidFill>
            </a:endParaRPr>
          </a:p>
          <a:p>
            <a:pPr algn="ctr">
              <a:buNone/>
            </a:pPr>
            <a:r>
              <a:rPr lang="en-US" sz="2800" dirty="0" smtClean="0">
                <a:solidFill>
                  <a:schemeClr val="bg1"/>
                </a:solidFill>
              </a:rPr>
              <a:t>Chemicals </a:t>
            </a:r>
          </a:p>
          <a:p>
            <a:pPr algn="ctr">
              <a:buNone/>
            </a:pPr>
            <a:endParaRPr lang="en-IN" sz="2800" dirty="0" smtClean="0">
              <a:solidFill>
                <a:schemeClr val="bg1"/>
              </a:solidFill>
            </a:endParaRPr>
          </a:p>
          <a:p>
            <a:pPr algn="ctr">
              <a:buFont typeface="Wingdings" pitchFamily="2" charset="2"/>
              <a:buChar char="ü"/>
            </a:pPr>
            <a:r>
              <a:rPr lang="en-US" sz="2800" dirty="0" smtClean="0">
                <a:solidFill>
                  <a:schemeClr val="bg1"/>
                </a:solidFill>
              </a:rPr>
              <a:t>     3. Root </a:t>
            </a:r>
            <a:r>
              <a:rPr lang="en-US" sz="2800" dirty="0" err="1" smtClean="0">
                <a:solidFill>
                  <a:schemeClr val="bg1"/>
                </a:solidFill>
              </a:rPr>
              <a:t>biomodification</a:t>
            </a:r>
            <a:r>
              <a:rPr lang="en-US" sz="2800" dirty="0" smtClean="0">
                <a:solidFill>
                  <a:schemeClr val="bg1"/>
                </a:solidFill>
              </a:rPr>
              <a:t>.</a:t>
            </a:r>
            <a:endParaRPr lang="en-IN" sz="2800" dirty="0" smtClean="0">
              <a:solidFill>
                <a:schemeClr val="bg1"/>
              </a:solidFill>
            </a:endParaRPr>
          </a:p>
          <a:p>
            <a:pPr algn="ctr">
              <a:lnSpc>
                <a:spcPct val="180000"/>
              </a:lnSpc>
              <a:buFont typeface="Wingdings" pitchFamily="2" charset="2"/>
              <a:buChar char="ü"/>
            </a:pPr>
            <a:endParaRPr lang="en-US" sz="2800" dirty="0">
              <a:solidFill>
                <a:schemeClr val="bg1"/>
              </a:solidFill>
            </a:endParaRPr>
          </a:p>
        </p:txBody>
      </p:sp>
      <p:cxnSp>
        <p:nvCxnSpPr>
          <p:cNvPr id="5" name="Straight Arrow Connector 4"/>
          <p:cNvCxnSpPr/>
          <p:nvPr/>
        </p:nvCxnSpPr>
        <p:spPr>
          <a:xfrm>
            <a:off x="3491880" y="4293096"/>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3995936" y="5157192"/>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71043">
                                            <p:txEl>
                                              <p:pRg st="0" end="0"/>
                                            </p:txEl>
                                          </p:spTgt>
                                        </p:tgtEl>
                                        <p:attrNameLst>
                                          <p:attrName>style.visibility</p:attrName>
                                        </p:attrNameLst>
                                      </p:cBhvr>
                                      <p:to>
                                        <p:strVal val="visible"/>
                                      </p:to>
                                    </p:set>
                                    <p:animEffect transition="in" filter="fade">
                                      <p:cBhvr>
                                        <p:cTn id="7" dur="1000"/>
                                        <p:tgtEl>
                                          <p:spTgt spid="47104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71043">
                                            <p:txEl>
                                              <p:pRg st="2" end="2"/>
                                            </p:txEl>
                                          </p:spTgt>
                                        </p:tgtEl>
                                        <p:attrNameLst>
                                          <p:attrName>style.visibility</p:attrName>
                                        </p:attrNameLst>
                                      </p:cBhvr>
                                      <p:to>
                                        <p:strVal val="visible"/>
                                      </p:to>
                                    </p:set>
                                    <p:animEffect transition="in" filter="fade">
                                      <p:cBhvr>
                                        <p:cTn id="11" dur="1000"/>
                                        <p:tgtEl>
                                          <p:spTgt spid="471043">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71043">
                                            <p:txEl>
                                              <p:pRg st="4" end="4"/>
                                            </p:txEl>
                                          </p:spTgt>
                                        </p:tgtEl>
                                        <p:attrNameLst>
                                          <p:attrName>style.visibility</p:attrName>
                                        </p:attrNameLst>
                                      </p:cBhvr>
                                      <p:to>
                                        <p:strVal val="visible"/>
                                      </p:to>
                                    </p:set>
                                    <p:animEffect transition="in" filter="fade">
                                      <p:cBhvr>
                                        <p:cTn id="15" dur="1000"/>
                                        <p:tgtEl>
                                          <p:spTgt spid="471043">
                                            <p:txEl>
                                              <p:pRg st="4" end="4"/>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471043">
                                            <p:txEl>
                                              <p:pRg st="5" end="5"/>
                                            </p:txEl>
                                          </p:spTgt>
                                        </p:tgtEl>
                                        <p:attrNameLst>
                                          <p:attrName>style.visibility</p:attrName>
                                        </p:attrNameLst>
                                      </p:cBhvr>
                                      <p:to>
                                        <p:strVal val="visible"/>
                                      </p:to>
                                    </p:set>
                                    <p:animEffect transition="in" filter="fade">
                                      <p:cBhvr>
                                        <p:cTn id="19" dur="1000"/>
                                        <p:tgtEl>
                                          <p:spTgt spid="471043">
                                            <p:txEl>
                                              <p:pRg st="5" end="5"/>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471043">
                                            <p:txEl>
                                              <p:pRg st="6" end="6"/>
                                            </p:txEl>
                                          </p:spTgt>
                                        </p:tgtEl>
                                        <p:attrNameLst>
                                          <p:attrName>style.visibility</p:attrName>
                                        </p:attrNameLst>
                                      </p:cBhvr>
                                      <p:to>
                                        <p:strVal val="visible"/>
                                      </p:to>
                                    </p:set>
                                    <p:animEffect transition="in" filter="fade">
                                      <p:cBhvr>
                                        <p:cTn id="23" dur="1000"/>
                                        <p:tgtEl>
                                          <p:spTgt spid="471043">
                                            <p:txEl>
                                              <p:pRg st="6" end="6"/>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471043">
                                            <p:txEl>
                                              <p:pRg st="7" end="7"/>
                                            </p:txEl>
                                          </p:spTgt>
                                        </p:tgtEl>
                                        <p:attrNameLst>
                                          <p:attrName>style.visibility</p:attrName>
                                        </p:attrNameLst>
                                      </p:cBhvr>
                                      <p:to>
                                        <p:strVal val="visible"/>
                                      </p:to>
                                    </p:set>
                                    <p:animEffect transition="in" filter="fade">
                                      <p:cBhvr>
                                        <p:cTn id="27" dur="1000"/>
                                        <p:tgtEl>
                                          <p:spTgt spid="471043">
                                            <p:txEl>
                                              <p:pRg st="7" end="7"/>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471043">
                                            <p:txEl>
                                              <p:pRg st="9" end="9"/>
                                            </p:txEl>
                                          </p:spTgt>
                                        </p:tgtEl>
                                        <p:attrNameLst>
                                          <p:attrName>style.visibility</p:attrName>
                                        </p:attrNameLst>
                                      </p:cBhvr>
                                      <p:to>
                                        <p:strVal val="visible"/>
                                      </p:to>
                                    </p:set>
                                    <p:animEffect transition="in" filter="fade">
                                      <p:cBhvr>
                                        <p:cTn id="31" dur="1000"/>
                                        <p:tgtEl>
                                          <p:spTgt spid="47104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476672"/>
            <a:ext cx="8077200" cy="5533256"/>
          </a:xfrm>
        </p:spPr>
        <p:txBody>
          <a:bodyPr>
            <a:normAutofit/>
          </a:bodyPr>
          <a:lstStyle/>
          <a:p>
            <a:pPr algn="ctr">
              <a:buNone/>
            </a:pPr>
            <a:r>
              <a:rPr lang="en-US" b="1" dirty="0" smtClean="0">
                <a:solidFill>
                  <a:schemeClr val="bg1"/>
                </a:solidFill>
              </a:rPr>
              <a:t>REGENERATIVE THERAPY</a:t>
            </a:r>
            <a:endParaRPr lang="en-US" dirty="0" smtClean="0">
              <a:solidFill>
                <a:schemeClr val="bg1"/>
              </a:solidFill>
            </a:endParaRPr>
          </a:p>
          <a:p>
            <a:pPr algn="just">
              <a:buFont typeface="Wingdings" pitchFamily="2" charset="2"/>
              <a:buChar char="ü"/>
            </a:pPr>
            <a:endParaRPr lang="en-US" dirty="0" smtClean="0">
              <a:solidFill>
                <a:schemeClr val="bg1"/>
              </a:solidFill>
            </a:endParaRPr>
          </a:p>
          <a:p>
            <a:pPr algn="just">
              <a:buNone/>
            </a:pPr>
            <a:endParaRPr lang="en-US" dirty="0" smtClean="0">
              <a:solidFill>
                <a:schemeClr val="bg1"/>
              </a:solidFill>
            </a:endParaRPr>
          </a:p>
          <a:p>
            <a:pPr algn="just">
              <a:buFont typeface="Wingdings" pitchFamily="2" charset="2"/>
              <a:buChar char="ü"/>
            </a:pPr>
            <a:r>
              <a:rPr lang="en-US" sz="2800" dirty="0" smtClean="0">
                <a:solidFill>
                  <a:schemeClr val="bg1"/>
                </a:solidFill>
              </a:rPr>
              <a:t>The use of regenerative materials, including bone graft, barrier membranes, and wound healing agents are well documented and often used. </a:t>
            </a:r>
          </a:p>
          <a:p>
            <a:pPr algn="just">
              <a:buFont typeface="Wingdings" pitchFamily="2" charset="2"/>
              <a:buChar char="ü"/>
            </a:pPr>
            <a:endParaRPr lang="en-US" sz="2800" dirty="0" smtClean="0">
              <a:solidFill>
                <a:schemeClr val="bg1"/>
              </a:solidFill>
            </a:endParaRPr>
          </a:p>
          <a:p>
            <a:pPr algn="just">
              <a:buFont typeface="Wingdings" pitchFamily="2" charset="2"/>
              <a:buChar char="ü"/>
            </a:pPr>
            <a:r>
              <a:rPr lang="en-US" sz="2800" dirty="0" err="1" smtClean="0">
                <a:solidFill>
                  <a:schemeClr val="bg1"/>
                </a:solidFill>
              </a:rPr>
              <a:t>Intrabony</a:t>
            </a:r>
            <a:r>
              <a:rPr lang="en-US" sz="2800" dirty="0" smtClean="0">
                <a:solidFill>
                  <a:schemeClr val="bg1"/>
                </a:solidFill>
              </a:rPr>
              <a:t> defects particularly vertical defects with multiple osseous walls are often amenable to regeneration with this technique.</a:t>
            </a:r>
          </a:p>
          <a:p>
            <a:pPr>
              <a:buFont typeface="Wingdings" pitchFamily="2" charset="2"/>
              <a:buChar char="ü"/>
            </a:pPr>
            <a:endParaRPr lang="en-US" dirty="0">
              <a:solidFill>
                <a:schemeClr val="bg1"/>
              </a:solidFill>
            </a:endParaRPr>
          </a:p>
        </p:txBody>
      </p:sp>
      <p:sp>
        <p:nvSpPr>
          <p:cNvPr id="4" name="Slide Number Placeholder 3"/>
          <p:cNvSpPr>
            <a:spLocks noGrp="1"/>
          </p:cNvSpPr>
          <p:nvPr>
            <p:ph type="sldNum" sz="quarter" idx="12"/>
          </p:nvPr>
        </p:nvSpPr>
        <p:spPr/>
        <p:txBody>
          <a:bodyPr/>
          <a:lstStyle/>
          <a:p>
            <a:fld id="{8DA970DF-EE4C-4EB9-918C-42B34583AD53}" type="slidenum">
              <a:rPr lang="en-IN" smtClean="0"/>
              <a:pPr/>
              <a:t>49</a:t>
            </a:fld>
            <a:endParaRPr lang="en-IN"/>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a:effectLst>
            <a:innerShdw blurRad="63500" dist="50800" dir="13500000">
              <a:prstClr val="black">
                <a:alpha val="50000"/>
              </a:prstClr>
            </a:innerShdw>
          </a:effectLst>
        </p:spPr>
        <p:txBody>
          <a:bodyPr>
            <a:noAutofit/>
          </a:bodyPr>
          <a:lstStyle/>
          <a:p>
            <a:r>
              <a:rPr lang="en-US" sz="2000" b="1" dirty="0" smtClean="0">
                <a:solidFill>
                  <a:schemeClr val="bg1"/>
                </a:solidFill>
              </a:rPr>
              <a:t>HISTORY</a:t>
            </a:r>
            <a:r>
              <a:rPr lang="en-US" sz="2000" dirty="0" smtClean="0">
                <a:solidFill>
                  <a:schemeClr val="bg1"/>
                </a:solidFill>
                <a:effectLst>
                  <a:outerShdw blurRad="38100" dist="38100" dir="2700000" algn="tl">
                    <a:srgbClr val="000000">
                      <a:alpha val="43137"/>
                    </a:srgbClr>
                  </a:outerShdw>
                </a:effectLst>
              </a:rPr>
              <a:t/>
            </a:r>
            <a:br>
              <a:rPr lang="en-US" sz="2000" dirty="0" smtClean="0">
                <a:solidFill>
                  <a:schemeClr val="bg1"/>
                </a:solidFill>
                <a:effectLst>
                  <a:outerShdw blurRad="38100" dist="38100" dir="2700000" algn="tl">
                    <a:srgbClr val="000000">
                      <a:alpha val="43137"/>
                    </a:srgbClr>
                  </a:outerShdw>
                </a:effectLst>
              </a:rPr>
            </a:br>
            <a:r>
              <a:rPr lang="en-US" sz="1000" b="1" dirty="0" smtClean="0">
                <a:solidFill>
                  <a:schemeClr val="bg1"/>
                </a:solidFill>
              </a:rPr>
              <a:t> </a:t>
            </a:r>
            <a:r>
              <a:rPr lang="en-IN" sz="1600" b="1" dirty="0" smtClean="0">
                <a:solidFill>
                  <a:schemeClr val="bg1"/>
                </a:solidFill>
              </a:rPr>
              <a:t/>
            </a:r>
            <a:br>
              <a:rPr lang="en-IN" sz="1600" b="1" dirty="0" smtClean="0">
                <a:solidFill>
                  <a:schemeClr val="bg1"/>
                </a:solidFill>
              </a:rPr>
            </a:br>
            <a:r>
              <a:rPr lang="en-US" sz="2000" b="1" dirty="0" err="1" smtClean="0"/>
              <a:t>Orban</a:t>
            </a:r>
            <a:r>
              <a:rPr lang="en-US" sz="2000" b="1" dirty="0" smtClean="0"/>
              <a:t> (1942) </a:t>
            </a:r>
            <a:r>
              <a:rPr lang="en-US" sz="2000" b="1" dirty="0" smtClean="0">
                <a:solidFill>
                  <a:schemeClr val="bg1"/>
                </a:solidFill>
              </a:rPr>
              <a:t>on the basis of etiology, clinical &amp; pathologic features classified as</a:t>
            </a:r>
            <a:r>
              <a:rPr lang="en-US" sz="2000" b="1" baseline="30000" dirty="0" smtClean="0">
                <a:solidFill>
                  <a:schemeClr val="bg1"/>
                </a:solidFill>
              </a:rPr>
              <a:t>(3)</a:t>
            </a:r>
            <a:br>
              <a:rPr lang="en-US" sz="2000" b="1" baseline="30000" dirty="0" smtClean="0">
                <a:solidFill>
                  <a:schemeClr val="bg1"/>
                </a:solidFill>
              </a:rPr>
            </a:br>
            <a:endParaRPr lang="en-IN" sz="20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7544" y="1385392"/>
            <a:ext cx="4978896" cy="5472608"/>
          </a:xfrm>
        </p:spPr>
        <p:txBody>
          <a:bodyPr>
            <a:noAutofit/>
          </a:bodyPr>
          <a:lstStyle/>
          <a:p>
            <a:pPr>
              <a:buNone/>
            </a:pPr>
            <a:r>
              <a:rPr lang="en-US" sz="800" dirty="0" smtClean="0">
                <a:solidFill>
                  <a:schemeClr val="bg1"/>
                </a:solidFill>
              </a:rPr>
              <a:t> </a:t>
            </a:r>
            <a:endParaRPr lang="en-IN" sz="1100" dirty="0" smtClean="0">
              <a:solidFill>
                <a:schemeClr val="bg1"/>
              </a:solidFill>
            </a:endParaRPr>
          </a:p>
          <a:p>
            <a:pPr algn="ctr">
              <a:buFont typeface="Wingdings" pitchFamily="2" charset="2"/>
              <a:buChar char="ü"/>
            </a:pPr>
            <a:endParaRPr lang="en-US" sz="1600" dirty="0" smtClean="0">
              <a:solidFill>
                <a:schemeClr val="bg1"/>
              </a:solidFill>
            </a:endParaRPr>
          </a:p>
          <a:p>
            <a:pPr>
              <a:buNone/>
            </a:pPr>
            <a:endParaRPr lang="en-IN" sz="1100" dirty="0" smtClean="0">
              <a:solidFill>
                <a:schemeClr val="bg1"/>
              </a:solidFill>
            </a:endParaRPr>
          </a:p>
          <a:p>
            <a:pPr lvl="0">
              <a:buFont typeface="Wingdings" pitchFamily="2" charset="2"/>
              <a:buChar char="ü"/>
            </a:pPr>
            <a:r>
              <a:rPr lang="en-US" sz="1800" b="1" dirty="0" smtClean="0">
                <a:solidFill>
                  <a:schemeClr val="bg1"/>
                </a:solidFill>
              </a:rPr>
              <a:t>Inflammation</a:t>
            </a:r>
            <a:endParaRPr lang="en-IN" sz="1400" b="1" dirty="0" smtClean="0">
              <a:solidFill>
                <a:schemeClr val="bg1"/>
              </a:solidFill>
            </a:endParaRPr>
          </a:p>
          <a:p>
            <a:pPr lvl="1">
              <a:buNone/>
            </a:pPr>
            <a:r>
              <a:rPr lang="en-US" sz="1600" dirty="0" smtClean="0">
                <a:solidFill>
                  <a:schemeClr val="bg1"/>
                </a:solidFill>
              </a:rPr>
              <a:t>        -</a:t>
            </a:r>
            <a:r>
              <a:rPr lang="en-US" sz="1800" dirty="0" smtClean="0">
                <a:solidFill>
                  <a:schemeClr val="bg1"/>
                </a:solidFill>
              </a:rPr>
              <a:t>Gingivitis</a:t>
            </a:r>
            <a:endParaRPr lang="en-IN" sz="1800" dirty="0" smtClean="0">
              <a:solidFill>
                <a:schemeClr val="bg1"/>
              </a:solidFill>
            </a:endParaRPr>
          </a:p>
          <a:p>
            <a:pPr lvl="1">
              <a:buNone/>
            </a:pPr>
            <a:r>
              <a:rPr lang="en-US" sz="1800" dirty="0" smtClean="0">
                <a:solidFill>
                  <a:schemeClr val="bg1"/>
                </a:solidFill>
              </a:rPr>
              <a:t>        -Periodontitis</a:t>
            </a:r>
            <a:endParaRPr lang="en-IN" sz="1800" dirty="0" smtClean="0">
              <a:solidFill>
                <a:schemeClr val="bg1"/>
              </a:solidFill>
            </a:endParaRPr>
          </a:p>
          <a:p>
            <a:pPr>
              <a:buNone/>
            </a:pPr>
            <a:r>
              <a:rPr lang="en-US" sz="2000" dirty="0" smtClean="0">
                <a:solidFill>
                  <a:schemeClr val="bg1"/>
                </a:solidFill>
              </a:rPr>
              <a:t>	         - Simplex</a:t>
            </a:r>
            <a:endParaRPr lang="en-IN" sz="1600" dirty="0" smtClean="0">
              <a:solidFill>
                <a:schemeClr val="bg1"/>
              </a:solidFill>
            </a:endParaRPr>
          </a:p>
          <a:p>
            <a:pPr>
              <a:buNone/>
            </a:pPr>
            <a:r>
              <a:rPr lang="en-US" sz="2000" dirty="0" smtClean="0">
                <a:solidFill>
                  <a:schemeClr val="bg1"/>
                </a:solidFill>
              </a:rPr>
              <a:t>	         - Complex</a:t>
            </a:r>
          </a:p>
          <a:p>
            <a:pPr>
              <a:buNone/>
            </a:pPr>
            <a:endParaRPr lang="en-IN" sz="1400" dirty="0" smtClean="0">
              <a:solidFill>
                <a:schemeClr val="bg1"/>
              </a:solidFill>
            </a:endParaRPr>
          </a:p>
          <a:p>
            <a:pPr lvl="0">
              <a:buFont typeface="Wingdings" pitchFamily="2" charset="2"/>
              <a:buChar char="ü"/>
            </a:pPr>
            <a:r>
              <a:rPr lang="en-US" sz="1800" b="1" dirty="0" smtClean="0">
                <a:solidFill>
                  <a:schemeClr val="bg1"/>
                </a:solidFill>
              </a:rPr>
              <a:t>Degeneration</a:t>
            </a:r>
            <a:endParaRPr lang="en-IN" sz="1400" b="1" dirty="0" smtClean="0">
              <a:solidFill>
                <a:schemeClr val="bg1"/>
              </a:solidFill>
            </a:endParaRPr>
          </a:p>
          <a:p>
            <a:pPr lvl="1">
              <a:buNone/>
            </a:pPr>
            <a:r>
              <a:rPr lang="en-US" sz="1400" dirty="0" smtClean="0">
                <a:solidFill>
                  <a:schemeClr val="bg1"/>
                </a:solidFill>
              </a:rPr>
              <a:t>       -</a:t>
            </a:r>
            <a:r>
              <a:rPr lang="en-US" sz="1800" dirty="0" err="1" smtClean="0">
                <a:solidFill>
                  <a:schemeClr val="bg1"/>
                </a:solidFill>
              </a:rPr>
              <a:t>Periodontosis</a:t>
            </a:r>
            <a:endParaRPr lang="en-IN" sz="1800" dirty="0" smtClean="0">
              <a:solidFill>
                <a:schemeClr val="bg1"/>
              </a:solidFill>
            </a:endParaRPr>
          </a:p>
          <a:p>
            <a:pPr lvl="1">
              <a:buNone/>
            </a:pPr>
            <a:r>
              <a:rPr lang="en-US" sz="1800" dirty="0" smtClean="0">
                <a:solidFill>
                  <a:schemeClr val="bg1"/>
                </a:solidFill>
              </a:rPr>
              <a:t>      -Systemic disturbance</a:t>
            </a:r>
            <a:endParaRPr lang="en-IN" sz="1800" dirty="0" smtClean="0">
              <a:solidFill>
                <a:schemeClr val="bg1"/>
              </a:solidFill>
            </a:endParaRPr>
          </a:p>
          <a:p>
            <a:pPr lvl="1">
              <a:buNone/>
            </a:pPr>
            <a:r>
              <a:rPr lang="en-US" sz="1800" dirty="0" smtClean="0">
                <a:solidFill>
                  <a:schemeClr val="bg1"/>
                </a:solidFill>
              </a:rPr>
              <a:t>      -Hereditary</a:t>
            </a:r>
            <a:endParaRPr lang="en-IN" sz="1800" dirty="0" smtClean="0">
              <a:solidFill>
                <a:schemeClr val="bg1"/>
              </a:solidFill>
            </a:endParaRPr>
          </a:p>
          <a:p>
            <a:pPr lvl="1">
              <a:buNone/>
            </a:pPr>
            <a:r>
              <a:rPr lang="en-US" sz="1800" dirty="0" smtClean="0">
                <a:solidFill>
                  <a:schemeClr val="bg1"/>
                </a:solidFill>
              </a:rPr>
              <a:t>      -Idiopathic</a:t>
            </a:r>
          </a:p>
          <a:p>
            <a:pPr lvl="1">
              <a:buNone/>
            </a:pPr>
            <a:endParaRPr lang="en-US" sz="1100" dirty="0" smtClean="0">
              <a:solidFill>
                <a:schemeClr val="bg1"/>
              </a:solidFill>
            </a:endParaRPr>
          </a:p>
          <a:p>
            <a:pPr>
              <a:buNone/>
            </a:pPr>
            <a:endParaRPr lang="en-IN" sz="600" dirty="0" smtClean="0">
              <a:solidFill>
                <a:schemeClr val="bg1"/>
              </a:solidFill>
            </a:endParaRPr>
          </a:p>
          <a:p>
            <a:pPr>
              <a:buFont typeface="Wingdings" pitchFamily="2" charset="2"/>
              <a:buChar char="ü"/>
            </a:pPr>
            <a:endParaRPr lang="en-IN" sz="800" dirty="0">
              <a:solidFill>
                <a:schemeClr val="bg1"/>
              </a:solidFill>
            </a:endParaRPr>
          </a:p>
        </p:txBody>
      </p:sp>
      <p:sp>
        <p:nvSpPr>
          <p:cNvPr id="4" name="Slide Number Placeholder 3"/>
          <p:cNvSpPr>
            <a:spLocks noGrp="1"/>
          </p:cNvSpPr>
          <p:nvPr>
            <p:ph type="sldNum" sz="quarter" idx="12"/>
          </p:nvPr>
        </p:nvSpPr>
        <p:spPr/>
        <p:txBody>
          <a:bodyPr/>
          <a:lstStyle/>
          <a:p>
            <a:fld id="{8DA970DF-EE4C-4EB9-918C-42B34583AD53}" type="slidenum">
              <a:rPr lang="en-IN" smtClean="0"/>
              <a:pPr/>
              <a:t>5</a:t>
            </a:fld>
            <a:endParaRPr lang="en-IN"/>
          </a:p>
        </p:txBody>
      </p:sp>
      <p:sp>
        <p:nvSpPr>
          <p:cNvPr id="6" name="TextBox 5"/>
          <p:cNvSpPr txBox="1"/>
          <p:nvPr/>
        </p:nvSpPr>
        <p:spPr>
          <a:xfrm>
            <a:off x="5364088" y="1628800"/>
            <a:ext cx="3240360" cy="4001095"/>
          </a:xfrm>
          <a:prstGeom prst="rect">
            <a:avLst/>
          </a:prstGeom>
          <a:noFill/>
        </p:spPr>
        <p:txBody>
          <a:bodyPr wrap="square" rtlCol="0">
            <a:spAutoFit/>
          </a:bodyPr>
          <a:lstStyle/>
          <a:p>
            <a:pPr>
              <a:buFont typeface="Wingdings" pitchFamily="2" charset="2"/>
              <a:buChar char="ü"/>
            </a:pPr>
            <a:endParaRPr lang="en-US" b="1" dirty="0" smtClean="0">
              <a:solidFill>
                <a:schemeClr val="bg1"/>
              </a:solidFill>
            </a:endParaRPr>
          </a:p>
          <a:p>
            <a:pPr>
              <a:buFont typeface="Wingdings" pitchFamily="2" charset="2"/>
              <a:buChar char="ü"/>
            </a:pPr>
            <a:endParaRPr lang="en-US" b="1" dirty="0" smtClean="0">
              <a:solidFill>
                <a:schemeClr val="bg1"/>
              </a:solidFill>
            </a:endParaRPr>
          </a:p>
          <a:p>
            <a:pPr>
              <a:buFont typeface="Wingdings" pitchFamily="2" charset="2"/>
              <a:buChar char="ü"/>
            </a:pPr>
            <a:r>
              <a:rPr lang="en-US" b="1" dirty="0" smtClean="0">
                <a:solidFill>
                  <a:schemeClr val="bg1"/>
                </a:solidFill>
              </a:rPr>
              <a:t>Atrophy</a:t>
            </a:r>
            <a:endParaRPr lang="en-IN" sz="1400" b="1" dirty="0" smtClean="0">
              <a:solidFill>
                <a:schemeClr val="bg1"/>
              </a:solidFill>
            </a:endParaRPr>
          </a:p>
          <a:p>
            <a:pPr>
              <a:buNone/>
            </a:pPr>
            <a:r>
              <a:rPr lang="en-US" dirty="0" smtClean="0">
                <a:solidFill>
                  <a:schemeClr val="bg1"/>
                </a:solidFill>
              </a:rPr>
              <a:t>           -Periodontal atrophy</a:t>
            </a:r>
          </a:p>
          <a:p>
            <a:pPr>
              <a:buNone/>
            </a:pPr>
            <a:endParaRPr lang="en-IN" sz="1400" dirty="0" smtClean="0">
              <a:solidFill>
                <a:schemeClr val="bg1"/>
              </a:solidFill>
            </a:endParaRPr>
          </a:p>
          <a:p>
            <a:pPr>
              <a:buNone/>
            </a:pPr>
            <a:endParaRPr lang="en-US" sz="1400" dirty="0" smtClean="0">
              <a:solidFill>
                <a:schemeClr val="bg1"/>
              </a:solidFill>
            </a:endParaRPr>
          </a:p>
          <a:p>
            <a:pPr>
              <a:buNone/>
            </a:pPr>
            <a:endParaRPr lang="en-IN" sz="1400" dirty="0" smtClean="0">
              <a:solidFill>
                <a:schemeClr val="bg1"/>
              </a:solidFill>
            </a:endParaRPr>
          </a:p>
          <a:p>
            <a:pPr>
              <a:buFont typeface="Wingdings" pitchFamily="2" charset="2"/>
              <a:buChar char="ü"/>
            </a:pPr>
            <a:r>
              <a:rPr lang="en-US" b="1" dirty="0" smtClean="0">
                <a:solidFill>
                  <a:schemeClr val="bg1"/>
                </a:solidFill>
              </a:rPr>
              <a:t>  Hypertrophy</a:t>
            </a:r>
            <a:endParaRPr lang="en-IN" sz="1400" b="1" dirty="0" smtClean="0">
              <a:solidFill>
                <a:schemeClr val="bg1"/>
              </a:solidFill>
            </a:endParaRPr>
          </a:p>
          <a:p>
            <a:pPr>
              <a:buNone/>
            </a:pPr>
            <a:r>
              <a:rPr lang="en-US" dirty="0" smtClean="0">
                <a:solidFill>
                  <a:schemeClr val="bg1"/>
                </a:solidFill>
              </a:rPr>
              <a:t>            - Gingival hypertrophy</a:t>
            </a:r>
          </a:p>
          <a:p>
            <a:pPr>
              <a:buNone/>
            </a:pPr>
            <a:endParaRPr lang="en-US" dirty="0" smtClean="0">
              <a:solidFill>
                <a:schemeClr val="bg1"/>
              </a:solidFill>
            </a:endParaRPr>
          </a:p>
          <a:p>
            <a:pPr>
              <a:buNone/>
            </a:pPr>
            <a:endParaRPr lang="en-US" dirty="0" smtClean="0">
              <a:solidFill>
                <a:schemeClr val="bg1"/>
              </a:solidFill>
            </a:endParaRPr>
          </a:p>
          <a:p>
            <a:pPr>
              <a:buNone/>
            </a:pPr>
            <a:endParaRPr lang="en-IN" sz="1400" dirty="0" smtClean="0">
              <a:solidFill>
                <a:schemeClr val="bg1"/>
              </a:solidFill>
            </a:endParaRPr>
          </a:p>
          <a:p>
            <a:pPr>
              <a:buFont typeface="Wingdings" pitchFamily="2" charset="2"/>
              <a:buChar char="ü"/>
            </a:pPr>
            <a:r>
              <a:rPr lang="en-US" b="1" dirty="0" smtClean="0">
                <a:solidFill>
                  <a:schemeClr val="bg1"/>
                </a:solidFill>
              </a:rPr>
              <a:t>   Traumatism</a:t>
            </a:r>
            <a:endParaRPr lang="en-IN" sz="1400" b="1" dirty="0" smtClean="0">
              <a:solidFill>
                <a:schemeClr val="bg1"/>
              </a:solidFill>
            </a:endParaRPr>
          </a:p>
          <a:p>
            <a:pPr>
              <a:buNone/>
            </a:pPr>
            <a:r>
              <a:rPr lang="en-US" dirty="0" smtClean="0">
                <a:solidFill>
                  <a:schemeClr val="bg1"/>
                </a:solidFill>
              </a:rPr>
              <a:t>          - Periodontal traumatism</a:t>
            </a:r>
            <a:endParaRPr lang="en-IN" sz="1400" dirty="0" smtClean="0">
              <a:solidFill>
                <a:schemeClr val="bg1"/>
              </a:solidFill>
            </a:endParaRPr>
          </a:p>
          <a:p>
            <a:endParaRPr lang="en-IN"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cap="all"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LASER PERIOTHERAPY</a:t>
            </a:r>
            <a:endParaRPr lang="en-IN" cap="all" dirty="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 name="Content Placeholder 1"/>
          <p:cNvSpPr>
            <a:spLocks noGrp="1"/>
          </p:cNvSpPr>
          <p:nvPr>
            <p:ph idx="1"/>
          </p:nvPr>
        </p:nvSpPr>
        <p:spPr>
          <a:xfrm>
            <a:off x="467544" y="1844824"/>
            <a:ext cx="8229600" cy="4525963"/>
          </a:xfrm>
        </p:spPr>
        <p:txBody>
          <a:bodyPr>
            <a:normAutofit fontScale="92500"/>
          </a:bodyPr>
          <a:lstStyle/>
          <a:p>
            <a:pPr algn="just">
              <a:buFont typeface="Wingdings" pitchFamily="2" charset="2"/>
              <a:buChar char="ü"/>
            </a:pPr>
            <a:r>
              <a:rPr lang="en-US" dirty="0" smtClean="0">
                <a:solidFill>
                  <a:schemeClr val="bg1"/>
                </a:solidFill>
              </a:rPr>
              <a:t>Lasers can achieve </a:t>
            </a:r>
            <a:r>
              <a:rPr lang="en-US" dirty="0" smtClean="0"/>
              <a:t>excellent tissue ablation </a:t>
            </a:r>
            <a:r>
              <a:rPr lang="en-US" dirty="0" smtClean="0">
                <a:solidFill>
                  <a:schemeClr val="bg1"/>
                </a:solidFill>
              </a:rPr>
              <a:t>with strong bactericidal and detoxification effects. </a:t>
            </a:r>
          </a:p>
          <a:p>
            <a:pPr algn="just">
              <a:buFont typeface="Wingdings" pitchFamily="2" charset="2"/>
              <a:buChar char="ü"/>
            </a:pPr>
            <a:endParaRPr lang="en-US" dirty="0" smtClean="0">
              <a:solidFill>
                <a:schemeClr val="bg1"/>
              </a:solidFill>
            </a:endParaRPr>
          </a:p>
          <a:p>
            <a:pPr algn="ctr">
              <a:buFont typeface="Wingdings" pitchFamily="2" charset="2"/>
              <a:buChar char="ü"/>
            </a:pPr>
            <a:r>
              <a:rPr lang="en-US" b="1" dirty="0" smtClean="0">
                <a:solidFill>
                  <a:schemeClr val="bg1"/>
                </a:solidFill>
              </a:rPr>
              <a:t>Can </a:t>
            </a:r>
            <a:r>
              <a:rPr lang="en-US" b="1" dirty="0" smtClean="0"/>
              <a:t>reach sites</a:t>
            </a:r>
            <a:r>
              <a:rPr lang="en-US" b="1" dirty="0" smtClean="0">
                <a:solidFill>
                  <a:schemeClr val="bg1"/>
                </a:solidFill>
              </a:rPr>
              <a:t> that conventional mechanical </a:t>
            </a:r>
            <a:r>
              <a:rPr lang="en-US" b="1" dirty="0" smtClean="0"/>
              <a:t>instrumentation cannot</a:t>
            </a:r>
            <a:r>
              <a:rPr lang="en-US" b="1" dirty="0" smtClean="0">
                <a:solidFill>
                  <a:schemeClr val="bg1"/>
                </a:solidFill>
              </a:rPr>
              <a:t>. </a:t>
            </a:r>
          </a:p>
          <a:p>
            <a:pPr algn="ctr">
              <a:buFont typeface="Wingdings" pitchFamily="2" charset="2"/>
              <a:buChar char="ü"/>
            </a:pPr>
            <a:endParaRPr lang="en-IN" b="1" dirty="0" smtClean="0">
              <a:solidFill>
                <a:schemeClr val="bg1"/>
              </a:solidFill>
            </a:endParaRPr>
          </a:p>
          <a:p>
            <a:pPr algn="ctr">
              <a:buFont typeface="Wingdings" pitchFamily="2" charset="2"/>
              <a:buChar char="ü"/>
            </a:pPr>
            <a:r>
              <a:rPr lang="en-US" b="1" dirty="0" smtClean="0">
                <a:solidFill>
                  <a:schemeClr val="bg1"/>
                </a:solidFill>
              </a:rPr>
              <a:t>Laser irradiation - bactericidal and detoxification effects without producing a smear layer.</a:t>
            </a:r>
          </a:p>
          <a:p>
            <a:pPr algn="just">
              <a:buFont typeface="Wingdings" pitchFamily="2" charset="2"/>
              <a:buChar char="ü"/>
            </a:pPr>
            <a:endParaRPr lang="en-US" dirty="0" smtClean="0">
              <a:solidFill>
                <a:schemeClr val="bg1"/>
              </a:solidFill>
            </a:endParaRPr>
          </a:p>
          <a:p>
            <a:pPr algn="just">
              <a:buFont typeface="Wingdings" pitchFamily="2" charset="2"/>
              <a:buChar char="ü"/>
            </a:pPr>
            <a:endParaRPr lang="en-IN" dirty="0">
              <a:solidFill>
                <a:schemeClr val="bg1"/>
              </a:solidFill>
            </a:endParaRPr>
          </a:p>
        </p:txBody>
      </p:sp>
      <p:sp>
        <p:nvSpPr>
          <p:cNvPr id="4" name="Slide Number Placeholder 3"/>
          <p:cNvSpPr>
            <a:spLocks noGrp="1"/>
          </p:cNvSpPr>
          <p:nvPr>
            <p:ph type="sldNum" sz="quarter" idx="12"/>
          </p:nvPr>
        </p:nvSpPr>
        <p:spPr/>
        <p:txBody>
          <a:bodyPr/>
          <a:lstStyle/>
          <a:p>
            <a:fld id="{8DA970DF-EE4C-4EB9-918C-42B34583AD53}" type="slidenum">
              <a:rPr lang="en-IN" smtClean="0"/>
              <a:pPr/>
              <a:t>50</a:t>
            </a:fld>
            <a:endParaRPr lang="en-IN"/>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solidFill>
                  <a:schemeClr val="bg1"/>
                </a:solidFill>
              </a:rPr>
              <a:t>VACCINES IN PERIODONTITIS</a:t>
            </a:r>
            <a:r>
              <a:rPr lang="en-IN" dirty="0" smtClean="0">
                <a:solidFill>
                  <a:schemeClr val="bg1"/>
                </a:solidFill>
              </a:rPr>
              <a:t/>
            </a:r>
            <a:br>
              <a:rPr lang="en-IN" dirty="0" smtClean="0">
                <a:solidFill>
                  <a:schemeClr val="bg1"/>
                </a:solidFill>
              </a:rPr>
            </a:br>
            <a:endParaRPr lang="en-IN" dirty="0"/>
          </a:p>
        </p:txBody>
      </p:sp>
      <p:sp>
        <p:nvSpPr>
          <p:cNvPr id="3" name="Content Placeholder 2"/>
          <p:cNvSpPr>
            <a:spLocks noGrp="1"/>
          </p:cNvSpPr>
          <p:nvPr>
            <p:ph idx="1"/>
          </p:nvPr>
        </p:nvSpPr>
        <p:spPr>
          <a:xfrm>
            <a:off x="467544" y="1844824"/>
            <a:ext cx="8229600" cy="4525963"/>
          </a:xfrm>
        </p:spPr>
        <p:txBody>
          <a:bodyPr>
            <a:normAutofit fontScale="70000" lnSpcReduction="20000"/>
          </a:bodyPr>
          <a:lstStyle/>
          <a:p>
            <a:pPr>
              <a:buFont typeface="Wingdings" pitchFamily="2" charset="2"/>
              <a:buChar char="ü"/>
            </a:pPr>
            <a:r>
              <a:rPr lang="en-US" dirty="0" err="1" smtClean="0">
                <a:solidFill>
                  <a:schemeClr val="bg1"/>
                </a:solidFill>
              </a:rPr>
              <a:t>Porphyromonas</a:t>
            </a:r>
            <a:r>
              <a:rPr lang="en-US" dirty="0" smtClean="0">
                <a:solidFill>
                  <a:schemeClr val="bg1"/>
                </a:solidFill>
              </a:rPr>
              <a:t> </a:t>
            </a:r>
            <a:r>
              <a:rPr lang="en-US" dirty="0" err="1" smtClean="0">
                <a:solidFill>
                  <a:schemeClr val="bg1"/>
                </a:solidFill>
              </a:rPr>
              <a:t>gingivalis</a:t>
            </a:r>
            <a:r>
              <a:rPr lang="en-US" dirty="0" smtClean="0">
                <a:solidFill>
                  <a:schemeClr val="bg1"/>
                </a:solidFill>
              </a:rPr>
              <a:t> is considered to be the key pathogen in </a:t>
            </a:r>
            <a:r>
              <a:rPr lang="en-US" dirty="0" err="1" smtClean="0">
                <a:solidFill>
                  <a:schemeClr val="bg1"/>
                </a:solidFill>
              </a:rPr>
              <a:t>periodontitis</a:t>
            </a:r>
            <a:r>
              <a:rPr lang="en-US" dirty="0" smtClean="0">
                <a:solidFill>
                  <a:schemeClr val="bg1"/>
                </a:solidFill>
              </a:rPr>
              <a:t>.</a:t>
            </a:r>
          </a:p>
          <a:p>
            <a:pPr>
              <a:buFont typeface="Wingdings" pitchFamily="2" charset="2"/>
              <a:buChar char="ü"/>
            </a:pPr>
            <a:endParaRPr lang="en-IN" dirty="0" smtClean="0">
              <a:solidFill>
                <a:schemeClr val="bg1"/>
              </a:solidFill>
            </a:endParaRPr>
          </a:p>
          <a:p>
            <a:pPr>
              <a:buFont typeface="Wingdings" pitchFamily="2" charset="2"/>
              <a:buChar char="ü"/>
            </a:pPr>
            <a:r>
              <a:rPr lang="en-US" dirty="0" smtClean="0">
                <a:solidFill>
                  <a:schemeClr val="bg1"/>
                </a:solidFill>
              </a:rPr>
              <a:t> </a:t>
            </a:r>
            <a:r>
              <a:rPr lang="en-US" dirty="0" smtClean="0"/>
              <a:t>Of all components, </a:t>
            </a:r>
            <a:r>
              <a:rPr lang="en-US" b="1" dirty="0" err="1" smtClean="0"/>
              <a:t>cysteine</a:t>
            </a:r>
            <a:r>
              <a:rPr lang="en-US" b="1" dirty="0" smtClean="0"/>
              <a:t> proteases </a:t>
            </a:r>
            <a:r>
              <a:rPr lang="en-US" dirty="0" smtClean="0"/>
              <a:t>have the greatest potential as a vaccine antigen.</a:t>
            </a:r>
            <a:endParaRPr lang="en-IN" dirty="0" smtClean="0"/>
          </a:p>
          <a:p>
            <a:pPr>
              <a:buNone/>
            </a:pPr>
            <a:endParaRPr lang="en-IN" dirty="0" smtClean="0">
              <a:solidFill>
                <a:schemeClr val="bg1"/>
              </a:solidFill>
            </a:endParaRPr>
          </a:p>
          <a:p>
            <a:pPr>
              <a:buFont typeface="Wingdings" pitchFamily="2" charset="2"/>
              <a:buChar char="ü"/>
            </a:pPr>
            <a:r>
              <a:rPr lang="en-US" b="1" dirty="0" err="1" smtClean="0">
                <a:solidFill>
                  <a:schemeClr val="bg1"/>
                </a:solidFill>
              </a:rPr>
              <a:t>Porphpain</a:t>
            </a:r>
            <a:r>
              <a:rPr lang="en-US" b="1" dirty="0" smtClean="0">
                <a:solidFill>
                  <a:schemeClr val="bg1"/>
                </a:solidFill>
              </a:rPr>
              <a:t> –2 </a:t>
            </a:r>
            <a:r>
              <a:rPr lang="en-US" dirty="0" smtClean="0">
                <a:solidFill>
                  <a:schemeClr val="bg1"/>
                </a:solidFill>
              </a:rPr>
              <a:t>purified from P. </a:t>
            </a:r>
            <a:r>
              <a:rPr lang="en-US" dirty="0" err="1" smtClean="0">
                <a:solidFill>
                  <a:schemeClr val="bg1"/>
                </a:solidFill>
              </a:rPr>
              <a:t>gingivalis</a:t>
            </a:r>
            <a:r>
              <a:rPr lang="en-US" dirty="0" smtClean="0">
                <a:solidFill>
                  <a:schemeClr val="bg1"/>
                </a:solidFill>
              </a:rPr>
              <a:t> is effective in inducing protection (Roy. C. page et al; 2000).</a:t>
            </a:r>
            <a:endParaRPr lang="en-IN" dirty="0" smtClean="0">
              <a:solidFill>
                <a:schemeClr val="bg1"/>
              </a:solidFill>
            </a:endParaRPr>
          </a:p>
          <a:p>
            <a:pPr>
              <a:buNone/>
            </a:pPr>
            <a:endParaRPr lang="en-IN" dirty="0" smtClean="0">
              <a:solidFill>
                <a:schemeClr val="bg1"/>
              </a:solidFill>
            </a:endParaRPr>
          </a:p>
          <a:p>
            <a:pPr>
              <a:buFont typeface="Wingdings" pitchFamily="2" charset="2"/>
              <a:buChar char="ü"/>
            </a:pPr>
            <a:r>
              <a:rPr lang="en-US" dirty="0" smtClean="0">
                <a:solidFill>
                  <a:schemeClr val="bg1"/>
                </a:solidFill>
              </a:rPr>
              <a:t>Since there is increase in evidence that </a:t>
            </a:r>
            <a:r>
              <a:rPr lang="en-US" dirty="0" err="1" smtClean="0">
                <a:solidFill>
                  <a:schemeClr val="bg1"/>
                </a:solidFill>
              </a:rPr>
              <a:t>periodontitis</a:t>
            </a:r>
            <a:r>
              <a:rPr lang="en-US" dirty="0" smtClean="0">
                <a:solidFill>
                  <a:schemeClr val="bg1"/>
                </a:solidFill>
              </a:rPr>
              <a:t> significantly increases the risk of potentially fatal diseases like coronary heart disease, stroke and complications from diabetes mellitus, a successful vaccine for </a:t>
            </a:r>
            <a:r>
              <a:rPr lang="en-US" dirty="0" err="1" smtClean="0">
                <a:solidFill>
                  <a:schemeClr val="bg1"/>
                </a:solidFill>
              </a:rPr>
              <a:t>periodontitis</a:t>
            </a:r>
            <a:r>
              <a:rPr lang="en-US" dirty="0" smtClean="0">
                <a:solidFill>
                  <a:schemeClr val="bg1"/>
                </a:solidFill>
              </a:rPr>
              <a:t> could have health benefits far exceeding the prevention of </a:t>
            </a:r>
            <a:r>
              <a:rPr lang="en-US" dirty="0" err="1" smtClean="0">
                <a:solidFill>
                  <a:schemeClr val="bg1"/>
                </a:solidFill>
              </a:rPr>
              <a:t>periodontitis</a:t>
            </a:r>
            <a:r>
              <a:rPr lang="en-US" dirty="0" smtClean="0">
                <a:solidFill>
                  <a:schemeClr val="bg1"/>
                </a:solidFill>
              </a:rPr>
              <a:t>. </a:t>
            </a:r>
            <a:endParaRPr lang="en-IN" dirty="0" smtClean="0">
              <a:solidFill>
                <a:schemeClr val="bg1"/>
              </a:solidFill>
            </a:endParaRPr>
          </a:p>
          <a:p>
            <a:pPr>
              <a:buFont typeface="Wingdings" pitchFamily="2" charset="2"/>
              <a:buChar char="ü"/>
            </a:pPr>
            <a:endParaRPr lang="en-IN" dirty="0">
              <a:solidFill>
                <a:schemeClr val="bg1"/>
              </a:solidFill>
            </a:endParaRPr>
          </a:p>
        </p:txBody>
      </p:sp>
      <p:sp>
        <p:nvSpPr>
          <p:cNvPr id="4" name="Slide Number Placeholder 3"/>
          <p:cNvSpPr>
            <a:spLocks noGrp="1"/>
          </p:cNvSpPr>
          <p:nvPr>
            <p:ph type="sldNum" sz="quarter" idx="12"/>
          </p:nvPr>
        </p:nvSpPr>
        <p:spPr/>
        <p:txBody>
          <a:bodyPr/>
          <a:lstStyle/>
          <a:p>
            <a:fld id="{8DA970DF-EE4C-4EB9-918C-42B34583AD53}" type="slidenum">
              <a:rPr lang="en-IN" smtClean="0"/>
              <a:pPr/>
              <a:t>51</a:t>
            </a:fld>
            <a:endParaRPr lang="en-IN"/>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CONCLUSION</a:t>
            </a:r>
            <a:endParaRPr lang="en-IN" dirty="0">
              <a:solidFill>
                <a:schemeClr val="bg1"/>
              </a:solidFill>
            </a:endParaRPr>
          </a:p>
        </p:txBody>
      </p:sp>
      <p:sp>
        <p:nvSpPr>
          <p:cNvPr id="3" name="Content Placeholder 2"/>
          <p:cNvSpPr>
            <a:spLocks noGrp="1"/>
          </p:cNvSpPr>
          <p:nvPr>
            <p:ph idx="1"/>
          </p:nvPr>
        </p:nvSpPr>
        <p:spPr>
          <a:xfrm>
            <a:off x="457200" y="1988840"/>
            <a:ext cx="8229600" cy="4137323"/>
          </a:xfrm>
        </p:spPr>
        <p:txBody>
          <a:bodyPr>
            <a:normAutofit/>
          </a:bodyPr>
          <a:lstStyle/>
          <a:p>
            <a:pPr algn="ctr">
              <a:buFont typeface="Wingdings" pitchFamily="2" charset="2"/>
              <a:buChar char="ü"/>
            </a:pPr>
            <a:r>
              <a:rPr lang="en-US" sz="2800" dirty="0" smtClean="0">
                <a:solidFill>
                  <a:schemeClr val="bg1"/>
                </a:solidFill>
              </a:rPr>
              <a:t>Chronic </a:t>
            </a:r>
            <a:r>
              <a:rPr lang="en-US" sz="2800" dirty="0" err="1" smtClean="0">
                <a:solidFill>
                  <a:schemeClr val="bg1"/>
                </a:solidFill>
              </a:rPr>
              <a:t>periodontitis</a:t>
            </a:r>
            <a:r>
              <a:rPr lang="en-US" sz="2800" dirty="0" smtClean="0">
                <a:solidFill>
                  <a:schemeClr val="bg1"/>
                </a:solidFill>
              </a:rPr>
              <a:t> is an infectious disease characterized by generalized inflammation including tooth loss.</a:t>
            </a:r>
          </a:p>
          <a:p>
            <a:pPr algn="ctr">
              <a:buFont typeface="Wingdings" pitchFamily="2" charset="2"/>
              <a:buChar char="ü"/>
            </a:pPr>
            <a:endParaRPr lang="en-US" sz="2800" dirty="0" smtClean="0">
              <a:solidFill>
                <a:schemeClr val="bg1"/>
              </a:solidFill>
            </a:endParaRPr>
          </a:p>
          <a:p>
            <a:pPr algn="ctr">
              <a:buFont typeface="Wingdings" pitchFamily="2" charset="2"/>
              <a:buChar char="ü"/>
            </a:pPr>
            <a:r>
              <a:rPr lang="en-US" sz="2800" dirty="0" smtClean="0">
                <a:solidFill>
                  <a:schemeClr val="bg1"/>
                </a:solidFill>
              </a:rPr>
              <a:t>Proper maintenance and overall hygiene will lead to less occurrence and restoring good oral health</a:t>
            </a:r>
            <a:endParaRPr lang="en-IN" sz="2800" dirty="0">
              <a:solidFill>
                <a:schemeClr val="bg1"/>
              </a:solidFill>
            </a:endParaRPr>
          </a:p>
        </p:txBody>
      </p:sp>
      <p:sp>
        <p:nvSpPr>
          <p:cNvPr id="4" name="Slide Number Placeholder 3"/>
          <p:cNvSpPr>
            <a:spLocks noGrp="1"/>
          </p:cNvSpPr>
          <p:nvPr>
            <p:ph type="sldNum" sz="quarter" idx="12"/>
          </p:nvPr>
        </p:nvSpPr>
        <p:spPr/>
        <p:txBody>
          <a:bodyPr/>
          <a:lstStyle/>
          <a:p>
            <a:fld id="{8DA970DF-EE4C-4EB9-918C-42B34583AD53}" type="slidenum">
              <a:rPr lang="en-IN" smtClean="0"/>
              <a:pPr/>
              <a:t>52</a:t>
            </a:fld>
            <a:endParaRPr lang="en-IN"/>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1619672" y="1340768"/>
            <a:ext cx="5400600" cy="1440160"/>
          </a:xfrm>
        </p:spPr>
        <p:txBody>
          <a:bodyPr>
            <a:noAutofit/>
          </a:bodyPr>
          <a:lstStyle/>
          <a:p>
            <a:pPr marL="438912" indent="-320040" algn="ctr">
              <a:spcBef>
                <a:spcPts val="0"/>
              </a:spcBef>
              <a:buFont typeface="Wingdings 2"/>
              <a:buChar char=""/>
              <a:defRPr/>
            </a:pPr>
            <a:r>
              <a:rPr lang="en-US" sz="2400" dirty="0" err="1" smtClean="0">
                <a:cs typeface="Times New Roman" pitchFamily="18" charset="0"/>
              </a:rPr>
              <a:t>Orban</a:t>
            </a:r>
            <a:r>
              <a:rPr lang="en-US" sz="2400" dirty="0" smtClean="0">
                <a:cs typeface="Times New Roman" pitchFamily="18" charset="0"/>
              </a:rPr>
              <a:t> &amp; </a:t>
            </a:r>
            <a:r>
              <a:rPr lang="en-US" sz="2400" dirty="0" err="1" smtClean="0">
                <a:cs typeface="Times New Roman" pitchFamily="18" charset="0"/>
              </a:rPr>
              <a:t>Weinman</a:t>
            </a:r>
            <a:r>
              <a:rPr lang="en-US" sz="2400" dirty="0" smtClean="0">
                <a:cs typeface="Times New Roman" pitchFamily="18" charset="0"/>
              </a:rPr>
              <a:t>– </a:t>
            </a:r>
            <a:r>
              <a:rPr lang="en-US" sz="2400" dirty="0" err="1" smtClean="0">
                <a:cs typeface="Times New Roman" pitchFamily="18" charset="0"/>
              </a:rPr>
              <a:t>Periodontosis</a:t>
            </a:r>
            <a:r>
              <a:rPr lang="en-US" sz="2400" baseline="30000" dirty="0" smtClean="0">
                <a:cs typeface="Times New Roman" pitchFamily="18" charset="0"/>
                <a:sym typeface="Wingdings" pitchFamily="2" charset="2"/>
              </a:rPr>
              <a:t>(4</a:t>
            </a:r>
            <a:r>
              <a:rPr lang="en-US" sz="2400" baseline="30000" dirty="0" smtClean="0">
                <a:solidFill>
                  <a:schemeClr val="bg1"/>
                </a:solidFill>
                <a:cs typeface="Times New Roman" pitchFamily="18" charset="0"/>
                <a:sym typeface="Wingdings" pitchFamily="2" charset="2"/>
              </a:rPr>
              <a:t>)</a:t>
            </a:r>
            <a:endParaRPr lang="en-US" sz="2400" dirty="0" smtClean="0">
              <a:solidFill>
                <a:schemeClr val="bg1"/>
              </a:solidFill>
              <a:cs typeface="Times New Roman" pitchFamily="18" charset="0"/>
            </a:endParaRPr>
          </a:p>
          <a:p>
            <a:pPr marL="731520" lvl="1" indent="-274320" algn="ctr">
              <a:buFont typeface="Wingdings"/>
              <a:buChar char=""/>
              <a:defRPr/>
            </a:pPr>
            <a:r>
              <a:rPr lang="en-US" sz="2400" dirty="0" smtClean="0">
                <a:solidFill>
                  <a:schemeClr val="bg1"/>
                </a:solidFill>
                <a:cs typeface="Times New Roman" pitchFamily="18" charset="0"/>
              </a:rPr>
              <a:t>Three stages of the disease:</a:t>
            </a:r>
          </a:p>
          <a:p>
            <a:pPr marL="731520" lvl="1" indent="-274320" algn="ctr">
              <a:buNone/>
              <a:defRPr/>
            </a:pPr>
            <a:r>
              <a:rPr lang="en-US" sz="2400" dirty="0" smtClean="0">
                <a:solidFill>
                  <a:schemeClr val="bg1"/>
                </a:solidFill>
                <a:cs typeface="Times New Roman" pitchFamily="18" charset="0"/>
              </a:rPr>
              <a:t>Stage I</a:t>
            </a:r>
          </a:p>
          <a:p>
            <a:pPr marL="731520" lvl="1" indent="-274320" algn="ctr">
              <a:buNone/>
              <a:defRPr/>
            </a:pPr>
            <a:r>
              <a:rPr lang="en-US" sz="2400" dirty="0" smtClean="0">
                <a:solidFill>
                  <a:schemeClr val="bg1"/>
                </a:solidFill>
                <a:cs typeface="Times New Roman" pitchFamily="18" charset="0"/>
              </a:rPr>
              <a:t>Stage II</a:t>
            </a:r>
          </a:p>
          <a:p>
            <a:pPr marL="731520" lvl="1" indent="-274320" algn="ctr">
              <a:buNone/>
              <a:defRPr/>
            </a:pPr>
            <a:r>
              <a:rPr lang="en-US" sz="2400" dirty="0" smtClean="0">
                <a:solidFill>
                  <a:schemeClr val="bg1"/>
                </a:solidFill>
                <a:cs typeface="Times New Roman" pitchFamily="18" charset="0"/>
              </a:rPr>
              <a:t>Stage III</a:t>
            </a:r>
          </a:p>
          <a:p>
            <a:endParaRPr lang="en-IN" sz="2800" dirty="0">
              <a:solidFill>
                <a:schemeClr val="bg1"/>
              </a:solidFill>
            </a:endParaRPr>
          </a:p>
        </p:txBody>
      </p:sp>
      <p:sp>
        <p:nvSpPr>
          <p:cNvPr id="4" name="Slide Number Placeholder 3"/>
          <p:cNvSpPr>
            <a:spLocks noGrp="1"/>
          </p:cNvSpPr>
          <p:nvPr>
            <p:ph type="sldNum" sz="quarter" idx="12"/>
          </p:nvPr>
        </p:nvSpPr>
        <p:spPr/>
        <p:txBody>
          <a:bodyPr/>
          <a:lstStyle/>
          <a:p>
            <a:fld id="{8DA970DF-EE4C-4EB9-918C-42B34583AD53}" type="slidenum">
              <a:rPr lang="en-IN" smtClean="0"/>
              <a:pPr/>
              <a:t>6</a:t>
            </a:fld>
            <a:endParaRPr lang="en-IN"/>
          </a:p>
        </p:txBody>
      </p:sp>
      <p:pic>
        <p:nvPicPr>
          <p:cNvPr id="5" name="Picture 3" descr="C:\Users\croma\Desktop\Progression-of-Periodontal.png"/>
          <p:cNvPicPr>
            <a:picLocks noChangeAspect="1" noChangeArrowheads="1"/>
          </p:cNvPicPr>
          <p:nvPr/>
        </p:nvPicPr>
        <p:blipFill>
          <a:blip r:embed="rId2" cstate="print"/>
          <a:srcRect/>
          <a:stretch>
            <a:fillRect/>
          </a:stretch>
        </p:blipFill>
        <p:spPr bwMode="auto">
          <a:xfrm>
            <a:off x="1619672" y="4149080"/>
            <a:ext cx="5700712" cy="1762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r>
              <a:rPr lang="en-US" dirty="0" smtClean="0">
                <a:solidFill>
                  <a:schemeClr val="bg1"/>
                </a:solidFill>
              </a:rPr>
              <a:t>HISTORY</a:t>
            </a:r>
            <a:endParaRPr lang="en-IN" dirty="0">
              <a:solidFill>
                <a:schemeClr val="bg1"/>
              </a:solidFill>
            </a:endParaRPr>
          </a:p>
        </p:txBody>
      </p:sp>
      <p:sp>
        <p:nvSpPr>
          <p:cNvPr id="3" name="Content Placeholder 2"/>
          <p:cNvSpPr>
            <a:spLocks noGrp="1"/>
          </p:cNvSpPr>
          <p:nvPr>
            <p:ph idx="1"/>
          </p:nvPr>
        </p:nvSpPr>
        <p:spPr>
          <a:xfrm>
            <a:off x="457200" y="1700808"/>
            <a:ext cx="8229600" cy="4425355"/>
          </a:xfrm>
        </p:spPr>
        <p:txBody>
          <a:bodyPr>
            <a:normAutofit/>
          </a:bodyPr>
          <a:lstStyle/>
          <a:p>
            <a:pPr lvl="0" algn="ctr">
              <a:buFont typeface="Wingdings" pitchFamily="2" charset="2"/>
              <a:buChar char="ü"/>
            </a:pPr>
            <a:r>
              <a:rPr lang="en-US" sz="2400" dirty="0" smtClean="0">
                <a:solidFill>
                  <a:schemeClr val="bg1"/>
                </a:solidFill>
              </a:rPr>
              <a:t>“</a:t>
            </a:r>
            <a:r>
              <a:rPr lang="en-US" sz="2400" dirty="0" smtClean="0"/>
              <a:t>Pyorrhea </a:t>
            </a:r>
            <a:r>
              <a:rPr lang="en-US" sz="2400" dirty="0" err="1" smtClean="0"/>
              <a:t>Alveolaris</a:t>
            </a:r>
            <a:r>
              <a:rPr lang="en-US" sz="2400" dirty="0" smtClean="0">
                <a:solidFill>
                  <a:schemeClr val="bg1"/>
                </a:solidFill>
              </a:rPr>
              <a:t>”- Alphonse </a:t>
            </a:r>
            <a:r>
              <a:rPr lang="en-US" sz="2400" dirty="0" err="1" smtClean="0">
                <a:solidFill>
                  <a:schemeClr val="bg1"/>
                </a:solidFill>
              </a:rPr>
              <a:t>Toirac</a:t>
            </a:r>
            <a:r>
              <a:rPr lang="en-US" sz="2400" dirty="0" smtClean="0">
                <a:solidFill>
                  <a:schemeClr val="bg1"/>
                </a:solidFill>
              </a:rPr>
              <a:t> in 1823.</a:t>
            </a:r>
          </a:p>
          <a:p>
            <a:pPr lvl="0" algn="ctr">
              <a:buFont typeface="Wingdings" pitchFamily="2" charset="2"/>
              <a:buChar char="ü"/>
            </a:pPr>
            <a:endParaRPr lang="en-IN" sz="2400" dirty="0" smtClean="0">
              <a:solidFill>
                <a:schemeClr val="bg1"/>
              </a:solidFill>
            </a:endParaRPr>
          </a:p>
          <a:p>
            <a:pPr lvl="0" algn="ctr">
              <a:buFont typeface="Wingdings" pitchFamily="2" charset="2"/>
              <a:buChar char="ü"/>
            </a:pPr>
            <a:r>
              <a:rPr lang="en-US" sz="2400" dirty="0" smtClean="0">
                <a:solidFill>
                  <a:schemeClr val="bg1"/>
                </a:solidFill>
              </a:rPr>
              <a:t>“</a:t>
            </a:r>
            <a:r>
              <a:rPr lang="en-US" sz="2400" dirty="0" smtClean="0"/>
              <a:t>Riggs Disease</a:t>
            </a:r>
            <a:r>
              <a:rPr lang="en-US" sz="2400" dirty="0" smtClean="0">
                <a:solidFill>
                  <a:schemeClr val="bg1"/>
                </a:solidFill>
              </a:rPr>
              <a:t>” – John W Riggs in mid 19th century.</a:t>
            </a:r>
            <a:r>
              <a:rPr lang="en-US" sz="2400" baseline="30000" dirty="0" smtClean="0">
                <a:solidFill>
                  <a:schemeClr val="bg1"/>
                </a:solidFill>
              </a:rPr>
              <a:t>(4)</a:t>
            </a:r>
            <a:endParaRPr lang="en-US" sz="2400" dirty="0" smtClean="0">
              <a:solidFill>
                <a:schemeClr val="bg1"/>
              </a:solidFill>
            </a:endParaRPr>
          </a:p>
          <a:p>
            <a:pPr lvl="0" algn="ctr">
              <a:buNone/>
            </a:pPr>
            <a:endParaRPr lang="en-IN" sz="2400" dirty="0" smtClean="0">
              <a:solidFill>
                <a:schemeClr val="bg1"/>
              </a:solidFill>
            </a:endParaRPr>
          </a:p>
          <a:p>
            <a:pPr lvl="0" algn="ctr">
              <a:buFont typeface="Wingdings" pitchFamily="2" charset="2"/>
              <a:buChar char="ü"/>
            </a:pPr>
            <a:r>
              <a:rPr lang="en-US" sz="2400" dirty="0" smtClean="0">
                <a:solidFill>
                  <a:schemeClr val="bg1"/>
                </a:solidFill>
              </a:rPr>
              <a:t>5 types of </a:t>
            </a:r>
            <a:r>
              <a:rPr lang="en-US" sz="2400" dirty="0" err="1" smtClean="0">
                <a:solidFill>
                  <a:schemeClr val="bg1"/>
                </a:solidFill>
              </a:rPr>
              <a:t>periodontitis</a:t>
            </a:r>
            <a:r>
              <a:rPr lang="en-US" sz="2400" dirty="0" smtClean="0">
                <a:solidFill>
                  <a:schemeClr val="bg1"/>
                </a:solidFill>
              </a:rPr>
              <a:t>- Page &amp; Schroder in 1982 &amp; AAP in 1986.</a:t>
            </a:r>
            <a:r>
              <a:rPr lang="en-US" sz="2400" baseline="30000" dirty="0" smtClean="0">
                <a:solidFill>
                  <a:schemeClr val="bg1"/>
                </a:solidFill>
              </a:rPr>
              <a:t>(5)</a:t>
            </a:r>
          </a:p>
          <a:p>
            <a:pPr lvl="0" algn="ctr">
              <a:buFont typeface="Wingdings" pitchFamily="2" charset="2"/>
              <a:buChar char="ü"/>
            </a:pPr>
            <a:endParaRPr lang="en-IN" sz="2400" dirty="0" smtClean="0">
              <a:solidFill>
                <a:schemeClr val="bg1"/>
              </a:solidFill>
            </a:endParaRPr>
          </a:p>
          <a:p>
            <a:pPr lvl="0" algn="ctr">
              <a:buFont typeface="Wingdings" pitchFamily="2" charset="2"/>
              <a:buChar char="ü"/>
            </a:pPr>
            <a:r>
              <a:rPr lang="en-US" sz="2400" dirty="0" smtClean="0">
                <a:solidFill>
                  <a:schemeClr val="bg1"/>
                </a:solidFill>
              </a:rPr>
              <a:t>“Chronic Periodontitis”- International workshop for classification of periodontal disease </a:t>
            </a:r>
            <a:r>
              <a:rPr lang="en-US" sz="2400" dirty="0" smtClean="0"/>
              <a:t>1999</a:t>
            </a:r>
            <a:endParaRPr lang="en-IN" sz="2400" dirty="0" smtClean="0"/>
          </a:p>
          <a:p>
            <a:pPr>
              <a:buFont typeface="Wingdings" pitchFamily="2" charset="2"/>
              <a:buChar char="ü"/>
            </a:pPr>
            <a:endParaRPr lang="en-IN" sz="2400" dirty="0">
              <a:solidFill>
                <a:schemeClr val="bg1"/>
              </a:solidFill>
            </a:endParaRPr>
          </a:p>
        </p:txBody>
      </p:sp>
      <p:sp>
        <p:nvSpPr>
          <p:cNvPr id="4" name="Slide Number Placeholder 3"/>
          <p:cNvSpPr>
            <a:spLocks noGrp="1"/>
          </p:cNvSpPr>
          <p:nvPr>
            <p:ph type="sldNum" sz="quarter" idx="12"/>
          </p:nvPr>
        </p:nvSpPr>
        <p:spPr/>
        <p:txBody>
          <a:bodyPr/>
          <a:lstStyle/>
          <a:p>
            <a:fld id="{8DA970DF-EE4C-4EB9-918C-42B34583AD53}" type="slidenum">
              <a:rPr lang="en-IN" smtClean="0"/>
              <a:pPr/>
              <a:t>7</a:t>
            </a:fld>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6084168" y="3612157"/>
            <a:ext cx="2602632" cy="2553147"/>
          </a:xfrm>
        </p:spPr>
        <p:txBody>
          <a:bodyPr/>
          <a:lstStyle/>
          <a:p>
            <a:endParaRPr lang="en-IN" dirty="0"/>
          </a:p>
        </p:txBody>
      </p:sp>
      <p:sp>
        <p:nvSpPr>
          <p:cNvPr id="4" name="Slide Number Placeholder 3"/>
          <p:cNvSpPr>
            <a:spLocks noGrp="1"/>
          </p:cNvSpPr>
          <p:nvPr>
            <p:ph type="sldNum" sz="quarter" idx="12"/>
          </p:nvPr>
        </p:nvSpPr>
        <p:spPr/>
        <p:txBody>
          <a:bodyPr/>
          <a:lstStyle/>
          <a:p>
            <a:fld id="{8DA970DF-EE4C-4EB9-918C-42B34583AD53}" type="slidenum">
              <a:rPr lang="en-IN" smtClean="0"/>
              <a:pPr/>
              <a:t>8</a:t>
            </a:fld>
            <a:endParaRPr lang="en-IN"/>
          </a:p>
        </p:txBody>
      </p:sp>
      <p:pic>
        <p:nvPicPr>
          <p:cNvPr id="1026" name="Picture 2" descr="http://householdphysician.com/images/ch17_33.jpg"/>
          <p:cNvPicPr>
            <a:picLocks noChangeAspect="1" noChangeArrowheads="1"/>
          </p:cNvPicPr>
          <p:nvPr/>
        </p:nvPicPr>
        <p:blipFill>
          <a:blip r:embed="rId2" cstate="print"/>
          <a:srcRect/>
          <a:stretch>
            <a:fillRect/>
          </a:stretch>
        </p:blipFill>
        <p:spPr bwMode="auto">
          <a:xfrm>
            <a:off x="1259632" y="548680"/>
            <a:ext cx="6610350" cy="5010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ounded Rectangle 5"/>
          <p:cNvSpPr/>
          <p:nvPr/>
        </p:nvSpPr>
        <p:spPr>
          <a:xfrm>
            <a:off x="2195736" y="6021288"/>
            <a:ext cx="4896544" cy="43204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Times New Roman" pitchFamily="18" charset="0"/>
                <a:cs typeface="Times New Roman" pitchFamily="18" charset="0"/>
              </a:rPr>
              <a:t>ADAPTED FROM</a:t>
            </a:r>
          </a:p>
          <a:p>
            <a:pPr algn="ctr"/>
            <a:r>
              <a:rPr lang="en-US" sz="1400" dirty="0" smtClean="0">
                <a:solidFill>
                  <a:schemeClr val="tx1"/>
                </a:solidFill>
                <a:latin typeface="Times New Roman" pitchFamily="18" charset="0"/>
                <a:cs typeface="Times New Roman" pitchFamily="18" charset="0"/>
              </a:rPr>
              <a:t>:www.householdphysicin.com.</a:t>
            </a:r>
            <a:endParaRPr lang="en-IN" sz="1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DA970DF-EE4C-4EB9-918C-42B34583AD53}" type="slidenum">
              <a:rPr lang="en-IN" smtClean="0"/>
              <a:pPr/>
              <a:t>9</a:t>
            </a:fld>
            <a:endParaRPr lang="en-IN"/>
          </a:p>
        </p:txBody>
      </p:sp>
      <p:sp>
        <p:nvSpPr>
          <p:cNvPr id="6" name="Rectangle 5"/>
          <p:cNvSpPr/>
          <p:nvPr/>
        </p:nvSpPr>
        <p:spPr>
          <a:xfrm>
            <a:off x="755576" y="1484784"/>
            <a:ext cx="7488832" cy="3970318"/>
          </a:xfrm>
          <a:prstGeom prst="rect">
            <a:avLst/>
          </a:prstGeom>
        </p:spPr>
        <p:txBody>
          <a:bodyPr wrap="square">
            <a:spAutoFit/>
          </a:bodyPr>
          <a:lstStyle/>
          <a:p>
            <a:pPr algn="ctr">
              <a:buFont typeface="Wingdings" pitchFamily="2" charset="2"/>
              <a:buChar char="ü"/>
            </a:pPr>
            <a:r>
              <a:rPr lang="en-US" sz="2800" b="1" dirty="0" smtClean="0"/>
              <a:t>Fleming in 1998 </a:t>
            </a:r>
            <a:r>
              <a:rPr lang="en-US" sz="2800" dirty="0" smtClean="0">
                <a:solidFill>
                  <a:schemeClr val="bg1"/>
                </a:solidFill>
              </a:rPr>
              <a:t>defined Chronic Periodontitis as:</a:t>
            </a:r>
            <a:endParaRPr lang="en-IN" sz="2400" dirty="0" smtClean="0">
              <a:solidFill>
                <a:schemeClr val="bg1"/>
              </a:solidFill>
            </a:endParaRPr>
          </a:p>
          <a:p>
            <a:pPr algn="ctr">
              <a:buFont typeface="Wingdings" pitchFamily="2" charset="2"/>
              <a:buChar char="ü"/>
            </a:pPr>
            <a:endParaRPr lang="en-US" sz="2800" dirty="0" smtClean="0">
              <a:solidFill>
                <a:schemeClr val="bg1"/>
              </a:solidFill>
            </a:endParaRPr>
          </a:p>
          <a:p>
            <a:pPr algn="ctr">
              <a:buFont typeface="Wingdings" pitchFamily="2" charset="2"/>
              <a:buChar char="ü"/>
            </a:pPr>
            <a:endParaRPr lang="en-US" sz="2800" dirty="0" smtClean="0">
              <a:solidFill>
                <a:schemeClr val="bg1"/>
              </a:solidFill>
            </a:endParaRPr>
          </a:p>
          <a:p>
            <a:pPr algn="ctr">
              <a:buFont typeface="Wingdings" pitchFamily="2" charset="2"/>
              <a:buChar char="ü"/>
            </a:pPr>
            <a:r>
              <a:rPr lang="en-US" sz="2800" dirty="0" smtClean="0">
                <a:solidFill>
                  <a:schemeClr val="bg1"/>
                </a:solidFill>
              </a:rPr>
              <a:t>“An infectious disease resulting from inflammation within the supporting tissue of the teeth, progressive attachment loss and bone loss”</a:t>
            </a:r>
            <a:r>
              <a:rPr lang="en-US" sz="2800" baseline="30000" dirty="0" smtClean="0">
                <a:solidFill>
                  <a:schemeClr val="bg1"/>
                </a:solidFill>
              </a:rPr>
              <a:t>(6)</a:t>
            </a:r>
            <a:endParaRPr lang="en-IN" sz="2400" dirty="0" smtClean="0">
              <a:solidFill>
                <a:schemeClr val="bg1"/>
              </a:solidFill>
            </a:endParaRPr>
          </a:p>
          <a:p>
            <a:pPr algn="ctr">
              <a:buFont typeface="Wingdings" pitchFamily="2" charset="2"/>
              <a:buChar char="ü"/>
            </a:pPr>
            <a:endParaRPr lang="en-IN" sz="2800" dirty="0" smtClean="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4737</TotalTime>
  <Words>2437</Words>
  <Application>Microsoft Office PowerPoint</Application>
  <PresentationFormat>On-screen Show (4:3)</PresentationFormat>
  <Paragraphs>416</Paragraphs>
  <Slides>52</Slides>
  <Notes>2</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Chronic Periodontitis</vt:lpstr>
      <vt:lpstr>INDEX</vt:lpstr>
      <vt:lpstr>INTRODUCTION </vt:lpstr>
      <vt:lpstr>HISTORY</vt:lpstr>
      <vt:lpstr>HISTORY   Orban (1942) on the basis of etiology, clinical &amp; pathologic features classified as(3) </vt:lpstr>
      <vt:lpstr>Slide 6</vt:lpstr>
      <vt:lpstr>HISTORY</vt:lpstr>
      <vt:lpstr>Slide 8</vt:lpstr>
      <vt:lpstr>Slide 9</vt:lpstr>
      <vt:lpstr>Slide 10</vt:lpstr>
      <vt:lpstr>Slide 11</vt:lpstr>
      <vt:lpstr>Slide 12</vt:lpstr>
      <vt:lpstr>Slide 13</vt:lpstr>
      <vt:lpstr>SUB - CLASSIFICATION</vt:lpstr>
      <vt:lpstr>Slide 15</vt:lpstr>
      <vt:lpstr>Slide 16</vt:lpstr>
      <vt:lpstr>Clinical features</vt:lpstr>
      <vt:lpstr>Symptoms</vt:lpstr>
      <vt:lpstr>ROLE OF RADIOGRAPHS IN PERIODONTAL DISEASE</vt:lpstr>
      <vt:lpstr>           Junction of alveolar crest and   lamina dura                    Crestal irregularities                  Widening of periodontal ligament space  Evaluation of amount of bone loss                                                Vertical bone loss                                                </vt:lpstr>
      <vt:lpstr>Disease distribution </vt:lpstr>
      <vt:lpstr>Disease severity</vt:lpstr>
      <vt:lpstr>Prevalence</vt:lpstr>
      <vt:lpstr>PATHOGENESIS </vt:lpstr>
      <vt:lpstr>Disease progression</vt:lpstr>
      <vt:lpstr>MODELS OF DISEASE PROGRESSION</vt:lpstr>
      <vt:lpstr>Risk factors for disease</vt:lpstr>
      <vt:lpstr>Local factors</vt:lpstr>
      <vt:lpstr>Slide 29</vt:lpstr>
      <vt:lpstr>Systemic factors</vt:lpstr>
      <vt:lpstr>Slide 31</vt:lpstr>
      <vt:lpstr>MODEL OF ASSOCIATION BETWEEN PERIODONTAL DISEASE AND DIABETES</vt:lpstr>
      <vt:lpstr>Environmental factors</vt:lpstr>
      <vt:lpstr>Slide 34</vt:lpstr>
      <vt:lpstr>Genetic factors</vt:lpstr>
      <vt:lpstr>Slide 36</vt:lpstr>
      <vt:lpstr>Diagnosis</vt:lpstr>
      <vt:lpstr>PROGNOSIS</vt:lpstr>
      <vt:lpstr>Scientific basis of periodontal therapy</vt:lpstr>
      <vt:lpstr>Slide 40</vt:lpstr>
      <vt:lpstr>Conventional non surgical periodontal therapy</vt:lpstr>
      <vt:lpstr>NON SURGICAL THERAPY</vt:lpstr>
      <vt:lpstr>Nonsurgical therapy</vt:lpstr>
      <vt:lpstr>Slide 44</vt:lpstr>
      <vt:lpstr>Slide 45</vt:lpstr>
      <vt:lpstr>Slide 46</vt:lpstr>
      <vt:lpstr>Effect of surgical treatment</vt:lpstr>
      <vt:lpstr>Surgical therapy</vt:lpstr>
      <vt:lpstr>Slide 49</vt:lpstr>
      <vt:lpstr>LASER PERIOTHERAPY</vt:lpstr>
      <vt:lpstr>VACCINES IN PERIODONTITIS </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Chronic periodontitis</dc:title>
  <dc:creator>chahal</dc:creator>
  <cp:lastModifiedBy>user</cp:lastModifiedBy>
  <cp:revision>140</cp:revision>
  <dcterms:created xsi:type="dcterms:W3CDTF">2011-02-24T04:51:30Z</dcterms:created>
  <dcterms:modified xsi:type="dcterms:W3CDTF">2018-02-19T06:34:58Z</dcterms:modified>
</cp:coreProperties>
</file>