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sldIdLst>
    <p:sldId id="293" r:id="rId2"/>
    <p:sldId id="257" r:id="rId3"/>
    <p:sldId id="258" r:id="rId4"/>
    <p:sldId id="273" r:id="rId5"/>
    <p:sldId id="259" r:id="rId6"/>
    <p:sldId id="341" r:id="rId7"/>
    <p:sldId id="260" r:id="rId8"/>
    <p:sldId id="261" r:id="rId9"/>
    <p:sldId id="262" r:id="rId10"/>
    <p:sldId id="263" r:id="rId11"/>
    <p:sldId id="264" r:id="rId12"/>
    <p:sldId id="265" r:id="rId13"/>
    <p:sldId id="274" r:id="rId14"/>
    <p:sldId id="267" r:id="rId15"/>
    <p:sldId id="275" r:id="rId16"/>
    <p:sldId id="268" r:id="rId17"/>
    <p:sldId id="269" r:id="rId18"/>
    <p:sldId id="346" r:id="rId19"/>
    <p:sldId id="347" r:id="rId20"/>
    <p:sldId id="270" r:id="rId21"/>
    <p:sldId id="271" r:id="rId22"/>
    <p:sldId id="272" r:id="rId23"/>
    <p:sldId id="276" r:id="rId24"/>
    <p:sldId id="277" r:id="rId25"/>
    <p:sldId id="278" r:id="rId26"/>
    <p:sldId id="279" r:id="rId27"/>
    <p:sldId id="280" r:id="rId28"/>
    <p:sldId id="331"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4" r:id="rId42"/>
    <p:sldId id="295" r:id="rId43"/>
    <p:sldId id="296" r:id="rId44"/>
    <p:sldId id="297" r:id="rId45"/>
    <p:sldId id="298" r:id="rId46"/>
    <p:sldId id="299" r:id="rId47"/>
    <p:sldId id="327" r:id="rId48"/>
    <p:sldId id="300" r:id="rId49"/>
    <p:sldId id="301" r:id="rId50"/>
    <p:sldId id="302" r:id="rId51"/>
    <p:sldId id="303" r:id="rId52"/>
    <p:sldId id="304" r:id="rId53"/>
    <p:sldId id="305" r:id="rId54"/>
    <p:sldId id="306" r:id="rId55"/>
    <p:sldId id="307" r:id="rId56"/>
    <p:sldId id="308" r:id="rId57"/>
    <p:sldId id="329" r:id="rId58"/>
    <p:sldId id="309" r:id="rId59"/>
    <p:sldId id="310" r:id="rId60"/>
    <p:sldId id="311" r:id="rId61"/>
    <p:sldId id="312" r:id="rId62"/>
    <p:sldId id="313" r:id="rId63"/>
    <p:sldId id="314" r:id="rId64"/>
    <p:sldId id="315" r:id="rId65"/>
    <p:sldId id="330" r:id="rId66"/>
    <p:sldId id="316" r:id="rId67"/>
    <p:sldId id="317" r:id="rId68"/>
    <p:sldId id="320" r:id="rId69"/>
    <p:sldId id="321" r:id="rId70"/>
    <p:sldId id="322" r:id="rId71"/>
    <p:sldId id="324" r:id="rId72"/>
    <p:sldId id="325" r:id="rId73"/>
    <p:sldId id="326" r:id="rId74"/>
    <p:sldId id="332" r:id="rId75"/>
    <p:sldId id="339" r:id="rId76"/>
    <p:sldId id="333" r:id="rId77"/>
    <p:sldId id="340" r:id="rId78"/>
    <p:sldId id="334" r:id="rId79"/>
    <p:sldId id="335" r:id="rId80"/>
    <p:sldId id="344" r:id="rId81"/>
  </p:sldIdLst>
  <p:sldSz cx="9144000" cy="6858000" type="screen4x3"/>
  <p:notesSz cx="6858000" cy="9144000"/>
  <p:defaultTextStyle>
    <a:defPPr>
      <a:defRPr lang="en-IN"/>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00FFFF"/>
    <a:srgbClr val="000000"/>
    <a:srgbClr val="800000"/>
    <a:srgbClr val="6699FF"/>
    <a:srgbClr val="FFFFCC"/>
    <a:srgbClr val="FF3300"/>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327" autoAdjust="0"/>
    <p:restoredTop sz="94679" autoAdjust="0"/>
  </p:normalViewPr>
  <p:slideViewPr>
    <p:cSldViewPr>
      <p:cViewPr varScale="1">
        <p:scale>
          <a:sx n="69" d="100"/>
          <a:sy n="69" d="100"/>
        </p:scale>
        <p:origin x="-138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fld id="{F356D9FC-1D99-4741-8BD3-E1D4BCB9121B}" type="datetimeFigureOut">
              <a:rPr lang="en-US"/>
              <a:pPr>
                <a:defRPr/>
              </a:pPr>
              <a:t>28-Feb-18</a:t>
            </a:fld>
            <a:endParaRPr lang="en-IN"/>
          </a:p>
        </p:txBody>
      </p:sp>
      <p:sp>
        <p:nvSpPr>
          <p:cNvPr id="16" name="Footer Placeholder 16"/>
          <p:cNvSpPr>
            <a:spLocks noGrp="1"/>
          </p:cNvSpPr>
          <p:nvPr>
            <p:ph type="ftr" sz="quarter" idx="11"/>
          </p:nvPr>
        </p:nvSpPr>
        <p:spPr/>
        <p:txBody>
          <a:bodyPr/>
          <a:lstStyle>
            <a:lvl1pPr>
              <a:defRPr/>
            </a:lvl1pPr>
          </a:lstStyle>
          <a:p>
            <a:pPr>
              <a:defRPr/>
            </a:pPr>
            <a:endParaRPr lang="en-IN"/>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7BEC9E7C-648C-42F1-BEFB-660DB4D5126E}" type="slidenum">
              <a:rPr lang="en-IN"/>
              <a:pPr>
                <a:defRPr/>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CA67A5-5A32-4FE9-B4F7-A4B4E5027217}" type="datetimeFigureOut">
              <a:rPr lang="en-US"/>
              <a:pPr>
                <a:defRPr/>
              </a:pPr>
              <a:t>28-Feb-18</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5547BF67-8480-4228-AF13-265CA2BC03B9}" type="slidenum">
              <a:rPr lang="en-IN"/>
              <a:pPr>
                <a:defRPr/>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1AA7BE91-389C-45F9-B728-BA6245315270}" type="slidenum">
              <a:rPr lang="en-IN"/>
              <a:pPr>
                <a:defRPr/>
              </a:pPr>
              <a:t>‹#›</a:t>
            </a:fld>
            <a:endParaRPr lang="en-IN"/>
          </a:p>
        </p:txBody>
      </p:sp>
      <p:sp>
        <p:nvSpPr>
          <p:cNvPr id="14" name="Date Placeholder 3"/>
          <p:cNvSpPr>
            <a:spLocks noGrp="1"/>
          </p:cNvSpPr>
          <p:nvPr>
            <p:ph type="dt" sz="half" idx="11"/>
          </p:nvPr>
        </p:nvSpPr>
        <p:spPr/>
        <p:txBody>
          <a:bodyPr/>
          <a:lstStyle>
            <a:lvl1pPr>
              <a:defRPr/>
            </a:lvl1pPr>
          </a:lstStyle>
          <a:p>
            <a:pPr>
              <a:defRPr/>
            </a:pPr>
            <a:fld id="{0D6FB354-1B5F-4C53-8CC1-33E7D2C0437D}" type="datetimeFigureOut">
              <a:rPr lang="en-US"/>
              <a:pPr>
                <a:defRPr/>
              </a:pPr>
              <a:t>28-Feb-18</a:t>
            </a:fld>
            <a:endParaRPr lang="en-IN"/>
          </a:p>
        </p:txBody>
      </p:sp>
      <p:sp>
        <p:nvSpPr>
          <p:cNvPr id="15" name="Footer Placeholder 4"/>
          <p:cNvSpPr>
            <a:spLocks noGrp="1"/>
          </p:cNvSpPr>
          <p:nvPr>
            <p:ph type="ftr" sz="quarter" idx="12"/>
          </p:nvPr>
        </p:nvSpPr>
        <p:spPr/>
        <p:txBody>
          <a:bodyPr/>
          <a:lstStyle>
            <a:lvl1pPr>
              <a:defRPr/>
            </a:lvl1pPr>
          </a:lstStyle>
          <a:p>
            <a:pPr>
              <a:defRPr/>
            </a:pPr>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B652727E-2012-4D36-8D96-53D83E2B20C0}" type="datetimeFigureOut">
              <a:rPr lang="en-US"/>
              <a:pPr>
                <a:defRPr/>
              </a:pPr>
              <a:t>28-Feb-18</a:t>
            </a:fld>
            <a:endParaRPr lang="en-IN"/>
          </a:p>
        </p:txBody>
      </p:sp>
      <p:sp>
        <p:nvSpPr>
          <p:cNvPr id="6" name="Footer Placeholder 2"/>
          <p:cNvSpPr>
            <a:spLocks noGrp="1"/>
          </p:cNvSpPr>
          <p:nvPr>
            <p:ph type="ftr" sz="quarter" idx="11"/>
          </p:nvPr>
        </p:nvSpPr>
        <p:spPr/>
        <p:txBody>
          <a:bodyPr/>
          <a:lstStyle>
            <a:lvl1pPr>
              <a:defRPr/>
            </a:lvl1pPr>
          </a:lstStyle>
          <a:p>
            <a:pPr>
              <a:defRPr/>
            </a:pPr>
            <a:endParaRPr lang="en-IN"/>
          </a:p>
        </p:txBody>
      </p:sp>
      <p:sp>
        <p:nvSpPr>
          <p:cNvPr id="7" name="Slide Number Placeholder 22"/>
          <p:cNvSpPr>
            <a:spLocks noGrp="1"/>
          </p:cNvSpPr>
          <p:nvPr>
            <p:ph type="sldNum" sz="quarter" idx="12"/>
          </p:nvPr>
        </p:nvSpPr>
        <p:spPr/>
        <p:txBody>
          <a:bodyPr/>
          <a:lstStyle>
            <a:lvl1pPr>
              <a:defRPr/>
            </a:lvl1pPr>
          </a:lstStyle>
          <a:p>
            <a:pPr>
              <a:defRPr/>
            </a:pPr>
            <a:fld id="{B13310F9-586E-4708-86AE-681AAEED421E}" type="slidenum">
              <a:rPr lang="en-IN"/>
              <a:pPr>
                <a:defRPr/>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9282C5-F3BF-4438-A53E-25B3FE2FFCE4}" type="datetimeFigureOut">
              <a:rPr lang="en-US"/>
              <a:pPr>
                <a:defRPr/>
              </a:pPr>
              <a:t>28-Feb-18</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250FF5FD-DAC5-4835-BED0-81F196320CEF}" type="slidenum">
              <a:rPr lang="en-IN"/>
              <a:pPr>
                <a:defRPr/>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IN"/>
          </a:p>
        </p:txBody>
      </p:sp>
      <p:sp>
        <p:nvSpPr>
          <p:cNvPr id="16" name="Date Placeholder 3"/>
          <p:cNvSpPr>
            <a:spLocks noGrp="1"/>
          </p:cNvSpPr>
          <p:nvPr>
            <p:ph type="dt" sz="half" idx="11"/>
          </p:nvPr>
        </p:nvSpPr>
        <p:spPr/>
        <p:txBody>
          <a:bodyPr/>
          <a:lstStyle>
            <a:lvl1pPr>
              <a:defRPr/>
            </a:lvl1pPr>
          </a:lstStyle>
          <a:p>
            <a:pPr>
              <a:defRPr/>
            </a:pPr>
            <a:fld id="{84D7B545-600B-4365-A852-070DE0C45B9F}" type="datetimeFigureOut">
              <a:rPr lang="en-US"/>
              <a:pPr>
                <a:defRPr/>
              </a:pPr>
              <a:t>28-Feb-18</a:t>
            </a:fld>
            <a:endParaRPr lang="en-IN"/>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E962B7BA-5942-4861-B302-59A0545317BD}" type="slidenum">
              <a:rPr lang="en-IN"/>
              <a:pPr>
                <a:defRPr/>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8A0A04FD-5DAE-4BF6-950D-4A78B9103102}" type="datetimeFigureOut">
              <a:rPr lang="en-US"/>
              <a:pPr>
                <a:defRPr/>
              </a:pPr>
              <a:t>28-Feb-18</a:t>
            </a:fld>
            <a:endParaRPr lang="en-IN"/>
          </a:p>
        </p:txBody>
      </p:sp>
      <p:sp>
        <p:nvSpPr>
          <p:cNvPr id="7" name="Footer Placeholder 5"/>
          <p:cNvSpPr>
            <a:spLocks noGrp="1"/>
          </p:cNvSpPr>
          <p:nvPr>
            <p:ph type="ftr" sz="quarter" idx="11"/>
          </p:nvPr>
        </p:nvSpPr>
        <p:spPr/>
        <p:txBody>
          <a:bodyPr/>
          <a:lstStyle>
            <a:lvl1pPr>
              <a:defRPr/>
            </a:lvl1pPr>
          </a:lstStyle>
          <a:p>
            <a:pPr>
              <a:defRPr/>
            </a:pPr>
            <a:endParaRPr lang="en-IN"/>
          </a:p>
        </p:txBody>
      </p:sp>
      <p:sp>
        <p:nvSpPr>
          <p:cNvPr id="8" name="Slide Number Placeholder 6"/>
          <p:cNvSpPr>
            <a:spLocks noGrp="1"/>
          </p:cNvSpPr>
          <p:nvPr>
            <p:ph type="sldNum" sz="quarter" idx="12"/>
          </p:nvPr>
        </p:nvSpPr>
        <p:spPr/>
        <p:txBody>
          <a:bodyPr/>
          <a:lstStyle>
            <a:lvl1pPr>
              <a:defRPr/>
            </a:lvl1pPr>
          </a:lstStyle>
          <a:p>
            <a:pPr>
              <a:defRPr/>
            </a:pPr>
            <a:fld id="{3819177F-BD4F-4241-A7AE-DE3DF614A4FC}" type="slidenum">
              <a:rPr lang="en-IN"/>
              <a:pPr>
                <a:defRPr/>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fld id="{DE8ABFC5-ABDE-41E0-A0C1-D1124FAB35C3}" type="datetimeFigureOut">
              <a:rPr lang="en-US"/>
              <a:pPr>
                <a:defRPr/>
              </a:pPr>
              <a:t>28-Feb-18</a:t>
            </a:fld>
            <a:endParaRPr lang="en-IN"/>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IN"/>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EBD973F7-7463-45EE-A403-35766D2D7A47}" type="slidenum">
              <a:rPr lang="en-IN"/>
              <a:pPr>
                <a:defRPr/>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312BD7A3-D72F-466F-BBA4-06D827F8C9CE}" type="datetimeFigureOut">
              <a:rPr lang="en-US"/>
              <a:pPr>
                <a:defRPr/>
              </a:pPr>
              <a:t>28-Feb-18</a:t>
            </a:fld>
            <a:endParaRPr lang="en-IN"/>
          </a:p>
        </p:txBody>
      </p:sp>
      <p:sp>
        <p:nvSpPr>
          <p:cNvPr id="4" name="Footer Placeholder 3"/>
          <p:cNvSpPr>
            <a:spLocks noGrp="1"/>
          </p:cNvSpPr>
          <p:nvPr>
            <p:ph type="ftr" sz="quarter" idx="11"/>
          </p:nvPr>
        </p:nvSpPr>
        <p:spPr/>
        <p:txBody>
          <a:bodyPr/>
          <a:lstStyle>
            <a:lvl1pPr>
              <a:defRPr/>
            </a:lvl1pPr>
          </a:lstStyle>
          <a:p>
            <a:pPr>
              <a:defRPr/>
            </a:pPr>
            <a:endParaRPr lang="en-IN"/>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2627111C-D75A-4529-A05B-9161CA9C7EA8}" type="slidenum">
              <a:rPr lang="en-IN"/>
              <a:pPr>
                <a:defRPr/>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3" name="Rectangle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4" name="Rectangle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8" name="Date Placeholder 1"/>
          <p:cNvSpPr>
            <a:spLocks noGrp="1"/>
          </p:cNvSpPr>
          <p:nvPr>
            <p:ph type="dt" sz="half" idx="10"/>
          </p:nvPr>
        </p:nvSpPr>
        <p:spPr/>
        <p:txBody>
          <a:bodyPr/>
          <a:lstStyle>
            <a:lvl1pPr>
              <a:defRPr/>
            </a:lvl1pPr>
          </a:lstStyle>
          <a:p>
            <a:pPr>
              <a:defRPr/>
            </a:pPr>
            <a:fld id="{2ED7DC46-C315-4EF7-86FA-6A0887C7BF8B}" type="datetimeFigureOut">
              <a:rPr lang="en-US"/>
              <a:pPr>
                <a:defRPr/>
              </a:pPr>
              <a:t>28-Feb-18</a:t>
            </a:fld>
            <a:endParaRPr lang="en-IN"/>
          </a:p>
        </p:txBody>
      </p:sp>
      <p:sp>
        <p:nvSpPr>
          <p:cNvPr id="9" name="Footer Placeholder 2"/>
          <p:cNvSpPr>
            <a:spLocks noGrp="1"/>
          </p:cNvSpPr>
          <p:nvPr>
            <p:ph type="ftr" sz="quarter" idx="11"/>
          </p:nvPr>
        </p:nvSpPr>
        <p:spPr/>
        <p:txBody>
          <a:bodyPr/>
          <a:lstStyle>
            <a:lvl1pPr>
              <a:defRPr/>
            </a:lvl1pPr>
          </a:lstStyle>
          <a:p>
            <a:pPr>
              <a:defRPr/>
            </a:pPr>
            <a:endParaRPr lang="en-IN"/>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62303E04-6E8C-472F-B565-47FBD2E3F700}" type="slidenum">
              <a:rPr lang="en-IN"/>
              <a:pPr>
                <a:defRPr/>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B7786AFD-BD98-476D-B09E-D7D5A3571A72}" type="slidenum">
              <a:rPr lang="en-IN"/>
              <a:pPr>
                <a:defRPr/>
              </a:pPr>
              <a:t>‹#›</a:t>
            </a:fld>
            <a:endParaRPr lang="en-IN"/>
          </a:p>
        </p:txBody>
      </p:sp>
      <p:sp>
        <p:nvSpPr>
          <p:cNvPr id="17" name="Date Placeholder 4"/>
          <p:cNvSpPr>
            <a:spLocks noGrp="1"/>
          </p:cNvSpPr>
          <p:nvPr>
            <p:ph type="dt" sz="half" idx="11"/>
          </p:nvPr>
        </p:nvSpPr>
        <p:spPr/>
        <p:txBody>
          <a:bodyPr/>
          <a:lstStyle>
            <a:lvl1pPr>
              <a:defRPr/>
            </a:lvl1pPr>
          </a:lstStyle>
          <a:p>
            <a:pPr>
              <a:defRPr/>
            </a:pPr>
            <a:fld id="{5CA7BE3F-CF2B-4FA3-9658-12363AFA7D67}" type="datetimeFigureOut">
              <a:rPr lang="en-US"/>
              <a:pPr>
                <a:defRPr/>
              </a:pPr>
              <a:t>28-Feb-18</a:t>
            </a:fld>
            <a:endParaRPr lang="en-IN"/>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AA48551D-890A-4A3D-8750-9F4175AC0D76}" type="slidenum">
              <a:rPr lang="en-IN"/>
              <a:pPr>
                <a:defRPr/>
              </a:pPr>
              <a:t>‹#›</a:t>
            </a:fld>
            <a:endParaRPr lang="en-IN"/>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99DAC60D-6111-4480-9835-1DE599DBE13C}" type="datetimeFigureOut">
              <a:rPr lang="en-US"/>
              <a:pPr>
                <a:defRPr/>
              </a:pPr>
              <a:t>28-Feb-18</a:t>
            </a:fld>
            <a:endParaRPr lang="en-IN"/>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a:solidFill>
                  <a:srgbClr val="FFFFFF"/>
                </a:solidFill>
              </a:defRPr>
            </a:lvl1pPr>
          </a:lstStyle>
          <a:p>
            <a:pPr>
              <a:defRPr/>
            </a:pPr>
            <a:fld id="{D586D323-4025-4B23-BEFC-C5CD32309CF6}" type="datetimeFigureOut">
              <a:rPr lang="en-US"/>
              <a:pPr>
                <a:defRPr/>
              </a:pPr>
              <a:t>28-Feb-18</a:t>
            </a:fld>
            <a:endParaRPr lang="en-IN"/>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defRPr>
            </a:lvl1pPr>
          </a:lstStyle>
          <a:p>
            <a:pPr>
              <a:defRPr/>
            </a:pPr>
            <a:endParaRPr lang="en-IN"/>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51DB0697-955C-407F-86A9-58D718CE0FC5}" type="slidenum">
              <a:rPr lang="en-IN"/>
              <a:pPr>
                <a:defRPr/>
              </a:pPr>
              <a:t>‹#›</a:t>
            </a:fld>
            <a:endParaRPr lang="en-IN"/>
          </a:p>
        </p:txBody>
      </p:sp>
      <p:sp>
        <p:nvSpPr>
          <p:cNvPr id="1038"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57" r:id="rId12"/>
  </p:sldLayoutIdLst>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7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7" name="Rectangle 5"/>
          <p:cNvSpPr>
            <a:spLocks noGrp="1" noChangeArrowheads="1"/>
          </p:cNvSpPr>
          <p:nvPr>
            <p:ph type="subTitle" idx="1"/>
          </p:nvPr>
        </p:nvSpPr>
        <p:spPr>
          <a:xfrm>
            <a:off x="1371600" y="3716338"/>
            <a:ext cx="6400800" cy="1752600"/>
          </a:xfrm>
        </p:spPr>
        <p:txBody>
          <a:bodyPr>
            <a:normAutofit/>
          </a:bodyPr>
          <a:lstStyle/>
          <a:p>
            <a:pPr eaLnBrk="1" fontAlgn="auto" hangingPunct="1">
              <a:spcAft>
                <a:spcPts val="0"/>
              </a:spcAft>
              <a:buFont typeface="Wingdings 2"/>
              <a:buNone/>
              <a:defRPr/>
            </a:pPr>
            <a:endParaRPr lang="en-US" dirty="0" smtClean="0"/>
          </a:p>
        </p:txBody>
      </p:sp>
      <p:sp>
        <p:nvSpPr>
          <p:cNvPr id="31747" name="Rectangle 4"/>
          <p:cNvSpPr>
            <a:spLocks noGrp="1" noChangeArrowheads="1"/>
          </p:cNvSpPr>
          <p:nvPr>
            <p:ph type="ctrTitle"/>
          </p:nvPr>
        </p:nvSpPr>
        <p:spPr>
          <a:xfrm>
            <a:off x="685800" y="952500"/>
            <a:ext cx="7772400" cy="1828800"/>
          </a:xfrm>
        </p:spPr>
        <p:txBody>
          <a:bodyPr/>
          <a:lstStyle/>
          <a:p>
            <a:pPr eaLnBrk="1" hangingPunct="1"/>
            <a:r>
              <a:rPr lang="en-US" smtClean="0"/>
              <a:t>MECHANICAL PLAQUE CONTROL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8"/>
          <p:cNvSpPr>
            <a:spLocks noGrp="1" noChangeArrowheads="1"/>
          </p:cNvSpPr>
          <p:nvPr>
            <p:ph type="title"/>
          </p:nvPr>
        </p:nvSpPr>
        <p:spPr/>
        <p:txBody>
          <a:bodyPr/>
          <a:lstStyle/>
          <a:p>
            <a:pPr eaLnBrk="1" hangingPunct="1"/>
            <a:r>
              <a:rPr lang="en-US" smtClean="0"/>
              <a:t> </a:t>
            </a:r>
          </a:p>
        </p:txBody>
      </p:sp>
      <p:sp>
        <p:nvSpPr>
          <p:cNvPr id="40963" name="Rectangle 3"/>
          <p:cNvSpPr>
            <a:spLocks noGrp="1" noChangeArrowheads="1"/>
          </p:cNvSpPr>
          <p:nvPr>
            <p:ph type="body" sz="half" idx="1"/>
          </p:nvPr>
        </p:nvSpPr>
        <p:spPr>
          <a:xfrm>
            <a:off x="3708400" y="1268413"/>
            <a:ext cx="5046663" cy="5041900"/>
          </a:xfrm>
        </p:spPr>
        <p:txBody>
          <a:bodyPr/>
          <a:lstStyle/>
          <a:p>
            <a:pPr eaLnBrk="1" hangingPunct="1">
              <a:lnSpc>
                <a:spcPct val="90000"/>
              </a:lnSpc>
              <a:buClr>
                <a:schemeClr val="tx1"/>
              </a:buClr>
              <a:buFontTx/>
              <a:buChar char="•"/>
            </a:pPr>
            <a:r>
              <a:rPr lang="en-US" sz="2000" smtClean="0"/>
              <a:t>Diameter of the common bristles</a:t>
            </a:r>
          </a:p>
          <a:p>
            <a:pPr eaLnBrk="1" hangingPunct="1">
              <a:lnSpc>
                <a:spcPct val="90000"/>
              </a:lnSpc>
              <a:buClr>
                <a:schemeClr val="tx1"/>
              </a:buClr>
              <a:buFontTx/>
              <a:buNone/>
            </a:pPr>
            <a:r>
              <a:rPr lang="en-IN" sz="2400" smtClean="0"/>
              <a:t>		- </a:t>
            </a:r>
            <a:r>
              <a:rPr lang="en-US" sz="2000" smtClean="0"/>
              <a:t>0.007(0.2 mm) for soft brushes</a:t>
            </a:r>
            <a:r>
              <a:rPr lang="en-IN" sz="2400" smtClean="0"/>
              <a:t> </a:t>
            </a:r>
          </a:p>
          <a:p>
            <a:pPr eaLnBrk="1" hangingPunct="1">
              <a:lnSpc>
                <a:spcPct val="90000"/>
              </a:lnSpc>
              <a:buClr>
                <a:schemeClr val="tx1"/>
              </a:buClr>
              <a:buFontTx/>
              <a:buNone/>
            </a:pPr>
            <a:r>
              <a:rPr lang="en-US" sz="2400" smtClean="0"/>
              <a:t>		-</a:t>
            </a:r>
            <a:r>
              <a:rPr lang="en-US" sz="2000" smtClean="0"/>
              <a:t>0.012(0.3 mm) for medium 	brushes</a:t>
            </a:r>
            <a:r>
              <a:rPr lang="en-IN" sz="2000" smtClean="0"/>
              <a:t> </a:t>
            </a:r>
          </a:p>
          <a:p>
            <a:pPr eaLnBrk="1" hangingPunct="1">
              <a:lnSpc>
                <a:spcPct val="90000"/>
              </a:lnSpc>
              <a:buClr>
                <a:schemeClr val="tx1"/>
              </a:buClr>
              <a:buFontTx/>
              <a:buNone/>
            </a:pPr>
            <a:r>
              <a:rPr lang="en-US" sz="2000" smtClean="0"/>
              <a:t>		-0.014(0.4 mm) for hard brushes</a:t>
            </a:r>
            <a:r>
              <a:rPr lang="en-IN" sz="2000" smtClean="0"/>
              <a:t>  </a:t>
            </a:r>
          </a:p>
          <a:p>
            <a:pPr eaLnBrk="1" hangingPunct="1">
              <a:lnSpc>
                <a:spcPct val="90000"/>
              </a:lnSpc>
              <a:buClr>
                <a:schemeClr val="tx1"/>
              </a:buClr>
              <a:buFontTx/>
              <a:buNone/>
            </a:pPr>
            <a:r>
              <a:rPr lang="en-IN" sz="2400" smtClean="0"/>
              <a:t> </a:t>
            </a:r>
            <a:endParaRPr lang="en-US" sz="2000" smtClean="0"/>
          </a:p>
          <a:p>
            <a:pPr eaLnBrk="1" hangingPunct="1">
              <a:lnSpc>
                <a:spcPct val="90000"/>
              </a:lnSpc>
              <a:buClr>
                <a:schemeClr val="tx1"/>
              </a:buClr>
              <a:buFontTx/>
              <a:buChar char="•"/>
            </a:pPr>
            <a:r>
              <a:rPr lang="en-US" sz="2000" smtClean="0"/>
              <a:t>According to ADA specifications the toothbrush bristles should be</a:t>
            </a:r>
          </a:p>
          <a:p>
            <a:pPr eaLnBrk="1" hangingPunct="1">
              <a:lnSpc>
                <a:spcPct val="90000"/>
              </a:lnSpc>
              <a:buClr>
                <a:schemeClr val="tx1"/>
              </a:buClr>
              <a:buFontTx/>
              <a:buNone/>
            </a:pPr>
            <a:r>
              <a:rPr lang="en-US" sz="2000" smtClean="0"/>
              <a:t>		-25.4 to 31.8 mm (1 to 1 ¼ 	inches) in length</a:t>
            </a:r>
          </a:p>
          <a:p>
            <a:pPr eaLnBrk="1" hangingPunct="1">
              <a:lnSpc>
                <a:spcPct val="90000"/>
              </a:lnSpc>
              <a:buClr>
                <a:schemeClr val="tx1"/>
              </a:buClr>
              <a:buFontTx/>
              <a:buNone/>
            </a:pPr>
            <a:r>
              <a:rPr lang="en-US" sz="2000" smtClean="0"/>
              <a:t>		-</a:t>
            </a:r>
            <a:r>
              <a:rPr lang="en-IN" sz="2000" smtClean="0"/>
              <a:t> </a:t>
            </a:r>
            <a:r>
              <a:rPr lang="en-US" sz="2000" smtClean="0"/>
              <a:t>7.9 to 9.5 mm (5/16 to 3/8 inch) 	in width</a:t>
            </a:r>
          </a:p>
          <a:p>
            <a:pPr eaLnBrk="1" hangingPunct="1">
              <a:lnSpc>
                <a:spcPct val="90000"/>
              </a:lnSpc>
              <a:buClr>
                <a:schemeClr val="tx1"/>
              </a:buClr>
              <a:buFontTx/>
              <a:buNone/>
            </a:pPr>
            <a:r>
              <a:rPr lang="en-US" sz="2000" smtClean="0"/>
              <a:t>		-5 – 12 tufts per Row</a:t>
            </a:r>
          </a:p>
          <a:p>
            <a:pPr eaLnBrk="1" hangingPunct="1">
              <a:lnSpc>
                <a:spcPct val="90000"/>
              </a:lnSpc>
              <a:buClr>
                <a:schemeClr val="tx1"/>
              </a:buClr>
              <a:buFontTx/>
              <a:buNone/>
            </a:pPr>
            <a:r>
              <a:rPr lang="en-IN" sz="2000" smtClean="0"/>
              <a:t> </a:t>
            </a:r>
            <a:endParaRPr lang="en-US" sz="2000" smtClean="0"/>
          </a:p>
          <a:p>
            <a:pPr eaLnBrk="1" hangingPunct="1">
              <a:lnSpc>
                <a:spcPct val="90000"/>
              </a:lnSpc>
              <a:buClr>
                <a:schemeClr val="tx1"/>
              </a:buClr>
              <a:buFontTx/>
              <a:buChar char="•"/>
            </a:pPr>
            <a:endParaRPr lang="en-IN" sz="2000" smtClean="0"/>
          </a:p>
        </p:txBody>
      </p:sp>
      <p:pic>
        <p:nvPicPr>
          <p:cNvPr id="40964" name="Picture 7" descr="6tbblack"/>
          <p:cNvPicPr>
            <a:picLocks noGrp="1" noChangeAspect="1" noChangeArrowheads="1"/>
          </p:cNvPicPr>
          <p:nvPr>
            <p:ph sz="half" idx="2"/>
          </p:nvPr>
        </p:nvPicPr>
        <p:blipFill>
          <a:blip r:embed="rId2"/>
          <a:srcRect/>
          <a:stretch>
            <a:fillRect/>
          </a:stretch>
        </p:blipFill>
        <p:spPr>
          <a:xfrm>
            <a:off x="468313" y="2071688"/>
            <a:ext cx="2951162" cy="3509962"/>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title"/>
          </p:nvPr>
        </p:nvSpPr>
        <p:spPr/>
        <p:txBody>
          <a:bodyPr/>
          <a:lstStyle/>
          <a:p>
            <a:pPr eaLnBrk="1" hangingPunct="1"/>
            <a:endParaRPr lang="en-US" smtClean="0"/>
          </a:p>
        </p:txBody>
      </p:sp>
      <p:sp>
        <p:nvSpPr>
          <p:cNvPr id="41987" name="Rectangle 3"/>
          <p:cNvSpPr>
            <a:spLocks noGrp="1" noChangeArrowheads="1"/>
          </p:cNvSpPr>
          <p:nvPr>
            <p:ph type="body" sz="half" idx="1"/>
          </p:nvPr>
        </p:nvSpPr>
        <p:spPr>
          <a:xfrm>
            <a:off x="468313" y="404813"/>
            <a:ext cx="8218487" cy="3240087"/>
          </a:xfrm>
        </p:spPr>
        <p:txBody>
          <a:bodyPr/>
          <a:lstStyle/>
          <a:p>
            <a:pPr eaLnBrk="1" hangingPunct="1">
              <a:lnSpc>
                <a:spcPct val="90000"/>
              </a:lnSpc>
              <a:buClr>
                <a:schemeClr val="tx1"/>
              </a:buClr>
              <a:buFontTx/>
              <a:buChar char="•"/>
            </a:pPr>
            <a:r>
              <a:rPr lang="en-IN" sz="2400" smtClean="0"/>
              <a:t>The efficacy of brushing with regard to plaque removal is dictated by three main factors: </a:t>
            </a:r>
          </a:p>
          <a:p>
            <a:pPr eaLnBrk="1" hangingPunct="1">
              <a:lnSpc>
                <a:spcPct val="90000"/>
              </a:lnSpc>
              <a:buFont typeface="Wingdings" pitchFamily="2" charset="2"/>
              <a:buNone/>
            </a:pPr>
            <a:r>
              <a:rPr lang="en-IN" sz="2400" smtClean="0"/>
              <a:t>    (1) The design of the brush, </a:t>
            </a:r>
          </a:p>
          <a:p>
            <a:pPr eaLnBrk="1" hangingPunct="1">
              <a:lnSpc>
                <a:spcPct val="90000"/>
              </a:lnSpc>
              <a:buFont typeface="Wingdings" pitchFamily="2" charset="2"/>
              <a:buNone/>
            </a:pPr>
            <a:r>
              <a:rPr lang="en-IN" sz="2400" smtClean="0"/>
              <a:t>   (2) The skill of the individual using the brush, and</a:t>
            </a:r>
            <a:endParaRPr lang="hi-IN" sz="2400" smtClean="0"/>
          </a:p>
          <a:p>
            <a:pPr eaLnBrk="1" hangingPunct="1">
              <a:lnSpc>
                <a:spcPct val="90000"/>
              </a:lnSpc>
              <a:buFont typeface="Wingdings" pitchFamily="2" charset="2"/>
              <a:buNone/>
            </a:pPr>
            <a:r>
              <a:rPr lang="en-US" sz="2400" smtClean="0"/>
              <a:t>   </a:t>
            </a:r>
            <a:r>
              <a:rPr lang="hi-IN" sz="2400" smtClean="0"/>
              <a:t>(3) The frequency and duration of use (Frandsen 1986).</a:t>
            </a:r>
            <a:endParaRPr lang="en-US" sz="2400" smtClean="0"/>
          </a:p>
          <a:p>
            <a:pPr eaLnBrk="1" hangingPunct="1">
              <a:lnSpc>
                <a:spcPct val="90000"/>
              </a:lnSpc>
              <a:buClr>
                <a:schemeClr val="tx1"/>
              </a:buClr>
              <a:buFontTx/>
              <a:buChar char="•"/>
            </a:pPr>
            <a:endParaRPr lang="en-US" sz="2400" smtClean="0"/>
          </a:p>
          <a:p>
            <a:pPr eaLnBrk="1" hangingPunct="1">
              <a:lnSpc>
                <a:spcPct val="90000"/>
              </a:lnSpc>
              <a:buClr>
                <a:schemeClr val="tx1"/>
              </a:buClr>
              <a:buFontTx/>
              <a:buChar char="•"/>
            </a:pPr>
            <a:r>
              <a:rPr lang="en-US" sz="2400" smtClean="0"/>
              <a:t>Toothbrushes need to be replaced every 3 months (</a:t>
            </a:r>
            <a:r>
              <a:rPr lang="en-US" sz="2400" i="1" smtClean="0"/>
              <a:t>ISP Bulletin, Vol. 15, No.1, 1991)</a:t>
            </a:r>
            <a:r>
              <a:rPr lang="en-US" sz="2400" smtClean="0"/>
              <a:t> </a:t>
            </a:r>
            <a:endParaRPr lang="en-IN" sz="2400" smtClean="0"/>
          </a:p>
        </p:txBody>
      </p:sp>
      <p:pic>
        <p:nvPicPr>
          <p:cNvPr id="41988" name="Picture 4" descr="toothbrush replacement"/>
          <p:cNvPicPr>
            <a:picLocks noGrp="1" noChangeAspect="1" noChangeArrowheads="1"/>
          </p:cNvPicPr>
          <p:nvPr>
            <p:ph sz="half" idx="2"/>
          </p:nvPr>
        </p:nvPicPr>
        <p:blipFill>
          <a:blip r:embed="rId2"/>
          <a:srcRect/>
          <a:stretch>
            <a:fillRect/>
          </a:stretch>
        </p:blipFill>
        <p:spPr>
          <a:xfrm>
            <a:off x="1908175" y="3827463"/>
            <a:ext cx="4895850" cy="2481262"/>
          </a:xfr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Electrically powered brushes</a:t>
            </a:r>
          </a:p>
        </p:txBody>
      </p:sp>
      <p:sp>
        <p:nvSpPr>
          <p:cNvPr id="43011" name="Rectangle 3"/>
          <p:cNvSpPr>
            <a:spLocks noGrp="1" noChangeArrowheads="1"/>
          </p:cNvSpPr>
          <p:nvPr>
            <p:ph type="body" sz="half" idx="1"/>
          </p:nvPr>
        </p:nvSpPr>
        <p:spPr/>
        <p:txBody>
          <a:bodyPr/>
          <a:lstStyle/>
          <a:p>
            <a:pPr eaLnBrk="1" hangingPunct="1">
              <a:lnSpc>
                <a:spcPct val="90000"/>
              </a:lnSpc>
              <a:buClr>
                <a:schemeClr val="tx1"/>
              </a:buClr>
              <a:buFontTx/>
              <a:buChar char="•"/>
            </a:pPr>
            <a:r>
              <a:rPr lang="en-US" sz="2000" smtClean="0"/>
              <a:t>Introduced in 1939 </a:t>
            </a:r>
          </a:p>
          <a:p>
            <a:pPr eaLnBrk="1" hangingPunct="1">
              <a:lnSpc>
                <a:spcPct val="90000"/>
              </a:lnSpc>
              <a:buClr>
                <a:schemeClr val="tx1"/>
              </a:buClr>
              <a:buFontTx/>
              <a:buChar char="•"/>
            </a:pPr>
            <a:r>
              <a:rPr lang="en-US" sz="2000" smtClean="0"/>
              <a:t>Have oscillating and rotating motions </a:t>
            </a:r>
          </a:p>
          <a:p>
            <a:pPr eaLnBrk="1" hangingPunct="1">
              <a:lnSpc>
                <a:spcPct val="90000"/>
              </a:lnSpc>
              <a:buClr>
                <a:schemeClr val="tx1"/>
              </a:buClr>
              <a:buFontTx/>
              <a:buChar char="•"/>
            </a:pPr>
            <a:r>
              <a:rPr lang="en-US" sz="2000" smtClean="0"/>
              <a:t>Use low frequency acoustic energy to enhance cleaning ability </a:t>
            </a:r>
          </a:p>
          <a:p>
            <a:pPr eaLnBrk="1" hangingPunct="1">
              <a:lnSpc>
                <a:spcPct val="90000"/>
              </a:lnSpc>
              <a:buClr>
                <a:schemeClr val="tx1"/>
              </a:buClr>
              <a:buFontTx/>
              <a:buChar char="•"/>
            </a:pPr>
            <a:r>
              <a:rPr lang="en-US" sz="2000" smtClean="0"/>
              <a:t>Patient acceptance is good </a:t>
            </a:r>
          </a:p>
          <a:p>
            <a:pPr eaLnBrk="1" hangingPunct="1">
              <a:lnSpc>
                <a:spcPct val="90000"/>
              </a:lnSpc>
              <a:buClr>
                <a:schemeClr val="tx1"/>
              </a:buClr>
              <a:buFontTx/>
              <a:buChar char="•"/>
            </a:pPr>
            <a:r>
              <a:rPr lang="en-US" sz="2000" smtClean="0"/>
              <a:t>The vibrations have also been shown to interfere with bacterial adherence to oral surfaces </a:t>
            </a:r>
          </a:p>
          <a:p>
            <a:pPr eaLnBrk="1" hangingPunct="1">
              <a:lnSpc>
                <a:spcPct val="90000"/>
              </a:lnSpc>
              <a:buClr>
                <a:schemeClr val="tx1"/>
              </a:buClr>
              <a:buFontTx/>
              <a:buChar char="•"/>
            </a:pPr>
            <a:endParaRPr lang="en-US" sz="2000" smtClean="0"/>
          </a:p>
          <a:p>
            <a:pPr eaLnBrk="1" hangingPunct="1">
              <a:lnSpc>
                <a:spcPct val="90000"/>
              </a:lnSpc>
              <a:buClr>
                <a:schemeClr val="tx1"/>
              </a:buClr>
              <a:buFontTx/>
              <a:buNone/>
            </a:pPr>
            <a:r>
              <a:rPr lang="hi-IN" sz="2000" smtClean="0"/>
              <a:t> </a:t>
            </a:r>
            <a:endParaRPr lang="en-US" sz="2000" smtClean="0">
              <a:solidFill>
                <a:srgbClr val="FF3300"/>
              </a:solidFill>
            </a:endParaRPr>
          </a:p>
        </p:txBody>
      </p:sp>
      <p:pic>
        <p:nvPicPr>
          <p:cNvPr id="43012" name="Picture 4" descr="Electric_Tooth_Brush"/>
          <p:cNvPicPr>
            <a:picLocks noGrp="1" noChangeAspect="1" noChangeArrowheads="1"/>
          </p:cNvPicPr>
          <p:nvPr>
            <p:ph sz="half" idx="2"/>
          </p:nvPr>
        </p:nvPicPr>
        <p:blipFill>
          <a:blip r:embed="rId2"/>
          <a:srcRect/>
          <a:stretch>
            <a:fillRect/>
          </a:stretch>
        </p:blipFill>
        <p:spPr>
          <a:xfrm>
            <a:off x="5003800" y="1484313"/>
            <a:ext cx="3427413" cy="4968875"/>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title"/>
          </p:nvPr>
        </p:nvSpPr>
        <p:spPr/>
        <p:txBody>
          <a:bodyPr/>
          <a:lstStyle/>
          <a:p>
            <a:pPr eaLnBrk="1" hangingPunct="1"/>
            <a:endParaRPr lang="en-US" smtClean="0"/>
          </a:p>
        </p:txBody>
      </p:sp>
      <p:sp>
        <p:nvSpPr>
          <p:cNvPr id="44035" name="Rectangle 3"/>
          <p:cNvSpPr>
            <a:spLocks noGrp="1" noChangeArrowheads="1"/>
          </p:cNvSpPr>
          <p:nvPr>
            <p:ph type="body" sz="half" idx="1"/>
          </p:nvPr>
        </p:nvSpPr>
        <p:spPr>
          <a:xfrm>
            <a:off x="457200" y="1981200"/>
            <a:ext cx="4691063" cy="4114800"/>
          </a:xfrm>
        </p:spPr>
        <p:txBody>
          <a:bodyPr/>
          <a:lstStyle/>
          <a:p>
            <a:pPr eaLnBrk="1" hangingPunct="1">
              <a:buClr>
                <a:schemeClr val="tx1"/>
              </a:buClr>
              <a:buFontTx/>
              <a:buChar char="•"/>
            </a:pPr>
            <a:r>
              <a:rPr lang="en-US" sz="2400" smtClean="0"/>
              <a:t>Rotary electric toothbrush is equally effective for plaque removal and control of gingival inflammation as conventional hygiene methods for patients in periodontal maintenance</a:t>
            </a:r>
            <a:r>
              <a:rPr lang="en-US" sz="2400" i="1" smtClean="0"/>
              <a:t>.( Source: Journal of Periodontology, 1989 Jul,</a:t>
            </a:r>
            <a:r>
              <a:rPr lang="en-US" sz="2400" smtClean="0"/>
              <a:t> R. L. Boyd, P. Murray and P. B. Robertson)</a:t>
            </a:r>
          </a:p>
        </p:txBody>
      </p:sp>
      <p:pic>
        <p:nvPicPr>
          <p:cNvPr id="44036" name="Picture 4" descr="electric scrub"/>
          <p:cNvPicPr>
            <a:picLocks noGrp="1" noChangeAspect="1" noChangeArrowheads="1"/>
          </p:cNvPicPr>
          <p:nvPr>
            <p:ph sz="half" idx="2"/>
          </p:nvPr>
        </p:nvPicPr>
        <p:blipFill>
          <a:blip r:embed="rId2"/>
          <a:srcRect/>
          <a:stretch>
            <a:fillRect/>
          </a:stretch>
        </p:blipFill>
        <p:spPr>
          <a:xfrm>
            <a:off x="5364163" y="2349500"/>
            <a:ext cx="3179762" cy="2952750"/>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9"/>
          <p:cNvSpPr>
            <a:spLocks noGrp="1" noChangeArrowheads="1"/>
          </p:cNvSpPr>
          <p:nvPr>
            <p:ph type="title"/>
          </p:nvPr>
        </p:nvSpPr>
        <p:spPr/>
        <p:txBody>
          <a:bodyPr/>
          <a:lstStyle/>
          <a:p>
            <a:pPr eaLnBrk="1" hangingPunct="1"/>
            <a:r>
              <a:rPr lang="en-US" sz="4000" smtClean="0"/>
              <a:t>Sonic and ultrasonic toothbrushes</a:t>
            </a:r>
            <a:br>
              <a:rPr lang="en-US" sz="4000" smtClean="0"/>
            </a:br>
            <a:endParaRPr lang="en-US" sz="4000" smtClean="0"/>
          </a:p>
        </p:txBody>
      </p:sp>
      <p:sp>
        <p:nvSpPr>
          <p:cNvPr id="45059" name="Rectangle 5"/>
          <p:cNvSpPr>
            <a:spLocks noGrp="1" noChangeArrowheads="1"/>
          </p:cNvSpPr>
          <p:nvPr>
            <p:ph type="body" sz="half" idx="1"/>
          </p:nvPr>
        </p:nvSpPr>
        <p:spPr/>
        <p:txBody>
          <a:bodyPr/>
          <a:lstStyle/>
          <a:p>
            <a:pPr eaLnBrk="1" hangingPunct="1">
              <a:buFont typeface="Wingdings" pitchFamily="2" charset="2"/>
              <a:buNone/>
            </a:pPr>
            <a:endParaRPr lang="en-US" sz="2800" smtClean="0"/>
          </a:p>
          <a:p>
            <a:pPr eaLnBrk="1" hangingPunct="1">
              <a:buFont typeface="Wingdings" pitchFamily="2" charset="2"/>
              <a:buNone/>
            </a:pPr>
            <a:r>
              <a:rPr lang="en-US" sz="2800" smtClean="0"/>
              <a:t> </a:t>
            </a:r>
            <a:endParaRPr lang="en-US" sz="2800" smtClean="0">
              <a:solidFill>
                <a:schemeClr val="bg1"/>
              </a:solidFill>
            </a:endParaRPr>
          </a:p>
        </p:txBody>
      </p:sp>
      <p:pic>
        <p:nvPicPr>
          <p:cNvPr id="45060" name="Picture 10" descr="ultra1"/>
          <p:cNvPicPr>
            <a:picLocks noGrp="1" noChangeAspect="1" noChangeArrowheads="1"/>
          </p:cNvPicPr>
          <p:nvPr>
            <p:ph sz="half" idx="2"/>
          </p:nvPr>
        </p:nvPicPr>
        <p:blipFill>
          <a:blip r:embed="rId2"/>
          <a:srcRect/>
          <a:stretch>
            <a:fillRect/>
          </a:stretch>
        </p:blipFill>
        <p:spPr>
          <a:xfrm>
            <a:off x="684213" y="1484313"/>
            <a:ext cx="7632700" cy="5040312"/>
          </a:xfrm>
          <a:noFill/>
        </p:spPr>
      </p:pic>
      <p:sp>
        <p:nvSpPr>
          <p:cNvPr id="56333" name="Text Box 13"/>
          <p:cNvSpPr txBox="1">
            <a:spLocks noChangeArrowheads="1"/>
          </p:cNvSpPr>
          <p:nvPr/>
        </p:nvSpPr>
        <p:spPr bwMode="auto">
          <a:xfrm>
            <a:off x="323850" y="2060575"/>
            <a:ext cx="8135938" cy="5754688"/>
          </a:xfrm>
          <a:prstGeom prst="rect">
            <a:avLst/>
          </a:prstGeom>
          <a:noFill/>
          <a:ln w="9525" algn="ctr">
            <a:noFill/>
            <a:miter lim="800000"/>
            <a:headEnd/>
            <a:tailEnd/>
          </a:ln>
          <a:effectLst/>
        </p:spPr>
        <p:txBody>
          <a:bodyPr>
            <a:spAutoFit/>
          </a:bodyPr>
          <a:lstStyle/>
          <a:p>
            <a:pPr marL="342900" indent="-342900" eaLnBrk="1" hangingPunct="1">
              <a:spcBef>
                <a:spcPct val="20000"/>
              </a:spcBef>
              <a:buClr>
                <a:schemeClr val="hlink"/>
              </a:buClr>
              <a:buSzPct val="65000"/>
              <a:buFont typeface="Wingdings" pitchFamily="2" charset="2"/>
              <a:buChar char="n"/>
              <a:defRPr/>
            </a:pPr>
            <a:r>
              <a:rPr lang="en-US" sz="3200" dirty="0">
                <a:effectLst>
                  <a:outerShdw blurRad="38100" dist="38100" dir="2700000" algn="tl">
                    <a:srgbClr val="000000"/>
                  </a:outerShdw>
                </a:effectLst>
                <a:latin typeface="Tahoma" pitchFamily="34" charset="0"/>
                <a:cs typeface="Arial" pitchFamily="34" charset="0"/>
              </a:rPr>
              <a:t>produce high frequency vibrations (1.6 MHz) </a:t>
            </a:r>
          </a:p>
          <a:p>
            <a:pPr marL="342900" indent="-342900" eaLnBrk="1" hangingPunct="1">
              <a:spcBef>
                <a:spcPct val="20000"/>
              </a:spcBef>
              <a:buClr>
                <a:schemeClr val="hlink"/>
              </a:buClr>
              <a:buSzPct val="65000"/>
              <a:buFont typeface="Wingdings" pitchFamily="2" charset="2"/>
              <a:buChar char="n"/>
              <a:defRPr/>
            </a:pPr>
            <a:endParaRPr lang="en-US" sz="3200" dirty="0">
              <a:effectLst>
                <a:outerShdw blurRad="38100" dist="38100" dir="2700000" algn="tl">
                  <a:srgbClr val="000000"/>
                </a:outerShdw>
              </a:effectLst>
              <a:latin typeface="Tahoma" pitchFamily="34" charset="0"/>
              <a:cs typeface="Arial" pitchFamily="34" charset="0"/>
            </a:endParaRPr>
          </a:p>
          <a:p>
            <a:pPr marL="342900" indent="-342900" eaLnBrk="1" hangingPunct="1">
              <a:spcBef>
                <a:spcPct val="20000"/>
              </a:spcBef>
              <a:buClr>
                <a:schemeClr val="hlink"/>
              </a:buClr>
              <a:buSzPct val="65000"/>
              <a:buFont typeface="Wingdings" pitchFamily="2" charset="2"/>
              <a:buChar char="n"/>
              <a:defRPr/>
            </a:pPr>
            <a:r>
              <a:rPr lang="en-US" sz="3200" dirty="0">
                <a:effectLst>
                  <a:outerShdw blurRad="38100" dist="38100" dir="2700000" algn="tl">
                    <a:srgbClr val="000000"/>
                  </a:outerShdw>
                </a:effectLst>
                <a:latin typeface="Tahoma" pitchFamily="34" charset="0"/>
                <a:cs typeface="Arial" pitchFamily="34" charset="0"/>
              </a:rPr>
              <a:t>leads to the phenomenon of </a:t>
            </a:r>
            <a:r>
              <a:rPr lang="en-US" sz="3200" dirty="0" err="1">
                <a:effectLst>
                  <a:outerShdw blurRad="38100" dist="38100" dir="2700000" algn="tl">
                    <a:srgbClr val="000000"/>
                  </a:outerShdw>
                </a:effectLst>
                <a:latin typeface="Tahoma" pitchFamily="34" charset="0"/>
                <a:cs typeface="Arial" pitchFamily="34" charset="0"/>
              </a:rPr>
              <a:t>cavitation</a:t>
            </a:r>
            <a:r>
              <a:rPr lang="en-US" sz="3200" dirty="0">
                <a:effectLst>
                  <a:outerShdw blurRad="38100" dist="38100" dir="2700000" algn="tl">
                    <a:srgbClr val="000000"/>
                  </a:outerShdw>
                </a:effectLst>
                <a:latin typeface="Tahoma" pitchFamily="34" charset="0"/>
                <a:cs typeface="Arial" pitchFamily="34" charset="0"/>
              </a:rPr>
              <a:t> and acoustic micro streaming. </a:t>
            </a:r>
          </a:p>
          <a:p>
            <a:pPr marL="342900" indent="-342900" eaLnBrk="1" hangingPunct="1">
              <a:spcBef>
                <a:spcPct val="20000"/>
              </a:spcBef>
              <a:buClr>
                <a:schemeClr val="hlink"/>
              </a:buClr>
              <a:buSzPct val="65000"/>
              <a:buFont typeface="Wingdings" pitchFamily="2" charset="2"/>
              <a:buChar char="n"/>
              <a:defRPr/>
            </a:pPr>
            <a:endParaRPr lang="en-US" sz="3200" dirty="0">
              <a:effectLst>
                <a:outerShdw blurRad="38100" dist="38100" dir="2700000" algn="tl">
                  <a:srgbClr val="000000"/>
                </a:outerShdw>
              </a:effectLst>
              <a:latin typeface="Tahoma" pitchFamily="34" charset="0"/>
              <a:cs typeface="Arial" pitchFamily="34" charset="0"/>
            </a:endParaRPr>
          </a:p>
          <a:p>
            <a:pPr marL="342900" indent="-342900" eaLnBrk="1" hangingPunct="1">
              <a:spcBef>
                <a:spcPct val="20000"/>
              </a:spcBef>
              <a:buClr>
                <a:schemeClr val="hlink"/>
              </a:buClr>
              <a:buSzPct val="65000"/>
              <a:buFont typeface="Wingdings" pitchFamily="2" charset="2"/>
              <a:buChar char="n"/>
              <a:defRPr/>
            </a:pPr>
            <a:r>
              <a:rPr lang="en-US" sz="3200" dirty="0">
                <a:effectLst>
                  <a:outerShdw blurRad="38100" dist="38100" dir="2700000" algn="tl">
                    <a:srgbClr val="000000"/>
                  </a:outerShdw>
                </a:effectLst>
                <a:latin typeface="Tahoma" pitchFamily="34" charset="0"/>
                <a:cs typeface="Arial" pitchFamily="34" charset="0"/>
              </a:rPr>
              <a:t>aids in stain removal as well as disruption of the bacterial cell wall (bactericidal).</a:t>
            </a:r>
          </a:p>
          <a:p>
            <a:pPr marL="342900" indent="-342900" eaLnBrk="1" hangingPunct="1">
              <a:spcBef>
                <a:spcPct val="20000"/>
              </a:spcBef>
              <a:buClr>
                <a:schemeClr val="hlink"/>
              </a:buClr>
              <a:buSzPct val="65000"/>
              <a:buFont typeface="Wingdings" pitchFamily="2" charset="2"/>
              <a:buChar char="n"/>
              <a:defRPr/>
            </a:pPr>
            <a:endParaRPr lang="en-US" sz="3200" dirty="0">
              <a:effectLst>
                <a:outerShdw blurRad="38100" dist="38100" dir="2700000" algn="tl">
                  <a:srgbClr val="000000"/>
                </a:outerShdw>
              </a:effectLst>
              <a:latin typeface="Tahoma" pitchFamily="34" charset="0"/>
              <a:cs typeface="Arial" pitchFamily="34" charset="0"/>
            </a:endParaRPr>
          </a:p>
          <a:p>
            <a:pPr marL="342900" indent="-342900" eaLnBrk="1" hangingPunct="1">
              <a:spcBef>
                <a:spcPct val="50000"/>
              </a:spcBef>
              <a:buClr>
                <a:schemeClr val="hlink"/>
              </a:buClr>
              <a:buSzPct val="65000"/>
              <a:buFont typeface="Wingdings" pitchFamily="2" charset="2"/>
              <a:buChar char="n"/>
              <a:defRPr/>
            </a:pPr>
            <a:endParaRPr lang="en-US" sz="3200" dirty="0">
              <a:effectLst>
                <a:outerShdw blurRad="38100" dist="38100" dir="2700000" algn="tl">
                  <a:srgbClr val="000000"/>
                </a:outerShdw>
              </a:effectLst>
              <a:latin typeface="Tahoma"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title"/>
          </p:nvPr>
        </p:nvSpPr>
        <p:spPr/>
        <p:txBody>
          <a:bodyPr/>
          <a:lstStyle/>
          <a:p>
            <a:pPr eaLnBrk="1" hangingPunct="1"/>
            <a:endParaRPr lang="en-US" smtClean="0"/>
          </a:p>
        </p:txBody>
      </p:sp>
      <p:sp>
        <p:nvSpPr>
          <p:cNvPr id="46083" name="Rectangle 3"/>
          <p:cNvSpPr>
            <a:spLocks noGrp="1" noChangeArrowheads="1"/>
          </p:cNvSpPr>
          <p:nvPr>
            <p:ph type="body" sz="half" idx="1"/>
          </p:nvPr>
        </p:nvSpPr>
        <p:spPr>
          <a:xfrm>
            <a:off x="4140200" y="1628775"/>
            <a:ext cx="4541838" cy="4824413"/>
          </a:xfrm>
        </p:spPr>
        <p:txBody>
          <a:bodyPr/>
          <a:lstStyle/>
          <a:p>
            <a:pPr eaLnBrk="1" hangingPunct="1">
              <a:lnSpc>
                <a:spcPct val="90000"/>
              </a:lnSpc>
            </a:pPr>
            <a:r>
              <a:rPr lang="en-US" sz="2800" smtClean="0"/>
              <a:t>In a study subjects using the sonic toothbrush exhibited improved supragingival plaque removal compared to subjects using the manual brush; however,</a:t>
            </a:r>
            <a:r>
              <a:rPr lang="en-US" sz="2800" i="1" smtClean="0"/>
              <a:t>.( Source: Journal of Periodontology  1994 Jul </a:t>
            </a:r>
            <a:r>
              <a:rPr lang="en-US" sz="2800" smtClean="0"/>
              <a:t>: Bradley D. Johnson, Christopher Mclnnes)</a:t>
            </a:r>
          </a:p>
        </p:txBody>
      </p:sp>
      <p:pic>
        <p:nvPicPr>
          <p:cNvPr id="46084" name="Picture 4" descr="dentiall ultra sonic"/>
          <p:cNvPicPr>
            <a:picLocks noGrp="1" noChangeAspect="1" noChangeArrowheads="1"/>
          </p:cNvPicPr>
          <p:nvPr>
            <p:ph sz="half" idx="2"/>
          </p:nvPr>
        </p:nvPicPr>
        <p:blipFill>
          <a:blip r:embed="rId2"/>
          <a:srcRect/>
          <a:stretch>
            <a:fillRect/>
          </a:stretch>
        </p:blipFill>
        <p:spPr>
          <a:xfrm>
            <a:off x="468313" y="1773238"/>
            <a:ext cx="3201987" cy="4392612"/>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Ionic toothbrushes</a:t>
            </a:r>
          </a:p>
        </p:txBody>
      </p:sp>
      <p:sp>
        <p:nvSpPr>
          <p:cNvPr id="61443" name="Rectangle 3"/>
          <p:cNvSpPr>
            <a:spLocks noGrp="1" noChangeArrowheads="1"/>
          </p:cNvSpPr>
          <p:nvPr>
            <p:ph type="body" sz="half" idx="1"/>
          </p:nvPr>
        </p:nvSpPr>
        <p:spPr>
          <a:xfrm>
            <a:off x="4716463" y="1557338"/>
            <a:ext cx="4038600" cy="4114800"/>
          </a:xfrm>
        </p:spPr>
        <p:txBody>
          <a:bodyPr>
            <a:normAutofit fontScale="92500" lnSpcReduction="10000"/>
          </a:bodyPr>
          <a:lstStyle/>
          <a:p>
            <a:pPr marL="274320" indent="-274320" eaLnBrk="1" fontAlgn="auto" hangingPunct="1">
              <a:lnSpc>
                <a:spcPct val="90000"/>
              </a:lnSpc>
              <a:spcAft>
                <a:spcPts val="0"/>
              </a:spcAft>
              <a:buClr>
                <a:schemeClr val="tx1"/>
              </a:buClr>
              <a:buFontTx/>
              <a:buChar char="•"/>
              <a:defRPr/>
            </a:pPr>
            <a:r>
              <a:rPr lang="en-US" sz="2800" smtClean="0"/>
              <a:t>Change the surface energy of a tooth by an influx of positively charged ions</a:t>
            </a:r>
          </a:p>
          <a:p>
            <a:pPr marL="274320" indent="-274320" eaLnBrk="1" fontAlgn="auto" hangingPunct="1">
              <a:lnSpc>
                <a:spcPct val="90000"/>
              </a:lnSpc>
              <a:spcAft>
                <a:spcPts val="0"/>
              </a:spcAft>
              <a:buFont typeface="Wingdings" pitchFamily="2" charset="2"/>
              <a:buNone/>
              <a:defRPr/>
            </a:pPr>
            <a:r>
              <a:rPr lang="en-US" sz="2800" smtClean="0"/>
              <a:t> </a:t>
            </a:r>
          </a:p>
          <a:p>
            <a:pPr marL="274320" indent="-274320" eaLnBrk="1" fontAlgn="auto" hangingPunct="1">
              <a:lnSpc>
                <a:spcPct val="90000"/>
              </a:lnSpc>
              <a:spcAft>
                <a:spcPts val="0"/>
              </a:spcAft>
              <a:buClr>
                <a:schemeClr val="tx1"/>
              </a:buClr>
              <a:buFontTx/>
              <a:buChar char="•"/>
              <a:defRPr/>
            </a:pPr>
            <a:r>
              <a:rPr lang="en-US" sz="2800" smtClean="0"/>
              <a:t>Plaque with a similar charge is repelled from the tooth surface and is attracted by the negatively charged bristles of the toothbrush. </a:t>
            </a:r>
          </a:p>
        </p:txBody>
      </p:sp>
      <p:pic>
        <p:nvPicPr>
          <p:cNvPr id="47108" name="Picture 18" descr="soladey2"/>
          <p:cNvPicPr>
            <a:picLocks noGrp="1" noChangeAspect="1" noChangeArrowheads="1"/>
          </p:cNvPicPr>
          <p:nvPr>
            <p:ph sz="half" idx="2"/>
          </p:nvPr>
        </p:nvPicPr>
        <p:blipFill>
          <a:blip r:embed="rId2"/>
          <a:srcRect/>
          <a:stretch>
            <a:fillRect/>
          </a:stretch>
        </p:blipFill>
        <p:spPr>
          <a:xfrm>
            <a:off x="539750" y="2203450"/>
            <a:ext cx="4038600" cy="3532188"/>
          </a:xfrm>
          <a:noFill/>
        </p:spPr>
      </p:pic>
      <p:sp>
        <p:nvSpPr>
          <p:cNvPr id="47109" name="AutoShape 17"/>
          <p:cNvSpPr>
            <a:spLocks noChangeArrowheads="1"/>
          </p:cNvSpPr>
          <p:nvPr/>
        </p:nvSpPr>
        <p:spPr bwMode="auto">
          <a:xfrm>
            <a:off x="4140200" y="1916113"/>
            <a:ext cx="914400" cy="2160587"/>
          </a:xfrm>
          <a:prstGeom prst="flowChartProcess">
            <a:avLst/>
          </a:prstGeom>
          <a:noFill/>
          <a:ln w="9525" algn="ctr">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TOOTHBRUSHING METHODS</a:t>
            </a:r>
          </a:p>
        </p:txBody>
      </p:sp>
      <p:sp>
        <p:nvSpPr>
          <p:cNvPr id="48131" name="Rectangle 3"/>
          <p:cNvSpPr>
            <a:spLocks noGrp="1" noChangeArrowheads="1"/>
          </p:cNvSpPr>
          <p:nvPr>
            <p:ph type="body" sz="half" idx="1"/>
          </p:nvPr>
        </p:nvSpPr>
        <p:spPr>
          <a:xfrm>
            <a:off x="395288" y="1557338"/>
            <a:ext cx="4835525" cy="4895850"/>
          </a:xfrm>
        </p:spPr>
        <p:txBody>
          <a:bodyPr/>
          <a:lstStyle/>
          <a:p>
            <a:pPr marL="533400" indent="-533400" eaLnBrk="1" hangingPunct="1">
              <a:lnSpc>
                <a:spcPct val="90000"/>
              </a:lnSpc>
              <a:buFont typeface="Wingdings" pitchFamily="2" charset="2"/>
              <a:buNone/>
            </a:pPr>
            <a:r>
              <a:rPr lang="en-US" sz="2400" smtClean="0"/>
              <a:t>The toothbrushing methods have been categorized by Greene J.C. (1966) as:</a:t>
            </a:r>
          </a:p>
          <a:p>
            <a:pPr marL="533400" indent="-533400" eaLnBrk="1" hangingPunct="1">
              <a:lnSpc>
                <a:spcPct val="90000"/>
              </a:lnSpc>
              <a:buClr>
                <a:schemeClr val="tx1"/>
              </a:buClr>
              <a:buFont typeface="Wingdings" pitchFamily="2" charset="2"/>
              <a:buAutoNum type="arabicPeriod"/>
            </a:pPr>
            <a:r>
              <a:rPr lang="en-US" sz="2400" b="1" smtClean="0"/>
              <a:t>Roll</a:t>
            </a:r>
            <a:r>
              <a:rPr lang="en-US" sz="2400" smtClean="0"/>
              <a:t> : Roll method, Modified Stillman technique</a:t>
            </a:r>
          </a:p>
          <a:p>
            <a:pPr marL="533400" indent="-533400" eaLnBrk="1" hangingPunct="1">
              <a:lnSpc>
                <a:spcPct val="90000"/>
              </a:lnSpc>
              <a:buClr>
                <a:schemeClr val="tx1"/>
              </a:buClr>
              <a:buFont typeface="Wingdings" pitchFamily="2" charset="2"/>
              <a:buAutoNum type="arabicPeriod"/>
            </a:pPr>
            <a:r>
              <a:rPr lang="en-US" sz="2400" b="1" smtClean="0"/>
              <a:t>Vibratory</a:t>
            </a:r>
            <a:r>
              <a:rPr lang="en-US" sz="2400" smtClean="0"/>
              <a:t> : Stillman, Charters and Bass techniques</a:t>
            </a:r>
          </a:p>
          <a:p>
            <a:pPr marL="533400" indent="-533400" eaLnBrk="1" hangingPunct="1">
              <a:lnSpc>
                <a:spcPct val="90000"/>
              </a:lnSpc>
              <a:buClr>
                <a:schemeClr val="tx1"/>
              </a:buClr>
              <a:buFont typeface="Wingdings" pitchFamily="2" charset="2"/>
              <a:buAutoNum type="arabicPeriod"/>
            </a:pPr>
            <a:r>
              <a:rPr lang="en-US" sz="2400" b="1" smtClean="0"/>
              <a:t>Circular</a:t>
            </a:r>
            <a:r>
              <a:rPr lang="en-US" sz="2400" smtClean="0"/>
              <a:t> : Fones technique</a:t>
            </a:r>
          </a:p>
          <a:p>
            <a:pPr marL="533400" indent="-533400" eaLnBrk="1" hangingPunct="1">
              <a:lnSpc>
                <a:spcPct val="90000"/>
              </a:lnSpc>
              <a:buClr>
                <a:schemeClr val="tx1"/>
              </a:buClr>
              <a:buFont typeface="Wingdings" pitchFamily="2" charset="2"/>
              <a:buAutoNum type="arabicPeriod"/>
            </a:pPr>
            <a:r>
              <a:rPr lang="en-US" sz="2400" b="1" smtClean="0"/>
              <a:t>Vertical</a:t>
            </a:r>
            <a:r>
              <a:rPr lang="en-US" sz="2400" smtClean="0"/>
              <a:t> : Leonard Technique</a:t>
            </a:r>
          </a:p>
          <a:p>
            <a:pPr marL="533400" indent="-533400" eaLnBrk="1" hangingPunct="1">
              <a:lnSpc>
                <a:spcPct val="90000"/>
              </a:lnSpc>
              <a:buClr>
                <a:schemeClr val="tx1"/>
              </a:buClr>
              <a:buFont typeface="Wingdings" pitchFamily="2" charset="2"/>
              <a:buAutoNum type="arabicPeriod"/>
            </a:pPr>
            <a:r>
              <a:rPr lang="en-US" sz="2400" b="1" smtClean="0"/>
              <a:t>Horizonta</a:t>
            </a:r>
            <a:r>
              <a:rPr lang="en-US" sz="2400" smtClean="0"/>
              <a:t>l : Scrub technique</a:t>
            </a:r>
          </a:p>
          <a:p>
            <a:pPr marL="533400" indent="-533400" eaLnBrk="1" hangingPunct="1">
              <a:lnSpc>
                <a:spcPct val="90000"/>
              </a:lnSpc>
              <a:buClr>
                <a:schemeClr val="tx1"/>
              </a:buClr>
              <a:buFont typeface="Wingdings" pitchFamily="2" charset="2"/>
              <a:buAutoNum type="arabicPeriod"/>
            </a:pPr>
            <a:r>
              <a:rPr lang="en-US" sz="2400" b="1" smtClean="0"/>
              <a:t>Physiologica</a:t>
            </a:r>
            <a:r>
              <a:rPr lang="en-US" sz="2400" smtClean="0"/>
              <a:t>l : Smiths method</a:t>
            </a:r>
          </a:p>
        </p:txBody>
      </p:sp>
      <p:pic>
        <p:nvPicPr>
          <p:cNvPr id="48132" name="Picture 4" descr="toothbrushes-080508-lg-3817091"/>
          <p:cNvPicPr>
            <a:picLocks noGrp="1" noChangeAspect="1" noChangeArrowheads="1"/>
          </p:cNvPicPr>
          <p:nvPr>
            <p:ph sz="half" idx="2"/>
          </p:nvPr>
        </p:nvPicPr>
        <p:blipFill>
          <a:blip r:embed="rId2"/>
          <a:srcRect/>
          <a:stretch>
            <a:fillRect/>
          </a:stretch>
        </p:blipFill>
        <p:spPr>
          <a:xfrm>
            <a:off x="5795963" y="1628775"/>
            <a:ext cx="3076575" cy="4537075"/>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endParaRPr lang="en-US" smtClean="0"/>
          </a:p>
        </p:txBody>
      </p:sp>
      <p:sp>
        <p:nvSpPr>
          <p:cNvPr id="49155" name="Text Placeholder 2"/>
          <p:cNvSpPr>
            <a:spLocks noGrp="1"/>
          </p:cNvSpPr>
          <p:nvPr>
            <p:ph type="body" sz="half" idx="1"/>
          </p:nvPr>
        </p:nvSpPr>
        <p:spPr/>
        <p:txBody>
          <a:bodyPr/>
          <a:lstStyle/>
          <a:p>
            <a:pPr eaLnBrk="1" hangingPunct="1"/>
            <a:endParaRPr lang="en-US" smtClean="0"/>
          </a:p>
        </p:txBody>
      </p:sp>
      <p:sp>
        <p:nvSpPr>
          <p:cNvPr id="49156" name="Content Placeholder 3"/>
          <p:cNvSpPr>
            <a:spLocks noGrp="1"/>
          </p:cNvSpPr>
          <p:nvPr>
            <p:ph sz="half" idx="2"/>
          </p:nvPr>
        </p:nvSpPr>
        <p:spPr/>
        <p:txBody>
          <a:bodyPr/>
          <a:lstStyle/>
          <a:p>
            <a:pPr eaLnBrk="1" hangingPunct="1"/>
            <a:endParaRPr lang="en-US" smtClean="0"/>
          </a:p>
        </p:txBody>
      </p:sp>
      <p:pic>
        <p:nvPicPr>
          <p:cNvPr id="49157" name="Picture 6" descr="BRUSHING TECHNIQUES&#10;S.n&#10;o&#10;Technique Method Indications&#10;1. Modified&#10;Bass&#10;Directed apically at a&#10;45˚angle to long axis of&#10;to..."/>
          <p:cNvPicPr>
            <a:picLocks noChangeAspect="1" noChangeArrowheads="1"/>
          </p:cNvPicPr>
          <p:nvPr/>
        </p:nvPicPr>
        <p:blipFill>
          <a:blip r:embed="rId2"/>
          <a:srcRect/>
          <a:stretch>
            <a:fillRect/>
          </a:stretch>
        </p:blipFill>
        <p:spPr bwMode="auto">
          <a:xfrm>
            <a:off x="0" y="214313"/>
            <a:ext cx="8886825" cy="6286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4"/>
          <p:cNvSpPr>
            <a:spLocks noGrp="1"/>
          </p:cNvSpPr>
          <p:nvPr>
            <p:ph type="title"/>
          </p:nvPr>
        </p:nvSpPr>
        <p:spPr/>
        <p:txBody>
          <a:bodyPr/>
          <a:lstStyle/>
          <a:p>
            <a:pPr eaLnBrk="1" hangingPunct="1"/>
            <a:endParaRPr lang="en-US" smtClean="0">
              <a:solidFill>
                <a:srgbClr val="7B9899"/>
              </a:solidFill>
            </a:endParaRPr>
          </a:p>
        </p:txBody>
      </p:sp>
      <p:pic>
        <p:nvPicPr>
          <p:cNvPr id="50179" name="Picture 8" descr="S.n&#10;o&#10;Technique Method Indications&#10;4. Rollstroke Directedapicallyand&#10;rolledocclusallyinaverticalmoti&#10;on.&#10;5. Fones Filament..."/>
          <p:cNvPicPr>
            <a:picLocks noGrp="1" noChangeAspect="1" noChangeArrowheads="1"/>
          </p:cNvPicPr>
          <p:nvPr>
            <p:ph sz="quarter" idx="1"/>
          </p:nvPr>
        </p:nvPicPr>
        <p:blipFill>
          <a:blip r:embed="rId2"/>
          <a:srcRect/>
          <a:stretch>
            <a:fillRect/>
          </a:stretch>
        </p:blipFill>
        <p:spPr>
          <a:xfrm>
            <a:off x="357188" y="214313"/>
            <a:ext cx="8429625" cy="6643687"/>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4294967295"/>
          </p:nvPr>
        </p:nvSpPr>
        <p:spPr>
          <a:xfrm>
            <a:off x="0" y="404813"/>
            <a:ext cx="8207375" cy="4114800"/>
          </a:xfrm>
        </p:spPr>
        <p:txBody>
          <a:bodyPr/>
          <a:lstStyle/>
          <a:p>
            <a:pPr eaLnBrk="1" hangingPunct="1">
              <a:buFont typeface="Wingdings" pitchFamily="2" charset="2"/>
              <a:buNone/>
            </a:pPr>
            <a:r>
              <a:rPr lang="en-IN" smtClean="0"/>
              <a:t>Dental plaque can be defined as the soft deposits that form the biofilm adhering to the the surface or other hard surfaces in the oral cavity, including removable and fixed restorations.</a:t>
            </a:r>
            <a:endParaRPr lang="en-US" smtClean="0"/>
          </a:p>
        </p:txBody>
      </p:sp>
      <p:pic>
        <p:nvPicPr>
          <p:cNvPr id="32771" name="Picture 7" descr="24 hr reddye"/>
          <p:cNvPicPr>
            <a:picLocks noChangeAspect="1" noChangeArrowheads="1"/>
          </p:cNvPicPr>
          <p:nvPr/>
        </p:nvPicPr>
        <p:blipFill>
          <a:blip r:embed="rId2"/>
          <a:srcRect/>
          <a:stretch>
            <a:fillRect/>
          </a:stretch>
        </p:blipFill>
        <p:spPr bwMode="auto">
          <a:xfrm>
            <a:off x="2411413" y="3284538"/>
            <a:ext cx="4321175" cy="3097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smtClean="0"/>
              <a:t>BASS TECHNIQUE/ SULCUS CLEANING METHOD</a:t>
            </a:r>
          </a:p>
        </p:txBody>
      </p:sp>
      <p:sp>
        <p:nvSpPr>
          <p:cNvPr id="51203" name="Rectangle 3"/>
          <p:cNvSpPr>
            <a:spLocks noGrp="1" noChangeArrowheads="1"/>
          </p:cNvSpPr>
          <p:nvPr>
            <p:ph sz="quarter" idx="1"/>
          </p:nvPr>
        </p:nvSpPr>
        <p:spPr>
          <a:xfrm>
            <a:off x="301625" y="1527175"/>
            <a:ext cx="8504238" cy="4572000"/>
          </a:xfrm>
        </p:spPr>
        <p:txBody>
          <a:bodyPr/>
          <a:lstStyle/>
          <a:p>
            <a:pPr eaLnBrk="1" hangingPunct="1">
              <a:lnSpc>
                <a:spcPct val="80000"/>
              </a:lnSpc>
              <a:buFont typeface="Wingdings" pitchFamily="2" charset="2"/>
              <a:buNone/>
            </a:pPr>
            <a:r>
              <a:rPr lang="en-US" sz="2800" b="1" smtClean="0"/>
              <a:t>Indications</a:t>
            </a:r>
          </a:p>
          <a:p>
            <a:pPr eaLnBrk="1" hangingPunct="1">
              <a:lnSpc>
                <a:spcPct val="80000"/>
              </a:lnSpc>
            </a:pPr>
            <a:r>
              <a:rPr lang="en-US" sz="2800" smtClean="0"/>
              <a:t>For all patients for dental biofilm removal adjacent to and directly beneath the gingival margin.</a:t>
            </a:r>
          </a:p>
          <a:p>
            <a:pPr eaLnBrk="1" hangingPunct="1">
              <a:lnSpc>
                <a:spcPct val="80000"/>
              </a:lnSpc>
            </a:pPr>
            <a:r>
              <a:rPr lang="en-US" sz="2800" smtClean="0"/>
              <a:t>For open interproximal areas, cervical areas beneath the height of contour of the enamel, and exposed root surfaces.</a:t>
            </a:r>
          </a:p>
          <a:p>
            <a:pPr eaLnBrk="1" hangingPunct="1">
              <a:lnSpc>
                <a:spcPct val="80000"/>
              </a:lnSpc>
            </a:pPr>
            <a:r>
              <a:rPr lang="en-US" sz="2800" smtClean="0"/>
              <a:t>For adaptation to abutment teeth, under the gingival border of a fixed partial denture and orthodontic appliances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p:cNvSpPr>
            <a:spLocks noGrp="1" noChangeArrowheads="1"/>
          </p:cNvSpPr>
          <p:nvPr>
            <p:ph type="title"/>
          </p:nvPr>
        </p:nvSpPr>
        <p:spPr/>
        <p:txBody>
          <a:bodyPr/>
          <a:lstStyle/>
          <a:p>
            <a:pPr eaLnBrk="1" hangingPunct="1"/>
            <a:endParaRPr lang="en-US" smtClean="0"/>
          </a:p>
        </p:txBody>
      </p:sp>
      <p:sp>
        <p:nvSpPr>
          <p:cNvPr id="52227" name="Rectangle 3"/>
          <p:cNvSpPr>
            <a:spLocks noGrp="1" noChangeArrowheads="1"/>
          </p:cNvSpPr>
          <p:nvPr>
            <p:ph type="body" sz="half" idx="1"/>
          </p:nvPr>
        </p:nvSpPr>
        <p:spPr>
          <a:xfrm>
            <a:off x="395288" y="1196975"/>
            <a:ext cx="8218487" cy="4824413"/>
          </a:xfrm>
        </p:spPr>
        <p:txBody>
          <a:bodyPr/>
          <a:lstStyle/>
          <a:p>
            <a:pPr eaLnBrk="1" hangingPunct="1">
              <a:buFont typeface="Wingdings" pitchFamily="2" charset="2"/>
              <a:buNone/>
            </a:pPr>
            <a:r>
              <a:rPr lang="en-US" sz="2400" smtClean="0"/>
              <a:t>  Procedure</a:t>
            </a:r>
          </a:p>
          <a:p>
            <a:pPr eaLnBrk="1" hangingPunct="1">
              <a:buFont typeface="Wingdings" pitchFamily="2" charset="2"/>
              <a:buNone/>
            </a:pPr>
            <a:endParaRPr lang="en-US" sz="2400" smtClean="0"/>
          </a:p>
          <a:p>
            <a:pPr eaLnBrk="1" hangingPunct="1">
              <a:buClr>
                <a:schemeClr val="tx1"/>
              </a:buClr>
              <a:buFontTx/>
              <a:buChar char="•"/>
            </a:pPr>
            <a:r>
              <a:rPr lang="en-US" sz="2400" smtClean="0"/>
              <a:t>Place the bristles at the gingival </a:t>
            </a:r>
          </a:p>
          <a:p>
            <a:pPr eaLnBrk="1" hangingPunct="1">
              <a:buFont typeface="Wingdings" pitchFamily="2" charset="2"/>
              <a:buNone/>
            </a:pPr>
            <a:r>
              <a:rPr lang="en-US" sz="2400" smtClean="0"/>
              <a:t>	margin, pointing at a 45 degree </a:t>
            </a:r>
          </a:p>
          <a:p>
            <a:pPr eaLnBrk="1" hangingPunct="1">
              <a:buFont typeface="Wingdings" pitchFamily="2" charset="2"/>
              <a:buNone/>
            </a:pPr>
            <a:r>
              <a:rPr lang="en-US" sz="2400" smtClean="0"/>
              <a:t> 	angle to the long axis of the teeth.</a:t>
            </a:r>
          </a:p>
          <a:p>
            <a:pPr eaLnBrk="1" hangingPunct="1">
              <a:buClr>
                <a:schemeClr val="tx1"/>
              </a:buClr>
              <a:buFontTx/>
              <a:buChar char="•"/>
            </a:pPr>
            <a:r>
              <a:rPr lang="en-US" sz="2400" smtClean="0"/>
              <a:t>Exert gentle vibratory pressure, using short, back and forth motions without dislodging the tips of the bristles </a:t>
            </a:r>
          </a:p>
          <a:p>
            <a:pPr eaLnBrk="1" hangingPunct="1">
              <a:buClr>
                <a:schemeClr val="tx1"/>
              </a:buClr>
              <a:buFontTx/>
              <a:buChar char="•"/>
            </a:pPr>
            <a:r>
              <a:rPr lang="en-US" sz="2400" smtClean="0"/>
              <a:t>Complete several strokes in the same position.</a:t>
            </a:r>
          </a:p>
          <a:p>
            <a:pPr eaLnBrk="1" hangingPunct="1">
              <a:buClr>
                <a:schemeClr val="tx1"/>
              </a:buClr>
              <a:buFontTx/>
              <a:buChar char="•"/>
            </a:pPr>
            <a:r>
              <a:rPr lang="en-US" sz="2400" smtClean="0"/>
              <a:t>Lift the brush, move it to the adjacent teeth, and repeat the process.</a:t>
            </a:r>
          </a:p>
        </p:txBody>
      </p:sp>
      <p:pic>
        <p:nvPicPr>
          <p:cNvPr id="52228" name="Picture 9" descr="8331_49002"/>
          <p:cNvPicPr>
            <a:picLocks noGrp="1" noChangeAspect="1" noChangeArrowheads="1"/>
          </p:cNvPicPr>
          <p:nvPr>
            <p:ph sz="half" idx="2"/>
          </p:nvPr>
        </p:nvPicPr>
        <p:blipFill>
          <a:blip r:embed="rId2"/>
          <a:srcRect/>
          <a:stretch>
            <a:fillRect/>
          </a:stretch>
        </p:blipFill>
        <p:spPr>
          <a:xfrm>
            <a:off x="6156325" y="333375"/>
            <a:ext cx="2389188" cy="3071813"/>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endParaRPr lang="en-US" smtClean="0">
              <a:solidFill>
                <a:srgbClr val="7B9899"/>
              </a:solidFill>
            </a:endParaRPr>
          </a:p>
        </p:txBody>
      </p:sp>
      <p:sp>
        <p:nvSpPr>
          <p:cNvPr id="53251" name="Rectangle 3"/>
          <p:cNvSpPr>
            <a:spLocks noGrp="1" noChangeArrowheads="1"/>
          </p:cNvSpPr>
          <p:nvPr>
            <p:ph sz="quarter" idx="1"/>
          </p:nvPr>
        </p:nvSpPr>
        <p:spPr>
          <a:xfrm>
            <a:off x="179388" y="1989138"/>
            <a:ext cx="8229600" cy="3887787"/>
          </a:xfrm>
        </p:spPr>
        <p:txBody>
          <a:bodyPr/>
          <a:lstStyle/>
          <a:p>
            <a:pPr marL="609600" indent="-609600" eaLnBrk="1" hangingPunct="1">
              <a:lnSpc>
                <a:spcPct val="90000"/>
              </a:lnSpc>
              <a:buClr>
                <a:schemeClr val="tx1"/>
              </a:buClr>
              <a:buFontTx/>
              <a:buChar char="•"/>
            </a:pPr>
            <a:r>
              <a:rPr lang="en-US" sz="2400" smtClean="0"/>
              <a:t>After completing the maxillary arch, </a:t>
            </a:r>
          </a:p>
          <a:p>
            <a:pPr marL="609600" indent="-609600" eaLnBrk="1" hangingPunct="1">
              <a:lnSpc>
                <a:spcPct val="90000"/>
              </a:lnSpc>
              <a:buClr>
                <a:schemeClr val="tx1"/>
              </a:buClr>
              <a:buFontTx/>
              <a:buNone/>
            </a:pPr>
            <a:r>
              <a:rPr lang="en-US" sz="2400" smtClean="0"/>
              <a:t>	move the brush to the mandibular </a:t>
            </a:r>
          </a:p>
          <a:p>
            <a:pPr marL="609600" indent="-609600" eaLnBrk="1" hangingPunct="1">
              <a:lnSpc>
                <a:spcPct val="90000"/>
              </a:lnSpc>
              <a:buClr>
                <a:schemeClr val="tx1"/>
              </a:buClr>
              <a:buFontTx/>
              <a:buNone/>
            </a:pPr>
            <a:r>
              <a:rPr lang="en-US" sz="2400" smtClean="0"/>
              <a:t>	arch, and brush in the same organized </a:t>
            </a:r>
          </a:p>
          <a:p>
            <a:pPr marL="609600" indent="-609600" eaLnBrk="1" hangingPunct="1">
              <a:lnSpc>
                <a:spcPct val="90000"/>
              </a:lnSpc>
              <a:buClr>
                <a:schemeClr val="tx1"/>
              </a:buClr>
              <a:buFontTx/>
              <a:buNone/>
            </a:pPr>
            <a:r>
              <a:rPr lang="en-US" sz="2400" smtClean="0"/>
              <a:t>	way.</a:t>
            </a:r>
          </a:p>
          <a:p>
            <a:pPr marL="609600" indent="-609600" eaLnBrk="1" hangingPunct="1">
              <a:lnSpc>
                <a:spcPct val="90000"/>
              </a:lnSpc>
              <a:buClr>
                <a:schemeClr val="tx1"/>
              </a:buClr>
              <a:buFontTx/>
              <a:buChar char="•"/>
            </a:pPr>
            <a:r>
              <a:rPr lang="en-US" sz="2400" smtClean="0"/>
              <a:t>The brush should be turned vertically to press the end of the brush into the gingival sulcus area.</a:t>
            </a:r>
          </a:p>
          <a:p>
            <a:pPr marL="609600" indent="-609600" eaLnBrk="1" hangingPunct="1">
              <a:lnSpc>
                <a:spcPct val="90000"/>
              </a:lnSpc>
              <a:buClr>
                <a:schemeClr val="tx1"/>
              </a:buClr>
              <a:buFontTx/>
              <a:buChar char="•"/>
            </a:pPr>
            <a:r>
              <a:rPr lang="en-US" sz="2400" smtClean="0"/>
              <a:t>Brush the occlusal surfaces of three or four teeth at a time by pressing the bristles firmly into the pits and fissures and brushing with several short back and forth strokes </a:t>
            </a:r>
          </a:p>
        </p:txBody>
      </p:sp>
      <p:pic>
        <p:nvPicPr>
          <p:cNvPr id="53252" name="Picture 7" descr="8331_49003"/>
          <p:cNvPicPr>
            <a:picLocks noChangeAspect="1" noChangeArrowheads="1"/>
          </p:cNvPicPr>
          <p:nvPr/>
        </p:nvPicPr>
        <p:blipFill>
          <a:blip r:embed="rId2"/>
          <a:srcRect/>
          <a:stretch>
            <a:fillRect/>
          </a:stretch>
        </p:blipFill>
        <p:spPr bwMode="auto">
          <a:xfrm>
            <a:off x="6227763" y="404813"/>
            <a:ext cx="2620962" cy="3240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endParaRPr lang="en-US" smtClean="0">
              <a:solidFill>
                <a:srgbClr val="7B9899"/>
              </a:solidFill>
            </a:endParaRPr>
          </a:p>
        </p:txBody>
      </p:sp>
      <p:sp>
        <p:nvSpPr>
          <p:cNvPr id="54275" name="Rectangle 3"/>
          <p:cNvSpPr>
            <a:spLocks noGrp="1" noChangeArrowheads="1"/>
          </p:cNvSpPr>
          <p:nvPr>
            <p:ph sz="quarter" idx="1"/>
          </p:nvPr>
        </p:nvSpPr>
        <p:spPr>
          <a:xfrm>
            <a:off x="301625" y="1527175"/>
            <a:ext cx="8504238" cy="4572000"/>
          </a:xfrm>
        </p:spPr>
        <p:txBody>
          <a:bodyPr/>
          <a:lstStyle/>
          <a:p>
            <a:pPr eaLnBrk="1" hangingPunct="1">
              <a:lnSpc>
                <a:spcPct val="90000"/>
              </a:lnSpc>
              <a:buFont typeface="Wingdings" pitchFamily="2" charset="2"/>
              <a:buNone/>
            </a:pPr>
            <a:r>
              <a:rPr lang="en-US" i="1" smtClean="0"/>
              <a:t>Problems</a:t>
            </a:r>
            <a:endParaRPr lang="en-US" smtClean="0"/>
          </a:p>
          <a:p>
            <a:pPr eaLnBrk="1" hangingPunct="1">
              <a:lnSpc>
                <a:spcPct val="90000"/>
              </a:lnSpc>
            </a:pPr>
            <a:r>
              <a:rPr lang="en-US" smtClean="0"/>
              <a:t>An overeager brusher may scrub vigorously causing injury to the gingival margin.</a:t>
            </a:r>
          </a:p>
          <a:p>
            <a:pPr eaLnBrk="1" hangingPunct="1">
              <a:lnSpc>
                <a:spcPct val="90000"/>
              </a:lnSpc>
            </a:pPr>
            <a:r>
              <a:rPr lang="en-US" smtClean="0"/>
              <a:t>Dexterity requirements may be too high.</a:t>
            </a:r>
          </a:p>
          <a:p>
            <a:pPr eaLnBrk="1" hangingPunct="1">
              <a:lnSpc>
                <a:spcPct val="90000"/>
              </a:lnSpc>
            </a:pPr>
            <a:r>
              <a:rPr lang="en-US" smtClean="0"/>
              <a:t>Rolling stroke may precede the sulcular brushing. The two methods should be performed separately.</a:t>
            </a:r>
            <a:endParaRPr lang="en-IN"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solidFill>
                  <a:srgbClr val="7B9899"/>
                </a:solidFill>
              </a:rPr>
              <a:t>STILLMAN METHOD</a:t>
            </a:r>
            <a:endParaRPr lang="en-IN" smtClean="0">
              <a:solidFill>
                <a:srgbClr val="7B9899"/>
              </a:solidFill>
            </a:endParaRPr>
          </a:p>
        </p:txBody>
      </p:sp>
      <p:sp>
        <p:nvSpPr>
          <p:cNvPr id="55299" name="Rectangle 3"/>
          <p:cNvSpPr>
            <a:spLocks noGrp="1" noChangeArrowheads="1"/>
          </p:cNvSpPr>
          <p:nvPr>
            <p:ph sz="quarter" idx="1"/>
          </p:nvPr>
        </p:nvSpPr>
        <p:spPr>
          <a:xfrm>
            <a:off x="301625" y="1527175"/>
            <a:ext cx="8504238" cy="4572000"/>
          </a:xfrm>
        </p:spPr>
        <p:txBody>
          <a:bodyPr/>
          <a:lstStyle/>
          <a:p>
            <a:pPr eaLnBrk="1" hangingPunct="1">
              <a:lnSpc>
                <a:spcPct val="80000"/>
              </a:lnSpc>
            </a:pPr>
            <a:r>
              <a:rPr lang="en-US" sz="2800" smtClean="0"/>
              <a:t>Designed for massage and stimulation, and cleaning the cervical areas. </a:t>
            </a:r>
          </a:p>
          <a:p>
            <a:pPr eaLnBrk="1" hangingPunct="1">
              <a:lnSpc>
                <a:spcPct val="80000"/>
              </a:lnSpc>
            </a:pPr>
            <a:r>
              <a:rPr lang="en-US" sz="2800" smtClean="0"/>
              <a:t>The brush ends placed partly on the gingiva and partly on the cervical areas and directly slightly apically. Pressure is applied to effect a blanching. </a:t>
            </a:r>
          </a:p>
          <a:p>
            <a:pPr eaLnBrk="1" hangingPunct="1">
              <a:lnSpc>
                <a:spcPct val="80000"/>
              </a:lnSpc>
            </a:pPr>
            <a:r>
              <a:rPr lang="en-US" sz="2800" smtClean="0"/>
              <a:t>The handle is given a slight rotary motion, and the brush ends are maintained in position on the tooth surface. </a:t>
            </a:r>
          </a:p>
          <a:p>
            <a:pPr eaLnBrk="1" hangingPunct="1">
              <a:lnSpc>
                <a:spcPct val="80000"/>
              </a:lnSpc>
            </a:pPr>
            <a:r>
              <a:rPr lang="en-US" sz="2800" smtClean="0"/>
              <a:t>After several applications, the brush is moved to the adjacent tooth.</a:t>
            </a:r>
            <a:endParaRPr lang="en-IN" sz="28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404813"/>
            <a:ext cx="8229600" cy="1371600"/>
          </a:xfrm>
        </p:spPr>
        <p:txBody>
          <a:bodyPr/>
          <a:lstStyle/>
          <a:p>
            <a:pPr eaLnBrk="1" hangingPunct="1"/>
            <a:r>
              <a:rPr lang="en-US" sz="4000" smtClean="0">
                <a:solidFill>
                  <a:srgbClr val="7B9899"/>
                </a:solidFill>
              </a:rPr>
              <a:t>MODIFIED STILLMAN’S TECHNIQUE</a:t>
            </a:r>
            <a:endParaRPr lang="en-IN" sz="4000" smtClean="0">
              <a:solidFill>
                <a:srgbClr val="7B9899"/>
              </a:solidFill>
            </a:endParaRPr>
          </a:p>
        </p:txBody>
      </p:sp>
      <p:sp>
        <p:nvSpPr>
          <p:cNvPr id="56323" name="Rectangle 3"/>
          <p:cNvSpPr>
            <a:spLocks noGrp="1" noChangeArrowheads="1"/>
          </p:cNvSpPr>
          <p:nvPr>
            <p:ph sz="quarter" idx="1"/>
          </p:nvPr>
        </p:nvSpPr>
        <p:spPr>
          <a:xfrm>
            <a:off x="468313" y="1989138"/>
            <a:ext cx="8229600" cy="4114800"/>
          </a:xfrm>
        </p:spPr>
        <p:txBody>
          <a:bodyPr/>
          <a:lstStyle/>
          <a:p>
            <a:pPr eaLnBrk="1" hangingPunct="1">
              <a:lnSpc>
                <a:spcPct val="90000"/>
              </a:lnSpc>
              <a:buFont typeface="Wingdings" pitchFamily="2" charset="2"/>
              <a:buNone/>
            </a:pPr>
            <a:r>
              <a:rPr lang="en-US" i="1" smtClean="0"/>
              <a:t>Indications</a:t>
            </a:r>
            <a:endParaRPr lang="en-US" smtClean="0"/>
          </a:p>
          <a:p>
            <a:pPr eaLnBrk="1" hangingPunct="1">
              <a:lnSpc>
                <a:spcPct val="90000"/>
              </a:lnSpc>
            </a:pPr>
            <a:r>
              <a:rPr lang="en-US" smtClean="0"/>
              <a:t>General application for cleaning tooth surfaces and massage of gingiva.</a:t>
            </a:r>
          </a:p>
          <a:p>
            <a:pPr eaLnBrk="1" hangingPunct="1">
              <a:lnSpc>
                <a:spcPct val="90000"/>
              </a:lnSpc>
            </a:pPr>
            <a:endParaRPr lang="en-US" smtClean="0"/>
          </a:p>
          <a:p>
            <a:pPr eaLnBrk="1" hangingPunct="1">
              <a:lnSpc>
                <a:spcPct val="90000"/>
              </a:lnSpc>
            </a:pPr>
            <a:r>
              <a:rPr lang="en-US" smtClean="0"/>
              <a:t>Recommended for cleaning in areas with progressing gingival recession and root exposure to prevent abrasive tissue destruction.</a:t>
            </a:r>
            <a:endParaRPr lang="en-IN" smtClean="0"/>
          </a:p>
        </p:txBody>
      </p:sp>
      <p:pic>
        <p:nvPicPr>
          <p:cNvPr id="56324" name="Picture 6" descr="modified stillman"/>
          <p:cNvPicPr>
            <a:picLocks noChangeAspect="1" noChangeArrowheads="1"/>
          </p:cNvPicPr>
          <p:nvPr/>
        </p:nvPicPr>
        <p:blipFill>
          <a:blip r:embed="rId2"/>
          <a:srcRect/>
          <a:stretch>
            <a:fillRect/>
          </a:stretch>
        </p:blipFill>
        <p:spPr bwMode="auto">
          <a:xfrm>
            <a:off x="6948488" y="333375"/>
            <a:ext cx="1979612" cy="1535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i="1" smtClean="0">
                <a:solidFill>
                  <a:srgbClr val="7B9899"/>
                </a:solidFill>
              </a:rPr>
              <a:t>Technique</a:t>
            </a:r>
          </a:p>
        </p:txBody>
      </p:sp>
      <p:sp>
        <p:nvSpPr>
          <p:cNvPr id="57347" name="Rectangle 3"/>
          <p:cNvSpPr>
            <a:spLocks noGrp="1" noChangeArrowheads="1"/>
          </p:cNvSpPr>
          <p:nvPr>
            <p:ph sz="quarter" idx="1"/>
          </p:nvPr>
        </p:nvSpPr>
        <p:spPr>
          <a:xfrm>
            <a:off x="457200" y="1628775"/>
            <a:ext cx="8229600" cy="5229225"/>
          </a:xfrm>
        </p:spPr>
        <p:txBody>
          <a:bodyPr/>
          <a:lstStyle/>
          <a:p>
            <a:pPr eaLnBrk="1" hangingPunct="1">
              <a:lnSpc>
                <a:spcPct val="80000"/>
              </a:lnSpc>
            </a:pPr>
            <a:endParaRPr lang="en-US" sz="1800" smtClean="0"/>
          </a:p>
          <a:p>
            <a:pPr algn="ctr" eaLnBrk="1" hangingPunct="1">
              <a:lnSpc>
                <a:spcPct val="80000"/>
              </a:lnSpc>
              <a:buFont typeface="Wingdings" pitchFamily="2" charset="2"/>
              <a:buNone/>
            </a:pPr>
            <a:r>
              <a:rPr lang="en-US" sz="2800" smtClean="0"/>
              <a:t>A soft toothbrush is indicated for this technique</a:t>
            </a:r>
            <a:endParaRPr lang="en-IN" sz="2800" smtClean="0"/>
          </a:p>
          <a:p>
            <a:pPr algn="ctr" eaLnBrk="1" hangingPunct="1">
              <a:lnSpc>
                <a:spcPct val="80000"/>
              </a:lnSpc>
              <a:buFont typeface="Wingdings" pitchFamily="2" charset="2"/>
              <a:buNone/>
            </a:pPr>
            <a:r>
              <a:rPr lang="en-US" sz="2800" smtClean="0">
                <a:sym typeface="Wingdings" pitchFamily="2" charset="2"/>
              </a:rPr>
              <a:t></a:t>
            </a:r>
          </a:p>
          <a:p>
            <a:pPr algn="ctr" eaLnBrk="1" hangingPunct="1">
              <a:lnSpc>
                <a:spcPct val="80000"/>
              </a:lnSpc>
              <a:buFont typeface="Wingdings" pitchFamily="2" charset="2"/>
              <a:buNone/>
            </a:pPr>
            <a:r>
              <a:rPr lang="en-US" sz="2800" smtClean="0"/>
              <a:t>Bristles are pointed apically with an oblique angle to long axis of tooth. </a:t>
            </a:r>
          </a:p>
          <a:p>
            <a:pPr algn="ctr" eaLnBrk="1" hangingPunct="1">
              <a:lnSpc>
                <a:spcPct val="80000"/>
              </a:lnSpc>
              <a:buFont typeface="Wingdings" pitchFamily="2" charset="2"/>
              <a:buNone/>
            </a:pPr>
            <a:r>
              <a:rPr lang="en-US" sz="2800" smtClean="0">
                <a:sym typeface="Wingdings" pitchFamily="2" charset="2"/>
              </a:rPr>
              <a:t></a:t>
            </a:r>
          </a:p>
          <a:p>
            <a:pPr algn="ctr" eaLnBrk="1" hangingPunct="1">
              <a:lnSpc>
                <a:spcPct val="80000"/>
              </a:lnSpc>
              <a:buFont typeface="Wingdings" pitchFamily="2" charset="2"/>
              <a:buNone/>
            </a:pPr>
            <a:r>
              <a:rPr lang="en-US" sz="2800" smtClean="0"/>
              <a:t>Bristles are positioned partly on the cervical aspects of tooth and partly on adjacent gingiva. </a:t>
            </a:r>
          </a:p>
          <a:p>
            <a:pPr algn="ctr" eaLnBrk="1" hangingPunct="1">
              <a:lnSpc>
                <a:spcPct val="80000"/>
              </a:lnSpc>
              <a:buFont typeface="Wingdings" pitchFamily="2" charset="2"/>
              <a:buNone/>
            </a:pPr>
            <a:r>
              <a:rPr lang="en-US" sz="2800" smtClean="0">
                <a:sym typeface="Wingdings" pitchFamily="2" charset="2"/>
              </a:rPr>
              <a:t></a:t>
            </a:r>
          </a:p>
          <a:p>
            <a:pPr algn="ctr" eaLnBrk="1" hangingPunct="1">
              <a:lnSpc>
                <a:spcPct val="80000"/>
              </a:lnSpc>
              <a:buFont typeface="Wingdings" pitchFamily="2" charset="2"/>
              <a:buNone/>
            </a:pPr>
            <a:r>
              <a:rPr lang="en-US" sz="2800" smtClean="0"/>
              <a:t>Bristles are activated by short back and forth motions and  simultaneously moved in a coronal direction. Following 20 strokes, the procedure is repeated systematically on adjacent teeth. </a:t>
            </a:r>
            <a:endParaRPr lang="en-IN" sz="2800" smtClean="0"/>
          </a:p>
        </p:txBody>
      </p:sp>
      <p:pic>
        <p:nvPicPr>
          <p:cNvPr id="57348" name="Picture 6" descr="modified stillman"/>
          <p:cNvPicPr>
            <a:picLocks noChangeAspect="1" noChangeArrowheads="1"/>
          </p:cNvPicPr>
          <p:nvPr/>
        </p:nvPicPr>
        <p:blipFill>
          <a:blip r:embed="rId2"/>
          <a:srcRect/>
          <a:stretch>
            <a:fillRect/>
          </a:stretch>
        </p:blipFill>
        <p:spPr bwMode="auto">
          <a:xfrm>
            <a:off x="6948488" y="333375"/>
            <a:ext cx="1979612" cy="1535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endParaRPr lang="en-US" smtClean="0">
              <a:solidFill>
                <a:srgbClr val="7B9899"/>
              </a:solidFill>
            </a:endParaRPr>
          </a:p>
        </p:txBody>
      </p:sp>
      <p:sp>
        <p:nvSpPr>
          <p:cNvPr id="58371" name="Rectangle 3"/>
          <p:cNvSpPr>
            <a:spLocks noGrp="1" noChangeArrowheads="1"/>
          </p:cNvSpPr>
          <p:nvPr>
            <p:ph sz="quarter" idx="1"/>
          </p:nvPr>
        </p:nvSpPr>
        <p:spPr>
          <a:xfrm>
            <a:off x="301625" y="1527175"/>
            <a:ext cx="8504238" cy="4572000"/>
          </a:xfrm>
        </p:spPr>
        <p:txBody>
          <a:bodyPr/>
          <a:lstStyle/>
          <a:p>
            <a:pPr eaLnBrk="1" hangingPunct="1">
              <a:buFont typeface="Wingdings" pitchFamily="2" charset="2"/>
              <a:buNone/>
            </a:pPr>
            <a:r>
              <a:rPr lang="en-US" i="1" smtClean="0"/>
              <a:t>Problems</a:t>
            </a:r>
            <a:endParaRPr lang="en-US" smtClean="0"/>
          </a:p>
          <a:p>
            <a:pPr eaLnBrk="1" hangingPunct="1"/>
            <a:r>
              <a:rPr lang="en-US" smtClean="0"/>
              <a:t>Tissue laceration can occur. Light pressure is needed</a:t>
            </a:r>
          </a:p>
          <a:p>
            <a:pPr eaLnBrk="1" hangingPunct="1"/>
            <a:r>
              <a:rPr lang="en-US" smtClean="0"/>
              <a:t>Patient may try to move the brush into the rolling stroke too quickly, and the vibratory aspect may be ineffective for biofilm removal at the gingival margin.</a:t>
            </a:r>
            <a:endParaRPr lang="en-IN" smtClean="0"/>
          </a:p>
        </p:txBody>
      </p:sp>
      <p:pic>
        <p:nvPicPr>
          <p:cNvPr id="58372" name="Picture 4" descr="modified stillman"/>
          <p:cNvPicPr>
            <a:picLocks noChangeAspect="1" noChangeArrowheads="1"/>
          </p:cNvPicPr>
          <p:nvPr/>
        </p:nvPicPr>
        <p:blipFill>
          <a:blip r:embed="rId2"/>
          <a:srcRect/>
          <a:stretch>
            <a:fillRect/>
          </a:stretch>
        </p:blipFill>
        <p:spPr bwMode="auto">
          <a:xfrm>
            <a:off x="6948488" y="381000"/>
            <a:ext cx="1979612" cy="1535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333375"/>
            <a:ext cx="8229600" cy="1371600"/>
          </a:xfrm>
        </p:spPr>
        <p:txBody>
          <a:bodyPr/>
          <a:lstStyle/>
          <a:p>
            <a:pPr eaLnBrk="1" hangingPunct="1"/>
            <a:r>
              <a:rPr lang="en-US" smtClean="0">
                <a:solidFill>
                  <a:schemeClr val="tx1"/>
                </a:solidFill>
              </a:rPr>
              <a:t>MODIFIED BASS TECHNIQUE</a:t>
            </a:r>
            <a:endParaRPr lang="en-IN" smtClean="0">
              <a:solidFill>
                <a:schemeClr val="tx1"/>
              </a:solidFill>
            </a:endParaRPr>
          </a:p>
        </p:txBody>
      </p:sp>
      <p:sp>
        <p:nvSpPr>
          <p:cNvPr id="59395" name="Rectangle 3"/>
          <p:cNvSpPr>
            <a:spLocks noGrp="1" noChangeArrowheads="1"/>
          </p:cNvSpPr>
          <p:nvPr>
            <p:ph sz="quarter" idx="1"/>
          </p:nvPr>
        </p:nvSpPr>
        <p:spPr>
          <a:xfrm>
            <a:off x="301625" y="1527175"/>
            <a:ext cx="8504238" cy="4572000"/>
          </a:xfrm>
        </p:spPr>
        <p:txBody>
          <a:bodyPr/>
          <a:lstStyle/>
          <a:p>
            <a:pPr eaLnBrk="1" hangingPunct="1"/>
            <a:r>
              <a:rPr lang="en-US" sz="2800" i="1" smtClean="0">
                <a:latin typeface="Verdana" pitchFamily="34" charset="0"/>
                <a:ea typeface="Arial Unicode MS" pitchFamily="34" charset="-128"/>
                <a:cs typeface="Arial Unicode MS" pitchFamily="34" charset="-128"/>
              </a:rPr>
              <a:t>The brush is positioned similar to the BASS TECHNIQUE,after applying small movement in antero-posterior direction,the head of the brush is rotated applying a movement in occlusal direction.</a:t>
            </a:r>
          </a:p>
          <a:p>
            <a:pPr eaLnBrk="1" hangingPunct="1">
              <a:buFont typeface="Wingdings" pitchFamily="2" charset="2"/>
              <a:buNone/>
            </a:pPr>
            <a:endParaRPr lang="en-US" sz="2800" i="1" smtClean="0">
              <a:latin typeface="Verdana" pitchFamily="34" charset="0"/>
              <a:ea typeface="Arial Unicode MS" pitchFamily="34" charset="-128"/>
              <a:cs typeface="Arial Unicode MS" pitchFamily="34" charset="-128"/>
            </a:endParaRPr>
          </a:p>
          <a:p>
            <a:pPr eaLnBrk="1" hangingPunct="1"/>
            <a:r>
              <a:rPr lang="en-US" sz="2800" i="1" smtClean="0">
                <a:latin typeface="Verdana" pitchFamily="34" charset="0"/>
                <a:ea typeface="Arial Unicode MS" pitchFamily="34" charset="-128"/>
                <a:cs typeface="Arial Unicode MS" pitchFamily="34" charset="-128"/>
              </a:rPr>
              <a:t>Combination of </a:t>
            </a:r>
            <a:r>
              <a:rPr lang="en-US" sz="2800" b="1" i="1" smtClean="0">
                <a:latin typeface="Verdana" pitchFamily="34" charset="0"/>
                <a:ea typeface="Arial Unicode MS" pitchFamily="34" charset="-128"/>
                <a:cs typeface="Arial Unicode MS" pitchFamily="34" charset="-128"/>
              </a:rPr>
              <a:t>the BASS &amp; the MODIFIED STILL MAN TECHNIQUE.</a:t>
            </a:r>
          </a:p>
          <a:p>
            <a:pPr eaLnBrk="1" hangingPunct="1"/>
            <a:endParaRPr lang="en-IN" sz="2800" i="1" smtClean="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mtClean="0">
                <a:solidFill>
                  <a:srgbClr val="7B9899"/>
                </a:solidFill>
              </a:rPr>
              <a:t>CHARTERS METHOD</a:t>
            </a:r>
            <a:r>
              <a:rPr lang="en-IN" smtClean="0">
                <a:solidFill>
                  <a:srgbClr val="7B9899"/>
                </a:solidFill>
              </a:rPr>
              <a:t> </a:t>
            </a:r>
          </a:p>
        </p:txBody>
      </p:sp>
      <p:sp>
        <p:nvSpPr>
          <p:cNvPr id="60419" name="Rectangle 3"/>
          <p:cNvSpPr>
            <a:spLocks noGrp="1" noChangeArrowheads="1"/>
          </p:cNvSpPr>
          <p:nvPr>
            <p:ph sz="quarter" idx="1"/>
          </p:nvPr>
        </p:nvSpPr>
        <p:spPr>
          <a:xfrm>
            <a:off x="301625" y="1527175"/>
            <a:ext cx="8504238" cy="4572000"/>
          </a:xfrm>
        </p:spPr>
        <p:txBody>
          <a:bodyPr/>
          <a:lstStyle/>
          <a:p>
            <a:pPr eaLnBrk="1" hangingPunct="1">
              <a:lnSpc>
                <a:spcPct val="90000"/>
              </a:lnSpc>
              <a:buFont typeface="Wingdings" pitchFamily="2" charset="2"/>
              <a:buNone/>
            </a:pPr>
            <a:r>
              <a:rPr lang="en-US" sz="2800" i="1" smtClean="0"/>
              <a:t>Indications</a:t>
            </a:r>
            <a:endParaRPr lang="en-US" sz="2800" smtClean="0"/>
          </a:p>
          <a:p>
            <a:pPr eaLnBrk="1" hangingPunct="1">
              <a:lnSpc>
                <a:spcPct val="90000"/>
              </a:lnSpc>
            </a:pPr>
            <a:r>
              <a:rPr lang="en-US" sz="2800" smtClean="0"/>
              <a:t>Open interdental spaces with missing papilla and exposed root surfaces.</a:t>
            </a:r>
          </a:p>
          <a:p>
            <a:pPr eaLnBrk="1" hangingPunct="1">
              <a:lnSpc>
                <a:spcPct val="90000"/>
              </a:lnSpc>
            </a:pPr>
            <a:r>
              <a:rPr lang="en-US" sz="2800" smtClean="0"/>
              <a:t> F.P.D. or orthodontic appliances.</a:t>
            </a:r>
          </a:p>
          <a:p>
            <a:pPr eaLnBrk="1" hangingPunct="1">
              <a:lnSpc>
                <a:spcPct val="90000"/>
              </a:lnSpc>
            </a:pPr>
            <a:r>
              <a:rPr lang="en-US" sz="2800" smtClean="0"/>
              <a:t>For patients who have had periodontal surgery.</a:t>
            </a:r>
          </a:p>
          <a:p>
            <a:pPr eaLnBrk="1" hangingPunct="1">
              <a:lnSpc>
                <a:spcPct val="90000"/>
              </a:lnSpc>
            </a:pPr>
            <a:r>
              <a:rPr lang="en-US" sz="2800" smtClean="0"/>
              <a:t>Patients with moderate gingival recession particularly interproximally.</a:t>
            </a:r>
          </a:p>
          <a:p>
            <a:pPr eaLnBrk="1" hangingPunct="1">
              <a:lnSpc>
                <a:spcPct val="90000"/>
              </a:lnSpc>
            </a:pPr>
            <a:r>
              <a:rPr lang="en-US" sz="2800" smtClean="0"/>
              <a:t>Massage and stimulation for marginal and interdental gingiva.</a:t>
            </a:r>
            <a:endParaRPr lang="en-IN" sz="2800" smtClean="0"/>
          </a:p>
        </p:txBody>
      </p:sp>
      <p:pic>
        <p:nvPicPr>
          <p:cNvPr id="60420" name="Picture 4" descr="8331_49004"/>
          <p:cNvPicPr>
            <a:picLocks noChangeAspect="1" noChangeArrowheads="1"/>
          </p:cNvPicPr>
          <p:nvPr/>
        </p:nvPicPr>
        <p:blipFill>
          <a:blip r:embed="rId2"/>
          <a:srcRect/>
          <a:stretch>
            <a:fillRect/>
          </a:stretch>
        </p:blipFill>
        <p:spPr bwMode="auto">
          <a:xfrm>
            <a:off x="7164388" y="260350"/>
            <a:ext cx="1979612" cy="201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4294967295"/>
          </p:nvPr>
        </p:nvSpPr>
        <p:spPr>
          <a:xfrm>
            <a:off x="914400" y="404813"/>
            <a:ext cx="8229600" cy="6192837"/>
          </a:xfrm>
        </p:spPr>
        <p:txBody>
          <a:bodyPr/>
          <a:lstStyle/>
          <a:p>
            <a:pPr algn="just" eaLnBrk="1" hangingPunct="1">
              <a:buFont typeface="Wingdings" pitchFamily="2" charset="2"/>
              <a:buNone/>
            </a:pPr>
            <a:r>
              <a:rPr lang="en-US" smtClean="0"/>
              <a:t>Plaque control is the regular removal of plaque and the prevention of its accumulation on the teeth and adjacent gingival areas. Besides it also deals with prevention of calculus formation.</a:t>
            </a:r>
          </a:p>
          <a:p>
            <a:pPr algn="just" eaLnBrk="1" hangingPunct="1">
              <a:buFont typeface="Wingdings" pitchFamily="2" charset="2"/>
              <a:buNone/>
            </a:pPr>
            <a:r>
              <a:rPr lang="en-IN" smtClean="0"/>
              <a:t> </a:t>
            </a:r>
          </a:p>
          <a:p>
            <a:pPr algn="just" eaLnBrk="1" hangingPunct="1">
              <a:buFont typeface="Wingdings" pitchFamily="2" charset="2"/>
              <a:buNone/>
            </a:pPr>
            <a:endParaRPr lang="en-IN" smtClean="0"/>
          </a:p>
          <a:p>
            <a:pPr algn="just" eaLnBrk="1" hangingPunct="1">
              <a:buFont typeface="Wingdings" pitchFamily="2" charset="2"/>
              <a:buNone/>
            </a:pPr>
            <a:endParaRPr lang="en-IN" sz="3000" smtClean="0"/>
          </a:p>
          <a:p>
            <a:pPr algn="just" eaLnBrk="1" hangingPunct="1">
              <a:buFont typeface="Wingdings" pitchFamily="2" charset="2"/>
              <a:buNone/>
            </a:pPr>
            <a:endParaRPr lang="en-IN" sz="2400" smtClean="0">
              <a:solidFill>
                <a:srgbClr val="FF3300"/>
              </a:solidFill>
              <a:ea typeface="Arial Unicode MS" pitchFamily="34" charset="-128"/>
              <a:cs typeface="Arial Unicode MS" pitchFamily="34" charset="-128"/>
            </a:endParaRPr>
          </a:p>
          <a:p>
            <a:pPr algn="just" eaLnBrk="1" hangingPunct="1">
              <a:buFont typeface="Wingdings" pitchFamily="2" charset="2"/>
              <a:buNone/>
            </a:pPr>
            <a:endParaRPr lang="en-IN" sz="2400" smtClean="0">
              <a:solidFill>
                <a:srgbClr val="FF3300"/>
              </a:solidFill>
              <a:ea typeface="Arial Unicode MS" pitchFamily="34" charset="-128"/>
              <a:cs typeface="Arial Unicode MS" pitchFamily="34" charset="-128"/>
            </a:endParaRPr>
          </a:p>
          <a:p>
            <a:pPr algn="just" eaLnBrk="1" hangingPunct="1">
              <a:buFont typeface="Wingdings" pitchFamily="2" charset="2"/>
              <a:buNone/>
            </a:pPr>
            <a:r>
              <a:rPr lang="en-IN" sz="2400" smtClean="0">
                <a:solidFill>
                  <a:srgbClr val="FF3300"/>
                </a:solidFill>
                <a:ea typeface="Arial Unicode MS" pitchFamily="34" charset="-128"/>
                <a:cs typeface="Arial Unicode MS" pitchFamily="34" charset="-128"/>
              </a:rPr>
              <a:t>Excellent long-term personal oral hygiene can modify both the quantity and composition of subgingival plaque, without further loss of attachment (Dahlen et al. 1992).</a:t>
            </a:r>
          </a:p>
        </p:txBody>
      </p:sp>
      <p:pic>
        <p:nvPicPr>
          <p:cNvPr id="33795" name="Picture 5" descr="2"/>
          <p:cNvPicPr>
            <a:picLocks noChangeAspect="1" noChangeArrowheads="1"/>
          </p:cNvPicPr>
          <p:nvPr/>
        </p:nvPicPr>
        <p:blipFill>
          <a:blip r:embed="rId2"/>
          <a:srcRect/>
          <a:stretch>
            <a:fillRect/>
          </a:stretch>
        </p:blipFill>
        <p:spPr bwMode="auto">
          <a:xfrm>
            <a:off x="2411413" y="3141663"/>
            <a:ext cx="4546600" cy="210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endParaRPr lang="en-US" smtClean="0">
              <a:solidFill>
                <a:srgbClr val="7B9899"/>
              </a:solidFill>
            </a:endParaRPr>
          </a:p>
        </p:txBody>
      </p:sp>
      <p:sp>
        <p:nvSpPr>
          <p:cNvPr id="61443" name="Rectangle 3"/>
          <p:cNvSpPr>
            <a:spLocks noGrp="1" noChangeArrowheads="1"/>
          </p:cNvSpPr>
          <p:nvPr>
            <p:ph sz="quarter" idx="1"/>
          </p:nvPr>
        </p:nvSpPr>
        <p:spPr>
          <a:xfrm>
            <a:off x="457200" y="404813"/>
            <a:ext cx="4114800" cy="5691187"/>
          </a:xfrm>
        </p:spPr>
        <p:txBody>
          <a:bodyPr/>
          <a:lstStyle/>
          <a:p>
            <a:pPr eaLnBrk="1" hangingPunct="1">
              <a:lnSpc>
                <a:spcPct val="90000"/>
              </a:lnSpc>
              <a:buFont typeface="Wingdings" pitchFamily="2" charset="2"/>
              <a:buNone/>
            </a:pPr>
            <a:r>
              <a:rPr lang="en-US" sz="2800" i="1" smtClean="0"/>
              <a:t>Technique</a:t>
            </a:r>
            <a:endParaRPr lang="en-US" sz="2800" smtClean="0"/>
          </a:p>
          <a:p>
            <a:pPr eaLnBrk="1" hangingPunct="1">
              <a:lnSpc>
                <a:spcPct val="90000"/>
              </a:lnSpc>
            </a:pPr>
            <a:r>
              <a:rPr lang="en-US" sz="2800" smtClean="0"/>
              <a:t>	A soft/medium multitufted toothbrush is indicated for this technique. Bristles are placed at an angle of 45 degrees to the gingiva with the bristles directed coronally. The bristles are activated by mild vibratory strokes with the bristle ends lying interproximally.</a:t>
            </a:r>
            <a:endParaRPr lang="en-IN" sz="2800" smtClean="0"/>
          </a:p>
        </p:txBody>
      </p:sp>
      <p:pic>
        <p:nvPicPr>
          <p:cNvPr id="61444" name="Picture 5" descr="8331_49004"/>
          <p:cNvPicPr>
            <a:picLocks noChangeAspect="1" noChangeArrowheads="1"/>
          </p:cNvPicPr>
          <p:nvPr/>
        </p:nvPicPr>
        <p:blipFill>
          <a:blip r:embed="rId2"/>
          <a:srcRect/>
          <a:stretch>
            <a:fillRect/>
          </a:stretch>
        </p:blipFill>
        <p:spPr bwMode="auto">
          <a:xfrm>
            <a:off x="4716463" y="836613"/>
            <a:ext cx="4319587" cy="523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descr="8331_49004"/>
          <p:cNvPicPr>
            <a:picLocks noGrp="1" noChangeAspect="1" noChangeArrowheads="1"/>
          </p:cNvPicPr>
          <p:nvPr>
            <p:ph type="title"/>
          </p:nvPr>
        </p:nvPicPr>
        <p:blipFill>
          <a:blip r:embed="rId2"/>
          <a:srcRect/>
          <a:stretch>
            <a:fillRect/>
          </a:stretch>
        </p:blipFill>
        <p:spPr>
          <a:xfrm>
            <a:off x="4203700" y="228600"/>
            <a:ext cx="730250" cy="758825"/>
          </a:xfrm>
          <a:noFill/>
        </p:spPr>
      </p:pic>
      <p:sp>
        <p:nvSpPr>
          <p:cNvPr id="62467" name="Rectangle 3"/>
          <p:cNvSpPr>
            <a:spLocks noGrp="1" noChangeArrowheads="1"/>
          </p:cNvSpPr>
          <p:nvPr>
            <p:ph sz="quarter" idx="1"/>
          </p:nvPr>
        </p:nvSpPr>
        <p:spPr>
          <a:xfrm>
            <a:off x="457200" y="1196975"/>
            <a:ext cx="8229600" cy="4114800"/>
          </a:xfrm>
        </p:spPr>
        <p:txBody>
          <a:bodyPr/>
          <a:lstStyle/>
          <a:p>
            <a:pPr eaLnBrk="1" hangingPunct="1">
              <a:lnSpc>
                <a:spcPct val="90000"/>
              </a:lnSpc>
              <a:buFont typeface="Wingdings" pitchFamily="2" charset="2"/>
              <a:buNone/>
            </a:pPr>
            <a:r>
              <a:rPr lang="en-US" sz="2800" i="1" smtClean="0"/>
              <a:t>Problems</a:t>
            </a:r>
            <a:endParaRPr lang="en-US" sz="2800" smtClean="0"/>
          </a:p>
          <a:p>
            <a:pPr eaLnBrk="1" hangingPunct="1">
              <a:lnSpc>
                <a:spcPct val="90000"/>
              </a:lnSpc>
            </a:pPr>
            <a:r>
              <a:rPr lang="en-US" sz="2800" smtClean="0"/>
              <a:t>Brush ends do not engage the gingival </a:t>
            </a:r>
          </a:p>
          <a:p>
            <a:pPr eaLnBrk="1" hangingPunct="1">
              <a:lnSpc>
                <a:spcPct val="90000"/>
              </a:lnSpc>
              <a:buFont typeface="Wingdings" pitchFamily="2" charset="2"/>
              <a:buNone/>
            </a:pPr>
            <a:r>
              <a:rPr lang="en-US" sz="2800" smtClean="0"/>
              <a:t>	sulcus to remove subgingival bacterial accumulations</a:t>
            </a:r>
          </a:p>
          <a:p>
            <a:pPr eaLnBrk="1" hangingPunct="1">
              <a:lnSpc>
                <a:spcPct val="90000"/>
              </a:lnSpc>
            </a:pPr>
            <a:r>
              <a:rPr lang="en-US" sz="2800" smtClean="0"/>
              <a:t>In some areas, the correct brush placement is limited or impossible; therefore, modifications become necessary, consequently adding to the complexity of the procedure.</a:t>
            </a:r>
          </a:p>
          <a:p>
            <a:pPr eaLnBrk="1" hangingPunct="1">
              <a:lnSpc>
                <a:spcPct val="90000"/>
              </a:lnSpc>
            </a:pPr>
            <a:r>
              <a:rPr lang="en-US" sz="2800" smtClean="0"/>
              <a:t>Requirements in digital dexterity are high.</a:t>
            </a:r>
            <a:endParaRPr lang="en-IN" sz="280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mtClean="0">
                <a:solidFill>
                  <a:srgbClr val="7B9899"/>
                </a:solidFill>
              </a:rPr>
              <a:t>THE ROLL TECHNIQUE</a:t>
            </a:r>
            <a:endParaRPr lang="en-IN" smtClean="0">
              <a:solidFill>
                <a:srgbClr val="7B9899"/>
              </a:solidFill>
            </a:endParaRPr>
          </a:p>
        </p:txBody>
      </p:sp>
      <p:sp>
        <p:nvSpPr>
          <p:cNvPr id="63491" name="Rectangle 3"/>
          <p:cNvSpPr>
            <a:spLocks noGrp="1" noChangeArrowheads="1"/>
          </p:cNvSpPr>
          <p:nvPr>
            <p:ph sz="quarter" idx="1"/>
          </p:nvPr>
        </p:nvSpPr>
        <p:spPr>
          <a:xfrm>
            <a:off x="301625" y="1527175"/>
            <a:ext cx="8504238" cy="4572000"/>
          </a:xfrm>
        </p:spPr>
        <p:txBody>
          <a:bodyPr/>
          <a:lstStyle/>
          <a:p>
            <a:pPr eaLnBrk="1" hangingPunct="1">
              <a:lnSpc>
                <a:spcPct val="80000"/>
              </a:lnSpc>
              <a:buFont typeface="Wingdings" pitchFamily="2" charset="2"/>
              <a:buNone/>
            </a:pPr>
            <a:r>
              <a:rPr lang="en-US" sz="2800" i="1" smtClean="0"/>
              <a:t>Indication</a:t>
            </a:r>
            <a:endParaRPr lang="en-US" sz="2800" smtClean="0"/>
          </a:p>
          <a:p>
            <a:pPr eaLnBrk="1" hangingPunct="1">
              <a:lnSpc>
                <a:spcPct val="80000"/>
              </a:lnSpc>
            </a:pPr>
            <a:r>
              <a:rPr lang="en-US" sz="2800" smtClean="0"/>
              <a:t>Children and adult patients with limited dexterity.</a:t>
            </a:r>
          </a:p>
          <a:p>
            <a:pPr eaLnBrk="1" hangingPunct="1">
              <a:lnSpc>
                <a:spcPct val="80000"/>
              </a:lnSpc>
            </a:pPr>
            <a:r>
              <a:rPr lang="en-US" sz="2800" smtClean="0"/>
              <a:t>Cleaning gingiva and removal of plaque, material alba and food debris from the teeth without emphasis on gingival sulcus.</a:t>
            </a:r>
          </a:p>
          <a:p>
            <a:pPr eaLnBrk="1" hangingPunct="1">
              <a:lnSpc>
                <a:spcPct val="80000"/>
              </a:lnSpc>
            </a:pPr>
            <a:r>
              <a:rPr lang="en-US" sz="2800" smtClean="0"/>
              <a:t>For general cleaning in conjunction with the use of vibratory technique</a:t>
            </a:r>
          </a:p>
          <a:p>
            <a:pPr eaLnBrk="1" hangingPunct="1">
              <a:lnSpc>
                <a:spcPct val="80000"/>
              </a:lnSpc>
            </a:pPr>
            <a:r>
              <a:rPr lang="en-US" sz="2800" smtClean="0"/>
              <a:t>Useful for preparatory instruction for modified Stillman’s technique.</a:t>
            </a:r>
            <a:endParaRPr lang="en-IN" sz="28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endParaRPr lang="en-US" smtClean="0">
              <a:solidFill>
                <a:srgbClr val="7B9899"/>
              </a:solidFill>
            </a:endParaRPr>
          </a:p>
        </p:txBody>
      </p:sp>
      <p:sp>
        <p:nvSpPr>
          <p:cNvPr id="64515" name="Rectangle 3"/>
          <p:cNvSpPr>
            <a:spLocks noGrp="1" noChangeArrowheads="1"/>
          </p:cNvSpPr>
          <p:nvPr>
            <p:ph sz="quarter" idx="1"/>
          </p:nvPr>
        </p:nvSpPr>
        <p:spPr>
          <a:xfrm>
            <a:off x="468313" y="981075"/>
            <a:ext cx="8229600" cy="5122863"/>
          </a:xfrm>
        </p:spPr>
        <p:txBody>
          <a:bodyPr/>
          <a:lstStyle/>
          <a:p>
            <a:pPr eaLnBrk="1" hangingPunct="1">
              <a:lnSpc>
                <a:spcPct val="80000"/>
              </a:lnSpc>
            </a:pPr>
            <a:r>
              <a:rPr lang="en-US" sz="2800" i="1" smtClean="0"/>
              <a:t>Technique</a:t>
            </a:r>
            <a:endParaRPr lang="en-US" sz="2800" smtClean="0"/>
          </a:p>
          <a:p>
            <a:pPr eaLnBrk="1" hangingPunct="1">
              <a:lnSpc>
                <a:spcPct val="80000"/>
              </a:lnSpc>
              <a:buFont typeface="Wingdings" pitchFamily="2" charset="2"/>
              <a:buNone/>
            </a:pPr>
            <a:r>
              <a:rPr lang="en-US" sz="2800" smtClean="0"/>
              <a:t>		The bristles are placed at a 45 degree and lightly rolled across the tooth surface towards the occlusal surfaces. It requires some flexibility around the wrist.</a:t>
            </a:r>
          </a:p>
          <a:p>
            <a:pPr eaLnBrk="1" hangingPunct="1">
              <a:lnSpc>
                <a:spcPct val="80000"/>
              </a:lnSpc>
            </a:pPr>
            <a:endParaRPr lang="en-US" sz="2800" i="1" smtClean="0"/>
          </a:p>
          <a:p>
            <a:pPr eaLnBrk="1" hangingPunct="1">
              <a:lnSpc>
                <a:spcPct val="80000"/>
              </a:lnSpc>
            </a:pPr>
            <a:r>
              <a:rPr lang="en-US" sz="2800" i="1" smtClean="0"/>
              <a:t>Problems</a:t>
            </a:r>
            <a:endParaRPr lang="en-US" sz="2800" smtClean="0"/>
          </a:p>
          <a:p>
            <a:pPr eaLnBrk="1" hangingPunct="1">
              <a:lnSpc>
                <a:spcPct val="80000"/>
              </a:lnSpc>
              <a:buClr>
                <a:schemeClr val="tx1"/>
              </a:buClr>
              <a:buFontTx/>
              <a:buChar char="•"/>
            </a:pPr>
            <a:r>
              <a:rPr lang="en-US" sz="2800" smtClean="0"/>
              <a:t>Laceration the alveolar mucosa.</a:t>
            </a:r>
          </a:p>
          <a:p>
            <a:pPr eaLnBrk="1" hangingPunct="1">
              <a:lnSpc>
                <a:spcPct val="80000"/>
              </a:lnSpc>
              <a:buClr>
                <a:schemeClr val="tx1"/>
              </a:buClr>
              <a:buFontTx/>
              <a:buChar char="•"/>
            </a:pPr>
            <a:r>
              <a:rPr lang="en-US" sz="2800" smtClean="0"/>
              <a:t>Tendency to use quick, sweeping strokes resulting in no brushing for the cervical third of the tooth.</a:t>
            </a:r>
          </a:p>
          <a:p>
            <a:pPr eaLnBrk="1" hangingPunct="1">
              <a:lnSpc>
                <a:spcPct val="80000"/>
              </a:lnSpc>
              <a:buClr>
                <a:schemeClr val="tx1"/>
              </a:buClr>
              <a:buFontTx/>
              <a:buChar char="•"/>
            </a:pPr>
            <a:r>
              <a:rPr lang="en-US" sz="2800" smtClean="0"/>
              <a:t>Filament tips directed into the gingiva may produce punctuate lesions.</a:t>
            </a:r>
            <a:endParaRPr lang="en-IN" sz="280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smtClean="0"/>
              <a:t>FONES METHOD/CIRCULAR SCRUB METHOD</a:t>
            </a:r>
            <a:endParaRPr lang="en-IN" sz="4000" smtClean="0"/>
          </a:p>
        </p:txBody>
      </p:sp>
      <p:sp>
        <p:nvSpPr>
          <p:cNvPr id="65539" name="Rectangle 3"/>
          <p:cNvSpPr>
            <a:spLocks noGrp="1" noChangeArrowheads="1"/>
          </p:cNvSpPr>
          <p:nvPr>
            <p:ph sz="quarter" idx="1"/>
          </p:nvPr>
        </p:nvSpPr>
        <p:spPr>
          <a:xfrm>
            <a:off x="301625" y="1527175"/>
            <a:ext cx="8504238" cy="4572000"/>
          </a:xfrm>
        </p:spPr>
        <p:txBody>
          <a:bodyPr/>
          <a:lstStyle/>
          <a:p>
            <a:pPr eaLnBrk="1" hangingPunct="1">
              <a:lnSpc>
                <a:spcPct val="90000"/>
              </a:lnSpc>
              <a:buFont typeface="Wingdings" pitchFamily="2" charset="2"/>
              <a:buNone/>
            </a:pPr>
            <a:r>
              <a:rPr lang="en-US" sz="2400" i="1" smtClean="0"/>
              <a:t>Indication</a:t>
            </a:r>
            <a:endParaRPr lang="en-US" sz="2400" smtClean="0"/>
          </a:p>
          <a:p>
            <a:pPr eaLnBrk="1" hangingPunct="1">
              <a:lnSpc>
                <a:spcPct val="90000"/>
              </a:lnSpc>
            </a:pPr>
            <a:r>
              <a:rPr lang="en-US" sz="2400" smtClean="0"/>
              <a:t>young children who want to do their own brushing </a:t>
            </a:r>
          </a:p>
          <a:p>
            <a:pPr eaLnBrk="1" hangingPunct="1">
              <a:lnSpc>
                <a:spcPct val="90000"/>
              </a:lnSpc>
              <a:buFont typeface="Wingdings" pitchFamily="2" charset="2"/>
              <a:buNone/>
            </a:pPr>
            <a:endParaRPr lang="en-US" sz="2400" smtClean="0"/>
          </a:p>
          <a:p>
            <a:pPr eaLnBrk="1" hangingPunct="1">
              <a:lnSpc>
                <a:spcPct val="90000"/>
              </a:lnSpc>
              <a:buFont typeface="Wingdings" pitchFamily="2" charset="2"/>
              <a:buNone/>
            </a:pPr>
            <a:r>
              <a:rPr lang="en-US" sz="2400" smtClean="0"/>
              <a:t>Technique</a:t>
            </a:r>
          </a:p>
          <a:p>
            <a:pPr eaLnBrk="1" hangingPunct="1">
              <a:lnSpc>
                <a:spcPct val="90000"/>
              </a:lnSpc>
            </a:pPr>
            <a:r>
              <a:rPr lang="en-US" sz="2400" smtClean="0"/>
              <a:t>With the teeth closed, place the brush inside the cheek with the brush tips lightly contacting the gingiva over the last maxillary molar.</a:t>
            </a:r>
          </a:p>
          <a:p>
            <a:pPr eaLnBrk="1" hangingPunct="1">
              <a:lnSpc>
                <a:spcPct val="90000"/>
              </a:lnSpc>
            </a:pPr>
            <a:r>
              <a:rPr lang="en-US" sz="2400" smtClean="0"/>
              <a:t>Use a fast, wide, circular motion that sweeps from maxillary gingiva to the mandibular gingiva with very little pressure</a:t>
            </a:r>
          </a:p>
          <a:p>
            <a:pPr eaLnBrk="1" hangingPunct="1">
              <a:lnSpc>
                <a:spcPct val="90000"/>
              </a:lnSpc>
            </a:pPr>
            <a:endParaRPr lang="en-IN" sz="240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endParaRPr lang="en-US" smtClean="0">
              <a:solidFill>
                <a:srgbClr val="7B9899"/>
              </a:solidFill>
            </a:endParaRPr>
          </a:p>
        </p:txBody>
      </p:sp>
      <p:sp>
        <p:nvSpPr>
          <p:cNvPr id="66563" name="Rectangle 3"/>
          <p:cNvSpPr>
            <a:spLocks noGrp="1" noChangeArrowheads="1"/>
          </p:cNvSpPr>
          <p:nvPr>
            <p:ph sz="quarter" idx="1"/>
          </p:nvPr>
        </p:nvSpPr>
        <p:spPr>
          <a:xfrm>
            <a:off x="468313" y="1989138"/>
            <a:ext cx="8229600" cy="4114800"/>
          </a:xfrm>
        </p:spPr>
        <p:txBody>
          <a:bodyPr/>
          <a:lstStyle/>
          <a:p>
            <a:pPr eaLnBrk="1" hangingPunct="1">
              <a:buFont typeface="Wingdings" pitchFamily="2" charset="2"/>
              <a:buNone/>
            </a:pPr>
            <a:r>
              <a:rPr lang="en-US" i="1" smtClean="0"/>
              <a:t>Problems</a:t>
            </a:r>
            <a:endParaRPr lang="en-US" smtClean="0"/>
          </a:p>
          <a:p>
            <a:pPr eaLnBrk="1" hangingPunct="1"/>
            <a:r>
              <a:rPr lang="en-US" smtClean="0"/>
              <a:t>Possible trauma to gingiva.</a:t>
            </a:r>
          </a:p>
          <a:p>
            <a:pPr eaLnBrk="1" hangingPunct="1"/>
            <a:r>
              <a:rPr lang="en-US" smtClean="0"/>
              <a:t>Interdental areas are not cleaned properly</a:t>
            </a:r>
          </a:p>
          <a:p>
            <a:pPr eaLnBrk="1" hangingPunct="1"/>
            <a:r>
              <a:rPr lang="en-US" smtClean="0"/>
              <a:t>Detrimental for adults especially who use brush vigorously.</a:t>
            </a:r>
            <a:endParaRPr lang="en-IN"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smtClean="0"/>
              <a:t>VERTICAL METHODS- LEONARDS METHOD</a:t>
            </a:r>
            <a:endParaRPr lang="en-IN" sz="4000" smtClean="0"/>
          </a:p>
        </p:txBody>
      </p:sp>
      <p:sp>
        <p:nvSpPr>
          <p:cNvPr id="67587" name="Rectangle 3"/>
          <p:cNvSpPr>
            <a:spLocks noGrp="1" noChangeArrowheads="1"/>
          </p:cNvSpPr>
          <p:nvPr>
            <p:ph sz="quarter" idx="1"/>
          </p:nvPr>
        </p:nvSpPr>
        <p:spPr>
          <a:xfrm>
            <a:off x="301625" y="1527175"/>
            <a:ext cx="8504238" cy="4572000"/>
          </a:xfrm>
        </p:spPr>
        <p:txBody>
          <a:bodyPr/>
          <a:lstStyle/>
          <a:p>
            <a:pPr eaLnBrk="1" hangingPunct="1">
              <a:lnSpc>
                <a:spcPct val="80000"/>
              </a:lnSpc>
            </a:pPr>
            <a:r>
              <a:rPr lang="en-US" sz="2400" smtClean="0"/>
              <a:t>Leonard described a vertical stroke in which maxillary and mandibular teeth were brushed separately.</a:t>
            </a:r>
            <a:endParaRPr lang="en-US" sz="2400" i="1" smtClean="0"/>
          </a:p>
          <a:p>
            <a:pPr eaLnBrk="1" hangingPunct="1">
              <a:lnSpc>
                <a:spcPct val="80000"/>
              </a:lnSpc>
              <a:buFont typeface="Wingdings" pitchFamily="2" charset="2"/>
              <a:buNone/>
            </a:pPr>
            <a:endParaRPr lang="en-US" sz="2400" i="1" smtClean="0"/>
          </a:p>
          <a:p>
            <a:pPr eaLnBrk="1" hangingPunct="1">
              <a:lnSpc>
                <a:spcPct val="80000"/>
              </a:lnSpc>
              <a:buFont typeface="Wingdings" pitchFamily="2" charset="2"/>
              <a:buNone/>
            </a:pPr>
            <a:r>
              <a:rPr lang="en-US" sz="2400" i="1" smtClean="0"/>
              <a:t>Technique</a:t>
            </a:r>
            <a:endParaRPr lang="en-US" sz="2400" smtClean="0"/>
          </a:p>
          <a:p>
            <a:pPr eaLnBrk="1" hangingPunct="1">
              <a:lnSpc>
                <a:spcPct val="80000"/>
              </a:lnSpc>
            </a:pPr>
            <a:r>
              <a:rPr lang="en-US" sz="2400" smtClean="0"/>
              <a:t>With the teeth edge to edge, place the brush with the filaments at right angles to the long axes of the teeth.</a:t>
            </a:r>
          </a:p>
          <a:p>
            <a:pPr eaLnBrk="1" hangingPunct="1">
              <a:lnSpc>
                <a:spcPct val="80000"/>
              </a:lnSpc>
            </a:pPr>
            <a:r>
              <a:rPr lang="en-US" sz="2400" smtClean="0"/>
              <a:t>Brush vigorously, without great pressure, with a stroke that is mostly up and down on the tooth surfaces,</a:t>
            </a:r>
          </a:p>
          <a:p>
            <a:pPr eaLnBrk="1" hangingPunct="1">
              <a:lnSpc>
                <a:spcPct val="80000"/>
              </a:lnSpc>
            </a:pPr>
            <a:r>
              <a:rPr lang="en-US" sz="2400" smtClean="0"/>
              <a:t>The upper and lower teeth are not brushed in the same series of strokes. The teeth are placed edge to edge to keep the brush from slipping over the occlusal or incisal surfaces.</a:t>
            </a:r>
            <a:endParaRPr lang="en-IN" sz="240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mtClean="0">
                <a:solidFill>
                  <a:srgbClr val="7B9899"/>
                </a:solidFill>
              </a:rPr>
              <a:t>HORIZONTAL METHOD</a:t>
            </a:r>
            <a:endParaRPr lang="en-IN" smtClean="0">
              <a:solidFill>
                <a:srgbClr val="7B9899"/>
              </a:solidFill>
            </a:endParaRPr>
          </a:p>
        </p:txBody>
      </p:sp>
      <p:sp>
        <p:nvSpPr>
          <p:cNvPr id="68611" name="Rectangle 3"/>
          <p:cNvSpPr>
            <a:spLocks noGrp="1" noChangeArrowheads="1"/>
          </p:cNvSpPr>
          <p:nvPr>
            <p:ph sz="quarter" idx="1"/>
          </p:nvPr>
        </p:nvSpPr>
        <p:spPr>
          <a:xfrm>
            <a:off x="301625" y="1527175"/>
            <a:ext cx="8504238" cy="4572000"/>
          </a:xfrm>
        </p:spPr>
        <p:txBody>
          <a:bodyPr/>
          <a:lstStyle/>
          <a:p>
            <a:pPr eaLnBrk="1" hangingPunct="1">
              <a:lnSpc>
                <a:spcPct val="90000"/>
              </a:lnSpc>
            </a:pPr>
            <a:r>
              <a:rPr lang="en-US" smtClean="0"/>
              <a:t>Horizontal or crosswise brushing is generally recognized as detrimental. An unlimited sweep with a horizontal scrubbing motion bears pressure on teeth that are most facially inclined or prominent. As the interdental areas are not touched by this method, dental biofilm can remain undisturbed on proximal surfaces.</a:t>
            </a:r>
            <a:endParaRPr lang="en-IN"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z="4000" smtClean="0">
                <a:solidFill>
                  <a:srgbClr val="7B9899"/>
                </a:solidFill>
              </a:rPr>
              <a:t>PHYSIOLOGIC: SMITH’S METHOD</a:t>
            </a:r>
            <a:endParaRPr lang="en-IN" sz="4000" smtClean="0">
              <a:solidFill>
                <a:srgbClr val="7B9899"/>
              </a:solidFill>
            </a:endParaRPr>
          </a:p>
        </p:txBody>
      </p:sp>
      <p:sp>
        <p:nvSpPr>
          <p:cNvPr id="69635" name="Rectangle 3"/>
          <p:cNvSpPr>
            <a:spLocks noGrp="1" noChangeArrowheads="1"/>
          </p:cNvSpPr>
          <p:nvPr>
            <p:ph sz="quarter" idx="1"/>
          </p:nvPr>
        </p:nvSpPr>
        <p:spPr>
          <a:xfrm>
            <a:off x="301625" y="1527175"/>
            <a:ext cx="8504238" cy="4572000"/>
          </a:xfrm>
        </p:spPr>
        <p:txBody>
          <a:bodyPr/>
          <a:lstStyle/>
          <a:p>
            <a:pPr eaLnBrk="1" hangingPunct="1">
              <a:lnSpc>
                <a:spcPct val="90000"/>
              </a:lnSpc>
            </a:pPr>
            <a:r>
              <a:rPr lang="en-US" sz="2400" i="1" smtClean="0"/>
              <a:t>Technique</a:t>
            </a:r>
            <a:endParaRPr lang="en-US" sz="2400" smtClean="0"/>
          </a:p>
          <a:p>
            <a:pPr eaLnBrk="1" hangingPunct="1">
              <a:lnSpc>
                <a:spcPct val="90000"/>
              </a:lnSpc>
              <a:buFont typeface="Wingdings" pitchFamily="2" charset="2"/>
              <a:buNone/>
            </a:pPr>
            <a:r>
              <a:rPr lang="en-US" sz="2400" smtClean="0"/>
              <a:t>		A soft brush with small tufts of fine bristles arranged in four parallel rows and trimmed to an even length was used in a brushing stroke.</a:t>
            </a:r>
          </a:p>
          <a:p>
            <a:pPr eaLnBrk="1" hangingPunct="1">
              <a:lnSpc>
                <a:spcPct val="90000"/>
              </a:lnSpc>
            </a:pPr>
            <a:r>
              <a:rPr lang="en-US" sz="2400" smtClean="0"/>
              <a:t>Bristles are pointed incisally or occlusally and then along and over the tooth surfaces and gingiva.</a:t>
            </a:r>
          </a:p>
          <a:p>
            <a:pPr eaLnBrk="1" hangingPunct="1">
              <a:lnSpc>
                <a:spcPct val="90000"/>
              </a:lnSpc>
            </a:pPr>
            <a:r>
              <a:rPr lang="en-US" sz="2400" smtClean="0"/>
              <a:t>The motion is gentle sweeping from incisal or occlusal surfaces over to the facial surfaces and progressing toward and over the gingiva. This method is an attempt to duplicate natures self cleansing</a:t>
            </a:r>
            <a:endParaRPr lang="en-IN" sz="240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smtClean="0">
                <a:solidFill>
                  <a:srgbClr val="7B9899"/>
                </a:solidFill>
              </a:rPr>
              <a:t>SCRUB BRUSH TECHNIQUE</a:t>
            </a:r>
            <a:endParaRPr lang="en-IN" smtClean="0">
              <a:solidFill>
                <a:srgbClr val="7B9899"/>
              </a:solidFill>
            </a:endParaRPr>
          </a:p>
        </p:txBody>
      </p:sp>
      <p:sp>
        <p:nvSpPr>
          <p:cNvPr id="70659" name="Rectangle 3"/>
          <p:cNvSpPr>
            <a:spLocks noGrp="1" noChangeArrowheads="1"/>
          </p:cNvSpPr>
          <p:nvPr>
            <p:ph sz="quarter" idx="1"/>
          </p:nvPr>
        </p:nvSpPr>
        <p:spPr>
          <a:xfrm>
            <a:off x="301625" y="1527175"/>
            <a:ext cx="8504238" cy="4572000"/>
          </a:xfrm>
        </p:spPr>
        <p:txBody>
          <a:bodyPr/>
          <a:lstStyle/>
          <a:p>
            <a:pPr eaLnBrk="1" hangingPunct="1"/>
            <a:r>
              <a:rPr lang="en-US" smtClean="0"/>
              <a:t>This method of brushing requires vigorous horizontal, vertical and circular motions with some vibratory motions for certain areas. </a:t>
            </a:r>
          </a:p>
          <a:p>
            <a:pPr eaLnBrk="1" hangingPunct="1">
              <a:buFont typeface="Wingdings" pitchFamily="2" charset="2"/>
              <a:buNone/>
            </a:pPr>
            <a:endParaRPr lang="en-IN"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solidFill>
                  <a:srgbClr val="7B9899"/>
                </a:solidFill>
              </a:rPr>
              <a:t>Advantages of plaque control</a:t>
            </a:r>
          </a:p>
        </p:txBody>
      </p:sp>
      <p:sp>
        <p:nvSpPr>
          <p:cNvPr id="34819" name="Rectangle 3"/>
          <p:cNvSpPr>
            <a:spLocks noGrp="1" noChangeArrowheads="1"/>
          </p:cNvSpPr>
          <p:nvPr>
            <p:ph sz="quarter" idx="1"/>
          </p:nvPr>
        </p:nvSpPr>
        <p:spPr>
          <a:xfrm>
            <a:off x="301625" y="1527175"/>
            <a:ext cx="8504238" cy="4572000"/>
          </a:xfrm>
        </p:spPr>
        <p:txBody>
          <a:bodyPr/>
          <a:lstStyle/>
          <a:p>
            <a:pPr eaLnBrk="1" hangingPunct="1">
              <a:buClr>
                <a:schemeClr val="tx1"/>
              </a:buClr>
              <a:buFontTx/>
              <a:buChar char="•"/>
            </a:pPr>
            <a:r>
              <a:rPr lang="en-US" sz="2800" smtClean="0"/>
              <a:t>Prevention of gingivitis on buccal and lingual surfaces by daily toothbrushing has been confirmed in several studies </a:t>
            </a:r>
            <a:r>
              <a:rPr lang="en-US" sz="2800" i="1" smtClean="0"/>
              <a:t>( Arno et al. 1958, Loe et al. 1965, Lindhe &amp; Koch 1967, Ainamo 1971,</a:t>
            </a:r>
            <a:r>
              <a:rPr lang="hi-IN" sz="2800" i="1" smtClean="0"/>
              <a:t>  </a:t>
            </a:r>
            <a:r>
              <a:rPr lang="en-US" sz="2800" i="1" smtClean="0"/>
              <a:t>Ainamo 1979).</a:t>
            </a:r>
          </a:p>
          <a:p>
            <a:pPr eaLnBrk="1" hangingPunct="1">
              <a:buClr>
                <a:schemeClr val="tx1"/>
              </a:buClr>
              <a:buFontTx/>
              <a:buChar char="•"/>
            </a:pPr>
            <a:endParaRPr lang="en-US" sz="2800" i="1" smtClean="0"/>
          </a:p>
          <a:p>
            <a:pPr eaLnBrk="1" hangingPunct="1">
              <a:buClr>
                <a:schemeClr val="tx1"/>
              </a:buClr>
              <a:buFontTx/>
              <a:buChar char="•"/>
            </a:pPr>
            <a:r>
              <a:rPr lang="en-US" sz="2800" smtClean="0"/>
              <a:t>Caries prevention by toothbrushing atleast on buccal and lingual surfaces </a:t>
            </a:r>
          </a:p>
          <a:p>
            <a:pPr eaLnBrk="1" hangingPunct="1">
              <a:buClr>
                <a:schemeClr val="tx1"/>
              </a:buClr>
              <a:buFontTx/>
              <a:buChar char="•"/>
            </a:pPr>
            <a:endParaRPr lang="en-US" sz="28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smtClean="0"/>
              <a:t>Frequency and effectiveness of toothbrushing</a:t>
            </a:r>
          </a:p>
        </p:txBody>
      </p:sp>
      <p:sp>
        <p:nvSpPr>
          <p:cNvPr id="71683" name="Rectangle 3"/>
          <p:cNvSpPr>
            <a:spLocks noGrp="1" noChangeArrowheads="1"/>
          </p:cNvSpPr>
          <p:nvPr>
            <p:ph sz="quarter" idx="1"/>
          </p:nvPr>
        </p:nvSpPr>
        <p:spPr>
          <a:xfrm>
            <a:off x="301625" y="1527175"/>
            <a:ext cx="8504238" cy="4572000"/>
          </a:xfrm>
        </p:spPr>
        <p:txBody>
          <a:bodyPr/>
          <a:lstStyle/>
          <a:p>
            <a:pPr eaLnBrk="1" hangingPunct="1">
              <a:lnSpc>
                <a:spcPct val="80000"/>
              </a:lnSpc>
              <a:buClr>
                <a:schemeClr val="tx1"/>
              </a:buClr>
              <a:buFontTx/>
              <a:buChar char="•"/>
            </a:pPr>
            <a:r>
              <a:rPr lang="en-US" sz="2800" smtClean="0"/>
              <a:t>Studies suggest that disease is </a:t>
            </a:r>
            <a:r>
              <a:rPr lang="en-US" sz="2800" i="1" smtClean="0"/>
              <a:t>more related to quality of cleaning than to its frequency</a:t>
            </a:r>
            <a:r>
              <a:rPr lang="hi-IN" sz="2800" smtClean="0"/>
              <a:t> </a:t>
            </a:r>
            <a:r>
              <a:rPr lang="en-US" sz="2800" i="1" smtClean="0"/>
              <a:t>(Bjertness 1991).</a:t>
            </a:r>
            <a:r>
              <a:rPr lang="hi-IN" sz="2800" smtClean="0"/>
              <a:t> </a:t>
            </a:r>
            <a:endParaRPr lang="en-US" sz="2800" smtClean="0"/>
          </a:p>
          <a:p>
            <a:pPr eaLnBrk="1" hangingPunct="1">
              <a:lnSpc>
                <a:spcPct val="80000"/>
              </a:lnSpc>
              <a:buClr>
                <a:schemeClr val="tx1"/>
              </a:buClr>
              <a:buFontTx/>
              <a:buChar char="•"/>
            </a:pPr>
            <a:r>
              <a:rPr lang="en-US" sz="2800" smtClean="0"/>
              <a:t>Brushing plus interdental cleaning once daily and also even every second day prevented the development of gingivitis </a:t>
            </a:r>
            <a:r>
              <a:rPr lang="en-US" sz="2800" i="1" smtClean="0"/>
              <a:t>(Lang et al. 1973)</a:t>
            </a:r>
            <a:r>
              <a:rPr lang="hi-IN" sz="2800" smtClean="0"/>
              <a:t>. </a:t>
            </a:r>
            <a:endParaRPr lang="en-US" sz="2800" smtClean="0"/>
          </a:p>
          <a:p>
            <a:pPr eaLnBrk="1" hangingPunct="1">
              <a:lnSpc>
                <a:spcPct val="80000"/>
              </a:lnSpc>
              <a:buClr>
                <a:schemeClr val="tx1"/>
              </a:buClr>
              <a:buFontTx/>
              <a:buChar char="•"/>
            </a:pPr>
            <a:r>
              <a:rPr lang="en-US" sz="2800" smtClean="0"/>
              <a:t>The best estimate of actual mean tooth brushing time for adults seems to range between 30 and 60 seconds.</a:t>
            </a:r>
          </a:p>
          <a:p>
            <a:pPr eaLnBrk="1" hangingPunct="1">
              <a:lnSpc>
                <a:spcPct val="80000"/>
              </a:lnSpc>
              <a:buClr>
                <a:schemeClr val="tx1"/>
              </a:buClr>
              <a:buFontTx/>
              <a:buChar char="•"/>
            </a:pPr>
            <a:r>
              <a:rPr lang="en-US" sz="2800" smtClean="0"/>
              <a:t>The duration of brushing should be 3 mins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u="sng" smtClean="0">
                <a:solidFill>
                  <a:srgbClr val="7B9899"/>
                </a:solidFill>
              </a:rPr>
              <a:t>INTERDENTAL AIDS</a:t>
            </a:r>
          </a:p>
        </p:txBody>
      </p:sp>
      <p:sp>
        <p:nvSpPr>
          <p:cNvPr id="72707" name="Rectangle 3"/>
          <p:cNvSpPr>
            <a:spLocks noGrp="1" noChangeArrowheads="1"/>
          </p:cNvSpPr>
          <p:nvPr>
            <p:ph sz="quarter" idx="1"/>
          </p:nvPr>
        </p:nvSpPr>
        <p:spPr>
          <a:xfrm>
            <a:off x="301625" y="1527175"/>
            <a:ext cx="8504238" cy="4572000"/>
          </a:xfrm>
        </p:spPr>
        <p:txBody>
          <a:bodyPr/>
          <a:lstStyle/>
          <a:p>
            <a:pPr eaLnBrk="1" hangingPunct="1">
              <a:buClr>
                <a:schemeClr val="tx1"/>
              </a:buClr>
              <a:buFontTx/>
              <a:buChar char="•"/>
            </a:pPr>
            <a:r>
              <a:rPr lang="en-US" smtClean="0"/>
              <a:t>Interdental plaque removal is crucial because the majority of dental and periodontal disease originates in interproximal areas. </a:t>
            </a:r>
          </a:p>
          <a:p>
            <a:pPr eaLnBrk="1" hangingPunct="1">
              <a:buClr>
                <a:schemeClr val="tx1"/>
              </a:buClr>
              <a:buFontTx/>
              <a:buChar char="•"/>
            </a:pPr>
            <a:r>
              <a:rPr lang="en-US" smtClean="0"/>
              <a:t>Dental floss and interdental cleaners like wooden or plastic tips and interdental brushes are the commonly recommended interdental aids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smtClean="0"/>
              <a:t>Factors influencing selection of an interdental cleaning aid </a:t>
            </a:r>
          </a:p>
        </p:txBody>
      </p:sp>
      <p:sp>
        <p:nvSpPr>
          <p:cNvPr id="73731" name="Rectangle 3"/>
          <p:cNvSpPr>
            <a:spLocks noGrp="1" noChangeArrowheads="1"/>
          </p:cNvSpPr>
          <p:nvPr>
            <p:ph sz="quarter" idx="1"/>
          </p:nvPr>
        </p:nvSpPr>
        <p:spPr>
          <a:xfrm>
            <a:off x="301625" y="1527175"/>
            <a:ext cx="8504238" cy="4572000"/>
          </a:xfrm>
        </p:spPr>
        <p:txBody>
          <a:bodyPr/>
          <a:lstStyle/>
          <a:p>
            <a:pPr eaLnBrk="1" hangingPunct="1">
              <a:buClr>
                <a:schemeClr val="tx1"/>
              </a:buClr>
              <a:buFontTx/>
              <a:buChar char="•"/>
            </a:pPr>
            <a:r>
              <a:rPr lang="en-US" smtClean="0"/>
              <a:t>Type of gingival embrasure</a:t>
            </a:r>
          </a:p>
          <a:p>
            <a:pPr eaLnBrk="1" hangingPunct="1">
              <a:buClr>
                <a:schemeClr val="tx1"/>
              </a:buClr>
              <a:buFontTx/>
              <a:buChar char="•"/>
            </a:pPr>
            <a:r>
              <a:rPr lang="en-US" smtClean="0"/>
              <a:t>Alignment of teeth</a:t>
            </a:r>
          </a:p>
          <a:p>
            <a:pPr eaLnBrk="1" hangingPunct="1">
              <a:buClr>
                <a:schemeClr val="tx1"/>
              </a:buClr>
              <a:buFontTx/>
              <a:buChar char="•"/>
            </a:pPr>
            <a:r>
              <a:rPr lang="en-US" smtClean="0"/>
              <a:t>Contact areas</a:t>
            </a:r>
          </a:p>
          <a:p>
            <a:pPr eaLnBrk="1" hangingPunct="1">
              <a:buClr>
                <a:schemeClr val="tx1"/>
              </a:buClr>
              <a:buFontTx/>
              <a:buChar char="•"/>
            </a:pPr>
            <a:r>
              <a:rPr lang="en-US" smtClean="0"/>
              <a:t>Open furcation areas</a:t>
            </a:r>
          </a:p>
          <a:p>
            <a:pPr eaLnBrk="1" hangingPunct="1">
              <a:buClr>
                <a:schemeClr val="tx1"/>
              </a:buClr>
              <a:buFontTx/>
              <a:buChar char="•"/>
            </a:pPr>
            <a:r>
              <a:rPr lang="en-US" smtClean="0"/>
              <a:t>Fixed prosthesis/ orthodontic appliances</a:t>
            </a:r>
          </a:p>
        </p:txBody>
      </p:sp>
      <p:pic>
        <p:nvPicPr>
          <p:cNvPr id="73732" name="Picture 4" descr="Floss%20With%20Braces%20pic10"/>
          <p:cNvPicPr>
            <a:picLocks noChangeAspect="1" noChangeArrowheads="1"/>
          </p:cNvPicPr>
          <p:nvPr/>
        </p:nvPicPr>
        <p:blipFill>
          <a:blip r:embed="rId2"/>
          <a:srcRect/>
          <a:stretch>
            <a:fillRect/>
          </a:stretch>
        </p:blipFill>
        <p:spPr bwMode="auto">
          <a:xfrm>
            <a:off x="6732588" y="2276475"/>
            <a:ext cx="1800225" cy="201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smtClean="0">
                <a:solidFill>
                  <a:srgbClr val="7B9899"/>
                </a:solidFill>
              </a:rPr>
              <a:t>DENTAL FLOSS</a:t>
            </a:r>
          </a:p>
        </p:txBody>
      </p:sp>
      <p:sp>
        <p:nvSpPr>
          <p:cNvPr id="74755" name="Rectangle 3"/>
          <p:cNvSpPr>
            <a:spLocks noGrp="1" noChangeArrowheads="1"/>
          </p:cNvSpPr>
          <p:nvPr>
            <p:ph sz="quarter" idx="1"/>
          </p:nvPr>
        </p:nvSpPr>
        <p:spPr>
          <a:xfrm>
            <a:off x="301625" y="1527175"/>
            <a:ext cx="8504238" cy="4572000"/>
          </a:xfrm>
        </p:spPr>
        <p:txBody>
          <a:bodyPr/>
          <a:lstStyle/>
          <a:p>
            <a:pPr eaLnBrk="1" hangingPunct="1">
              <a:buClr>
                <a:schemeClr val="tx1"/>
              </a:buClr>
              <a:buFontTx/>
              <a:buChar char="•"/>
            </a:pPr>
            <a:r>
              <a:rPr lang="en-US" sz="2800" smtClean="0"/>
              <a:t>Most widely recommended tool for removing plaque from proximal tooth surfaces </a:t>
            </a:r>
          </a:p>
          <a:p>
            <a:pPr eaLnBrk="1" hangingPunct="1">
              <a:buClr>
                <a:schemeClr val="tx1"/>
              </a:buClr>
              <a:buFontTx/>
              <a:buChar char="•"/>
            </a:pPr>
            <a:r>
              <a:rPr lang="en-US" sz="2800" smtClean="0"/>
              <a:t>When properly used, flossing effectively removes up to 80% of proximal plaque</a:t>
            </a:r>
            <a:r>
              <a:rPr lang="hi-IN" sz="2800" smtClean="0"/>
              <a:t>.</a:t>
            </a:r>
            <a:r>
              <a:rPr lang="en-US" sz="2800" smtClean="0"/>
              <a:t> </a:t>
            </a:r>
          </a:p>
          <a:p>
            <a:pPr eaLnBrk="1" hangingPunct="1">
              <a:buClr>
                <a:schemeClr val="tx1"/>
              </a:buClr>
              <a:buFontTx/>
              <a:buChar char="•"/>
            </a:pPr>
            <a:r>
              <a:rPr lang="en-US" sz="2800" smtClean="0"/>
              <a:t>Even subgingival plaque can be removed, since dental floss can be introduced 2-3.5 mm below the tip of the papilla </a:t>
            </a:r>
            <a:r>
              <a:rPr lang="en-US" sz="2800" i="1" smtClean="0"/>
              <a:t>(Waerhaug 1981).</a:t>
            </a:r>
            <a:r>
              <a:rPr lang="en-US" sz="2800" smtClean="0"/>
              <a:t> </a:t>
            </a:r>
          </a:p>
        </p:txBody>
      </p:sp>
      <p:pic>
        <p:nvPicPr>
          <p:cNvPr id="74756" name="Picture 4" descr="damage1"/>
          <p:cNvPicPr>
            <a:picLocks noChangeAspect="1" noChangeArrowheads="1"/>
          </p:cNvPicPr>
          <p:nvPr/>
        </p:nvPicPr>
        <p:blipFill>
          <a:blip r:embed="rId2"/>
          <a:srcRect/>
          <a:stretch>
            <a:fillRect/>
          </a:stretch>
        </p:blipFill>
        <p:spPr bwMode="auto">
          <a:xfrm>
            <a:off x="7092950" y="5229225"/>
            <a:ext cx="1655763" cy="1439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endParaRPr lang="en-US" smtClean="0">
              <a:solidFill>
                <a:srgbClr val="7B9899"/>
              </a:solidFill>
            </a:endParaRPr>
          </a:p>
        </p:txBody>
      </p:sp>
      <p:sp>
        <p:nvSpPr>
          <p:cNvPr id="75779" name="Rectangle 3"/>
          <p:cNvSpPr>
            <a:spLocks noGrp="1" noChangeArrowheads="1"/>
          </p:cNvSpPr>
          <p:nvPr>
            <p:ph sz="quarter" idx="1"/>
          </p:nvPr>
        </p:nvSpPr>
        <p:spPr>
          <a:xfrm>
            <a:off x="301625" y="1527175"/>
            <a:ext cx="8504238" cy="4572000"/>
          </a:xfrm>
        </p:spPr>
        <p:txBody>
          <a:bodyPr/>
          <a:lstStyle/>
          <a:p>
            <a:pPr eaLnBrk="1" hangingPunct="1">
              <a:buFont typeface="Wingdings" pitchFamily="2" charset="2"/>
              <a:buNone/>
            </a:pPr>
            <a:r>
              <a:rPr lang="en-US" smtClean="0"/>
              <a:t> Dental floss is available as:</a:t>
            </a:r>
          </a:p>
          <a:p>
            <a:pPr eaLnBrk="1" hangingPunct="1">
              <a:buClr>
                <a:schemeClr val="tx1"/>
              </a:buClr>
              <a:buFont typeface="Wingdings" pitchFamily="2" charset="2"/>
              <a:buChar char="Ø"/>
            </a:pPr>
            <a:r>
              <a:rPr lang="en-US" smtClean="0"/>
              <a:t> Multifilament- Twisted/Non twisted</a:t>
            </a:r>
          </a:p>
          <a:p>
            <a:pPr eaLnBrk="1" hangingPunct="1">
              <a:buClr>
                <a:schemeClr val="tx1"/>
              </a:buClr>
              <a:buFont typeface="Wingdings" pitchFamily="2" charset="2"/>
              <a:buChar char="Ø"/>
            </a:pPr>
            <a:r>
              <a:rPr lang="en-US" smtClean="0"/>
              <a:t>Bonded/Non bonded</a:t>
            </a:r>
          </a:p>
          <a:p>
            <a:pPr eaLnBrk="1" hangingPunct="1">
              <a:buClr>
                <a:schemeClr val="tx1"/>
              </a:buClr>
              <a:buFont typeface="Wingdings" pitchFamily="2" charset="2"/>
              <a:buChar char="Ø"/>
            </a:pPr>
            <a:r>
              <a:rPr lang="en-US" smtClean="0"/>
              <a:t>Thick/Thin</a:t>
            </a:r>
          </a:p>
          <a:p>
            <a:pPr eaLnBrk="1" hangingPunct="1">
              <a:buClr>
                <a:schemeClr val="tx1"/>
              </a:buClr>
              <a:buFont typeface="Wingdings" pitchFamily="2" charset="2"/>
              <a:buChar char="Ø"/>
            </a:pPr>
            <a:r>
              <a:rPr lang="en-US" smtClean="0"/>
              <a:t>Waxed/Non waxed</a:t>
            </a:r>
          </a:p>
        </p:txBody>
      </p:sp>
      <p:pic>
        <p:nvPicPr>
          <p:cNvPr id="75780" name="Picture 4" descr="HPIM8617"/>
          <p:cNvPicPr>
            <a:picLocks noChangeAspect="1" noChangeArrowheads="1"/>
          </p:cNvPicPr>
          <p:nvPr/>
        </p:nvPicPr>
        <p:blipFill>
          <a:blip r:embed="rId2"/>
          <a:srcRect/>
          <a:stretch>
            <a:fillRect/>
          </a:stretch>
        </p:blipFill>
        <p:spPr bwMode="auto">
          <a:xfrm>
            <a:off x="4775200" y="3213100"/>
            <a:ext cx="4260850" cy="3221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endParaRPr lang="en-US" smtClean="0">
              <a:solidFill>
                <a:srgbClr val="7B9899"/>
              </a:solidFill>
            </a:endParaRPr>
          </a:p>
        </p:txBody>
      </p:sp>
      <p:sp>
        <p:nvSpPr>
          <p:cNvPr id="76803" name="Rectangle 3"/>
          <p:cNvSpPr>
            <a:spLocks noGrp="1" noChangeArrowheads="1"/>
          </p:cNvSpPr>
          <p:nvPr>
            <p:ph sz="quarter" idx="1"/>
          </p:nvPr>
        </p:nvSpPr>
        <p:spPr>
          <a:xfrm>
            <a:off x="301625" y="1527175"/>
            <a:ext cx="8504238" cy="4572000"/>
          </a:xfrm>
        </p:spPr>
        <p:txBody>
          <a:bodyPr/>
          <a:lstStyle/>
          <a:p>
            <a:pPr eaLnBrk="1" hangingPunct="1">
              <a:lnSpc>
                <a:spcPct val="90000"/>
              </a:lnSpc>
              <a:buFont typeface="Wingdings" pitchFamily="2" charset="2"/>
              <a:buNone/>
            </a:pPr>
            <a:r>
              <a:rPr lang="en-US" sz="2800" smtClean="0"/>
              <a:t>Materials </a:t>
            </a:r>
          </a:p>
          <a:p>
            <a:pPr eaLnBrk="1" hangingPunct="1">
              <a:lnSpc>
                <a:spcPct val="90000"/>
              </a:lnSpc>
              <a:buFont typeface="Wingdings" pitchFamily="2" charset="2"/>
              <a:buNone/>
            </a:pPr>
            <a:r>
              <a:rPr lang="en-US" sz="2800" smtClean="0"/>
              <a:t>1) Silk-Historically floss was made of silk fibers loosely twisted together to form a strand and waxed.</a:t>
            </a:r>
          </a:p>
          <a:p>
            <a:pPr eaLnBrk="1" hangingPunct="1">
              <a:lnSpc>
                <a:spcPct val="90000"/>
              </a:lnSpc>
              <a:buFont typeface="Wingdings" pitchFamily="2" charset="2"/>
              <a:buNone/>
            </a:pPr>
            <a:r>
              <a:rPr lang="en-US" sz="2800" smtClean="0"/>
              <a:t>2) Nylon-Nylon multifilaments, waxed or unwaxed, have been widely used in circular (floss) or flat (tape) form.</a:t>
            </a:r>
          </a:p>
          <a:p>
            <a:pPr eaLnBrk="1" hangingPunct="1">
              <a:lnSpc>
                <a:spcPct val="90000"/>
              </a:lnSpc>
              <a:buFont typeface="Wingdings" pitchFamily="2" charset="2"/>
              <a:buNone/>
            </a:pPr>
            <a:r>
              <a:rPr lang="en-US" sz="2800" smtClean="0"/>
              <a:t>3) Expanded PTFE- Plastic monofilament polytetrafluoroethylene with wax</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smtClean="0"/>
              <a:t>Features of Waxed or Expanded PTFE</a:t>
            </a:r>
          </a:p>
        </p:txBody>
      </p:sp>
      <p:sp>
        <p:nvSpPr>
          <p:cNvPr id="77827" name="Rectangle 3"/>
          <p:cNvSpPr>
            <a:spLocks noGrp="1" noChangeArrowheads="1"/>
          </p:cNvSpPr>
          <p:nvPr>
            <p:ph sz="quarter" idx="1"/>
          </p:nvPr>
        </p:nvSpPr>
        <p:spPr>
          <a:xfrm>
            <a:off x="301625" y="1527175"/>
            <a:ext cx="8504238" cy="4572000"/>
          </a:xfrm>
        </p:spPr>
        <p:txBody>
          <a:bodyPr/>
          <a:lstStyle/>
          <a:p>
            <a:pPr eaLnBrk="1" hangingPunct="1"/>
            <a:r>
              <a:rPr lang="en-US" sz="2800" smtClean="0"/>
              <a:t>Smooth surface provided by the wax covering helps to prevent trauma.</a:t>
            </a:r>
          </a:p>
          <a:p>
            <a:pPr eaLnBrk="1" hangingPunct="1"/>
            <a:r>
              <a:rPr lang="en-US" sz="2800" smtClean="0"/>
              <a:t>Slides through contact area with ease.</a:t>
            </a:r>
          </a:p>
          <a:p>
            <a:pPr eaLnBrk="1" hangingPunct="1"/>
            <a:r>
              <a:rPr lang="en-US" sz="2800" smtClean="0"/>
              <a:t>Monofilament type resists breakage or shredding when passed over irregular tooth surface, restoration, or calculus deposit.</a:t>
            </a:r>
          </a:p>
          <a:p>
            <a:pPr eaLnBrk="1" hangingPunct="1"/>
            <a:r>
              <a:rPr lang="en-US" sz="2800" smtClean="0"/>
              <a:t>Wax gives strength and durability during application.</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smtClean="0">
                <a:solidFill>
                  <a:srgbClr val="7B9899"/>
                </a:solidFill>
              </a:rPr>
              <a:t>Features of unwaxed floss</a:t>
            </a:r>
            <a:endParaRPr lang="en-IN" smtClean="0">
              <a:solidFill>
                <a:srgbClr val="7B9899"/>
              </a:solidFill>
            </a:endParaRPr>
          </a:p>
        </p:txBody>
      </p:sp>
      <p:sp>
        <p:nvSpPr>
          <p:cNvPr id="78851" name="Rectangle 3"/>
          <p:cNvSpPr>
            <a:spLocks noGrp="1" noChangeArrowheads="1"/>
          </p:cNvSpPr>
          <p:nvPr>
            <p:ph sz="quarter" idx="1"/>
          </p:nvPr>
        </p:nvSpPr>
        <p:spPr>
          <a:xfrm>
            <a:off x="301625" y="1527175"/>
            <a:ext cx="8504238" cy="4572000"/>
          </a:xfrm>
        </p:spPr>
        <p:txBody>
          <a:bodyPr/>
          <a:lstStyle/>
          <a:p>
            <a:pPr eaLnBrk="1" hangingPunct="1">
              <a:lnSpc>
                <a:spcPct val="80000"/>
              </a:lnSpc>
            </a:pPr>
            <a:r>
              <a:rPr lang="en-US" sz="2400" smtClean="0"/>
              <a:t>Squeaking sound effect when floss moves over a clean tooth surface may provide a motivation for patient thoroughness.</a:t>
            </a:r>
          </a:p>
          <a:p>
            <a:pPr eaLnBrk="1" hangingPunct="1">
              <a:lnSpc>
                <a:spcPct val="80000"/>
              </a:lnSpc>
            </a:pPr>
            <a:r>
              <a:rPr lang="en-US" sz="2400" smtClean="0"/>
              <a:t>Unwaxed floss, which frays when rubbed over an irregular tooth surface, rough surface of a restoration, or calculus deposit, might cause the patient to become aggravated and discouraged, thereby resulting in lost motivation to floss regularly.</a:t>
            </a:r>
          </a:p>
          <a:p>
            <a:pPr eaLnBrk="1" hangingPunct="1">
              <a:lnSpc>
                <a:spcPct val="80000"/>
              </a:lnSpc>
            </a:pPr>
            <a:r>
              <a:rPr lang="en-US" sz="2400" smtClean="0"/>
              <a:t>Floss that is tightly wound around fingers tends to cut, hurt and cause discomfort. This problem is not usually as evident with wide dental tape or with waxed floss or tape.</a:t>
            </a:r>
          </a:p>
          <a:p>
            <a:pPr eaLnBrk="1" hangingPunct="1">
              <a:lnSpc>
                <a:spcPct val="80000"/>
              </a:lnSpc>
            </a:pPr>
            <a:endParaRPr lang="en-IN" sz="240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smtClean="0">
                <a:solidFill>
                  <a:srgbClr val="7B9899"/>
                </a:solidFill>
              </a:rPr>
              <a:t>Features of Unwaxed</a:t>
            </a:r>
          </a:p>
        </p:txBody>
      </p:sp>
      <p:sp>
        <p:nvSpPr>
          <p:cNvPr id="79875" name="Rectangle 3"/>
          <p:cNvSpPr>
            <a:spLocks noGrp="1" noChangeArrowheads="1"/>
          </p:cNvSpPr>
          <p:nvPr>
            <p:ph sz="quarter" idx="1"/>
          </p:nvPr>
        </p:nvSpPr>
        <p:spPr>
          <a:xfrm>
            <a:off x="301625" y="1527175"/>
            <a:ext cx="8504238" cy="4572000"/>
          </a:xfrm>
        </p:spPr>
        <p:txBody>
          <a:bodyPr/>
          <a:lstStyle/>
          <a:p>
            <a:pPr eaLnBrk="1" hangingPunct="1">
              <a:lnSpc>
                <a:spcPct val="90000"/>
              </a:lnSpc>
            </a:pPr>
            <a:r>
              <a:rPr lang="en-US" sz="2800" smtClean="0"/>
              <a:t>Thinner floss may be helpful when contact areas are tight</a:t>
            </a:r>
          </a:p>
          <a:p>
            <a:pPr eaLnBrk="1" hangingPunct="1">
              <a:lnSpc>
                <a:spcPct val="90000"/>
              </a:lnSpc>
            </a:pPr>
            <a:r>
              <a:rPr lang="en-US" sz="2800" smtClean="0"/>
              <a:t>Pressure against a tooth surface spreads the nylon fibres and gives a wider surface for biofilm removal.</a:t>
            </a:r>
          </a:p>
          <a:p>
            <a:pPr eaLnBrk="1" hangingPunct="1">
              <a:lnSpc>
                <a:spcPct val="90000"/>
              </a:lnSpc>
            </a:pPr>
            <a:r>
              <a:rPr lang="en-US" sz="2800" smtClean="0"/>
              <a:t>Sharper thin edge requires special attention to prevent injury to the gingival tissue when guiding the floss through a tight contact area or when moving floss on the tooth surface in an apical direction.</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333375"/>
            <a:ext cx="8229600" cy="1371600"/>
          </a:xfrm>
        </p:spPr>
        <p:txBody>
          <a:bodyPr/>
          <a:lstStyle/>
          <a:p>
            <a:pPr eaLnBrk="1" hangingPunct="1"/>
            <a:r>
              <a:rPr lang="en-US" sz="4000" smtClean="0">
                <a:solidFill>
                  <a:srgbClr val="7B9899"/>
                </a:solidFill>
              </a:rPr>
              <a:t>Methods of Using Dental Floss </a:t>
            </a:r>
            <a:br>
              <a:rPr lang="en-US" sz="4000" smtClean="0">
                <a:solidFill>
                  <a:srgbClr val="7B9899"/>
                </a:solidFill>
              </a:rPr>
            </a:br>
            <a:endParaRPr lang="en-US" sz="4000" smtClean="0">
              <a:solidFill>
                <a:srgbClr val="7B9899"/>
              </a:solidFill>
            </a:endParaRPr>
          </a:p>
        </p:txBody>
      </p:sp>
      <p:sp>
        <p:nvSpPr>
          <p:cNvPr id="80899" name="Rectangle 3"/>
          <p:cNvSpPr>
            <a:spLocks noGrp="1" noChangeArrowheads="1"/>
          </p:cNvSpPr>
          <p:nvPr>
            <p:ph sz="quarter" idx="1"/>
          </p:nvPr>
        </p:nvSpPr>
        <p:spPr>
          <a:xfrm>
            <a:off x="395288" y="1554163"/>
            <a:ext cx="4176712" cy="4683125"/>
          </a:xfrm>
        </p:spPr>
        <p:txBody>
          <a:bodyPr/>
          <a:lstStyle/>
          <a:p>
            <a:pPr marL="609600" indent="-609600" eaLnBrk="1" hangingPunct="1">
              <a:lnSpc>
                <a:spcPct val="80000"/>
              </a:lnSpc>
              <a:buFont typeface="Wingdings" pitchFamily="2" charset="2"/>
              <a:buNone/>
            </a:pPr>
            <a:r>
              <a:rPr lang="en-US" sz="1800" b="1" smtClean="0"/>
              <a:t>	Spool method</a:t>
            </a:r>
            <a:r>
              <a:rPr lang="en-US" sz="1800" smtClean="0"/>
              <a:t> used by and teenagers with mental maturity </a:t>
            </a:r>
          </a:p>
          <a:p>
            <a:pPr marL="609600" indent="-609600" eaLnBrk="1" hangingPunct="1">
              <a:lnSpc>
                <a:spcPct val="80000"/>
              </a:lnSpc>
              <a:buFont typeface="Wingdings" pitchFamily="2" charset="2"/>
              <a:buNone/>
            </a:pPr>
            <a:r>
              <a:rPr lang="en-US" sz="1800" smtClean="0"/>
              <a:t>	</a:t>
            </a:r>
            <a:r>
              <a:rPr lang="en-US" sz="1800" i="1" smtClean="0"/>
              <a:t>45 cms (18 inches)</a:t>
            </a:r>
            <a:r>
              <a:rPr lang="en-US" sz="1800" smtClean="0"/>
              <a:t> long floss is taken and 10 cms (4 inches) from each end is wound around the middle finger of the each hand.</a:t>
            </a:r>
          </a:p>
          <a:p>
            <a:pPr marL="609600" indent="-609600" eaLnBrk="1" hangingPunct="1">
              <a:lnSpc>
                <a:spcPct val="80000"/>
              </a:lnSpc>
              <a:buFont typeface="Wingdings" pitchFamily="2" charset="2"/>
              <a:buNone/>
            </a:pPr>
            <a:r>
              <a:rPr lang="en-US" sz="1800" smtClean="0"/>
              <a:t>	</a:t>
            </a:r>
          </a:p>
          <a:p>
            <a:pPr marL="609600" indent="-609600" eaLnBrk="1" hangingPunct="1">
              <a:lnSpc>
                <a:spcPct val="80000"/>
              </a:lnSpc>
              <a:buFont typeface="Wingdings" pitchFamily="2" charset="2"/>
              <a:buNone/>
            </a:pPr>
            <a:r>
              <a:rPr lang="en-US" sz="1800" smtClean="0"/>
              <a:t>	 In both the hands the last three fingers are folded and closed and both the hands are moved apart. </a:t>
            </a:r>
          </a:p>
          <a:p>
            <a:pPr marL="609600" indent="-609600" eaLnBrk="1" hangingPunct="1">
              <a:lnSpc>
                <a:spcPct val="80000"/>
              </a:lnSpc>
              <a:buFont typeface="Wingdings" pitchFamily="2" charset="2"/>
              <a:buNone/>
            </a:pPr>
            <a:r>
              <a:rPr lang="en-US" sz="1800" smtClean="0"/>
              <a:t>	</a:t>
            </a:r>
          </a:p>
          <a:p>
            <a:pPr marL="609600" indent="-609600" eaLnBrk="1" hangingPunct="1">
              <a:lnSpc>
                <a:spcPct val="80000"/>
              </a:lnSpc>
              <a:buFont typeface="Wingdings" pitchFamily="2" charset="2"/>
              <a:buNone/>
            </a:pPr>
            <a:r>
              <a:rPr lang="en-US" sz="1800" smtClean="0"/>
              <a:t>	In this way </a:t>
            </a:r>
            <a:r>
              <a:rPr lang="en-US" sz="1800" i="1" smtClean="0"/>
              <a:t>5 cms (2 inches)</a:t>
            </a:r>
            <a:r>
              <a:rPr lang="en-US" sz="1800" smtClean="0"/>
              <a:t> long floss is held between the index fingers of both the hands. </a:t>
            </a:r>
          </a:p>
        </p:txBody>
      </p:sp>
      <p:pic>
        <p:nvPicPr>
          <p:cNvPr id="80900" name="Picture 5" descr="dental-floss-01-300x248"/>
          <p:cNvPicPr>
            <a:picLocks noChangeAspect="1" noChangeArrowheads="1"/>
          </p:cNvPicPr>
          <p:nvPr/>
        </p:nvPicPr>
        <p:blipFill>
          <a:blip r:embed="rId2"/>
          <a:srcRect/>
          <a:stretch>
            <a:fillRect/>
          </a:stretch>
        </p:blipFill>
        <p:spPr bwMode="auto">
          <a:xfrm>
            <a:off x="4932363" y="1989138"/>
            <a:ext cx="3721100" cy="367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0" y="41275"/>
            <a:ext cx="8229600" cy="1371600"/>
          </a:xfrm>
        </p:spPr>
        <p:txBody>
          <a:bodyPr lIns="0" rIns="0" bIns="0"/>
          <a:lstStyle/>
          <a:p>
            <a:pPr eaLnBrk="1" hangingPunct="1"/>
            <a:r>
              <a:rPr lang="en-US" smtClean="0"/>
              <a:t>Methods of plaque control</a:t>
            </a:r>
            <a:endParaRPr lang="en-IN" smtClean="0"/>
          </a:p>
        </p:txBody>
      </p:sp>
      <p:sp>
        <p:nvSpPr>
          <p:cNvPr id="35843" name="Rectangle 19"/>
          <p:cNvSpPr>
            <a:spLocks noGrp="1" noChangeArrowheads="1"/>
          </p:cNvSpPr>
          <p:nvPr>
            <p:ph sz="half" idx="4294967295"/>
          </p:nvPr>
        </p:nvSpPr>
        <p:spPr>
          <a:xfrm>
            <a:off x="0" y="1916113"/>
            <a:ext cx="4038600" cy="4433887"/>
          </a:xfrm>
        </p:spPr>
        <p:txBody>
          <a:bodyPr/>
          <a:lstStyle/>
          <a:p>
            <a:pPr eaLnBrk="1" hangingPunct="1">
              <a:buFont typeface="Wingdings" pitchFamily="2" charset="2"/>
              <a:buNone/>
            </a:pPr>
            <a:r>
              <a:rPr lang="en-US" smtClean="0"/>
              <a:t>Mechanical</a:t>
            </a:r>
            <a:endParaRPr lang="en-IN" smtClean="0"/>
          </a:p>
        </p:txBody>
      </p:sp>
      <p:sp>
        <p:nvSpPr>
          <p:cNvPr id="35844" name="Rectangle 20"/>
          <p:cNvSpPr>
            <a:spLocks noGrp="1" noChangeArrowheads="1"/>
          </p:cNvSpPr>
          <p:nvPr>
            <p:ph sz="half" idx="4294967295"/>
          </p:nvPr>
        </p:nvSpPr>
        <p:spPr>
          <a:xfrm>
            <a:off x="5105400" y="1916113"/>
            <a:ext cx="4038600" cy="4433887"/>
          </a:xfrm>
        </p:spPr>
        <p:txBody>
          <a:bodyPr/>
          <a:lstStyle/>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buFont typeface="Wingdings" pitchFamily="2" charset="2"/>
              <a:buNone/>
            </a:pPr>
            <a:r>
              <a:rPr lang="en-US" smtClean="0"/>
              <a:t>Chemical</a:t>
            </a:r>
            <a:endParaRPr lang="en-IN" smtClean="0"/>
          </a:p>
        </p:txBody>
      </p:sp>
      <p:pic>
        <p:nvPicPr>
          <p:cNvPr id="35845" name="Picture 4" descr="Pict0107"/>
          <p:cNvPicPr>
            <a:picLocks noChangeAspect="1" noChangeArrowheads="1"/>
          </p:cNvPicPr>
          <p:nvPr/>
        </p:nvPicPr>
        <p:blipFill>
          <a:blip r:embed="rId2">
            <a:lum bright="6000" contrast="6000"/>
          </a:blip>
          <a:srcRect l="56210" t="19066" r="6122" b="30698"/>
          <a:stretch>
            <a:fillRect/>
          </a:stretch>
        </p:blipFill>
        <p:spPr bwMode="auto">
          <a:xfrm>
            <a:off x="4787900" y="1989138"/>
            <a:ext cx="3024188" cy="3455987"/>
          </a:xfrm>
          <a:prstGeom prst="rect">
            <a:avLst/>
          </a:prstGeom>
          <a:noFill/>
          <a:ln w="9525">
            <a:solidFill>
              <a:srgbClr val="000000"/>
            </a:solidFill>
            <a:miter lim="800000"/>
            <a:headEnd/>
            <a:tailEnd/>
          </a:ln>
        </p:spPr>
      </p:pic>
      <p:pic>
        <p:nvPicPr>
          <p:cNvPr id="35846" name="Picture 23" descr="brush"/>
          <p:cNvPicPr>
            <a:picLocks noChangeAspect="1" noChangeArrowheads="1"/>
          </p:cNvPicPr>
          <p:nvPr/>
        </p:nvPicPr>
        <p:blipFill>
          <a:blip r:embed="rId3"/>
          <a:srcRect/>
          <a:stretch>
            <a:fillRect/>
          </a:stretch>
        </p:blipFill>
        <p:spPr bwMode="auto">
          <a:xfrm>
            <a:off x="611188" y="2492375"/>
            <a:ext cx="3240087" cy="331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smtClean="0"/>
              <a:t>Methods of Using Dental Floss </a:t>
            </a:r>
            <a:br>
              <a:rPr lang="en-US" sz="4000" smtClean="0"/>
            </a:br>
            <a:endParaRPr lang="en-US" sz="4000" smtClean="0"/>
          </a:p>
        </p:txBody>
      </p:sp>
      <p:sp>
        <p:nvSpPr>
          <p:cNvPr id="81923" name="Rectangle 3"/>
          <p:cNvSpPr>
            <a:spLocks noGrp="1" noChangeArrowheads="1"/>
          </p:cNvSpPr>
          <p:nvPr>
            <p:ph sz="quarter" idx="1"/>
          </p:nvPr>
        </p:nvSpPr>
        <p:spPr>
          <a:xfrm>
            <a:off x="468313" y="1978025"/>
            <a:ext cx="4186237" cy="4114800"/>
          </a:xfrm>
        </p:spPr>
        <p:txBody>
          <a:bodyPr/>
          <a:lstStyle/>
          <a:p>
            <a:pPr eaLnBrk="1" hangingPunct="1">
              <a:lnSpc>
                <a:spcPct val="80000"/>
              </a:lnSpc>
              <a:buFont typeface="Wingdings" pitchFamily="2" charset="2"/>
              <a:buNone/>
            </a:pPr>
            <a:r>
              <a:rPr lang="en-US" sz="1800" b="1" smtClean="0"/>
              <a:t>	Circle or loop method</a:t>
            </a:r>
            <a:r>
              <a:rPr lang="en-US" sz="1800" smtClean="0"/>
              <a:t> used by handicapped and mentally retarded patients</a:t>
            </a:r>
          </a:p>
          <a:p>
            <a:pPr eaLnBrk="1" hangingPunct="1">
              <a:lnSpc>
                <a:spcPct val="80000"/>
              </a:lnSpc>
              <a:buFont typeface="Wingdings" pitchFamily="2" charset="2"/>
              <a:buNone/>
            </a:pPr>
            <a:r>
              <a:rPr lang="en-US" sz="1800" smtClean="0"/>
              <a:t>   Loop or </a:t>
            </a:r>
            <a:r>
              <a:rPr lang="en-US" sz="1800" i="1" smtClean="0"/>
              <a:t>circle of the floss</a:t>
            </a:r>
            <a:r>
              <a:rPr lang="en-US" sz="1800" smtClean="0"/>
              <a:t> is made from  45 cms (18 inches) long pieces and both ends are tied securely with the three knots.</a:t>
            </a:r>
          </a:p>
          <a:p>
            <a:pPr eaLnBrk="1" hangingPunct="1">
              <a:lnSpc>
                <a:spcPct val="80000"/>
              </a:lnSpc>
              <a:buFont typeface="Wingdings" pitchFamily="2" charset="2"/>
              <a:buNone/>
            </a:pPr>
            <a:endParaRPr lang="en-US" sz="1800" smtClean="0"/>
          </a:p>
          <a:p>
            <a:pPr eaLnBrk="1" hangingPunct="1">
              <a:lnSpc>
                <a:spcPct val="80000"/>
              </a:lnSpc>
              <a:buFont typeface="Wingdings" pitchFamily="2" charset="2"/>
              <a:buNone/>
            </a:pPr>
            <a:r>
              <a:rPr lang="en-US" sz="1800" smtClean="0"/>
              <a:t>   All the fingers except the thumbs of both the hands are placed within the loop and the floss is held by both the hands having about </a:t>
            </a:r>
            <a:r>
              <a:rPr lang="en-US" sz="1800" i="1" smtClean="0"/>
              <a:t>2.5 cm (1 inch)</a:t>
            </a:r>
            <a:r>
              <a:rPr lang="en-US" sz="1800" smtClean="0"/>
              <a:t> floss between fingers of both the hands </a:t>
            </a:r>
          </a:p>
        </p:txBody>
      </p:sp>
      <p:pic>
        <p:nvPicPr>
          <p:cNvPr id="81924" name="Picture 5" descr="h9991003"/>
          <p:cNvPicPr>
            <a:picLocks noChangeAspect="1" noChangeArrowheads="1"/>
          </p:cNvPicPr>
          <p:nvPr/>
        </p:nvPicPr>
        <p:blipFill>
          <a:blip r:embed="rId2"/>
          <a:srcRect/>
          <a:stretch>
            <a:fillRect/>
          </a:stretch>
        </p:blipFill>
        <p:spPr bwMode="auto">
          <a:xfrm>
            <a:off x="5076825" y="1052513"/>
            <a:ext cx="3887788" cy="2857500"/>
          </a:xfrm>
          <a:prstGeom prst="rect">
            <a:avLst/>
          </a:prstGeom>
          <a:noFill/>
          <a:ln w="9525">
            <a:noFill/>
            <a:miter lim="800000"/>
            <a:headEnd/>
            <a:tailEnd/>
          </a:ln>
        </p:spPr>
      </p:pic>
      <p:pic>
        <p:nvPicPr>
          <p:cNvPr id="81925" name="Picture 6" descr="h5551020"/>
          <p:cNvPicPr>
            <a:picLocks noChangeAspect="1" noChangeArrowheads="1"/>
          </p:cNvPicPr>
          <p:nvPr/>
        </p:nvPicPr>
        <p:blipFill>
          <a:blip r:embed="rId3"/>
          <a:srcRect/>
          <a:stretch>
            <a:fillRect/>
          </a:stretch>
        </p:blipFill>
        <p:spPr bwMode="auto">
          <a:xfrm>
            <a:off x="5076825" y="3860800"/>
            <a:ext cx="3889375" cy="2873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mtClean="0">
                <a:solidFill>
                  <a:srgbClr val="7B9899"/>
                </a:solidFill>
              </a:rPr>
              <a:t>TUFTED FLOSS </a:t>
            </a:r>
          </a:p>
        </p:txBody>
      </p:sp>
      <p:sp>
        <p:nvSpPr>
          <p:cNvPr id="82947" name="Rectangle 3"/>
          <p:cNvSpPr>
            <a:spLocks noGrp="1" noChangeArrowheads="1"/>
          </p:cNvSpPr>
          <p:nvPr>
            <p:ph sz="quarter" idx="1"/>
          </p:nvPr>
        </p:nvSpPr>
        <p:spPr>
          <a:xfrm>
            <a:off x="301625" y="1527175"/>
            <a:ext cx="8504238" cy="4572000"/>
          </a:xfrm>
        </p:spPr>
        <p:txBody>
          <a:bodyPr/>
          <a:lstStyle/>
          <a:p>
            <a:pPr marL="609600" indent="-609600" eaLnBrk="1" hangingPunct="1">
              <a:buFont typeface="Wingdings" pitchFamily="2" charset="2"/>
              <a:buNone/>
            </a:pPr>
            <a:r>
              <a:rPr lang="en-US" smtClean="0"/>
              <a:t>Tufted floss is also called a </a:t>
            </a:r>
            <a:r>
              <a:rPr lang="en-US" i="1" smtClean="0"/>
              <a:t>floss/yarn combination</a:t>
            </a:r>
            <a:r>
              <a:rPr lang="en-US" smtClean="0"/>
              <a:t>. Regular dental floss is alternated with a thickened tufted portion. It is available in two variations:</a:t>
            </a:r>
          </a:p>
          <a:p>
            <a:pPr marL="609600" indent="-609600" eaLnBrk="1" hangingPunct="1">
              <a:buFont typeface="Wingdings" pitchFamily="2" charset="2"/>
              <a:buNone/>
            </a:pPr>
            <a:r>
              <a:rPr lang="en-US" smtClean="0"/>
              <a:t>1)Single, precut lengths- Super Floss </a:t>
            </a:r>
          </a:p>
          <a:p>
            <a:pPr marL="609600" indent="-609600" eaLnBrk="1" hangingPunct="1">
              <a:buFont typeface="Wingdings" pitchFamily="2" charset="2"/>
              <a:buNone/>
            </a:pPr>
            <a:r>
              <a:rPr lang="en-US" smtClean="0"/>
              <a:t>2) Roll- NUFloss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endParaRPr lang="en-US" smtClean="0">
              <a:solidFill>
                <a:srgbClr val="7B9899"/>
              </a:solidFill>
            </a:endParaRPr>
          </a:p>
        </p:txBody>
      </p:sp>
      <p:sp>
        <p:nvSpPr>
          <p:cNvPr id="83971" name="Rectangle 3"/>
          <p:cNvSpPr>
            <a:spLocks noGrp="1" noChangeArrowheads="1"/>
          </p:cNvSpPr>
          <p:nvPr>
            <p:ph sz="quarter" idx="1"/>
          </p:nvPr>
        </p:nvSpPr>
        <p:spPr>
          <a:xfrm>
            <a:off x="301625" y="1527175"/>
            <a:ext cx="8504238" cy="4572000"/>
          </a:xfrm>
        </p:spPr>
        <p:txBody>
          <a:bodyPr/>
          <a:lstStyle/>
          <a:p>
            <a:pPr eaLnBrk="1" hangingPunct="1">
              <a:buFont typeface="Wingdings" pitchFamily="2" charset="2"/>
              <a:buNone/>
            </a:pPr>
            <a:r>
              <a:rPr lang="en-US" sz="2800" smtClean="0"/>
              <a:t>Indications</a:t>
            </a:r>
          </a:p>
          <a:p>
            <a:pPr eaLnBrk="1" hangingPunct="1">
              <a:buClr>
                <a:schemeClr val="tx1"/>
              </a:buClr>
              <a:buFontTx/>
              <a:buChar char="•"/>
            </a:pPr>
            <a:r>
              <a:rPr lang="en-US" sz="2800" smtClean="0"/>
              <a:t>Biofilm removal from tooth surfaces adjacent to wide embrasures where interdental papilla has been lost.</a:t>
            </a:r>
          </a:p>
          <a:p>
            <a:pPr eaLnBrk="1" hangingPunct="1">
              <a:buClr>
                <a:schemeClr val="tx1"/>
              </a:buClr>
              <a:buFontTx/>
              <a:buChar char="•"/>
            </a:pPr>
            <a:r>
              <a:rPr lang="en-US" sz="2800" smtClean="0"/>
              <a:t>Biofilm removal from mesial and distal abutments and under pontic of a fixed partial denture or orthodontic appliance. The stiff end of “Superfloss” is inserted; “NUFloss” is threaded using a floss holder.</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115888"/>
            <a:ext cx="8229600" cy="1371600"/>
          </a:xfrm>
        </p:spPr>
        <p:txBody>
          <a:bodyPr/>
          <a:lstStyle/>
          <a:p>
            <a:pPr eaLnBrk="1" hangingPunct="1"/>
            <a:r>
              <a:rPr lang="en-US" smtClean="0">
                <a:solidFill>
                  <a:srgbClr val="7B9899"/>
                </a:solidFill>
              </a:rPr>
              <a:t>Super Floss </a:t>
            </a:r>
          </a:p>
        </p:txBody>
      </p:sp>
      <p:sp>
        <p:nvSpPr>
          <p:cNvPr id="84995" name="Rectangle 3"/>
          <p:cNvSpPr>
            <a:spLocks noGrp="1" noChangeArrowheads="1"/>
          </p:cNvSpPr>
          <p:nvPr>
            <p:ph sz="quarter" idx="1"/>
          </p:nvPr>
        </p:nvSpPr>
        <p:spPr>
          <a:xfrm>
            <a:off x="539750" y="2006600"/>
            <a:ext cx="8147050" cy="2492375"/>
          </a:xfrm>
        </p:spPr>
        <p:txBody>
          <a:bodyPr/>
          <a:lstStyle/>
          <a:p>
            <a:pPr eaLnBrk="1" hangingPunct="1">
              <a:buClr>
                <a:schemeClr val="tx1"/>
              </a:buClr>
              <a:buFontTx/>
              <a:buChar char="•"/>
            </a:pPr>
            <a:r>
              <a:rPr lang="en-US" smtClean="0"/>
              <a:t>Available in a 2 foot length </a:t>
            </a:r>
          </a:p>
          <a:p>
            <a:pPr eaLnBrk="1" hangingPunct="1">
              <a:buClr>
                <a:schemeClr val="tx1"/>
              </a:buClr>
              <a:buFontTx/>
              <a:buChar char="•"/>
            </a:pPr>
            <a:r>
              <a:rPr lang="en-US" smtClean="0"/>
              <a:t>Composed of a 5 inch tufted portion adjacent to a 3 inch stiffened end for inserting under a fixed appliance or orthodontic attachment</a:t>
            </a:r>
          </a:p>
        </p:txBody>
      </p:sp>
      <p:pic>
        <p:nvPicPr>
          <p:cNvPr id="84996" name="Picture 4" descr="OCT_3D_05"/>
          <p:cNvPicPr>
            <a:picLocks noChangeAspect="1" noChangeArrowheads="1"/>
          </p:cNvPicPr>
          <p:nvPr/>
        </p:nvPicPr>
        <p:blipFill>
          <a:blip r:embed="rId2"/>
          <a:srcRect/>
          <a:stretch>
            <a:fillRect/>
          </a:stretch>
        </p:blipFill>
        <p:spPr bwMode="auto">
          <a:xfrm>
            <a:off x="3203575" y="4652963"/>
            <a:ext cx="3024188" cy="201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185738"/>
            <a:ext cx="8229600" cy="1371600"/>
          </a:xfrm>
        </p:spPr>
        <p:txBody>
          <a:bodyPr/>
          <a:lstStyle/>
          <a:p>
            <a:pPr eaLnBrk="1" hangingPunct="1"/>
            <a:r>
              <a:rPr lang="en-US" smtClean="0">
                <a:solidFill>
                  <a:srgbClr val="7B9899"/>
                </a:solidFill>
              </a:rPr>
              <a:t>NUFloss </a:t>
            </a:r>
          </a:p>
        </p:txBody>
      </p:sp>
      <p:sp>
        <p:nvSpPr>
          <p:cNvPr id="86019" name="Rectangle 3"/>
          <p:cNvSpPr>
            <a:spLocks noGrp="1" noChangeArrowheads="1"/>
          </p:cNvSpPr>
          <p:nvPr>
            <p:ph sz="quarter" idx="1"/>
          </p:nvPr>
        </p:nvSpPr>
        <p:spPr>
          <a:xfrm>
            <a:off x="457200" y="1341438"/>
            <a:ext cx="8229600" cy="3248025"/>
          </a:xfrm>
        </p:spPr>
        <p:txBody>
          <a:bodyPr/>
          <a:lstStyle/>
          <a:p>
            <a:pPr eaLnBrk="1" hangingPunct="1">
              <a:buClr>
                <a:schemeClr val="tx1"/>
              </a:buClr>
              <a:buFontTx/>
              <a:buChar char="•"/>
            </a:pPr>
            <a:r>
              <a:rPr lang="en-US" smtClean="0"/>
              <a:t>Available in a roll </a:t>
            </a:r>
          </a:p>
          <a:p>
            <a:pPr eaLnBrk="1" hangingPunct="1">
              <a:buClr>
                <a:schemeClr val="tx1"/>
              </a:buClr>
              <a:buFontTx/>
              <a:buChar char="•"/>
            </a:pPr>
            <a:r>
              <a:rPr lang="en-US" smtClean="0"/>
              <a:t>Has a cutting device to allow selection of a preferred length </a:t>
            </a:r>
          </a:p>
          <a:p>
            <a:pPr eaLnBrk="1" hangingPunct="1">
              <a:buClr>
                <a:schemeClr val="tx1"/>
              </a:buClr>
              <a:buFontTx/>
              <a:buChar char="•"/>
            </a:pPr>
            <a:r>
              <a:rPr lang="en-US" smtClean="0"/>
              <a:t>The tufted portions (about 1 inch long) alternate with the plain floss (about 1 ½ inches long). </a:t>
            </a:r>
          </a:p>
        </p:txBody>
      </p:sp>
      <p:pic>
        <p:nvPicPr>
          <p:cNvPr id="86020" name="Picture 4" descr="Picture 012"/>
          <p:cNvPicPr>
            <a:picLocks noChangeAspect="1" noChangeArrowheads="1"/>
          </p:cNvPicPr>
          <p:nvPr/>
        </p:nvPicPr>
        <p:blipFill>
          <a:blip r:embed="rId2"/>
          <a:srcRect/>
          <a:stretch>
            <a:fillRect/>
          </a:stretch>
        </p:blipFill>
        <p:spPr bwMode="auto">
          <a:xfrm>
            <a:off x="971550" y="4537075"/>
            <a:ext cx="7464425" cy="2276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mtClean="0">
                <a:solidFill>
                  <a:srgbClr val="7B9899"/>
                </a:solidFill>
              </a:rPr>
              <a:t>WOODEN AND RUBBER TIPS</a:t>
            </a:r>
          </a:p>
        </p:txBody>
      </p:sp>
      <p:sp>
        <p:nvSpPr>
          <p:cNvPr id="87043" name="Rectangle 3"/>
          <p:cNvSpPr>
            <a:spLocks noGrp="1" noChangeArrowheads="1"/>
          </p:cNvSpPr>
          <p:nvPr>
            <p:ph sz="quarter" idx="1"/>
          </p:nvPr>
        </p:nvSpPr>
        <p:spPr>
          <a:xfrm>
            <a:off x="301625" y="1527175"/>
            <a:ext cx="8504238" cy="4572000"/>
          </a:xfrm>
        </p:spPr>
        <p:txBody>
          <a:bodyPr/>
          <a:lstStyle/>
          <a:p>
            <a:pPr eaLnBrk="1" hangingPunct="1">
              <a:lnSpc>
                <a:spcPct val="90000"/>
              </a:lnSpc>
              <a:buClr>
                <a:schemeClr val="tx1"/>
              </a:buClr>
              <a:buFontTx/>
              <a:buChar char="•"/>
            </a:pPr>
            <a:r>
              <a:rPr lang="en-US" sz="2800" smtClean="0"/>
              <a:t>Ideal substitute for the dental floss in </a:t>
            </a:r>
            <a:r>
              <a:rPr lang="en-US" sz="2800" i="1" smtClean="0"/>
              <a:t>type 2 gingival embrasures</a:t>
            </a:r>
            <a:r>
              <a:rPr lang="en-US" sz="2800" smtClean="0"/>
              <a:t> </a:t>
            </a:r>
          </a:p>
          <a:p>
            <a:pPr eaLnBrk="1" hangingPunct="1">
              <a:lnSpc>
                <a:spcPct val="90000"/>
              </a:lnSpc>
              <a:buClr>
                <a:schemeClr val="tx1"/>
              </a:buClr>
              <a:buFontTx/>
              <a:buChar char="•"/>
            </a:pPr>
            <a:r>
              <a:rPr lang="en-US" sz="2800" smtClean="0"/>
              <a:t>Manufactured from orange wood </a:t>
            </a:r>
          </a:p>
          <a:p>
            <a:pPr eaLnBrk="1" hangingPunct="1">
              <a:lnSpc>
                <a:spcPct val="90000"/>
              </a:lnSpc>
              <a:buClr>
                <a:schemeClr val="tx1"/>
              </a:buClr>
              <a:buFontTx/>
              <a:buChar char="•"/>
            </a:pPr>
            <a:r>
              <a:rPr lang="en-US" sz="2800" smtClean="0"/>
              <a:t>Triangular in cross section. </a:t>
            </a:r>
          </a:p>
          <a:p>
            <a:pPr eaLnBrk="1" hangingPunct="1">
              <a:lnSpc>
                <a:spcPct val="90000"/>
              </a:lnSpc>
              <a:buClr>
                <a:schemeClr val="tx1"/>
              </a:buClr>
              <a:buFontTx/>
              <a:buChar char="•"/>
            </a:pPr>
            <a:r>
              <a:rPr lang="en-US" sz="2800" smtClean="0"/>
              <a:t>Access is easier from buccal surfaces for those tips without handles, primarily in the anterior and bicuspid areas. </a:t>
            </a:r>
          </a:p>
          <a:p>
            <a:pPr eaLnBrk="1" hangingPunct="1">
              <a:lnSpc>
                <a:spcPct val="90000"/>
              </a:lnSpc>
              <a:buClr>
                <a:schemeClr val="tx1"/>
              </a:buClr>
              <a:buFontTx/>
              <a:buChar char="•"/>
            </a:pPr>
            <a:r>
              <a:rPr lang="en-US" sz="2800" smtClean="0"/>
              <a:t>Other materials used are rubber tips and plastic tips. They can be rinsed and reused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endParaRPr lang="en-US" smtClean="0">
              <a:solidFill>
                <a:srgbClr val="7B9899"/>
              </a:solidFill>
            </a:endParaRPr>
          </a:p>
        </p:txBody>
      </p:sp>
      <p:sp>
        <p:nvSpPr>
          <p:cNvPr id="88067" name="Rectangle 3"/>
          <p:cNvSpPr>
            <a:spLocks noGrp="1" noChangeArrowheads="1"/>
          </p:cNvSpPr>
          <p:nvPr>
            <p:ph sz="quarter" idx="1"/>
          </p:nvPr>
        </p:nvSpPr>
        <p:spPr>
          <a:xfrm>
            <a:off x="179388" y="1700213"/>
            <a:ext cx="8713787" cy="3816350"/>
          </a:xfrm>
        </p:spPr>
        <p:txBody>
          <a:bodyPr/>
          <a:lstStyle/>
          <a:p>
            <a:pPr eaLnBrk="1" hangingPunct="1">
              <a:lnSpc>
                <a:spcPct val="80000"/>
              </a:lnSpc>
              <a:buFont typeface="Wingdings" pitchFamily="2" charset="2"/>
              <a:buNone/>
            </a:pPr>
            <a:r>
              <a:rPr lang="en-US" sz="2200" smtClean="0"/>
              <a:t>Technique</a:t>
            </a:r>
          </a:p>
          <a:p>
            <a:pPr eaLnBrk="1" hangingPunct="1">
              <a:lnSpc>
                <a:spcPct val="80000"/>
              </a:lnSpc>
              <a:buFont typeface="Wingdings" pitchFamily="2" charset="2"/>
              <a:buNone/>
            </a:pPr>
            <a:r>
              <a:rPr lang="en-US" sz="2200" smtClean="0"/>
              <a:t>	</a:t>
            </a:r>
          </a:p>
          <a:p>
            <a:pPr eaLnBrk="1" hangingPunct="1">
              <a:lnSpc>
                <a:spcPct val="80000"/>
              </a:lnSpc>
            </a:pPr>
            <a:r>
              <a:rPr lang="en-US" sz="2200" smtClean="0"/>
              <a:t>Soft, triangular wooden picks or plastic alternatives are placed in the interdental spaces in such a way that the base of the triangle rests on the gingiva and the sides are in contact with the proximal tooth surfaces. The pick is then repeatedly moved in and out of the embrasure.</a:t>
            </a:r>
          </a:p>
          <a:p>
            <a:pPr eaLnBrk="1" hangingPunct="1">
              <a:lnSpc>
                <a:spcPct val="80000"/>
              </a:lnSpc>
              <a:buFont typeface="Wingdings" pitchFamily="2" charset="2"/>
              <a:buNone/>
            </a:pPr>
            <a:r>
              <a:rPr lang="en-US" sz="2200" smtClean="0"/>
              <a:t>	</a:t>
            </a:r>
          </a:p>
          <a:p>
            <a:pPr eaLnBrk="1" hangingPunct="1">
              <a:lnSpc>
                <a:spcPct val="80000"/>
              </a:lnSpc>
            </a:pPr>
            <a:r>
              <a:rPr lang="en-US" sz="2200" smtClean="0"/>
              <a:t>Rubber tips should be placed into the embrasure space and used in a circular motion. They can be applied to the interproximal spaces and other defects throughout the mouth and are easily adaptable to lingual surfaces.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endParaRPr lang="en-US" smtClean="0">
              <a:solidFill>
                <a:srgbClr val="7B9899"/>
              </a:solidFill>
            </a:endParaRPr>
          </a:p>
        </p:txBody>
      </p:sp>
      <p:sp>
        <p:nvSpPr>
          <p:cNvPr id="89091" name="Rectangle 3"/>
          <p:cNvSpPr>
            <a:spLocks noGrp="1" noChangeArrowheads="1"/>
          </p:cNvSpPr>
          <p:nvPr>
            <p:ph sz="quarter" idx="1"/>
          </p:nvPr>
        </p:nvSpPr>
        <p:spPr>
          <a:xfrm>
            <a:off x="301625" y="1527175"/>
            <a:ext cx="8504238" cy="4572000"/>
          </a:xfrm>
        </p:spPr>
        <p:txBody>
          <a:bodyPr/>
          <a:lstStyle/>
          <a:p>
            <a:pPr eaLnBrk="1" hangingPunct="1"/>
            <a:endParaRPr lang="en-US" smtClean="0"/>
          </a:p>
        </p:txBody>
      </p:sp>
      <p:pic>
        <p:nvPicPr>
          <p:cNvPr id="89092" name="Picture 4" descr="wooden tips"/>
          <p:cNvPicPr>
            <a:picLocks noChangeAspect="1" noChangeArrowheads="1"/>
          </p:cNvPicPr>
          <p:nvPr/>
        </p:nvPicPr>
        <p:blipFill>
          <a:blip r:embed="rId2"/>
          <a:srcRect/>
          <a:stretch>
            <a:fillRect/>
          </a:stretch>
        </p:blipFill>
        <p:spPr bwMode="auto">
          <a:xfrm>
            <a:off x="0" y="333375"/>
            <a:ext cx="9134475"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smtClean="0">
                <a:solidFill>
                  <a:srgbClr val="7B9899"/>
                </a:solidFill>
              </a:rPr>
              <a:t>INTERDENTAL BRUSHES</a:t>
            </a:r>
          </a:p>
        </p:txBody>
      </p:sp>
      <p:sp>
        <p:nvSpPr>
          <p:cNvPr id="90115" name="Rectangle 3"/>
          <p:cNvSpPr>
            <a:spLocks noGrp="1" noChangeArrowheads="1"/>
          </p:cNvSpPr>
          <p:nvPr>
            <p:ph sz="quarter" idx="1"/>
          </p:nvPr>
        </p:nvSpPr>
        <p:spPr>
          <a:xfrm>
            <a:off x="468313" y="2051050"/>
            <a:ext cx="8229600" cy="4114800"/>
          </a:xfrm>
        </p:spPr>
        <p:txBody>
          <a:bodyPr/>
          <a:lstStyle/>
          <a:p>
            <a:pPr eaLnBrk="1" hangingPunct="1">
              <a:lnSpc>
                <a:spcPct val="90000"/>
              </a:lnSpc>
              <a:buFont typeface="Wingdings" pitchFamily="2" charset="2"/>
              <a:buNone/>
            </a:pPr>
            <a:r>
              <a:rPr lang="en-US" smtClean="0"/>
              <a:t>		In case of </a:t>
            </a:r>
            <a:r>
              <a:rPr lang="en-US" i="1" smtClean="0"/>
              <a:t>type 2 gingival embrasures</a:t>
            </a:r>
            <a:r>
              <a:rPr lang="en-US" smtClean="0"/>
              <a:t> interdental brushes have proven to be </a:t>
            </a:r>
            <a:r>
              <a:rPr lang="en-US" i="1" smtClean="0"/>
              <a:t>the best choice</a:t>
            </a:r>
            <a:r>
              <a:rPr lang="en-US" smtClean="0"/>
              <a:t>. Their design is similar to that of a bottle brush, which may be mounted on to specifically designed handles, to make its use in the posterior areas of the mouth more comfortable. They may also be used to clean furcation area and root concavities</a:t>
            </a:r>
            <a:r>
              <a:rPr lang="en-US" b="1" smtClean="0"/>
              <a:t>. </a:t>
            </a:r>
          </a:p>
          <a:p>
            <a:pPr eaLnBrk="1" hangingPunct="1">
              <a:lnSpc>
                <a:spcPct val="90000"/>
              </a:lnSpc>
            </a:pPr>
            <a:endParaRPr lang="en-IN" smtClean="0"/>
          </a:p>
          <a:p>
            <a:pPr eaLnBrk="1" hangingPunct="1">
              <a:lnSpc>
                <a:spcPct val="90000"/>
              </a:lnSpc>
              <a:buFont typeface="Wingdings" pitchFamily="2" charset="2"/>
              <a:buNone/>
            </a:pPr>
            <a:endParaRPr lang="en-US" b="1" smtClean="0"/>
          </a:p>
        </p:txBody>
      </p:sp>
      <p:sp>
        <p:nvSpPr>
          <p:cNvPr id="118790" name="Text Box 6"/>
          <p:cNvSpPr txBox="1">
            <a:spLocks noChangeArrowheads="1"/>
          </p:cNvSpPr>
          <p:nvPr/>
        </p:nvSpPr>
        <p:spPr bwMode="auto">
          <a:xfrm>
            <a:off x="755650" y="2133600"/>
            <a:ext cx="1368425" cy="579438"/>
          </a:xfrm>
          <a:prstGeom prst="rect">
            <a:avLst/>
          </a:prstGeom>
          <a:noFill/>
          <a:ln w="9525" algn="ctr">
            <a:noFill/>
            <a:miter lim="800000"/>
            <a:headEnd/>
            <a:tailEnd/>
          </a:ln>
          <a:effectLst/>
        </p:spPr>
        <p:txBody>
          <a:bodyPr>
            <a:spAutoFit/>
          </a:bodyPr>
          <a:lstStyle/>
          <a:p>
            <a:pPr marL="342900" indent="-342900" eaLnBrk="1" hangingPunct="1">
              <a:spcBef>
                <a:spcPct val="50000"/>
              </a:spcBef>
              <a:buClr>
                <a:schemeClr val="hlink"/>
              </a:buClr>
              <a:buSzPct val="65000"/>
              <a:buFont typeface="Wingdings" pitchFamily="2" charset="2"/>
              <a:buChar char="n"/>
              <a:defRPr/>
            </a:pPr>
            <a:endParaRPr lang="en-US" sz="3200">
              <a:effectLst>
                <a:outerShdw blurRad="38100" dist="38100" dir="2700000" algn="tl">
                  <a:srgbClr val="000000"/>
                </a:outerShdw>
              </a:effectLst>
              <a:latin typeface="Tahoma" pitchFamily="34" charset="0"/>
              <a:cs typeface="Arial"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mtClean="0">
                <a:solidFill>
                  <a:srgbClr val="7B9899"/>
                </a:solidFill>
              </a:rPr>
              <a:t>Types</a:t>
            </a:r>
            <a:r>
              <a:rPr lang="en-US" b="1" smtClean="0">
                <a:solidFill>
                  <a:srgbClr val="7B9899"/>
                </a:solidFill>
              </a:rPr>
              <a:t> </a:t>
            </a:r>
            <a:r>
              <a:rPr lang="en-US" smtClean="0">
                <a:solidFill>
                  <a:srgbClr val="7B9899"/>
                </a:solidFill>
              </a:rPr>
              <a:t>of</a:t>
            </a:r>
            <a:r>
              <a:rPr lang="en-US" b="1" smtClean="0">
                <a:solidFill>
                  <a:srgbClr val="7B9899"/>
                </a:solidFill>
              </a:rPr>
              <a:t> </a:t>
            </a:r>
            <a:r>
              <a:rPr lang="en-US" smtClean="0">
                <a:solidFill>
                  <a:srgbClr val="7B9899"/>
                </a:solidFill>
              </a:rPr>
              <a:t>interdental</a:t>
            </a:r>
            <a:r>
              <a:rPr lang="en-US" b="1" smtClean="0">
                <a:solidFill>
                  <a:srgbClr val="7B9899"/>
                </a:solidFill>
              </a:rPr>
              <a:t> </a:t>
            </a:r>
            <a:r>
              <a:rPr lang="en-US" smtClean="0">
                <a:solidFill>
                  <a:srgbClr val="7B9899"/>
                </a:solidFill>
              </a:rPr>
              <a:t>brushes</a:t>
            </a:r>
          </a:p>
        </p:txBody>
      </p:sp>
      <p:sp>
        <p:nvSpPr>
          <p:cNvPr id="91139" name="Rectangle 3"/>
          <p:cNvSpPr>
            <a:spLocks noGrp="1" noChangeArrowheads="1"/>
          </p:cNvSpPr>
          <p:nvPr>
            <p:ph sz="quarter" idx="1"/>
          </p:nvPr>
        </p:nvSpPr>
        <p:spPr>
          <a:xfrm>
            <a:off x="457200" y="1981200"/>
            <a:ext cx="4546600" cy="4471988"/>
          </a:xfrm>
        </p:spPr>
        <p:txBody>
          <a:bodyPr/>
          <a:lstStyle/>
          <a:p>
            <a:pPr marL="609600" indent="-609600" eaLnBrk="1" hangingPunct="1">
              <a:lnSpc>
                <a:spcPct val="80000"/>
              </a:lnSpc>
              <a:buFont typeface="Wingdings" pitchFamily="2" charset="2"/>
              <a:buNone/>
            </a:pPr>
            <a:r>
              <a:rPr lang="en-US" sz="2400" smtClean="0"/>
              <a:t>1) Small insert brushes with reusable handle</a:t>
            </a:r>
          </a:p>
          <a:p>
            <a:pPr marL="609600" indent="-609600" eaLnBrk="1" hangingPunct="1">
              <a:lnSpc>
                <a:spcPct val="80000"/>
              </a:lnSpc>
            </a:pPr>
            <a:r>
              <a:rPr lang="en-US" sz="2400" smtClean="0"/>
              <a:t>Soft nylon filaments twisted into a fine stainless steel wire for insertion into a handle with an angulated shank.</a:t>
            </a:r>
          </a:p>
          <a:p>
            <a:pPr marL="609600" indent="-609600" eaLnBrk="1" hangingPunct="1">
              <a:lnSpc>
                <a:spcPct val="80000"/>
              </a:lnSpc>
            </a:pPr>
            <a:r>
              <a:rPr lang="en-US" sz="2400" smtClean="0"/>
              <a:t>The small tapered or cylinderic brush heads of varying sizes approximately 12 to 15 mm in length, with a diameter of 3 to 5 mm.</a:t>
            </a:r>
          </a:p>
        </p:txBody>
      </p:sp>
      <p:pic>
        <p:nvPicPr>
          <p:cNvPr id="91140" name="Picture 4" descr="Interdental_Brush_WYIB_01_"/>
          <p:cNvPicPr>
            <a:picLocks noChangeAspect="1" noChangeArrowheads="1"/>
          </p:cNvPicPr>
          <p:nvPr/>
        </p:nvPicPr>
        <p:blipFill>
          <a:blip r:embed="rId2"/>
          <a:srcRect/>
          <a:stretch>
            <a:fillRect/>
          </a:stretch>
        </p:blipFill>
        <p:spPr bwMode="auto">
          <a:xfrm>
            <a:off x="4932363" y="1774825"/>
            <a:ext cx="4105275" cy="439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smtClean="0"/>
              <a:t>Advantages of mechanical plaque control</a:t>
            </a:r>
            <a:endParaRPr lang="en-IN" sz="4000" smtClean="0"/>
          </a:p>
        </p:txBody>
      </p:sp>
      <p:sp>
        <p:nvSpPr>
          <p:cNvPr id="36867" name="Rectangle 3"/>
          <p:cNvSpPr>
            <a:spLocks noGrp="1" noChangeArrowheads="1"/>
          </p:cNvSpPr>
          <p:nvPr>
            <p:ph sz="quarter" idx="1"/>
          </p:nvPr>
        </p:nvSpPr>
        <p:spPr>
          <a:xfrm>
            <a:off x="0" y="1844675"/>
            <a:ext cx="9144000" cy="4752975"/>
          </a:xfrm>
        </p:spPr>
        <p:txBody>
          <a:bodyPr/>
          <a:lstStyle/>
          <a:p>
            <a:pPr marL="609600" indent="-609600" eaLnBrk="1" hangingPunct="1">
              <a:lnSpc>
                <a:spcPct val="80000"/>
              </a:lnSpc>
              <a:buFont typeface="Wingdings" pitchFamily="2" charset="2"/>
              <a:buNone/>
            </a:pPr>
            <a:r>
              <a:rPr lang="en-US" sz="2400" smtClean="0"/>
              <a:t>There was no appreciable effect of chlorhexidene on removal of plaque, from interproximal surfaces as compared to mechanical aids, probably because of the following reasons:-</a:t>
            </a:r>
          </a:p>
          <a:p>
            <a:pPr marL="609600" indent="-609600" eaLnBrk="1" hangingPunct="1">
              <a:lnSpc>
                <a:spcPct val="80000"/>
              </a:lnSpc>
              <a:buClr>
                <a:schemeClr val="tx1"/>
              </a:buClr>
              <a:buFontTx/>
              <a:buChar char="•"/>
            </a:pPr>
            <a:r>
              <a:rPr lang="en-US" sz="2400" smtClean="0"/>
              <a:t>Some amount of the solution (25-30%) which is bound with the rinse with distilled water (Loe and Schiott et al 1970) followed after topical application.</a:t>
            </a:r>
          </a:p>
          <a:p>
            <a:pPr marL="609600" indent="-609600" eaLnBrk="1" hangingPunct="1">
              <a:lnSpc>
                <a:spcPct val="80000"/>
              </a:lnSpc>
              <a:buClr>
                <a:schemeClr val="tx1"/>
              </a:buClr>
              <a:buFontTx/>
              <a:buChar char="•"/>
            </a:pPr>
            <a:r>
              <a:rPr lang="en-US" sz="2400" smtClean="0"/>
              <a:t>Probably 0.2% concentration will be diluted by the action of salivary glycoproteins and the required amount of the solution does not reach the proximal surfaces of the cationic chlorhexidene to act, or penetrate the plaque. </a:t>
            </a:r>
            <a:r>
              <a:rPr lang="en-US" sz="2000" i="1" smtClean="0"/>
              <a:t>(Comparative study of the efficacy of different interproximal aids -Mechanical &amp; Chemical, Hemaet al,, ISP Bulletin, Vol.15, No.2, 1991)</a:t>
            </a:r>
            <a:endParaRPr lang="en-US" sz="2000" smtClean="0"/>
          </a:p>
          <a:p>
            <a:pPr marL="609600" indent="-609600" eaLnBrk="1" hangingPunct="1">
              <a:lnSpc>
                <a:spcPct val="80000"/>
              </a:lnSpc>
            </a:pPr>
            <a:endParaRPr lang="en-US" sz="2400" smtClean="0"/>
          </a:p>
          <a:p>
            <a:pPr marL="609600" indent="-609600" eaLnBrk="1" hangingPunct="1">
              <a:lnSpc>
                <a:spcPct val="80000"/>
              </a:lnSpc>
            </a:pPr>
            <a:r>
              <a:rPr lang="en-US" sz="2400" smtClean="0"/>
              <a:t>Mechanical methods remove the organic pellicle, thus increasing the efficacy of chlorhexidene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smtClean="0">
                <a:solidFill>
                  <a:srgbClr val="7B9899"/>
                </a:solidFill>
              </a:rPr>
              <a:t>Types</a:t>
            </a:r>
            <a:r>
              <a:rPr lang="en-US" b="1" smtClean="0">
                <a:solidFill>
                  <a:srgbClr val="7B9899"/>
                </a:solidFill>
              </a:rPr>
              <a:t> </a:t>
            </a:r>
            <a:r>
              <a:rPr lang="en-US" smtClean="0">
                <a:solidFill>
                  <a:srgbClr val="7B9899"/>
                </a:solidFill>
              </a:rPr>
              <a:t>of</a:t>
            </a:r>
            <a:r>
              <a:rPr lang="en-US" b="1" smtClean="0">
                <a:solidFill>
                  <a:srgbClr val="7B9899"/>
                </a:solidFill>
              </a:rPr>
              <a:t> </a:t>
            </a:r>
            <a:r>
              <a:rPr lang="en-US" smtClean="0">
                <a:solidFill>
                  <a:srgbClr val="7B9899"/>
                </a:solidFill>
              </a:rPr>
              <a:t>interdental</a:t>
            </a:r>
            <a:r>
              <a:rPr lang="en-US" b="1" smtClean="0">
                <a:solidFill>
                  <a:srgbClr val="7B9899"/>
                </a:solidFill>
              </a:rPr>
              <a:t> </a:t>
            </a:r>
            <a:r>
              <a:rPr lang="en-US" smtClean="0">
                <a:solidFill>
                  <a:srgbClr val="7B9899"/>
                </a:solidFill>
              </a:rPr>
              <a:t>brushes </a:t>
            </a:r>
          </a:p>
        </p:txBody>
      </p:sp>
      <p:sp>
        <p:nvSpPr>
          <p:cNvPr id="92163" name="Rectangle 3"/>
          <p:cNvSpPr>
            <a:spLocks noGrp="1" noChangeArrowheads="1"/>
          </p:cNvSpPr>
          <p:nvPr>
            <p:ph sz="quarter" idx="1"/>
          </p:nvPr>
        </p:nvSpPr>
        <p:spPr>
          <a:xfrm>
            <a:off x="4284663" y="1989138"/>
            <a:ext cx="4608512" cy="4464050"/>
          </a:xfrm>
        </p:spPr>
        <p:txBody>
          <a:bodyPr/>
          <a:lstStyle/>
          <a:p>
            <a:pPr marL="609600" indent="-609600" eaLnBrk="1" hangingPunct="1">
              <a:lnSpc>
                <a:spcPct val="90000"/>
              </a:lnSpc>
              <a:buFont typeface="Wingdings" pitchFamily="2" charset="2"/>
              <a:buNone/>
            </a:pPr>
            <a:r>
              <a:rPr lang="en-US" sz="2400" smtClean="0"/>
              <a:t>2) Brush with a wire handle</a:t>
            </a:r>
          </a:p>
          <a:p>
            <a:pPr marL="990600" lvl="1" indent="-533400" eaLnBrk="1" hangingPunct="1">
              <a:lnSpc>
                <a:spcPct val="90000"/>
              </a:lnSpc>
              <a:buClr>
                <a:schemeClr val="hlink"/>
              </a:buClr>
            </a:pPr>
            <a:r>
              <a:rPr lang="en-US" sz="2000" smtClean="0"/>
              <a:t>Soft nylon filaments twisted into a fine stainless steel wire. The wire is continuous with the handle, which is approximately 35 to 45 mm (1 ½ to 1 ¾ inches) in length.</a:t>
            </a:r>
          </a:p>
          <a:p>
            <a:pPr marL="990600" lvl="1" indent="-533400" eaLnBrk="1" hangingPunct="1">
              <a:lnSpc>
                <a:spcPct val="90000"/>
              </a:lnSpc>
              <a:buClr>
                <a:schemeClr val="hlink"/>
              </a:buClr>
            </a:pPr>
            <a:r>
              <a:rPr lang="en-US" sz="2000" smtClean="0"/>
              <a:t>The filaments form a narrow brush approximately 30 to 35 mm (1 ¼ to 1 ½ inches) in length and 5 to 8 mm (1/4 to 5/16 inches) in diameter.</a:t>
            </a:r>
          </a:p>
        </p:txBody>
      </p:sp>
      <p:pic>
        <p:nvPicPr>
          <p:cNvPr id="92164" name="Picture 4" descr="intrdental brushes"/>
          <p:cNvPicPr>
            <a:picLocks noChangeAspect="1" noChangeArrowheads="1"/>
          </p:cNvPicPr>
          <p:nvPr/>
        </p:nvPicPr>
        <p:blipFill>
          <a:blip r:embed="rId2"/>
          <a:srcRect/>
          <a:stretch>
            <a:fillRect/>
          </a:stretch>
        </p:blipFill>
        <p:spPr bwMode="auto">
          <a:xfrm>
            <a:off x="396875" y="1989138"/>
            <a:ext cx="3598863" cy="3735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endParaRPr lang="en-US" smtClean="0">
              <a:solidFill>
                <a:srgbClr val="7B9899"/>
              </a:solidFill>
            </a:endParaRPr>
          </a:p>
        </p:txBody>
      </p:sp>
      <p:sp>
        <p:nvSpPr>
          <p:cNvPr id="93187" name="Rectangle 3"/>
          <p:cNvSpPr>
            <a:spLocks noGrp="1" noChangeArrowheads="1"/>
          </p:cNvSpPr>
          <p:nvPr>
            <p:ph sz="quarter" idx="1"/>
          </p:nvPr>
        </p:nvSpPr>
        <p:spPr>
          <a:xfrm>
            <a:off x="468313" y="404813"/>
            <a:ext cx="8229600" cy="4114800"/>
          </a:xfrm>
        </p:spPr>
        <p:txBody>
          <a:bodyPr/>
          <a:lstStyle/>
          <a:p>
            <a:pPr eaLnBrk="1" hangingPunct="1">
              <a:lnSpc>
                <a:spcPct val="80000"/>
              </a:lnSpc>
              <a:buFont typeface="Wingdings" pitchFamily="2" charset="2"/>
              <a:buNone/>
            </a:pPr>
            <a:r>
              <a:rPr lang="en-US" sz="2000" smtClean="0"/>
              <a:t>Indications</a:t>
            </a:r>
          </a:p>
          <a:p>
            <a:pPr eaLnBrk="1" hangingPunct="1">
              <a:lnSpc>
                <a:spcPct val="80000"/>
              </a:lnSpc>
            </a:pPr>
            <a:r>
              <a:rPr lang="en-US" sz="2000" smtClean="0"/>
              <a:t>When sufficient space is available for the insertion of an interdental brush without excess force, the following applications are indicated:</a:t>
            </a:r>
          </a:p>
          <a:p>
            <a:pPr eaLnBrk="1" hangingPunct="1">
              <a:lnSpc>
                <a:spcPct val="80000"/>
              </a:lnSpc>
              <a:buFont typeface="Wingdings" pitchFamily="2" charset="2"/>
              <a:buNone/>
            </a:pPr>
            <a:endParaRPr lang="en-US" sz="2000" smtClean="0"/>
          </a:p>
          <a:p>
            <a:pPr eaLnBrk="1" hangingPunct="1">
              <a:lnSpc>
                <a:spcPct val="80000"/>
              </a:lnSpc>
              <a:buFont typeface="Wingdings" pitchFamily="2" charset="2"/>
              <a:buNone/>
            </a:pPr>
            <a:r>
              <a:rPr lang="en-US" sz="2000" smtClean="0"/>
              <a:t>A) For the removal of Dental Biofilm and debris</a:t>
            </a:r>
          </a:p>
          <a:p>
            <a:pPr eaLnBrk="1" hangingPunct="1">
              <a:lnSpc>
                <a:spcPct val="80000"/>
              </a:lnSpc>
            </a:pPr>
            <a:r>
              <a:rPr lang="en-US" sz="2000" smtClean="0"/>
              <a:t>Proximal tooth surfaces adjacent to open embrasures, orthodontic appliances, fixed prostheses, dental implants, periodontal splints and space maintainers, and other areas that are hard to reach with a regular toothbrush.</a:t>
            </a:r>
          </a:p>
          <a:p>
            <a:pPr eaLnBrk="1" hangingPunct="1">
              <a:lnSpc>
                <a:spcPct val="80000"/>
              </a:lnSpc>
            </a:pPr>
            <a:r>
              <a:rPr lang="en-US" sz="2000" smtClean="0"/>
              <a:t>Concave proximal surfaces where dental floss and other interdental aids cannot reach and cleans.</a:t>
            </a:r>
          </a:p>
          <a:p>
            <a:pPr eaLnBrk="1" hangingPunct="1">
              <a:lnSpc>
                <a:spcPct val="80000"/>
              </a:lnSpc>
            </a:pPr>
            <a:r>
              <a:rPr lang="en-US" sz="2000" smtClean="0"/>
              <a:t>Exposed Class IV furcations</a:t>
            </a:r>
          </a:p>
        </p:txBody>
      </p:sp>
      <p:pic>
        <p:nvPicPr>
          <p:cNvPr id="93188" name="Picture 4" descr="1219288181"/>
          <p:cNvPicPr>
            <a:picLocks noChangeAspect="1" noChangeArrowheads="1"/>
          </p:cNvPicPr>
          <p:nvPr/>
        </p:nvPicPr>
        <p:blipFill>
          <a:blip r:embed="rId2"/>
          <a:srcRect/>
          <a:stretch>
            <a:fillRect/>
          </a:stretch>
        </p:blipFill>
        <p:spPr bwMode="auto">
          <a:xfrm>
            <a:off x="2700338" y="3932238"/>
            <a:ext cx="4032250" cy="273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endParaRPr lang="en-US" smtClean="0">
              <a:solidFill>
                <a:srgbClr val="7B9899"/>
              </a:solidFill>
            </a:endParaRPr>
          </a:p>
        </p:txBody>
      </p:sp>
      <p:sp>
        <p:nvSpPr>
          <p:cNvPr id="94211" name="Rectangle 3"/>
          <p:cNvSpPr>
            <a:spLocks noGrp="1" noChangeArrowheads="1"/>
          </p:cNvSpPr>
          <p:nvPr>
            <p:ph sz="quarter" idx="1"/>
          </p:nvPr>
        </p:nvSpPr>
        <p:spPr>
          <a:xfrm>
            <a:off x="468313" y="404813"/>
            <a:ext cx="8229600" cy="5835650"/>
          </a:xfrm>
        </p:spPr>
        <p:txBody>
          <a:bodyPr/>
          <a:lstStyle/>
          <a:p>
            <a:pPr eaLnBrk="1" hangingPunct="1">
              <a:lnSpc>
                <a:spcPct val="90000"/>
              </a:lnSpc>
              <a:buFont typeface="Wingdings" pitchFamily="2" charset="2"/>
              <a:buNone/>
            </a:pPr>
            <a:r>
              <a:rPr lang="en-US" sz="2400" smtClean="0"/>
              <a:t>B) For application of chemotherapeutic agents</a:t>
            </a:r>
          </a:p>
          <a:p>
            <a:pPr eaLnBrk="1" hangingPunct="1">
              <a:lnSpc>
                <a:spcPct val="90000"/>
              </a:lnSpc>
            </a:pPr>
            <a:r>
              <a:rPr lang="en-US" sz="2400" smtClean="0"/>
              <a:t>Fluoride dentrifice, gel and/or mouthrinse for prevention of dental caries, particularly root surface caries, and for surface adjacent to any prosthesis.</a:t>
            </a:r>
          </a:p>
          <a:p>
            <a:pPr eaLnBrk="1" hangingPunct="1">
              <a:lnSpc>
                <a:spcPct val="90000"/>
              </a:lnSpc>
            </a:pPr>
            <a:r>
              <a:rPr lang="en-US" sz="2400" smtClean="0"/>
              <a:t>Antibacterial agents for control of dental biofilm and the prevention of gingivitis.</a:t>
            </a:r>
          </a:p>
          <a:p>
            <a:pPr eaLnBrk="1" hangingPunct="1">
              <a:lnSpc>
                <a:spcPct val="90000"/>
              </a:lnSpc>
            </a:pPr>
            <a:r>
              <a:rPr lang="en-US" sz="2400" smtClean="0"/>
              <a:t>Desensitizing agents.</a:t>
            </a:r>
          </a:p>
          <a:p>
            <a:pPr eaLnBrk="1" hangingPunct="1">
              <a:lnSpc>
                <a:spcPct val="90000"/>
              </a:lnSpc>
              <a:buFont typeface="Wingdings" pitchFamily="2" charset="2"/>
              <a:buNone/>
            </a:pPr>
            <a:endParaRPr lang="en-US" sz="2400" smtClean="0"/>
          </a:p>
          <a:p>
            <a:pPr eaLnBrk="1" hangingPunct="1">
              <a:lnSpc>
                <a:spcPct val="90000"/>
              </a:lnSpc>
              <a:buFont typeface="Wingdings" pitchFamily="2" charset="2"/>
              <a:buNone/>
            </a:pPr>
            <a:endParaRPr lang="en-US" sz="2400" smtClean="0"/>
          </a:p>
          <a:p>
            <a:pPr eaLnBrk="1" hangingPunct="1">
              <a:lnSpc>
                <a:spcPct val="90000"/>
              </a:lnSpc>
              <a:buFont typeface="Wingdings" pitchFamily="2" charset="2"/>
              <a:buNone/>
            </a:pPr>
            <a:endParaRPr lang="en-US" sz="2400" smtClean="0"/>
          </a:p>
          <a:p>
            <a:pPr eaLnBrk="1" hangingPunct="1">
              <a:lnSpc>
                <a:spcPct val="90000"/>
              </a:lnSpc>
              <a:buFont typeface="Wingdings" pitchFamily="2" charset="2"/>
              <a:buNone/>
            </a:pPr>
            <a:r>
              <a:rPr lang="en-US" sz="2400" smtClean="0"/>
              <a:t>Procedure</a:t>
            </a:r>
          </a:p>
          <a:p>
            <a:pPr eaLnBrk="1" hangingPunct="1">
              <a:lnSpc>
                <a:spcPct val="90000"/>
              </a:lnSpc>
            </a:pPr>
            <a:r>
              <a:rPr lang="en-US" sz="2400" smtClean="0"/>
              <a:t>Select brush of appropriate diameter.</a:t>
            </a:r>
          </a:p>
          <a:p>
            <a:pPr eaLnBrk="1" hangingPunct="1">
              <a:lnSpc>
                <a:spcPct val="90000"/>
              </a:lnSpc>
            </a:pPr>
            <a:r>
              <a:rPr lang="en-US" sz="2400" smtClean="0"/>
              <a:t>Moisten the brush and insert at an angle in keeping with gingival form; brush in and out </a:t>
            </a:r>
          </a:p>
        </p:txBody>
      </p:sp>
      <p:pic>
        <p:nvPicPr>
          <p:cNvPr id="94212" name="Picture 4" descr="proxa brush"/>
          <p:cNvPicPr>
            <a:picLocks noChangeAspect="1" noChangeArrowheads="1"/>
          </p:cNvPicPr>
          <p:nvPr/>
        </p:nvPicPr>
        <p:blipFill>
          <a:blip r:embed="rId2"/>
          <a:srcRect/>
          <a:stretch>
            <a:fillRect/>
          </a:stretch>
        </p:blipFill>
        <p:spPr bwMode="auto">
          <a:xfrm>
            <a:off x="5148263" y="2349500"/>
            <a:ext cx="3671887" cy="2332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112713"/>
            <a:ext cx="8229600" cy="1371600"/>
          </a:xfrm>
        </p:spPr>
        <p:txBody>
          <a:bodyPr/>
          <a:lstStyle/>
          <a:p>
            <a:pPr eaLnBrk="1" hangingPunct="1"/>
            <a:r>
              <a:rPr lang="en-US" b="1" smtClean="0">
                <a:solidFill>
                  <a:srgbClr val="7B9899"/>
                </a:solidFill>
              </a:rPr>
              <a:t>Single tufted brushes</a:t>
            </a:r>
          </a:p>
        </p:txBody>
      </p:sp>
      <p:sp>
        <p:nvSpPr>
          <p:cNvPr id="95235" name="Rectangle 3"/>
          <p:cNvSpPr>
            <a:spLocks noGrp="1" noChangeArrowheads="1"/>
          </p:cNvSpPr>
          <p:nvPr>
            <p:ph sz="quarter" idx="1"/>
          </p:nvPr>
        </p:nvSpPr>
        <p:spPr>
          <a:xfrm>
            <a:off x="468313" y="1412875"/>
            <a:ext cx="8229600" cy="4968875"/>
          </a:xfrm>
        </p:spPr>
        <p:txBody>
          <a:bodyPr/>
          <a:lstStyle/>
          <a:p>
            <a:pPr eaLnBrk="1" hangingPunct="1">
              <a:lnSpc>
                <a:spcPct val="80000"/>
              </a:lnSpc>
            </a:pPr>
            <a:r>
              <a:rPr lang="en-US" sz="2000" smtClean="0"/>
              <a:t>The single tuft, or group of small tufts, may be </a:t>
            </a:r>
            <a:r>
              <a:rPr lang="en-US" sz="2000" i="1" smtClean="0"/>
              <a:t>3 to 6 mm in diameter</a:t>
            </a:r>
            <a:r>
              <a:rPr lang="en-US" sz="2000" smtClean="0"/>
              <a:t> and may be flat or tapered. The handle may be straight or contra-angled</a:t>
            </a:r>
          </a:p>
          <a:p>
            <a:pPr eaLnBrk="1" hangingPunct="1">
              <a:lnSpc>
                <a:spcPct val="80000"/>
              </a:lnSpc>
              <a:buFont typeface="Wingdings" pitchFamily="2" charset="2"/>
              <a:buNone/>
            </a:pPr>
            <a:endParaRPr lang="en-US" sz="2000" smtClean="0"/>
          </a:p>
          <a:p>
            <a:pPr eaLnBrk="1" hangingPunct="1">
              <a:lnSpc>
                <a:spcPct val="80000"/>
              </a:lnSpc>
              <a:buFont typeface="Wingdings" pitchFamily="2" charset="2"/>
              <a:buNone/>
            </a:pPr>
            <a:r>
              <a:rPr lang="en-US" sz="2000" smtClean="0"/>
              <a:t>Indications</a:t>
            </a:r>
          </a:p>
          <a:p>
            <a:pPr eaLnBrk="1" hangingPunct="1">
              <a:lnSpc>
                <a:spcPct val="80000"/>
              </a:lnSpc>
            </a:pPr>
            <a:r>
              <a:rPr lang="en-US" sz="2000" smtClean="0"/>
              <a:t>For open interproximal areas</a:t>
            </a:r>
          </a:p>
          <a:p>
            <a:pPr eaLnBrk="1" hangingPunct="1">
              <a:lnSpc>
                <a:spcPct val="80000"/>
              </a:lnSpc>
            </a:pPr>
            <a:r>
              <a:rPr lang="en-US" sz="2000" smtClean="0"/>
              <a:t>For fixed dental prostheses</a:t>
            </a:r>
          </a:p>
          <a:p>
            <a:pPr eaLnBrk="1" hangingPunct="1">
              <a:lnSpc>
                <a:spcPct val="80000"/>
              </a:lnSpc>
            </a:pPr>
            <a:r>
              <a:rPr lang="en-US" sz="2000" smtClean="0"/>
              <a:t>For difficult to reach areas</a:t>
            </a:r>
          </a:p>
          <a:p>
            <a:pPr eaLnBrk="1" hangingPunct="1">
              <a:lnSpc>
                <a:spcPct val="80000"/>
              </a:lnSpc>
              <a:buFont typeface="Wingdings" pitchFamily="2" charset="2"/>
              <a:buNone/>
            </a:pPr>
            <a:endParaRPr lang="en-US" sz="2000" smtClean="0"/>
          </a:p>
          <a:p>
            <a:pPr eaLnBrk="1" hangingPunct="1">
              <a:lnSpc>
                <a:spcPct val="80000"/>
              </a:lnSpc>
              <a:buFont typeface="Wingdings" pitchFamily="2" charset="2"/>
              <a:buNone/>
            </a:pPr>
            <a:r>
              <a:rPr lang="en-US" sz="2000" smtClean="0"/>
              <a:t>Procedure</a:t>
            </a:r>
          </a:p>
          <a:p>
            <a:pPr eaLnBrk="1" hangingPunct="1">
              <a:lnSpc>
                <a:spcPct val="80000"/>
              </a:lnSpc>
            </a:pPr>
            <a:r>
              <a:rPr lang="en-US" sz="2000" smtClean="0"/>
              <a:t>Direct the end of the tuft into the </a:t>
            </a:r>
          </a:p>
          <a:p>
            <a:pPr eaLnBrk="1" hangingPunct="1">
              <a:lnSpc>
                <a:spcPct val="80000"/>
              </a:lnSpc>
              <a:buFont typeface="Wingdings" pitchFamily="2" charset="2"/>
              <a:buNone/>
            </a:pPr>
            <a:r>
              <a:rPr lang="en-US" sz="2000" smtClean="0"/>
              <a:t>	interproximal area and along the </a:t>
            </a:r>
          </a:p>
          <a:p>
            <a:pPr eaLnBrk="1" hangingPunct="1">
              <a:lnSpc>
                <a:spcPct val="80000"/>
              </a:lnSpc>
              <a:buFont typeface="Wingdings" pitchFamily="2" charset="2"/>
              <a:buNone/>
            </a:pPr>
            <a:r>
              <a:rPr lang="en-US" sz="2000" smtClean="0"/>
              <a:t>	gingival margin.</a:t>
            </a:r>
          </a:p>
          <a:p>
            <a:pPr eaLnBrk="1" hangingPunct="1">
              <a:lnSpc>
                <a:spcPct val="80000"/>
              </a:lnSpc>
            </a:pPr>
            <a:r>
              <a:rPr lang="en-US" sz="2000" smtClean="0"/>
              <a:t>Combine a rotating motion with </a:t>
            </a:r>
          </a:p>
          <a:p>
            <a:pPr eaLnBrk="1" hangingPunct="1">
              <a:lnSpc>
                <a:spcPct val="80000"/>
              </a:lnSpc>
              <a:buFont typeface="Wingdings" pitchFamily="2" charset="2"/>
              <a:buNone/>
            </a:pPr>
            <a:r>
              <a:rPr lang="en-US" sz="2000" smtClean="0"/>
              <a:t>	intermittent pressure.</a:t>
            </a:r>
          </a:p>
          <a:p>
            <a:pPr eaLnBrk="1" hangingPunct="1">
              <a:lnSpc>
                <a:spcPct val="80000"/>
              </a:lnSpc>
            </a:pPr>
            <a:r>
              <a:rPr lang="en-US" sz="2000" smtClean="0"/>
              <a:t>Use a sulcular brushing stroke.</a:t>
            </a:r>
          </a:p>
        </p:txBody>
      </p:sp>
      <p:pic>
        <p:nvPicPr>
          <p:cNvPr id="95236" name="Picture 6" descr="st1"/>
          <p:cNvPicPr>
            <a:picLocks noChangeAspect="1" noChangeArrowheads="1"/>
          </p:cNvPicPr>
          <p:nvPr/>
        </p:nvPicPr>
        <p:blipFill>
          <a:blip r:embed="rId2"/>
          <a:srcRect/>
          <a:stretch>
            <a:fillRect/>
          </a:stretch>
        </p:blipFill>
        <p:spPr bwMode="auto">
          <a:xfrm>
            <a:off x="5148263" y="1976438"/>
            <a:ext cx="3671887" cy="2389187"/>
          </a:xfrm>
          <a:prstGeom prst="rect">
            <a:avLst/>
          </a:prstGeom>
          <a:noFill/>
          <a:ln w="9525">
            <a:noFill/>
            <a:miter lim="800000"/>
            <a:headEnd/>
            <a:tailEnd/>
          </a:ln>
        </p:spPr>
      </p:pic>
      <p:pic>
        <p:nvPicPr>
          <p:cNvPr id="95237" name="Picture 7" descr="st2"/>
          <p:cNvPicPr>
            <a:picLocks noChangeAspect="1" noChangeArrowheads="1"/>
          </p:cNvPicPr>
          <p:nvPr/>
        </p:nvPicPr>
        <p:blipFill>
          <a:blip r:embed="rId3"/>
          <a:srcRect/>
          <a:stretch>
            <a:fillRect/>
          </a:stretch>
        </p:blipFill>
        <p:spPr bwMode="auto">
          <a:xfrm>
            <a:off x="5148263" y="4365625"/>
            <a:ext cx="3708400" cy="245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smtClean="0"/>
              <a:t>New advancements in interdental brushes</a:t>
            </a:r>
            <a:br>
              <a:rPr lang="en-US" sz="4000" smtClean="0"/>
            </a:br>
            <a:endParaRPr lang="en-US" sz="4000" smtClean="0"/>
          </a:p>
        </p:txBody>
      </p:sp>
      <p:sp>
        <p:nvSpPr>
          <p:cNvPr id="96259" name="Rectangle 3"/>
          <p:cNvSpPr>
            <a:spLocks noGrp="1" noChangeArrowheads="1"/>
          </p:cNvSpPr>
          <p:nvPr>
            <p:ph sz="quarter" idx="1"/>
          </p:nvPr>
        </p:nvSpPr>
        <p:spPr>
          <a:xfrm>
            <a:off x="457200" y="1981200"/>
            <a:ext cx="4475163" cy="4114800"/>
          </a:xfrm>
        </p:spPr>
        <p:txBody>
          <a:bodyPr/>
          <a:lstStyle/>
          <a:p>
            <a:pPr eaLnBrk="1" hangingPunct="1">
              <a:lnSpc>
                <a:spcPct val="80000"/>
              </a:lnSpc>
              <a:buFont typeface="Wingdings" pitchFamily="2" charset="2"/>
              <a:buNone/>
            </a:pPr>
            <a:r>
              <a:rPr lang="en-US" sz="1800" i="1" smtClean="0"/>
              <a:t>1) Squirt Brush</a:t>
            </a:r>
            <a:r>
              <a:rPr lang="en-US" sz="1800" smtClean="0"/>
              <a:t> - the new Interdental brushes that provide added cleaning efficiency by using the interproximal brush with the attached refillable bottle to </a:t>
            </a:r>
            <a:r>
              <a:rPr lang="en-US" sz="1800" i="1" smtClean="0"/>
              <a:t>delivery a variety of mouth rinses for irrigation and disinfection</a:t>
            </a:r>
            <a:r>
              <a:rPr lang="en-US" sz="1800" smtClean="0"/>
              <a:t> </a:t>
            </a:r>
          </a:p>
          <a:p>
            <a:pPr eaLnBrk="1" hangingPunct="1">
              <a:lnSpc>
                <a:spcPct val="80000"/>
              </a:lnSpc>
              <a:buClr>
                <a:schemeClr val="tx1"/>
              </a:buClr>
              <a:buFontTx/>
              <a:buChar char="•"/>
            </a:pPr>
            <a:r>
              <a:rPr lang="en-US" sz="1800" smtClean="0"/>
              <a:t>Combines oral irrigation and interproximal cleaning into one.</a:t>
            </a:r>
          </a:p>
          <a:p>
            <a:pPr eaLnBrk="1" hangingPunct="1">
              <a:lnSpc>
                <a:spcPct val="80000"/>
              </a:lnSpc>
              <a:buClr>
                <a:schemeClr val="tx1"/>
              </a:buClr>
              <a:buFontTx/>
              <a:buChar char="•"/>
            </a:pPr>
            <a:r>
              <a:rPr lang="en-US" sz="1800" smtClean="0"/>
              <a:t> Helps you access hard to reach area such as in between teeth and around bridges and implants.</a:t>
            </a:r>
          </a:p>
          <a:p>
            <a:pPr eaLnBrk="1" hangingPunct="1">
              <a:lnSpc>
                <a:spcPct val="80000"/>
              </a:lnSpc>
              <a:buClr>
                <a:schemeClr val="tx1"/>
              </a:buClr>
              <a:buFontTx/>
              <a:buChar char="•"/>
            </a:pPr>
            <a:r>
              <a:rPr lang="en-US" sz="1800" smtClean="0"/>
              <a:t> Surpasses traditional interdental cleansing techniques (dry brushing) with the addition of bubricant and disinfectant.</a:t>
            </a:r>
          </a:p>
          <a:p>
            <a:pPr eaLnBrk="1" hangingPunct="1">
              <a:lnSpc>
                <a:spcPct val="80000"/>
              </a:lnSpc>
              <a:buClr>
                <a:schemeClr val="tx1"/>
              </a:buClr>
              <a:buFontTx/>
              <a:buChar char="•"/>
            </a:pPr>
            <a:r>
              <a:rPr lang="en-US" sz="1800" smtClean="0"/>
              <a:t>Cleans between ortho brackets and wires. </a:t>
            </a:r>
          </a:p>
        </p:txBody>
      </p:sp>
      <p:pic>
        <p:nvPicPr>
          <p:cNvPr id="96260" name="Picture 4" descr="Refillable-_one"/>
          <p:cNvPicPr>
            <a:picLocks noChangeAspect="1" noChangeArrowheads="1"/>
          </p:cNvPicPr>
          <p:nvPr/>
        </p:nvPicPr>
        <p:blipFill>
          <a:blip r:embed="rId2"/>
          <a:srcRect/>
          <a:stretch>
            <a:fillRect/>
          </a:stretch>
        </p:blipFill>
        <p:spPr bwMode="auto">
          <a:xfrm>
            <a:off x="5076825" y="1995488"/>
            <a:ext cx="3781425"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smtClean="0"/>
              <a:t>New advancements in interdental brushes</a:t>
            </a:r>
            <a:endParaRPr lang="en-IN" sz="4000" smtClean="0"/>
          </a:p>
        </p:txBody>
      </p:sp>
      <p:sp>
        <p:nvSpPr>
          <p:cNvPr id="97283" name="Rectangle 3"/>
          <p:cNvSpPr>
            <a:spLocks noGrp="1" noChangeArrowheads="1"/>
          </p:cNvSpPr>
          <p:nvPr>
            <p:ph sz="quarter" idx="1"/>
          </p:nvPr>
        </p:nvSpPr>
        <p:spPr>
          <a:xfrm>
            <a:off x="301625" y="1527175"/>
            <a:ext cx="8504238" cy="4572000"/>
          </a:xfrm>
        </p:spPr>
        <p:txBody>
          <a:bodyPr/>
          <a:lstStyle/>
          <a:p>
            <a:pPr eaLnBrk="1" hangingPunct="1">
              <a:buFont typeface="Wingdings" pitchFamily="2" charset="2"/>
              <a:buNone/>
            </a:pPr>
            <a:r>
              <a:rPr lang="en-US" smtClean="0"/>
              <a:t>2) Powered interdental brushes</a:t>
            </a:r>
            <a:endParaRPr lang="en-IN" smtClean="0"/>
          </a:p>
        </p:txBody>
      </p:sp>
      <p:pic>
        <p:nvPicPr>
          <p:cNvPr id="97284" name="Picture 4" descr="pwrd intr brush"/>
          <p:cNvPicPr>
            <a:picLocks noChangeAspect="1" noChangeArrowheads="1"/>
          </p:cNvPicPr>
          <p:nvPr/>
        </p:nvPicPr>
        <p:blipFill>
          <a:blip r:embed="rId2"/>
          <a:srcRect/>
          <a:stretch>
            <a:fillRect/>
          </a:stretch>
        </p:blipFill>
        <p:spPr bwMode="auto">
          <a:xfrm>
            <a:off x="2700338" y="2643188"/>
            <a:ext cx="36830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smtClean="0">
                <a:solidFill>
                  <a:srgbClr val="7B9899"/>
                </a:solidFill>
              </a:rPr>
              <a:t>KNITTING YARN</a:t>
            </a:r>
          </a:p>
        </p:txBody>
      </p:sp>
      <p:sp>
        <p:nvSpPr>
          <p:cNvPr id="98307" name="Rectangle 3"/>
          <p:cNvSpPr>
            <a:spLocks noGrp="1" noChangeArrowheads="1"/>
          </p:cNvSpPr>
          <p:nvPr>
            <p:ph sz="quarter" idx="1"/>
          </p:nvPr>
        </p:nvSpPr>
        <p:spPr>
          <a:xfrm>
            <a:off x="301625" y="1527175"/>
            <a:ext cx="8504238" cy="4572000"/>
          </a:xfrm>
        </p:spPr>
        <p:txBody>
          <a:bodyPr/>
          <a:lstStyle/>
          <a:p>
            <a:pPr eaLnBrk="1" hangingPunct="1">
              <a:lnSpc>
                <a:spcPct val="80000"/>
              </a:lnSpc>
              <a:buFont typeface="Wingdings" pitchFamily="2" charset="2"/>
              <a:buNone/>
            </a:pPr>
            <a:r>
              <a:rPr lang="en-US" sz="2800" smtClean="0"/>
              <a:t>Indications</a:t>
            </a:r>
          </a:p>
          <a:p>
            <a:pPr eaLnBrk="1" hangingPunct="1">
              <a:lnSpc>
                <a:spcPct val="80000"/>
              </a:lnSpc>
            </a:pPr>
            <a:r>
              <a:rPr lang="en-US" sz="2800" smtClean="0"/>
              <a:t>For tooth surfaces adjacent to wide proximal spaces, dental floss is too narrow and does not remove biofilm efficiently.</a:t>
            </a:r>
          </a:p>
          <a:p>
            <a:pPr eaLnBrk="1" hangingPunct="1">
              <a:lnSpc>
                <a:spcPct val="80000"/>
              </a:lnSpc>
            </a:pPr>
            <a:r>
              <a:rPr lang="en-US" sz="2800" smtClean="0"/>
              <a:t>For mesial and distal abutments of fixed partial dentures and under pontics, use a floss threader.</a:t>
            </a:r>
          </a:p>
          <a:p>
            <a:pPr eaLnBrk="1" hangingPunct="1">
              <a:lnSpc>
                <a:spcPct val="80000"/>
              </a:lnSpc>
            </a:pPr>
            <a:r>
              <a:rPr lang="en-US" sz="2800" smtClean="0"/>
              <a:t>For isolated teeth, teeth separated by a diastema, and distal surfaces of most posterior teeth.</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endParaRPr lang="en-US" smtClean="0">
              <a:solidFill>
                <a:srgbClr val="7B9899"/>
              </a:solidFill>
            </a:endParaRPr>
          </a:p>
        </p:txBody>
      </p:sp>
      <p:sp>
        <p:nvSpPr>
          <p:cNvPr id="126979" name="Rectangle 3"/>
          <p:cNvSpPr>
            <a:spLocks noGrp="1" noChangeArrowheads="1"/>
          </p:cNvSpPr>
          <p:nvPr>
            <p:ph sz="quarter" idx="1"/>
          </p:nvPr>
        </p:nvSpPr>
        <p:spPr>
          <a:xfrm>
            <a:off x="468313" y="466725"/>
            <a:ext cx="8229600" cy="4114800"/>
          </a:xfrm>
        </p:spPr>
        <p:txBody>
          <a:bodyPr>
            <a:normAutofit fontScale="85000" lnSpcReduction="20000"/>
          </a:bodyPr>
          <a:lstStyle/>
          <a:p>
            <a:pPr marL="274320" indent="-274320" eaLnBrk="1" fontAlgn="auto" hangingPunct="1">
              <a:lnSpc>
                <a:spcPct val="80000"/>
              </a:lnSpc>
              <a:spcAft>
                <a:spcPts val="0"/>
              </a:spcAft>
              <a:buFont typeface="Wingdings" pitchFamily="2" charset="2"/>
              <a:buNone/>
              <a:defRPr/>
            </a:pPr>
            <a:r>
              <a:rPr lang="en-US" sz="2400" smtClean="0"/>
              <a:t>Procedure</a:t>
            </a:r>
          </a:p>
          <a:p>
            <a:pPr marL="274320" indent="-274320" eaLnBrk="1" fontAlgn="auto" hangingPunct="1">
              <a:lnSpc>
                <a:spcPct val="80000"/>
              </a:lnSpc>
              <a:spcAft>
                <a:spcPts val="0"/>
              </a:spcAft>
              <a:buFont typeface="Wingdings 2"/>
              <a:buChar char=""/>
              <a:defRPr/>
            </a:pPr>
            <a:endParaRPr lang="en-US" sz="2400" smtClean="0"/>
          </a:p>
          <a:p>
            <a:pPr marL="274320" indent="-274320" eaLnBrk="1" fontAlgn="auto" hangingPunct="1">
              <a:lnSpc>
                <a:spcPct val="80000"/>
              </a:lnSpc>
              <a:spcAft>
                <a:spcPts val="0"/>
              </a:spcAft>
              <a:buFont typeface="Wingdings 2"/>
              <a:buChar char=""/>
              <a:defRPr/>
            </a:pPr>
            <a:r>
              <a:rPr lang="en-US" sz="2400" smtClean="0"/>
              <a:t>Fold yarn double. Use about 8 inches of 3 or 4 ply smooth synthetic yarn. Loop through about 8 inches of dental floss; tie floss with one over-hand knot.</a:t>
            </a:r>
          </a:p>
          <a:p>
            <a:pPr marL="274320" indent="-274320" eaLnBrk="1" fontAlgn="auto" hangingPunct="1">
              <a:lnSpc>
                <a:spcPct val="80000"/>
              </a:lnSpc>
              <a:spcAft>
                <a:spcPts val="0"/>
              </a:spcAft>
              <a:buFont typeface="Wingdings 2"/>
              <a:buChar char=""/>
              <a:defRPr/>
            </a:pPr>
            <a:r>
              <a:rPr lang="en-US" sz="2400" smtClean="0"/>
              <a:t>Insert floss through the contact area. Draw the yarn into the embrasure.</a:t>
            </a:r>
          </a:p>
          <a:p>
            <a:pPr marL="274320" indent="-274320" eaLnBrk="1" fontAlgn="auto" hangingPunct="1">
              <a:lnSpc>
                <a:spcPct val="80000"/>
              </a:lnSpc>
              <a:spcAft>
                <a:spcPts val="0"/>
              </a:spcAft>
              <a:buFont typeface="Wingdings 2"/>
              <a:buChar char=""/>
              <a:defRPr/>
            </a:pPr>
            <a:r>
              <a:rPr lang="en-US" sz="2400" smtClean="0"/>
              <a:t>Clean adjacent teeth separately with a facial-lingual, back-and-forth stroke. Hold the ends of the yarn distally and then around mesially.</a:t>
            </a:r>
          </a:p>
          <a:p>
            <a:pPr marL="274320" indent="-274320" eaLnBrk="1" fontAlgn="auto" hangingPunct="1">
              <a:lnSpc>
                <a:spcPct val="80000"/>
              </a:lnSpc>
              <a:spcAft>
                <a:spcPts val="0"/>
              </a:spcAft>
              <a:buFont typeface="Wingdings 2"/>
              <a:buChar char=""/>
              <a:defRPr/>
            </a:pPr>
            <a:r>
              <a:rPr lang="en-US" sz="2400" smtClean="0"/>
              <a:t>For specific areas where a papilla</a:t>
            </a:r>
          </a:p>
          <a:p>
            <a:pPr marL="274320" indent="-274320" eaLnBrk="1" fontAlgn="auto" hangingPunct="1">
              <a:lnSpc>
                <a:spcPct val="80000"/>
              </a:lnSpc>
              <a:spcAft>
                <a:spcPts val="0"/>
              </a:spcAft>
              <a:buFont typeface="Wingdings" pitchFamily="2" charset="2"/>
              <a:buNone/>
              <a:defRPr/>
            </a:pPr>
            <a:r>
              <a:rPr lang="en-US" sz="2400" smtClean="0"/>
              <a:t>	may be high or access is not </a:t>
            </a:r>
          </a:p>
          <a:p>
            <a:pPr marL="274320" indent="-274320" eaLnBrk="1" fontAlgn="auto" hangingPunct="1">
              <a:lnSpc>
                <a:spcPct val="80000"/>
              </a:lnSpc>
              <a:spcAft>
                <a:spcPts val="0"/>
              </a:spcAft>
              <a:buFont typeface="Wingdings" pitchFamily="2" charset="2"/>
              <a:buNone/>
              <a:defRPr/>
            </a:pPr>
            <a:r>
              <a:rPr lang="en-US" sz="2400" smtClean="0"/>
              <a:t>	otherwise sufficient for the </a:t>
            </a:r>
          </a:p>
          <a:p>
            <a:pPr marL="274320" indent="-274320" eaLnBrk="1" fontAlgn="auto" hangingPunct="1">
              <a:lnSpc>
                <a:spcPct val="80000"/>
              </a:lnSpc>
              <a:spcAft>
                <a:spcPts val="0"/>
              </a:spcAft>
              <a:buFont typeface="Wingdings" pitchFamily="2" charset="2"/>
              <a:buNone/>
              <a:defRPr/>
            </a:pPr>
            <a:r>
              <a:rPr lang="en-US" sz="2400" smtClean="0"/>
              <a:t>	wide yarn, use the dental </a:t>
            </a:r>
          </a:p>
          <a:p>
            <a:pPr marL="274320" indent="-274320" eaLnBrk="1" fontAlgn="auto" hangingPunct="1">
              <a:lnSpc>
                <a:spcPct val="80000"/>
              </a:lnSpc>
              <a:spcAft>
                <a:spcPts val="0"/>
              </a:spcAft>
              <a:buFont typeface="Wingdings" pitchFamily="2" charset="2"/>
              <a:buNone/>
              <a:defRPr/>
            </a:pPr>
            <a:r>
              <a:rPr lang="en-US" sz="2400" smtClean="0"/>
              <a:t>	floss end of the combination.</a:t>
            </a:r>
          </a:p>
          <a:p>
            <a:pPr marL="274320" indent="-274320" eaLnBrk="1" fontAlgn="auto" hangingPunct="1">
              <a:lnSpc>
                <a:spcPct val="80000"/>
              </a:lnSpc>
              <a:spcAft>
                <a:spcPts val="0"/>
              </a:spcAft>
              <a:buFont typeface="Wingdings 2"/>
              <a:buChar char=""/>
              <a:defRPr/>
            </a:pPr>
            <a:r>
              <a:rPr lang="en-US" sz="2400" smtClean="0"/>
              <a:t>Apply dentifrice.</a:t>
            </a:r>
          </a:p>
          <a:p>
            <a:pPr marL="274320" indent="-274320" eaLnBrk="1" fontAlgn="auto" hangingPunct="1">
              <a:lnSpc>
                <a:spcPct val="80000"/>
              </a:lnSpc>
              <a:spcAft>
                <a:spcPts val="0"/>
              </a:spcAft>
              <a:buFont typeface="Wingdings 2"/>
              <a:buChar char=""/>
              <a:defRPr/>
            </a:pPr>
            <a:r>
              <a:rPr lang="en-US" sz="2400" smtClean="0"/>
              <a:t>For closed contacts, use a floss </a:t>
            </a:r>
          </a:p>
          <a:p>
            <a:pPr marL="274320" indent="-274320" eaLnBrk="1" fontAlgn="auto" hangingPunct="1">
              <a:lnSpc>
                <a:spcPct val="80000"/>
              </a:lnSpc>
              <a:spcAft>
                <a:spcPts val="0"/>
              </a:spcAft>
              <a:buFont typeface="Wingdings" pitchFamily="2" charset="2"/>
              <a:buNone/>
              <a:defRPr/>
            </a:pPr>
            <a:r>
              <a:rPr lang="en-US" sz="2400" smtClean="0"/>
              <a:t>	threader </a:t>
            </a:r>
          </a:p>
        </p:txBody>
      </p:sp>
      <p:pic>
        <p:nvPicPr>
          <p:cNvPr id="99332" name="Picture 4" descr="flossing"/>
          <p:cNvPicPr>
            <a:picLocks noChangeAspect="1" noChangeArrowheads="1"/>
          </p:cNvPicPr>
          <p:nvPr/>
        </p:nvPicPr>
        <p:blipFill>
          <a:blip r:embed="rId2"/>
          <a:srcRect/>
          <a:stretch>
            <a:fillRect/>
          </a:stretch>
        </p:blipFill>
        <p:spPr bwMode="auto">
          <a:xfrm>
            <a:off x="5651500" y="3886200"/>
            <a:ext cx="3032125" cy="2495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112713"/>
            <a:ext cx="8229600" cy="1371600"/>
          </a:xfrm>
        </p:spPr>
        <p:txBody>
          <a:bodyPr/>
          <a:lstStyle/>
          <a:p>
            <a:pPr eaLnBrk="1" hangingPunct="1"/>
            <a:r>
              <a:rPr lang="en-US" smtClean="0">
                <a:solidFill>
                  <a:srgbClr val="7B9899"/>
                </a:solidFill>
              </a:rPr>
              <a:t>GAUZE STRIPS</a:t>
            </a:r>
          </a:p>
        </p:txBody>
      </p:sp>
      <p:sp>
        <p:nvSpPr>
          <p:cNvPr id="100355" name="Rectangle 3"/>
          <p:cNvSpPr>
            <a:spLocks noGrp="1" noChangeArrowheads="1"/>
          </p:cNvSpPr>
          <p:nvPr>
            <p:ph sz="quarter" idx="1"/>
          </p:nvPr>
        </p:nvSpPr>
        <p:spPr>
          <a:xfrm>
            <a:off x="468313" y="1412875"/>
            <a:ext cx="5543550" cy="4392613"/>
          </a:xfrm>
        </p:spPr>
        <p:txBody>
          <a:bodyPr/>
          <a:lstStyle/>
          <a:p>
            <a:pPr eaLnBrk="1" hangingPunct="1">
              <a:lnSpc>
                <a:spcPct val="90000"/>
              </a:lnSpc>
              <a:buFont typeface="Wingdings" pitchFamily="2" charset="2"/>
              <a:buNone/>
            </a:pPr>
            <a:r>
              <a:rPr lang="en-US" sz="2400" smtClean="0"/>
              <a:t>Indications</a:t>
            </a:r>
          </a:p>
          <a:p>
            <a:pPr eaLnBrk="1" hangingPunct="1">
              <a:lnSpc>
                <a:spcPct val="90000"/>
              </a:lnSpc>
            </a:pPr>
            <a:r>
              <a:rPr lang="en-US" sz="2400" smtClean="0"/>
              <a:t>For proximal surfaces of </a:t>
            </a:r>
            <a:r>
              <a:rPr lang="en-US" sz="2400" i="1" smtClean="0"/>
              <a:t>widely spaced teeth</a:t>
            </a:r>
            <a:r>
              <a:rPr lang="en-US" sz="2400" smtClean="0"/>
              <a:t>. </a:t>
            </a:r>
          </a:p>
          <a:p>
            <a:pPr eaLnBrk="1" hangingPunct="1">
              <a:lnSpc>
                <a:spcPct val="90000"/>
              </a:lnSpc>
            </a:pPr>
            <a:r>
              <a:rPr lang="en-US" sz="2400" smtClean="0"/>
              <a:t>For surfaces of teeth </a:t>
            </a:r>
            <a:r>
              <a:rPr lang="en-US" sz="2400" i="1" smtClean="0"/>
              <a:t>next to edentulous</a:t>
            </a:r>
            <a:r>
              <a:rPr lang="en-US" sz="2400" smtClean="0"/>
              <a:t> areas.</a:t>
            </a:r>
          </a:p>
          <a:p>
            <a:pPr eaLnBrk="1" hangingPunct="1">
              <a:lnSpc>
                <a:spcPct val="90000"/>
              </a:lnSpc>
            </a:pPr>
            <a:r>
              <a:rPr lang="en-US" sz="2400" smtClean="0"/>
              <a:t>For distal and mesial surfaces of abutment teeth.</a:t>
            </a:r>
          </a:p>
          <a:p>
            <a:pPr eaLnBrk="1" hangingPunct="1">
              <a:lnSpc>
                <a:spcPct val="90000"/>
              </a:lnSpc>
            </a:pPr>
            <a:r>
              <a:rPr lang="en-US" sz="2400" smtClean="0"/>
              <a:t>For areas under posterior cantilevered section of a fixed appliance, such as the distal portion of a denture supported by implants.</a:t>
            </a:r>
          </a:p>
        </p:txBody>
      </p:sp>
      <p:pic>
        <p:nvPicPr>
          <p:cNvPr id="100356" name="Picture 4" descr="Picture 014"/>
          <p:cNvPicPr>
            <a:picLocks noChangeAspect="1" noChangeArrowheads="1"/>
          </p:cNvPicPr>
          <p:nvPr/>
        </p:nvPicPr>
        <p:blipFill>
          <a:blip r:embed="rId2"/>
          <a:srcRect/>
          <a:stretch>
            <a:fillRect/>
          </a:stretch>
        </p:blipFill>
        <p:spPr bwMode="auto">
          <a:xfrm>
            <a:off x="6011863" y="2474913"/>
            <a:ext cx="2857500" cy="1962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endParaRPr lang="en-US" smtClean="0">
              <a:solidFill>
                <a:srgbClr val="7B9899"/>
              </a:solidFill>
            </a:endParaRPr>
          </a:p>
        </p:txBody>
      </p:sp>
      <p:sp>
        <p:nvSpPr>
          <p:cNvPr id="101379" name="Rectangle 3"/>
          <p:cNvSpPr>
            <a:spLocks noGrp="1" noChangeArrowheads="1"/>
          </p:cNvSpPr>
          <p:nvPr>
            <p:ph sz="quarter" idx="1"/>
          </p:nvPr>
        </p:nvSpPr>
        <p:spPr>
          <a:xfrm>
            <a:off x="457200" y="908050"/>
            <a:ext cx="5051425" cy="5187950"/>
          </a:xfrm>
        </p:spPr>
        <p:txBody>
          <a:bodyPr/>
          <a:lstStyle/>
          <a:p>
            <a:pPr eaLnBrk="1" hangingPunct="1">
              <a:lnSpc>
                <a:spcPct val="80000"/>
              </a:lnSpc>
              <a:buFont typeface="Wingdings" pitchFamily="2" charset="2"/>
              <a:buNone/>
            </a:pPr>
            <a:r>
              <a:rPr lang="en-US" sz="2800" smtClean="0"/>
              <a:t>Procedure</a:t>
            </a:r>
          </a:p>
          <a:p>
            <a:pPr eaLnBrk="1" hangingPunct="1">
              <a:lnSpc>
                <a:spcPct val="80000"/>
              </a:lnSpc>
            </a:pPr>
            <a:r>
              <a:rPr lang="en-US" sz="2800" smtClean="0"/>
              <a:t>Cut 1 inch gauze bandage into a 6 to 8 inch length, and fold in thirds or down the center.</a:t>
            </a:r>
          </a:p>
          <a:p>
            <a:pPr eaLnBrk="1" hangingPunct="1">
              <a:lnSpc>
                <a:spcPct val="80000"/>
              </a:lnSpc>
            </a:pPr>
            <a:r>
              <a:rPr lang="en-US" sz="2800" smtClean="0"/>
              <a:t>Position the fold of the gauze on the cervical area next to the gingival crest and work back and forth several times; hold ends in a distal direction to clean a mesial surface, and in a mesial direction to clean a distal surface.</a:t>
            </a:r>
          </a:p>
        </p:txBody>
      </p:sp>
      <p:pic>
        <p:nvPicPr>
          <p:cNvPr id="101380" name="Picture 4" descr="Picture 014"/>
          <p:cNvPicPr>
            <a:picLocks noChangeAspect="1" noChangeArrowheads="1"/>
          </p:cNvPicPr>
          <p:nvPr/>
        </p:nvPicPr>
        <p:blipFill>
          <a:blip r:embed="rId2"/>
          <a:srcRect/>
          <a:stretch>
            <a:fillRect/>
          </a:stretch>
        </p:blipFill>
        <p:spPr bwMode="auto">
          <a:xfrm>
            <a:off x="5795963" y="2835275"/>
            <a:ext cx="2857500" cy="1962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9"/>
          <p:cNvSpPr>
            <a:spLocks noGrp="1" noChangeArrowheads="1"/>
          </p:cNvSpPr>
          <p:nvPr>
            <p:ph type="title"/>
          </p:nvPr>
        </p:nvSpPr>
        <p:spPr>
          <a:xfrm>
            <a:off x="457200" y="44450"/>
            <a:ext cx="8229600" cy="1371600"/>
          </a:xfrm>
        </p:spPr>
        <p:txBody>
          <a:bodyPr/>
          <a:lstStyle/>
          <a:p>
            <a:pPr eaLnBrk="1" hangingPunct="1"/>
            <a:r>
              <a:rPr lang="en-US" smtClean="0">
                <a:solidFill>
                  <a:srgbClr val="7B9899"/>
                </a:solidFill>
              </a:rPr>
              <a:t>Mechanical plaque control</a:t>
            </a:r>
            <a:endParaRPr lang="en-IN" smtClean="0">
              <a:solidFill>
                <a:srgbClr val="7B9899"/>
              </a:solidFill>
            </a:endParaRPr>
          </a:p>
        </p:txBody>
      </p:sp>
      <p:sp>
        <p:nvSpPr>
          <p:cNvPr id="37891" name="Rectangle 10"/>
          <p:cNvSpPr>
            <a:spLocks noGrp="1" noChangeArrowheads="1"/>
          </p:cNvSpPr>
          <p:nvPr>
            <p:ph sz="quarter" idx="1"/>
          </p:nvPr>
        </p:nvSpPr>
        <p:spPr>
          <a:xfrm>
            <a:off x="457200" y="1412875"/>
            <a:ext cx="8229600" cy="5256213"/>
          </a:xfrm>
        </p:spPr>
        <p:txBody>
          <a:bodyPr/>
          <a:lstStyle/>
          <a:p>
            <a:pPr marL="609600" indent="-609600" eaLnBrk="1" hangingPunct="1">
              <a:lnSpc>
                <a:spcPct val="80000"/>
              </a:lnSpc>
              <a:buFont typeface="Wingdings" pitchFamily="2" charset="2"/>
              <a:buNone/>
            </a:pPr>
            <a:r>
              <a:rPr lang="en-US" sz="2000" smtClean="0"/>
              <a:t>1) Toothbrushes</a:t>
            </a:r>
          </a:p>
          <a:p>
            <a:pPr marL="609600" indent="-609600" eaLnBrk="1" hangingPunct="1">
              <a:lnSpc>
                <a:spcPct val="80000"/>
              </a:lnSpc>
              <a:buFont typeface="Wingdings" pitchFamily="2" charset="2"/>
              <a:buNone/>
            </a:pPr>
            <a:r>
              <a:rPr lang="en-US" sz="2000" smtClean="0"/>
              <a:t>	a) Manual toothbrush</a:t>
            </a:r>
          </a:p>
          <a:p>
            <a:pPr marL="609600" indent="-609600" eaLnBrk="1" hangingPunct="1">
              <a:lnSpc>
                <a:spcPct val="80000"/>
              </a:lnSpc>
              <a:buFont typeface="Wingdings" pitchFamily="2" charset="2"/>
              <a:buNone/>
            </a:pPr>
            <a:r>
              <a:rPr lang="en-US" sz="2000" smtClean="0"/>
              <a:t>	b) Electrical toothbrush</a:t>
            </a:r>
          </a:p>
          <a:p>
            <a:pPr marL="609600" indent="-609600" eaLnBrk="1" hangingPunct="1">
              <a:lnSpc>
                <a:spcPct val="80000"/>
              </a:lnSpc>
              <a:buFont typeface="Wingdings" pitchFamily="2" charset="2"/>
              <a:buNone/>
            </a:pPr>
            <a:r>
              <a:rPr lang="en-US" sz="2000" smtClean="0"/>
              <a:t>2) Interdental Aids</a:t>
            </a:r>
          </a:p>
          <a:p>
            <a:pPr marL="609600" indent="-609600" eaLnBrk="1" hangingPunct="1">
              <a:lnSpc>
                <a:spcPct val="80000"/>
              </a:lnSpc>
              <a:buFont typeface="Wingdings" pitchFamily="2" charset="2"/>
              <a:buNone/>
            </a:pPr>
            <a:r>
              <a:rPr lang="en-US" sz="2000" smtClean="0"/>
              <a:t>	a)  Dental floss</a:t>
            </a:r>
          </a:p>
          <a:p>
            <a:pPr marL="609600" indent="-609600" eaLnBrk="1" hangingPunct="1">
              <a:lnSpc>
                <a:spcPct val="80000"/>
              </a:lnSpc>
              <a:buFont typeface="Wingdings" pitchFamily="2" charset="2"/>
              <a:buNone/>
            </a:pPr>
            <a:r>
              <a:rPr lang="en-US" sz="2000" smtClean="0"/>
              <a:t>	b)  Triangular tooth picks</a:t>
            </a:r>
          </a:p>
          <a:p>
            <a:pPr marL="609600" indent="-609600" eaLnBrk="1" hangingPunct="1">
              <a:lnSpc>
                <a:spcPct val="80000"/>
              </a:lnSpc>
              <a:buFont typeface="Wingdings" pitchFamily="2" charset="2"/>
              <a:buNone/>
            </a:pPr>
            <a:r>
              <a:rPr lang="en-US" sz="2000" smtClean="0"/>
              <a:t>		- Hand held triangular toothpicks</a:t>
            </a:r>
          </a:p>
          <a:p>
            <a:pPr marL="609600" indent="-609600" eaLnBrk="1" hangingPunct="1">
              <a:lnSpc>
                <a:spcPct val="80000"/>
              </a:lnSpc>
              <a:buFont typeface="Wingdings" pitchFamily="2" charset="2"/>
              <a:buNone/>
            </a:pPr>
            <a:r>
              <a:rPr lang="en-US" sz="2000" smtClean="0"/>
              <a:t>		- Proxapic</a:t>
            </a:r>
          </a:p>
          <a:p>
            <a:pPr marL="609600" indent="-609600" eaLnBrk="1" hangingPunct="1">
              <a:lnSpc>
                <a:spcPct val="80000"/>
              </a:lnSpc>
              <a:buFont typeface="Wingdings" pitchFamily="2" charset="2"/>
              <a:buNone/>
            </a:pPr>
            <a:r>
              <a:rPr lang="en-US" sz="2000" smtClean="0"/>
              <a:t>	c)  Interdental brushes</a:t>
            </a:r>
          </a:p>
          <a:p>
            <a:pPr marL="609600" indent="-609600" eaLnBrk="1" hangingPunct="1">
              <a:lnSpc>
                <a:spcPct val="80000"/>
              </a:lnSpc>
              <a:buFont typeface="Wingdings" pitchFamily="2" charset="2"/>
              <a:buNone/>
            </a:pPr>
            <a:r>
              <a:rPr lang="en-US" sz="2000" smtClean="0"/>
              <a:t>		- Proxabrush system</a:t>
            </a:r>
          </a:p>
          <a:p>
            <a:pPr marL="609600" indent="-609600" eaLnBrk="1" hangingPunct="1">
              <a:lnSpc>
                <a:spcPct val="80000"/>
              </a:lnSpc>
              <a:buFont typeface="Wingdings" pitchFamily="2" charset="2"/>
              <a:buNone/>
            </a:pPr>
            <a:r>
              <a:rPr lang="en-US" sz="2000" smtClean="0"/>
              <a:t>		- Bottle brushes</a:t>
            </a:r>
          </a:p>
          <a:p>
            <a:pPr marL="609600" indent="-609600" eaLnBrk="1" hangingPunct="1">
              <a:lnSpc>
                <a:spcPct val="80000"/>
              </a:lnSpc>
              <a:buFont typeface="Wingdings" pitchFamily="2" charset="2"/>
              <a:buNone/>
            </a:pPr>
            <a:r>
              <a:rPr lang="en-US" sz="2000" smtClean="0"/>
              <a:t>		- Single tufted brushes</a:t>
            </a:r>
          </a:p>
          <a:p>
            <a:pPr marL="609600" indent="-609600" eaLnBrk="1" hangingPunct="1">
              <a:lnSpc>
                <a:spcPct val="80000"/>
              </a:lnSpc>
              <a:buFont typeface="Wingdings" pitchFamily="2" charset="2"/>
              <a:buNone/>
            </a:pPr>
            <a:r>
              <a:rPr lang="en-US" sz="2000" smtClean="0"/>
              <a:t>	d) Yarn</a:t>
            </a:r>
          </a:p>
          <a:p>
            <a:pPr marL="609600" indent="-609600" eaLnBrk="1" hangingPunct="1">
              <a:lnSpc>
                <a:spcPct val="80000"/>
              </a:lnSpc>
              <a:buFont typeface="Wingdings" pitchFamily="2" charset="2"/>
              <a:buNone/>
            </a:pPr>
            <a:r>
              <a:rPr lang="en-US" sz="2000" smtClean="0"/>
              <a:t>	e) Superfloss</a:t>
            </a:r>
          </a:p>
          <a:p>
            <a:pPr marL="609600" indent="-609600" eaLnBrk="1" hangingPunct="1">
              <a:lnSpc>
                <a:spcPct val="80000"/>
              </a:lnSpc>
              <a:buFont typeface="Wingdings" pitchFamily="2" charset="2"/>
              <a:buNone/>
            </a:pPr>
            <a:r>
              <a:rPr lang="en-US" sz="2000" smtClean="0"/>
              <a:t>	f) Perio Aid</a:t>
            </a:r>
            <a:endParaRPr lang="en-IN" sz="2000" smtClean="0"/>
          </a:p>
        </p:txBody>
      </p:sp>
      <p:pic>
        <p:nvPicPr>
          <p:cNvPr id="37892" name="Picture 11" descr="toothbrushes-080508-lg-3817091"/>
          <p:cNvPicPr>
            <a:picLocks noChangeAspect="1" noChangeArrowheads="1"/>
          </p:cNvPicPr>
          <p:nvPr/>
        </p:nvPicPr>
        <p:blipFill>
          <a:blip r:embed="rId2"/>
          <a:srcRect/>
          <a:stretch>
            <a:fillRect/>
          </a:stretch>
        </p:blipFill>
        <p:spPr bwMode="auto">
          <a:xfrm>
            <a:off x="5364163" y="1639888"/>
            <a:ext cx="3276600" cy="438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smtClean="0"/>
              <a:t>ORAL IRRIGATION DEVICES</a:t>
            </a:r>
            <a:br>
              <a:rPr lang="en-US" sz="4000" smtClean="0"/>
            </a:br>
            <a:r>
              <a:rPr lang="en-US" sz="4000" smtClean="0"/>
              <a:t>Supragingival irrigation</a:t>
            </a:r>
          </a:p>
        </p:txBody>
      </p:sp>
      <p:sp>
        <p:nvSpPr>
          <p:cNvPr id="102403" name="Rectangle 3"/>
          <p:cNvSpPr>
            <a:spLocks noGrp="1" noChangeArrowheads="1"/>
          </p:cNvSpPr>
          <p:nvPr>
            <p:ph sz="quarter" idx="1"/>
          </p:nvPr>
        </p:nvSpPr>
        <p:spPr>
          <a:xfrm>
            <a:off x="457200" y="1981200"/>
            <a:ext cx="8229600" cy="2671763"/>
          </a:xfrm>
        </p:spPr>
        <p:txBody>
          <a:bodyPr/>
          <a:lstStyle/>
          <a:p>
            <a:pPr eaLnBrk="1" hangingPunct="1">
              <a:lnSpc>
                <a:spcPct val="90000"/>
              </a:lnSpc>
            </a:pPr>
            <a:r>
              <a:rPr lang="en-US" sz="2400" smtClean="0"/>
              <a:t>Oral irrigators clean nonadherent bacteria and oral debris from the oral cavity more effectively than the toothbrushes and mouthrinses. They are particularly helpful for removing debris from inaccessible areas around orthodontic appliances and fixed prostheses. Oral irrigation can be useful in delivering antimicrobial agents into periodontal pockets.</a:t>
            </a:r>
          </a:p>
          <a:p>
            <a:pPr eaLnBrk="1" hangingPunct="1">
              <a:lnSpc>
                <a:spcPct val="90000"/>
              </a:lnSpc>
              <a:buFont typeface="Wingdings" pitchFamily="2" charset="2"/>
              <a:buNone/>
            </a:pPr>
            <a:endParaRPr lang="en-US" sz="2400" smtClean="0"/>
          </a:p>
        </p:txBody>
      </p:sp>
      <p:pic>
        <p:nvPicPr>
          <p:cNvPr id="102404" name="Picture 7" descr="si1"/>
          <p:cNvPicPr>
            <a:picLocks noChangeAspect="1" noChangeArrowheads="1"/>
          </p:cNvPicPr>
          <p:nvPr/>
        </p:nvPicPr>
        <p:blipFill>
          <a:blip r:embed="rId2"/>
          <a:srcRect/>
          <a:stretch>
            <a:fillRect/>
          </a:stretch>
        </p:blipFill>
        <p:spPr bwMode="auto">
          <a:xfrm>
            <a:off x="1908175" y="4321175"/>
            <a:ext cx="5321300" cy="2492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smtClean="0">
                <a:solidFill>
                  <a:srgbClr val="7B9899"/>
                </a:solidFill>
              </a:rPr>
              <a:t>TONGUE SCRAPERS</a:t>
            </a:r>
          </a:p>
        </p:txBody>
      </p:sp>
      <p:sp>
        <p:nvSpPr>
          <p:cNvPr id="134147" name="Rectangle 3"/>
          <p:cNvSpPr>
            <a:spLocks noGrp="1" noChangeArrowheads="1"/>
          </p:cNvSpPr>
          <p:nvPr>
            <p:ph sz="quarter" idx="1"/>
          </p:nvPr>
        </p:nvSpPr>
        <p:spPr>
          <a:xfrm>
            <a:off x="457200" y="2024063"/>
            <a:ext cx="4546600" cy="4057650"/>
          </a:xfrm>
        </p:spPr>
        <p:txBody>
          <a:bodyPr>
            <a:normAutofit lnSpcReduction="10000"/>
          </a:bodyPr>
          <a:lstStyle/>
          <a:p>
            <a:pPr marL="274320" indent="-274320" eaLnBrk="1" fontAlgn="auto" hangingPunct="1">
              <a:lnSpc>
                <a:spcPct val="80000"/>
              </a:lnSpc>
              <a:spcAft>
                <a:spcPts val="0"/>
              </a:spcAft>
              <a:buFont typeface="Wingdings 2"/>
              <a:buChar char=""/>
              <a:defRPr/>
            </a:pPr>
            <a:r>
              <a:rPr lang="en-US" sz="2800" smtClean="0"/>
              <a:t>Tongue brushing has been advocated as part of daily home oral hygiene together with toothbrushing and flossing, since this might reduce a potential reservoir of microorganisms contributing to plaque formation (</a:t>
            </a:r>
            <a:r>
              <a:rPr lang="en-US" sz="2800" i="1" smtClean="0"/>
              <a:t>Christen &amp; Swanson 1978)</a:t>
            </a:r>
            <a:r>
              <a:rPr lang="en-US" sz="2800" smtClean="0"/>
              <a:t> </a:t>
            </a:r>
          </a:p>
        </p:txBody>
      </p:sp>
      <p:pic>
        <p:nvPicPr>
          <p:cNvPr id="103428" name="Picture 4" descr="tng scraper"/>
          <p:cNvPicPr>
            <a:picLocks noChangeAspect="1" noChangeArrowheads="1"/>
          </p:cNvPicPr>
          <p:nvPr/>
        </p:nvPicPr>
        <p:blipFill>
          <a:blip r:embed="rId2"/>
          <a:srcRect/>
          <a:stretch>
            <a:fillRect/>
          </a:stretch>
        </p:blipFill>
        <p:spPr bwMode="auto">
          <a:xfrm>
            <a:off x="5003800" y="2354263"/>
            <a:ext cx="3887788" cy="3162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b="1" smtClean="0"/>
              <a:t>Plaque Removal In Patients Undergoing Orthodontic Treatment</a:t>
            </a:r>
          </a:p>
        </p:txBody>
      </p:sp>
      <p:sp>
        <p:nvSpPr>
          <p:cNvPr id="104451" name="Rectangle 3"/>
          <p:cNvSpPr>
            <a:spLocks noGrp="1" noChangeArrowheads="1"/>
          </p:cNvSpPr>
          <p:nvPr>
            <p:ph sz="quarter" idx="1"/>
          </p:nvPr>
        </p:nvSpPr>
        <p:spPr>
          <a:xfrm>
            <a:off x="457200" y="2052638"/>
            <a:ext cx="4546600" cy="4400550"/>
          </a:xfrm>
        </p:spPr>
        <p:txBody>
          <a:bodyPr/>
          <a:lstStyle/>
          <a:p>
            <a:pPr eaLnBrk="1" hangingPunct="1">
              <a:lnSpc>
                <a:spcPct val="80000"/>
              </a:lnSpc>
            </a:pPr>
            <a:r>
              <a:rPr lang="en-US" sz="2800" smtClean="0"/>
              <a:t>The patient should be motivated to maintain a good oral hygiene.</a:t>
            </a:r>
          </a:p>
          <a:p>
            <a:pPr eaLnBrk="1" hangingPunct="1">
              <a:lnSpc>
                <a:spcPct val="80000"/>
              </a:lnSpc>
            </a:pPr>
            <a:r>
              <a:rPr lang="en-US" sz="2800" smtClean="0"/>
              <a:t>Perform brushing before a mirror so that brush application is accurate and brushing is thorough. </a:t>
            </a:r>
          </a:p>
          <a:p>
            <a:pPr eaLnBrk="1" hangingPunct="1">
              <a:lnSpc>
                <a:spcPct val="80000"/>
              </a:lnSpc>
            </a:pPr>
            <a:r>
              <a:rPr lang="en-US" sz="2800" smtClean="0"/>
              <a:t>Use a disclosing solution rinse to assist in self-evaluation. </a:t>
            </a:r>
          </a:p>
        </p:txBody>
      </p:sp>
      <p:pic>
        <p:nvPicPr>
          <p:cNvPr id="104452" name="Picture 4" descr="Floss%20With%20Braces%20pic13"/>
          <p:cNvPicPr>
            <a:picLocks noChangeAspect="1" noChangeArrowheads="1"/>
          </p:cNvPicPr>
          <p:nvPr/>
        </p:nvPicPr>
        <p:blipFill>
          <a:blip r:embed="rId2"/>
          <a:srcRect/>
          <a:stretch>
            <a:fillRect/>
          </a:stretch>
        </p:blipFill>
        <p:spPr bwMode="auto">
          <a:xfrm>
            <a:off x="5148263" y="2708275"/>
            <a:ext cx="3600450" cy="2592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468313" y="404813"/>
            <a:ext cx="8229600" cy="1371600"/>
          </a:xfrm>
        </p:spPr>
        <p:txBody>
          <a:bodyPr/>
          <a:lstStyle/>
          <a:p>
            <a:pPr eaLnBrk="1" hangingPunct="1"/>
            <a:endParaRPr lang="en-US" smtClean="0">
              <a:solidFill>
                <a:srgbClr val="7B9899"/>
              </a:solidFill>
            </a:endParaRPr>
          </a:p>
        </p:txBody>
      </p:sp>
      <p:sp>
        <p:nvSpPr>
          <p:cNvPr id="105475" name="Rectangle 3"/>
          <p:cNvSpPr>
            <a:spLocks noGrp="1" noChangeArrowheads="1"/>
          </p:cNvSpPr>
          <p:nvPr>
            <p:ph sz="quarter" idx="1"/>
          </p:nvPr>
        </p:nvSpPr>
        <p:spPr>
          <a:xfrm>
            <a:off x="457200" y="836613"/>
            <a:ext cx="5627688" cy="5832475"/>
          </a:xfrm>
        </p:spPr>
        <p:txBody>
          <a:bodyPr/>
          <a:lstStyle/>
          <a:p>
            <a:pPr eaLnBrk="1" hangingPunct="1">
              <a:lnSpc>
                <a:spcPct val="80000"/>
              </a:lnSpc>
              <a:buFont typeface="Wingdings" pitchFamily="2" charset="2"/>
              <a:buNone/>
            </a:pPr>
            <a:r>
              <a:rPr lang="en-US" sz="2000" b="1" smtClean="0"/>
              <a:t>Conventional Toothbrushes</a:t>
            </a:r>
            <a:endParaRPr lang="en-US" sz="2000" smtClean="0"/>
          </a:p>
          <a:p>
            <a:pPr eaLnBrk="1" hangingPunct="1">
              <a:lnSpc>
                <a:spcPct val="80000"/>
              </a:lnSpc>
            </a:pPr>
            <a:endParaRPr lang="en-US" sz="2000" smtClean="0"/>
          </a:p>
          <a:p>
            <a:pPr eaLnBrk="1" hangingPunct="1">
              <a:lnSpc>
                <a:spcPct val="80000"/>
              </a:lnSpc>
              <a:buFont typeface="Wingdings" pitchFamily="2" charset="2"/>
              <a:buNone/>
            </a:pPr>
            <a:r>
              <a:rPr lang="en-US" sz="2000" smtClean="0"/>
              <a:t>1.	Brushes should have soft bristles with rounded ends to minimize gingival and tooth abrasion.</a:t>
            </a:r>
          </a:p>
          <a:p>
            <a:pPr eaLnBrk="1" hangingPunct="1">
              <a:lnSpc>
                <a:spcPct val="80000"/>
              </a:lnSpc>
              <a:buFont typeface="Wingdings" pitchFamily="2" charset="2"/>
              <a:buNone/>
            </a:pPr>
            <a:r>
              <a:rPr lang="en-US" sz="2000" smtClean="0"/>
              <a:t>2.	Orthodontic designs (with the middle row of bris­tles shorter than the outer rows) may be more effective. A shorter middle row that can be applied directly over the appliance. It is used with a short horizontal stroke.</a:t>
            </a:r>
          </a:p>
          <a:p>
            <a:pPr eaLnBrk="1" hangingPunct="1">
              <a:lnSpc>
                <a:spcPct val="80000"/>
              </a:lnSpc>
              <a:buFont typeface="Wingdings" pitchFamily="2" charset="2"/>
              <a:buNone/>
            </a:pPr>
            <a:r>
              <a:rPr lang="en-US" sz="2000" smtClean="0"/>
              <a:t>3.</a:t>
            </a:r>
            <a:r>
              <a:rPr lang="en-US" sz="2000" i="1" smtClean="0"/>
              <a:t>Power brush. </a:t>
            </a:r>
            <a:r>
              <a:rPr lang="en-US" sz="2000" smtClean="0"/>
              <a:t>Used with soft filaments, a light stroke, and at a low speed, power brushes have been shown to be very effective for maintaining gingival health and cleaning around appliances </a:t>
            </a:r>
          </a:p>
          <a:p>
            <a:pPr eaLnBrk="1" hangingPunct="1">
              <a:lnSpc>
                <a:spcPct val="80000"/>
              </a:lnSpc>
            </a:pPr>
            <a:endParaRPr lang="en-US" sz="2000" smtClean="0"/>
          </a:p>
          <a:p>
            <a:pPr eaLnBrk="1" hangingPunct="1">
              <a:lnSpc>
                <a:spcPct val="80000"/>
              </a:lnSpc>
            </a:pPr>
            <a:r>
              <a:rPr lang="en-US" sz="2000" smtClean="0"/>
              <a:t>Recommend an approved fluoride dentifrice to aid in dental caries control </a:t>
            </a:r>
          </a:p>
          <a:p>
            <a:pPr eaLnBrk="1" hangingPunct="1">
              <a:lnSpc>
                <a:spcPct val="80000"/>
              </a:lnSpc>
              <a:buFont typeface="Wingdings" pitchFamily="2" charset="2"/>
              <a:buNone/>
            </a:pPr>
            <a:endParaRPr lang="en-US" sz="2000" smtClean="0"/>
          </a:p>
        </p:txBody>
      </p:sp>
      <p:pic>
        <p:nvPicPr>
          <p:cNvPr id="105476" name="Picture 4"/>
          <p:cNvPicPr>
            <a:picLocks noChangeAspect="1" noChangeArrowheads="1"/>
          </p:cNvPicPr>
          <p:nvPr/>
        </p:nvPicPr>
        <p:blipFill>
          <a:blip r:embed="rId2"/>
          <a:srcRect t="1910"/>
          <a:stretch>
            <a:fillRect/>
          </a:stretch>
        </p:blipFill>
        <p:spPr bwMode="auto">
          <a:xfrm>
            <a:off x="6084888" y="404813"/>
            <a:ext cx="2735262" cy="2552700"/>
          </a:xfrm>
          <a:prstGeom prst="rect">
            <a:avLst/>
          </a:prstGeom>
          <a:noFill/>
          <a:ln w="9525">
            <a:noFill/>
            <a:miter lim="800000"/>
            <a:headEnd/>
            <a:tailEnd/>
          </a:ln>
        </p:spPr>
      </p:pic>
      <p:sp>
        <p:nvSpPr>
          <p:cNvPr id="105477" name="Rectangle 9"/>
          <p:cNvSpPr>
            <a:spLocks noChangeArrowheads="1"/>
          </p:cNvSpPr>
          <p:nvPr/>
        </p:nvSpPr>
        <p:spPr bwMode="auto">
          <a:xfrm>
            <a:off x="0" y="1995488"/>
            <a:ext cx="9144000" cy="0"/>
          </a:xfrm>
          <a:prstGeom prst="rect">
            <a:avLst/>
          </a:prstGeom>
          <a:noFill/>
          <a:ln w="9525" algn="ctr">
            <a:noFill/>
            <a:miter lim="800000"/>
            <a:headEnd/>
            <a:tailEnd/>
          </a:ln>
        </p:spPr>
        <p:txBody>
          <a:bodyPr wrap="none" anchor="ctr">
            <a:spAutoFit/>
          </a:bodyPr>
          <a:lstStyle/>
          <a:p>
            <a:endParaRPr lang="en-US"/>
          </a:p>
        </p:txBody>
      </p:sp>
      <p:pic>
        <p:nvPicPr>
          <p:cNvPr id="105478" name="Picture 8"/>
          <p:cNvPicPr>
            <a:picLocks noChangeAspect="1" noChangeArrowheads="1"/>
          </p:cNvPicPr>
          <p:nvPr/>
        </p:nvPicPr>
        <p:blipFill>
          <a:blip r:embed="rId3"/>
          <a:srcRect/>
          <a:stretch>
            <a:fillRect/>
          </a:stretch>
        </p:blipFill>
        <p:spPr bwMode="auto">
          <a:xfrm>
            <a:off x="6084888" y="3357563"/>
            <a:ext cx="2700337" cy="2867025"/>
          </a:xfrm>
          <a:prstGeom prst="rect">
            <a:avLst/>
          </a:prstGeom>
          <a:noFill/>
          <a:ln w="9525">
            <a:noFill/>
            <a:miter lim="800000"/>
            <a:headEnd/>
            <a:tailEnd/>
          </a:ln>
        </p:spPr>
      </p:pic>
      <p:sp>
        <p:nvSpPr>
          <p:cNvPr id="105479" name="Rectangle 10"/>
          <p:cNvSpPr>
            <a:spLocks noChangeArrowheads="1"/>
          </p:cNvSpPr>
          <p:nvPr/>
        </p:nvSpPr>
        <p:spPr bwMode="auto">
          <a:xfrm>
            <a:off x="0" y="4862513"/>
            <a:ext cx="9144000" cy="0"/>
          </a:xfrm>
          <a:prstGeom prst="rect">
            <a:avLst/>
          </a:prstGeom>
          <a:noFill/>
          <a:ln w="9525" algn="ctr">
            <a:noFill/>
            <a:miter lim="800000"/>
            <a:headEnd/>
            <a:tailEnd/>
          </a:ln>
        </p:spPr>
        <p:txBody>
          <a:bodyPr wrap="none" anchor="ctr">
            <a:spAutoFit/>
          </a:bodyPr>
          <a:lstStyle/>
          <a:p>
            <a:pPr>
              <a:tabLst>
                <a:tab pos="258763" algn="l"/>
                <a:tab pos="352425" algn="l"/>
              </a:tabLst>
            </a:pPr>
            <a:endParaRPr lang="en-US">
              <a:latin typeface="Tahoma" pitchFamily="34"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endParaRPr lang="en-US" smtClean="0">
              <a:solidFill>
                <a:srgbClr val="7B9899"/>
              </a:solidFill>
            </a:endParaRPr>
          </a:p>
        </p:txBody>
      </p:sp>
      <p:sp>
        <p:nvSpPr>
          <p:cNvPr id="106499" name="Rectangle 3"/>
          <p:cNvSpPr>
            <a:spLocks noGrp="1" noChangeArrowheads="1"/>
          </p:cNvSpPr>
          <p:nvPr>
            <p:ph sz="quarter" idx="1"/>
          </p:nvPr>
        </p:nvSpPr>
        <p:spPr>
          <a:xfrm>
            <a:off x="457200" y="1052513"/>
            <a:ext cx="8229600" cy="4681537"/>
          </a:xfrm>
        </p:spPr>
        <p:txBody>
          <a:bodyPr/>
          <a:lstStyle/>
          <a:p>
            <a:pPr eaLnBrk="1" hangingPunct="1">
              <a:lnSpc>
                <a:spcPct val="80000"/>
              </a:lnSpc>
              <a:buFont typeface="Wingdings" pitchFamily="2" charset="2"/>
              <a:buNone/>
            </a:pPr>
            <a:r>
              <a:rPr lang="en-US" sz="2200" b="1" smtClean="0"/>
              <a:t>Brushing Procedure</a:t>
            </a:r>
            <a:endParaRPr lang="en-US" sz="2200" smtClean="0"/>
          </a:p>
          <a:p>
            <a:pPr eaLnBrk="1" hangingPunct="1">
              <a:lnSpc>
                <a:spcPct val="80000"/>
              </a:lnSpc>
            </a:pPr>
            <a:r>
              <a:rPr lang="en-US" sz="2200" smtClean="0"/>
              <a:t>1.	</a:t>
            </a:r>
            <a:r>
              <a:rPr lang="en-US" sz="2200" i="1" smtClean="0"/>
              <a:t>Sulcular brushing. </a:t>
            </a:r>
            <a:r>
              <a:rPr lang="en-US" sz="2200" smtClean="0"/>
              <a:t>A sulcular method is needed by most patients for cleaning the appliances and maintaining the gingiva.</a:t>
            </a:r>
          </a:p>
          <a:p>
            <a:pPr eaLnBrk="1" hangingPunct="1">
              <a:lnSpc>
                <a:spcPct val="80000"/>
              </a:lnSpc>
            </a:pPr>
            <a:r>
              <a:rPr lang="en-US" sz="2200" smtClean="0"/>
              <a:t>2.	</a:t>
            </a:r>
            <a:r>
              <a:rPr lang="en-US" sz="2200" i="1" smtClean="0"/>
              <a:t>Adapt for appliance. </a:t>
            </a:r>
            <a:r>
              <a:rPr lang="en-US" sz="2200" smtClean="0"/>
              <a:t>Special adaptation is required for facial surfaces. Place the brush with filament ends directed toward the occlusal sur­face to clean over the wire and bracket (or under for mandibular arch); place in Stillman position for the opposite side.</a:t>
            </a:r>
          </a:p>
          <a:p>
            <a:pPr eaLnBrk="1" hangingPunct="1">
              <a:lnSpc>
                <a:spcPct val="80000"/>
              </a:lnSpc>
            </a:pPr>
            <a:r>
              <a:rPr lang="en-US" sz="2200" smtClean="0"/>
              <a:t>3.	</a:t>
            </a:r>
            <a:r>
              <a:rPr lang="en-US" sz="2200" i="1" smtClean="0"/>
              <a:t>Clean all surfaces. </a:t>
            </a:r>
            <a:r>
              <a:rPr lang="en-US" sz="2200" smtClean="0"/>
              <a:t>To ensure cleanliness, one should brush the appliances in any way that the filaments can be manipulated. Insert the brush from below, over, and above the arch wire; rotate and vibrate to remove biofilm and debris.</a:t>
            </a:r>
          </a:p>
          <a:p>
            <a:pPr eaLnBrk="1" hangingPunct="1">
              <a:lnSpc>
                <a:spcPct val="80000"/>
              </a:lnSpc>
            </a:pPr>
            <a:r>
              <a:rPr lang="en-US" sz="2200" smtClean="0"/>
              <a:t>4.	</a:t>
            </a:r>
            <a:r>
              <a:rPr lang="en-US" sz="2200" i="1" smtClean="0"/>
              <a:t>Lingual and palatal. </a:t>
            </a:r>
            <a:r>
              <a:rPr lang="en-US" sz="2200" smtClean="0"/>
              <a:t>Approach to brushing is similar to the basic strokes used on the facial surfaces. .</a:t>
            </a:r>
            <a:endParaRPr lang="en-IN" sz="220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endParaRPr lang="en-US" smtClean="0">
              <a:solidFill>
                <a:srgbClr val="7B9899"/>
              </a:solidFill>
            </a:endParaRPr>
          </a:p>
        </p:txBody>
      </p:sp>
      <p:sp>
        <p:nvSpPr>
          <p:cNvPr id="107523" name="Rectangle 3"/>
          <p:cNvSpPr>
            <a:spLocks noGrp="1" noChangeArrowheads="1"/>
          </p:cNvSpPr>
          <p:nvPr>
            <p:ph sz="quarter" idx="1"/>
          </p:nvPr>
        </p:nvSpPr>
        <p:spPr>
          <a:xfrm>
            <a:off x="301625" y="1527175"/>
            <a:ext cx="8504238" cy="4572000"/>
          </a:xfrm>
        </p:spPr>
        <p:txBody>
          <a:bodyPr/>
          <a:lstStyle/>
          <a:p>
            <a:pPr eaLnBrk="1" hangingPunct="1"/>
            <a:endParaRPr lang="en-US" smtClean="0"/>
          </a:p>
        </p:txBody>
      </p:sp>
      <p:pic>
        <p:nvPicPr>
          <p:cNvPr id="107524" name="Picture 4" descr="Floss%20With%20Braces%20pic12"/>
          <p:cNvPicPr>
            <a:picLocks noChangeAspect="1" noChangeArrowheads="1"/>
          </p:cNvPicPr>
          <p:nvPr/>
        </p:nvPicPr>
        <p:blipFill>
          <a:blip r:embed="rId2"/>
          <a:srcRect/>
          <a:stretch>
            <a:fillRect/>
          </a:stretch>
        </p:blipFill>
        <p:spPr bwMode="auto">
          <a:xfrm>
            <a:off x="1042988" y="836613"/>
            <a:ext cx="7200900" cy="5184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endParaRPr lang="en-US" smtClean="0">
              <a:solidFill>
                <a:srgbClr val="7B9899"/>
              </a:solidFill>
            </a:endParaRPr>
          </a:p>
        </p:txBody>
      </p:sp>
      <p:sp>
        <p:nvSpPr>
          <p:cNvPr id="108547" name="Rectangle 3"/>
          <p:cNvSpPr>
            <a:spLocks noGrp="1" noChangeArrowheads="1"/>
          </p:cNvSpPr>
          <p:nvPr>
            <p:ph sz="quarter" idx="1"/>
          </p:nvPr>
        </p:nvSpPr>
        <p:spPr>
          <a:xfrm>
            <a:off x="34925" y="476250"/>
            <a:ext cx="8229600" cy="6121400"/>
          </a:xfrm>
        </p:spPr>
        <p:txBody>
          <a:bodyPr/>
          <a:lstStyle/>
          <a:p>
            <a:pPr eaLnBrk="1" hangingPunct="1">
              <a:lnSpc>
                <a:spcPct val="80000"/>
              </a:lnSpc>
              <a:buFont typeface="Wingdings" pitchFamily="2" charset="2"/>
              <a:buNone/>
            </a:pPr>
            <a:r>
              <a:rPr lang="en-US" sz="1800" b="1" smtClean="0"/>
              <a:t>Electric Toothbrushes</a:t>
            </a:r>
            <a:endParaRPr lang="en-US" sz="1800" smtClean="0"/>
          </a:p>
          <a:p>
            <a:pPr eaLnBrk="1" hangingPunct="1">
              <a:lnSpc>
                <a:spcPct val="80000"/>
              </a:lnSpc>
            </a:pPr>
            <a:r>
              <a:rPr lang="en-US" sz="1800" smtClean="0"/>
              <a:t>Previous studies have demonstrated that 20% </a:t>
            </a:r>
          </a:p>
          <a:p>
            <a:pPr eaLnBrk="1" hangingPunct="1">
              <a:lnSpc>
                <a:spcPct val="80000"/>
              </a:lnSpc>
              <a:buFont typeface="Wingdings" pitchFamily="2" charset="2"/>
              <a:buNone/>
            </a:pPr>
            <a:r>
              <a:rPr lang="en-US" sz="1800" smtClean="0"/>
              <a:t>	to 40% of orthodontic patients with fixed </a:t>
            </a:r>
          </a:p>
          <a:p>
            <a:pPr eaLnBrk="1" hangingPunct="1">
              <a:lnSpc>
                <a:spcPct val="80000"/>
              </a:lnSpc>
              <a:buFont typeface="Wingdings" pitchFamily="2" charset="2"/>
              <a:buNone/>
            </a:pPr>
            <a:r>
              <a:rPr lang="en-US" sz="1800" smtClean="0"/>
              <a:t>	appliances will show less than ideal plaque </a:t>
            </a:r>
          </a:p>
          <a:p>
            <a:pPr eaLnBrk="1" hangingPunct="1">
              <a:lnSpc>
                <a:spcPct val="80000"/>
              </a:lnSpc>
              <a:buFont typeface="Wingdings" pitchFamily="2" charset="2"/>
              <a:buNone/>
            </a:pPr>
            <a:r>
              <a:rPr lang="en-US" sz="1800" smtClean="0"/>
              <a:t>	removal with conventional toothbrushes </a:t>
            </a:r>
          </a:p>
          <a:p>
            <a:pPr eaLnBrk="1" hangingPunct="1">
              <a:lnSpc>
                <a:spcPct val="80000"/>
              </a:lnSpc>
              <a:buFont typeface="Wingdings" pitchFamily="2" charset="2"/>
              <a:buNone/>
            </a:pPr>
            <a:r>
              <a:rPr lang="en-US" sz="1800" smtClean="0"/>
              <a:t>	even with repeated instructions.</a:t>
            </a:r>
          </a:p>
          <a:p>
            <a:pPr eaLnBrk="1" hangingPunct="1">
              <a:lnSpc>
                <a:spcPct val="80000"/>
              </a:lnSpc>
            </a:pPr>
            <a:r>
              <a:rPr lang="en-US" sz="1800" smtClean="0"/>
              <a:t>The Rotadent electric toothbrush with the</a:t>
            </a:r>
            <a:r>
              <a:rPr lang="en-US" sz="1800" b="1" smtClean="0"/>
              <a:t> </a:t>
            </a:r>
          </a:p>
          <a:p>
            <a:pPr eaLnBrk="1" hangingPunct="1">
              <a:lnSpc>
                <a:spcPct val="80000"/>
              </a:lnSpc>
              <a:buFont typeface="Wingdings" pitchFamily="2" charset="2"/>
              <a:buNone/>
            </a:pPr>
            <a:r>
              <a:rPr lang="en-US" sz="1800" smtClean="0"/>
              <a:t>	pointed bristles is most effective for patients. </a:t>
            </a:r>
          </a:p>
          <a:p>
            <a:pPr eaLnBrk="1" hangingPunct="1">
              <a:lnSpc>
                <a:spcPct val="80000"/>
              </a:lnSpc>
              <a:buFont typeface="Wingdings" pitchFamily="2" charset="2"/>
              <a:buNone/>
            </a:pPr>
            <a:r>
              <a:rPr lang="en-US" sz="1800" smtClean="0"/>
              <a:t>	Its advantages following:</a:t>
            </a:r>
          </a:p>
          <a:p>
            <a:pPr eaLnBrk="1" hangingPunct="1">
              <a:lnSpc>
                <a:spcPct val="80000"/>
              </a:lnSpc>
              <a:buFont typeface="Wingdings" pitchFamily="2" charset="2"/>
              <a:buNone/>
            </a:pPr>
            <a:r>
              <a:rPr lang="en-US" sz="1800" smtClean="0"/>
              <a:t>		a.Most effective toothbrush for interproximal plaque removal</a:t>
            </a:r>
          </a:p>
          <a:p>
            <a:pPr eaLnBrk="1" hangingPunct="1">
              <a:lnSpc>
                <a:spcPct val="80000"/>
              </a:lnSpc>
              <a:buFont typeface="Wingdings" pitchFamily="2" charset="2"/>
              <a:buNone/>
            </a:pPr>
            <a:r>
              <a:rPr lang="en-US" sz="1800" smtClean="0"/>
              <a:t>		b.Least abrasion because of smaller diameter bristles (especially 	important for implant &amp; exposed root surfaces</a:t>
            </a:r>
          </a:p>
          <a:p>
            <a:pPr eaLnBrk="1" hangingPunct="1">
              <a:lnSpc>
                <a:spcPct val="80000"/>
              </a:lnSpc>
              <a:buFont typeface="Wingdings" pitchFamily="2" charset="2"/>
              <a:buNone/>
            </a:pPr>
            <a:r>
              <a:rPr lang="en-US" sz="1800" smtClean="0"/>
              <a:t>		c.Lower cost for replacement brush heads (only every 6 to 8 weeks)</a:t>
            </a:r>
          </a:p>
          <a:p>
            <a:pPr eaLnBrk="1" hangingPunct="1">
              <a:lnSpc>
                <a:spcPct val="80000"/>
              </a:lnSpc>
              <a:buFont typeface="Wingdings" pitchFamily="2" charset="2"/>
              <a:buNone/>
            </a:pPr>
            <a:r>
              <a:rPr lang="en-US" sz="1800" smtClean="0"/>
              <a:t>		</a:t>
            </a:r>
          </a:p>
          <a:p>
            <a:pPr eaLnBrk="1" hangingPunct="1">
              <a:lnSpc>
                <a:spcPct val="80000"/>
              </a:lnSpc>
              <a:buFont typeface="Wingdings" pitchFamily="2" charset="2"/>
              <a:buNone/>
            </a:pPr>
            <a:r>
              <a:rPr lang="en-US" sz="1800" smtClean="0"/>
              <a:t>Oral B-Braun and Interplak are more effective than the conventional toothbrush but have higher cost for </a:t>
            </a:r>
            <a:r>
              <a:rPr lang="en-US" sz="1800" b="1" smtClean="0"/>
              <a:t>replacement</a:t>
            </a:r>
            <a:r>
              <a:rPr lang="en-US" sz="1800" smtClean="0"/>
              <a:t>, which is</a:t>
            </a:r>
            <a:r>
              <a:rPr lang="en-US" sz="1800" b="1" smtClean="0"/>
              <a:t> </a:t>
            </a:r>
            <a:r>
              <a:rPr lang="en-US" sz="1800" smtClean="0"/>
              <a:t>usually every 2 to 3 weeks for Braun and 6 weeks for Interplak.</a:t>
            </a:r>
          </a:p>
          <a:p>
            <a:pPr eaLnBrk="1" hangingPunct="1">
              <a:lnSpc>
                <a:spcPct val="80000"/>
              </a:lnSpc>
              <a:buFont typeface="Wingdings" pitchFamily="2" charset="2"/>
              <a:buNone/>
            </a:pPr>
            <a:r>
              <a:rPr lang="en-US" sz="1800" smtClean="0"/>
              <a:t>		</a:t>
            </a:r>
          </a:p>
          <a:p>
            <a:pPr eaLnBrk="1" hangingPunct="1">
              <a:lnSpc>
                <a:spcPct val="80000"/>
              </a:lnSpc>
              <a:buFont typeface="Wingdings" pitchFamily="2" charset="2"/>
              <a:buNone/>
            </a:pPr>
            <a:r>
              <a:rPr lang="en-US" sz="1800" smtClean="0"/>
              <a:t>		In addition to the toothbrushes, patients can use a number of agents to help improve gingival health. These agents include </a:t>
            </a:r>
            <a:r>
              <a:rPr lang="en-US" sz="1800" b="1" smtClean="0"/>
              <a:t>stannous fluoride, Listerine rinse, triclosan, chlorhexidine &amp; other antiplaque agents.</a:t>
            </a:r>
            <a:endParaRPr lang="en-IN" sz="1800" b="1" smtClean="0"/>
          </a:p>
        </p:txBody>
      </p:sp>
      <p:pic>
        <p:nvPicPr>
          <p:cNvPr id="108548" name="Picture 4" descr="sonic ortho"/>
          <p:cNvPicPr>
            <a:picLocks noChangeAspect="1" noChangeArrowheads="1"/>
          </p:cNvPicPr>
          <p:nvPr/>
        </p:nvPicPr>
        <p:blipFill>
          <a:blip r:embed="rId2"/>
          <a:srcRect/>
          <a:stretch>
            <a:fillRect/>
          </a:stretch>
        </p:blipFill>
        <p:spPr bwMode="auto">
          <a:xfrm>
            <a:off x="5795963" y="406400"/>
            <a:ext cx="3179762" cy="237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endParaRPr lang="en-US" smtClean="0">
              <a:solidFill>
                <a:srgbClr val="7B9899"/>
              </a:solidFill>
            </a:endParaRPr>
          </a:p>
        </p:txBody>
      </p:sp>
      <p:sp>
        <p:nvSpPr>
          <p:cNvPr id="109571" name="Rectangle 3"/>
          <p:cNvSpPr>
            <a:spLocks noGrp="1" noChangeArrowheads="1"/>
          </p:cNvSpPr>
          <p:nvPr>
            <p:ph sz="quarter" idx="1"/>
          </p:nvPr>
        </p:nvSpPr>
        <p:spPr>
          <a:xfrm>
            <a:off x="457200" y="2268538"/>
            <a:ext cx="8229600" cy="3736975"/>
          </a:xfrm>
        </p:spPr>
        <p:txBody>
          <a:bodyPr/>
          <a:lstStyle/>
          <a:p>
            <a:pPr eaLnBrk="1" hangingPunct="1">
              <a:buFont typeface="Wingdings" pitchFamily="2" charset="2"/>
              <a:buNone/>
            </a:pPr>
            <a:r>
              <a:rPr lang="en-US" smtClean="0"/>
              <a:t>Interdental care</a:t>
            </a:r>
          </a:p>
          <a:p>
            <a:pPr eaLnBrk="1" hangingPunct="1">
              <a:buFont typeface="Wingdings" pitchFamily="2" charset="2"/>
              <a:buNone/>
            </a:pPr>
            <a:r>
              <a:rPr lang="en-US" smtClean="0"/>
              <a:t>	Regular flossing should be done with the help of floss threaders </a:t>
            </a:r>
            <a:endParaRPr lang="en-IN" smtClean="0"/>
          </a:p>
        </p:txBody>
      </p:sp>
      <p:pic>
        <p:nvPicPr>
          <p:cNvPr id="109572" name="Picture 6" descr="flossing"/>
          <p:cNvPicPr>
            <a:picLocks noChangeAspect="1" noChangeArrowheads="1"/>
          </p:cNvPicPr>
          <p:nvPr/>
        </p:nvPicPr>
        <p:blipFill>
          <a:blip r:embed="rId2"/>
          <a:srcRect/>
          <a:stretch>
            <a:fillRect/>
          </a:stretch>
        </p:blipFill>
        <p:spPr bwMode="auto">
          <a:xfrm>
            <a:off x="179388" y="3860800"/>
            <a:ext cx="2743200" cy="1844675"/>
          </a:xfrm>
          <a:prstGeom prst="rect">
            <a:avLst/>
          </a:prstGeom>
          <a:noFill/>
          <a:ln w="9525">
            <a:noFill/>
            <a:miter lim="800000"/>
            <a:headEnd/>
            <a:tailEnd/>
          </a:ln>
        </p:spPr>
      </p:pic>
      <p:pic>
        <p:nvPicPr>
          <p:cNvPr id="109573" name="Picture 7" descr="OralHyg05Hi"/>
          <p:cNvPicPr>
            <a:picLocks noChangeAspect="1" noChangeArrowheads="1"/>
          </p:cNvPicPr>
          <p:nvPr/>
        </p:nvPicPr>
        <p:blipFill>
          <a:blip r:embed="rId3"/>
          <a:srcRect/>
          <a:stretch>
            <a:fillRect/>
          </a:stretch>
        </p:blipFill>
        <p:spPr bwMode="auto">
          <a:xfrm>
            <a:off x="3341688" y="3860800"/>
            <a:ext cx="2743200" cy="1885950"/>
          </a:xfrm>
          <a:prstGeom prst="rect">
            <a:avLst/>
          </a:prstGeom>
          <a:noFill/>
          <a:ln w="9525">
            <a:noFill/>
            <a:miter lim="800000"/>
            <a:headEnd/>
            <a:tailEnd/>
          </a:ln>
        </p:spPr>
      </p:pic>
      <p:pic>
        <p:nvPicPr>
          <p:cNvPr id="109574" name="Picture 8" descr="hcb09"/>
          <p:cNvPicPr>
            <a:picLocks noChangeAspect="1" noChangeArrowheads="1"/>
          </p:cNvPicPr>
          <p:nvPr/>
        </p:nvPicPr>
        <p:blipFill>
          <a:blip r:embed="rId4"/>
          <a:srcRect/>
          <a:stretch>
            <a:fillRect/>
          </a:stretch>
        </p:blipFill>
        <p:spPr bwMode="auto">
          <a:xfrm>
            <a:off x="6557963" y="3851275"/>
            <a:ext cx="2406650" cy="1809750"/>
          </a:xfrm>
          <a:prstGeom prst="rect">
            <a:avLst/>
          </a:prstGeom>
          <a:noFill/>
          <a:ln w="9525">
            <a:noFill/>
            <a:miter lim="800000"/>
            <a:headEnd/>
            <a:tailEnd/>
          </a:ln>
        </p:spPr>
      </p:pic>
      <p:sp>
        <p:nvSpPr>
          <p:cNvPr id="150538" name="Text Box 10"/>
          <p:cNvSpPr txBox="1">
            <a:spLocks noChangeArrowheads="1"/>
          </p:cNvSpPr>
          <p:nvPr/>
        </p:nvSpPr>
        <p:spPr bwMode="auto">
          <a:xfrm>
            <a:off x="3708400" y="5373688"/>
            <a:ext cx="1727200" cy="336550"/>
          </a:xfrm>
          <a:prstGeom prst="rect">
            <a:avLst/>
          </a:prstGeom>
          <a:noFill/>
          <a:ln w="9525" algn="ctr">
            <a:noFill/>
            <a:miter lim="800000"/>
            <a:headEnd/>
            <a:tailEnd/>
          </a:ln>
          <a:effectLst/>
        </p:spPr>
        <p:txBody>
          <a:bodyPr>
            <a:spAutoFit/>
          </a:bodyPr>
          <a:lstStyle/>
          <a:p>
            <a:pPr marL="342900" indent="-342900" eaLnBrk="1" hangingPunct="1">
              <a:spcBef>
                <a:spcPct val="50000"/>
              </a:spcBef>
              <a:buClr>
                <a:schemeClr val="hlink"/>
              </a:buClr>
              <a:buSzPct val="65000"/>
              <a:buFont typeface="Wingdings" pitchFamily="2" charset="2"/>
              <a:buNone/>
              <a:defRPr/>
            </a:pPr>
            <a:r>
              <a:rPr lang="en-US" sz="1600">
                <a:effectLst>
                  <a:outerShdw blurRad="38100" dist="38100" dir="2700000" algn="tl">
                    <a:srgbClr val="000000"/>
                  </a:outerShdw>
                </a:effectLst>
                <a:latin typeface="Tahoma" pitchFamily="34" charset="0"/>
                <a:cs typeface="Arial" pitchFamily="34" charset="0"/>
              </a:rPr>
              <a:t>	superfloss</a:t>
            </a:r>
            <a:endParaRPr lang="en-IN" sz="1600">
              <a:effectLst>
                <a:outerShdw blurRad="38100" dist="38100" dir="2700000" algn="tl">
                  <a:srgbClr val="000000"/>
                </a:outerShdw>
              </a:effectLst>
              <a:latin typeface="Tahoma" pitchFamily="34" charset="0"/>
              <a:cs typeface="Arial" pitchFamily="34"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en-US" sz="4000" b="1" smtClean="0">
                <a:solidFill>
                  <a:srgbClr val="7B9899"/>
                </a:solidFill>
              </a:rPr>
              <a:t>Care procedures for the fixed prosthesis</a:t>
            </a:r>
            <a:endParaRPr lang="en-IN" sz="4000" b="1" smtClean="0">
              <a:solidFill>
                <a:srgbClr val="7B9899"/>
              </a:solidFill>
            </a:endParaRPr>
          </a:p>
        </p:txBody>
      </p:sp>
      <p:sp>
        <p:nvSpPr>
          <p:cNvPr id="110595" name="Rectangle 3"/>
          <p:cNvSpPr>
            <a:spLocks noGrp="1" noChangeArrowheads="1"/>
          </p:cNvSpPr>
          <p:nvPr>
            <p:ph sz="quarter" idx="1"/>
          </p:nvPr>
        </p:nvSpPr>
        <p:spPr>
          <a:xfrm>
            <a:off x="250825" y="1981200"/>
            <a:ext cx="5770563" cy="4400550"/>
          </a:xfrm>
        </p:spPr>
        <p:txBody>
          <a:bodyPr/>
          <a:lstStyle/>
          <a:p>
            <a:pPr eaLnBrk="1" hangingPunct="1">
              <a:lnSpc>
                <a:spcPct val="80000"/>
              </a:lnSpc>
            </a:pPr>
            <a:r>
              <a:rPr lang="en-US" sz="2200" smtClean="0"/>
              <a:t>When suggesting a procedure for the patient to follow for cleaning the oral cavity when a fixed partial denture is present, debris removal with an oral irrigator may be recommended as the first step.</a:t>
            </a:r>
          </a:p>
          <a:p>
            <a:pPr eaLnBrk="1" hangingPunct="1">
              <a:lnSpc>
                <a:spcPct val="80000"/>
              </a:lnSpc>
            </a:pPr>
            <a:r>
              <a:rPr lang="en-US" sz="2200" smtClean="0"/>
              <a:t>The proximal surface of an abutment tooth and the gingival adjacent to a pontic require special attention.</a:t>
            </a:r>
          </a:p>
          <a:p>
            <a:pPr eaLnBrk="1" hangingPunct="1">
              <a:lnSpc>
                <a:spcPct val="80000"/>
              </a:lnSpc>
            </a:pPr>
            <a:r>
              <a:rPr lang="en-US" sz="2200" b="1" smtClean="0"/>
              <a:t>Sulcular method</a:t>
            </a:r>
            <a:r>
              <a:rPr lang="en-US" sz="2200" smtClean="0"/>
              <a:t> of brushing is generally indicated. A nonabrasive dentifrice is indicated to prevent the possibility of abrasion when pontic or crown facings are made of acrylic.</a:t>
            </a:r>
          </a:p>
        </p:txBody>
      </p:sp>
      <p:pic>
        <p:nvPicPr>
          <p:cNvPr id="110596" name="Picture 4" descr="Picture 016"/>
          <p:cNvPicPr>
            <a:picLocks noChangeAspect="1" noChangeArrowheads="1"/>
          </p:cNvPicPr>
          <p:nvPr/>
        </p:nvPicPr>
        <p:blipFill>
          <a:blip r:embed="rId2"/>
          <a:srcRect/>
          <a:stretch>
            <a:fillRect/>
          </a:stretch>
        </p:blipFill>
        <p:spPr bwMode="auto">
          <a:xfrm>
            <a:off x="6156325" y="1125538"/>
            <a:ext cx="2901950" cy="5256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endParaRPr lang="en-US" smtClean="0">
              <a:solidFill>
                <a:srgbClr val="7B9899"/>
              </a:solidFill>
            </a:endParaRPr>
          </a:p>
        </p:txBody>
      </p:sp>
      <p:sp>
        <p:nvSpPr>
          <p:cNvPr id="111619" name="Rectangle 3"/>
          <p:cNvSpPr>
            <a:spLocks noGrp="1" noChangeArrowheads="1"/>
          </p:cNvSpPr>
          <p:nvPr>
            <p:ph sz="quarter" idx="1"/>
          </p:nvPr>
        </p:nvSpPr>
        <p:spPr>
          <a:xfrm>
            <a:off x="301625" y="1527175"/>
            <a:ext cx="8504238" cy="4572000"/>
          </a:xfrm>
        </p:spPr>
        <p:txBody>
          <a:bodyPr/>
          <a:lstStyle/>
          <a:p>
            <a:pPr eaLnBrk="1" hangingPunct="1">
              <a:lnSpc>
                <a:spcPct val="80000"/>
              </a:lnSpc>
            </a:pPr>
            <a:r>
              <a:rPr lang="en-US" sz="2800" smtClean="0"/>
              <a:t>The method of interdental care is selected on the basis of individual patient and the prosthesis.</a:t>
            </a:r>
          </a:p>
          <a:p>
            <a:pPr eaLnBrk="1" hangingPunct="1">
              <a:lnSpc>
                <a:spcPct val="80000"/>
              </a:lnSpc>
            </a:pPr>
            <a:r>
              <a:rPr lang="en-US" sz="2800" smtClean="0"/>
              <a:t>Margins of the restorations may provide slight  irregular areas for retaining biofilm. A toothbrush in </a:t>
            </a:r>
            <a:r>
              <a:rPr lang="en-US" sz="2800" b="1" smtClean="0"/>
              <a:t>Charter’s position</a:t>
            </a:r>
            <a:r>
              <a:rPr lang="en-US" sz="2800" smtClean="0"/>
              <a:t> may be helpful for cleaning the gingival surface of the pontic from the facial aspect. </a:t>
            </a:r>
          </a:p>
          <a:p>
            <a:pPr eaLnBrk="1" hangingPunct="1">
              <a:lnSpc>
                <a:spcPct val="80000"/>
              </a:lnSpc>
            </a:pPr>
            <a:r>
              <a:rPr lang="en-US" sz="2800" smtClean="0"/>
              <a:t>Tufted dental floss is most efficient for cleaning a fixed partial denture. A floss threader is used alongwith.</a:t>
            </a:r>
            <a:endParaRPr lang="en-IN" sz="2800" smtClean="0"/>
          </a:p>
          <a:p>
            <a:pPr eaLnBrk="1" hangingPunct="1">
              <a:lnSpc>
                <a:spcPct val="80000"/>
              </a:lnSpc>
            </a:pPr>
            <a:endParaRPr lang="en-IN" sz="28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endParaRPr lang="en-US" smtClean="0">
              <a:solidFill>
                <a:srgbClr val="7B9899"/>
              </a:solidFill>
            </a:endParaRPr>
          </a:p>
        </p:txBody>
      </p:sp>
      <p:sp>
        <p:nvSpPr>
          <p:cNvPr id="38915" name="Rectangle 3"/>
          <p:cNvSpPr>
            <a:spLocks noGrp="1" noChangeArrowheads="1"/>
          </p:cNvSpPr>
          <p:nvPr>
            <p:ph sz="quarter" idx="1"/>
          </p:nvPr>
        </p:nvSpPr>
        <p:spPr>
          <a:xfrm>
            <a:off x="301625" y="1527175"/>
            <a:ext cx="8504238" cy="4572000"/>
          </a:xfrm>
        </p:spPr>
        <p:txBody>
          <a:bodyPr/>
          <a:lstStyle/>
          <a:p>
            <a:pPr marL="609600" indent="-609600" eaLnBrk="1" hangingPunct="1">
              <a:lnSpc>
                <a:spcPct val="80000"/>
              </a:lnSpc>
              <a:buFont typeface="Wingdings" pitchFamily="2" charset="2"/>
              <a:buNone/>
            </a:pPr>
            <a:r>
              <a:rPr lang="en-US" sz="2000" smtClean="0"/>
              <a:t>3) Aids for gingival stimulation</a:t>
            </a:r>
          </a:p>
          <a:p>
            <a:pPr marL="609600" indent="-609600" eaLnBrk="1" hangingPunct="1">
              <a:lnSpc>
                <a:spcPct val="80000"/>
              </a:lnSpc>
              <a:buFont typeface="Wingdings" pitchFamily="2" charset="2"/>
              <a:buNone/>
            </a:pPr>
            <a:r>
              <a:rPr lang="en-US" sz="2000" smtClean="0"/>
              <a:t>	a) Rubber tip stimulator</a:t>
            </a:r>
          </a:p>
          <a:p>
            <a:pPr marL="609600" indent="-609600" eaLnBrk="1" hangingPunct="1">
              <a:lnSpc>
                <a:spcPct val="80000"/>
              </a:lnSpc>
              <a:buFont typeface="Wingdings" pitchFamily="2" charset="2"/>
              <a:buNone/>
            </a:pPr>
            <a:r>
              <a:rPr lang="en-US" sz="2000" smtClean="0"/>
              <a:t>	b) Balsa wood edge</a:t>
            </a:r>
          </a:p>
          <a:p>
            <a:pPr marL="609600" indent="-609600" eaLnBrk="1" hangingPunct="1">
              <a:lnSpc>
                <a:spcPct val="80000"/>
              </a:lnSpc>
              <a:buFont typeface="Wingdings" pitchFamily="2" charset="2"/>
              <a:buNone/>
            </a:pPr>
            <a:r>
              <a:rPr lang="en-US" sz="2000" smtClean="0"/>
              <a:t>4) Others</a:t>
            </a:r>
          </a:p>
          <a:p>
            <a:pPr marL="609600" indent="-609600" eaLnBrk="1" hangingPunct="1">
              <a:lnSpc>
                <a:spcPct val="80000"/>
              </a:lnSpc>
              <a:buFont typeface="Wingdings" pitchFamily="2" charset="2"/>
              <a:buNone/>
            </a:pPr>
            <a:r>
              <a:rPr lang="en-US" sz="2000" smtClean="0"/>
              <a:t>	a) Water irrigation devices</a:t>
            </a:r>
          </a:p>
          <a:p>
            <a:pPr marL="609600" indent="-609600" eaLnBrk="1" hangingPunct="1">
              <a:lnSpc>
                <a:spcPct val="80000"/>
              </a:lnSpc>
              <a:buFont typeface="Wingdings" pitchFamily="2" charset="2"/>
              <a:buNone/>
            </a:pPr>
            <a:r>
              <a:rPr lang="en-US" sz="2000" smtClean="0"/>
              <a:t>	b) Gauze strips</a:t>
            </a:r>
          </a:p>
          <a:p>
            <a:pPr marL="609600" indent="-609600" eaLnBrk="1" hangingPunct="1">
              <a:lnSpc>
                <a:spcPct val="80000"/>
              </a:lnSpc>
              <a:buFont typeface="Wingdings" pitchFamily="2" charset="2"/>
              <a:buNone/>
            </a:pPr>
            <a:r>
              <a:rPr lang="en-US" sz="2000" smtClean="0"/>
              <a:t>5) Aids for edentulous or partially edentulous </a:t>
            </a:r>
          </a:p>
          <a:p>
            <a:pPr marL="609600" indent="-609600" eaLnBrk="1" hangingPunct="1">
              <a:lnSpc>
                <a:spcPct val="80000"/>
              </a:lnSpc>
              <a:buFont typeface="Wingdings" pitchFamily="2" charset="2"/>
              <a:buNone/>
            </a:pPr>
            <a:r>
              <a:rPr lang="en-US" sz="2000" smtClean="0"/>
              <a:t>	patients</a:t>
            </a:r>
          </a:p>
          <a:p>
            <a:pPr marL="609600" indent="-609600" eaLnBrk="1" hangingPunct="1">
              <a:lnSpc>
                <a:spcPct val="80000"/>
              </a:lnSpc>
              <a:buFont typeface="Wingdings" pitchFamily="2" charset="2"/>
              <a:buNone/>
            </a:pPr>
            <a:r>
              <a:rPr lang="en-US" sz="2000" smtClean="0"/>
              <a:t>	a) Denture &amp; clasp brushes</a:t>
            </a:r>
            <a:endParaRPr lang="en-IN" sz="2000" smtClean="0"/>
          </a:p>
        </p:txBody>
      </p:sp>
      <p:sp>
        <p:nvSpPr>
          <p:cNvPr id="38916" name="Rectangle 4"/>
          <p:cNvSpPr>
            <a:spLocks noChangeArrowheads="1"/>
          </p:cNvSpPr>
          <p:nvPr/>
        </p:nvSpPr>
        <p:spPr bwMode="auto">
          <a:xfrm>
            <a:off x="2268538" y="4292600"/>
            <a:ext cx="914400" cy="914400"/>
          </a:xfrm>
          <a:prstGeom prst="rect">
            <a:avLst/>
          </a:prstGeom>
          <a:noFill/>
          <a:ln w="9525" algn="ctr">
            <a:noFill/>
            <a:miter lim="800000"/>
            <a:headEnd/>
            <a:tailEnd/>
          </a:ln>
        </p:spPr>
        <p:txBody>
          <a:bodyPr wrap="none" anchor="ctr"/>
          <a:lstStyle/>
          <a:p>
            <a:endParaRPr lang="en-US"/>
          </a:p>
        </p:txBody>
      </p:sp>
      <p:pic>
        <p:nvPicPr>
          <p:cNvPr id="38917" name="Picture 6" descr="oral-b-triumph-with-smartguide"/>
          <p:cNvPicPr>
            <a:picLocks noChangeAspect="1" noChangeArrowheads="1"/>
          </p:cNvPicPr>
          <p:nvPr/>
        </p:nvPicPr>
        <p:blipFill>
          <a:blip r:embed="rId2"/>
          <a:srcRect/>
          <a:stretch>
            <a:fillRect/>
          </a:stretch>
        </p:blipFill>
        <p:spPr bwMode="auto">
          <a:xfrm>
            <a:off x="5724525" y="1412875"/>
            <a:ext cx="3203575"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endParaRPr lang="en-US" smtClean="0">
              <a:solidFill>
                <a:srgbClr val="7B9899"/>
              </a:solidFill>
            </a:endParaRPr>
          </a:p>
        </p:txBody>
      </p:sp>
      <p:sp>
        <p:nvSpPr>
          <p:cNvPr id="112643" name="Rectangle 3"/>
          <p:cNvSpPr>
            <a:spLocks noGrp="1" noChangeArrowheads="1"/>
          </p:cNvSpPr>
          <p:nvPr>
            <p:ph sz="quarter" idx="1"/>
          </p:nvPr>
        </p:nvSpPr>
        <p:spPr>
          <a:xfrm>
            <a:off x="2690813" y="3278188"/>
            <a:ext cx="3609975" cy="942975"/>
          </a:xfrm>
        </p:spPr>
        <p:txBody>
          <a:bodyPr/>
          <a:lstStyle/>
          <a:p>
            <a:pPr algn="ctr" eaLnBrk="1" hangingPunct="1">
              <a:buFont typeface="Wingdings" pitchFamily="2" charset="2"/>
              <a:buNone/>
            </a:pPr>
            <a:r>
              <a:rPr lang="en-US" sz="4000" smtClean="0">
                <a:latin typeface="Copperplate Gothic Bold" pitchFamily="34" charset="0"/>
              </a:rPr>
              <a:t>Thank you</a:t>
            </a:r>
            <a:endParaRPr lang="en-IN" sz="4000" smtClean="0">
              <a:latin typeface="Copperplate Gothic Bold"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solidFill>
                  <a:srgbClr val="7B9899"/>
                </a:solidFill>
              </a:rPr>
              <a:t>Toothbrushes</a:t>
            </a:r>
            <a:endParaRPr lang="en-IN" smtClean="0">
              <a:solidFill>
                <a:srgbClr val="7B9899"/>
              </a:solidFill>
            </a:endParaRPr>
          </a:p>
        </p:txBody>
      </p:sp>
      <p:sp>
        <p:nvSpPr>
          <p:cNvPr id="39939" name="Rectangle 3"/>
          <p:cNvSpPr>
            <a:spLocks noGrp="1" noChangeArrowheads="1"/>
          </p:cNvSpPr>
          <p:nvPr>
            <p:ph sz="quarter" idx="1"/>
          </p:nvPr>
        </p:nvSpPr>
        <p:spPr>
          <a:xfrm>
            <a:off x="468313" y="1700213"/>
            <a:ext cx="5267325" cy="4897437"/>
          </a:xfrm>
        </p:spPr>
        <p:txBody>
          <a:bodyPr/>
          <a:lstStyle/>
          <a:p>
            <a:pPr eaLnBrk="1" hangingPunct="1">
              <a:lnSpc>
                <a:spcPct val="90000"/>
              </a:lnSpc>
              <a:buClr>
                <a:schemeClr val="tx1"/>
              </a:buClr>
              <a:buFontTx/>
              <a:buChar char="•"/>
            </a:pPr>
            <a:r>
              <a:rPr lang="en-US" sz="2000" smtClean="0"/>
              <a:t>Appeared first in China in 1600 B.C.</a:t>
            </a:r>
          </a:p>
          <a:p>
            <a:pPr eaLnBrk="1" hangingPunct="1">
              <a:lnSpc>
                <a:spcPct val="90000"/>
              </a:lnSpc>
              <a:buClr>
                <a:schemeClr val="tx1"/>
              </a:buClr>
              <a:buFontTx/>
              <a:buChar char="•"/>
            </a:pPr>
            <a:endParaRPr lang="en-US" sz="2000" smtClean="0"/>
          </a:p>
          <a:p>
            <a:pPr eaLnBrk="1" hangingPunct="1">
              <a:lnSpc>
                <a:spcPct val="90000"/>
              </a:lnSpc>
              <a:buClr>
                <a:schemeClr val="tx1"/>
              </a:buClr>
              <a:buFontTx/>
              <a:buChar char="•"/>
            </a:pPr>
            <a:r>
              <a:rPr lang="en-US" sz="2000" smtClean="0"/>
              <a:t>First patented in America in 1857 </a:t>
            </a:r>
          </a:p>
          <a:p>
            <a:pPr eaLnBrk="1" hangingPunct="1">
              <a:lnSpc>
                <a:spcPct val="90000"/>
              </a:lnSpc>
              <a:buClr>
                <a:schemeClr val="tx1"/>
              </a:buClr>
              <a:buFontTx/>
              <a:buChar char="•"/>
            </a:pPr>
            <a:endParaRPr lang="en-US" sz="2000" smtClean="0"/>
          </a:p>
          <a:p>
            <a:pPr eaLnBrk="1" hangingPunct="1">
              <a:lnSpc>
                <a:spcPct val="90000"/>
              </a:lnSpc>
              <a:buClr>
                <a:schemeClr val="tx1"/>
              </a:buClr>
              <a:buFontTx/>
              <a:buChar char="•"/>
            </a:pPr>
            <a:r>
              <a:rPr lang="en-US" sz="2000" smtClean="0"/>
              <a:t>Bristles were earlier derived from hog</a:t>
            </a:r>
          </a:p>
          <a:p>
            <a:pPr eaLnBrk="1" hangingPunct="1">
              <a:lnSpc>
                <a:spcPct val="90000"/>
              </a:lnSpc>
              <a:buClr>
                <a:schemeClr val="tx1"/>
              </a:buClr>
              <a:buFontTx/>
              <a:buChar char="•"/>
            </a:pPr>
            <a:r>
              <a:rPr lang="en-US" sz="2000" smtClean="0"/>
              <a:t>the natural bristles fray, break, soften and lose elasticity quickly</a:t>
            </a:r>
          </a:p>
          <a:p>
            <a:pPr eaLnBrk="1" hangingPunct="1">
              <a:lnSpc>
                <a:spcPct val="90000"/>
              </a:lnSpc>
              <a:buClr>
                <a:schemeClr val="tx1"/>
              </a:buClr>
              <a:buFontTx/>
              <a:buChar char="•"/>
            </a:pPr>
            <a:endParaRPr lang="en-US" sz="2000" smtClean="0"/>
          </a:p>
          <a:p>
            <a:pPr eaLnBrk="1" hangingPunct="1">
              <a:lnSpc>
                <a:spcPct val="90000"/>
              </a:lnSpc>
              <a:buClr>
                <a:schemeClr val="tx1"/>
              </a:buClr>
              <a:buFontTx/>
              <a:buChar char="•"/>
            </a:pPr>
            <a:r>
              <a:rPr lang="en-US" sz="2000" smtClean="0"/>
              <a:t>Nylon bristles first made their appearance during the second world war.</a:t>
            </a:r>
          </a:p>
          <a:p>
            <a:pPr eaLnBrk="1" hangingPunct="1">
              <a:lnSpc>
                <a:spcPct val="90000"/>
              </a:lnSpc>
              <a:buClr>
                <a:schemeClr val="tx1"/>
              </a:buClr>
              <a:buFontTx/>
              <a:buChar char="•"/>
            </a:pPr>
            <a:r>
              <a:rPr lang="en-US" sz="2000" smtClean="0"/>
              <a:t>Nowadays nylon bristles are mostly used.</a:t>
            </a:r>
          </a:p>
          <a:p>
            <a:pPr eaLnBrk="1" hangingPunct="1">
              <a:lnSpc>
                <a:spcPct val="90000"/>
              </a:lnSpc>
              <a:buClr>
                <a:schemeClr val="tx1"/>
              </a:buClr>
              <a:buFontTx/>
              <a:buChar char="•"/>
            </a:pPr>
            <a:endParaRPr lang="en-US" sz="2000" smtClean="0"/>
          </a:p>
          <a:p>
            <a:pPr eaLnBrk="1" hangingPunct="1">
              <a:lnSpc>
                <a:spcPct val="90000"/>
              </a:lnSpc>
              <a:buClr>
                <a:schemeClr val="tx1"/>
              </a:buClr>
              <a:buFontTx/>
              <a:buChar char="•"/>
            </a:pPr>
            <a:r>
              <a:rPr lang="en-US" sz="2000" smtClean="0"/>
              <a:t>Round bristle ends cause fewer scratches than the flat cut bristles with sharp ends</a:t>
            </a:r>
            <a:r>
              <a:rPr lang="en-IN" sz="2000" smtClean="0"/>
              <a:t> </a:t>
            </a:r>
          </a:p>
        </p:txBody>
      </p:sp>
      <p:pic>
        <p:nvPicPr>
          <p:cNvPr id="39940" name="Picture 5" descr="INGSEYFS0183"/>
          <p:cNvPicPr>
            <a:picLocks noChangeAspect="1" noChangeArrowheads="1"/>
          </p:cNvPicPr>
          <p:nvPr/>
        </p:nvPicPr>
        <p:blipFill>
          <a:blip r:embed="rId2"/>
          <a:srcRect/>
          <a:stretch>
            <a:fillRect/>
          </a:stretch>
        </p:blipFill>
        <p:spPr bwMode="auto">
          <a:xfrm>
            <a:off x="5867400" y="1628775"/>
            <a:ext cx="2962275" cy="446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1436</TotalTime>
  <Words>3216</Words>
  <Application>Microsoft Office PowerPoint</Application>
  <PresentationFormat>On-screen Show (4:3)</PresentationFormat>
  <Paragraphs>416</Paragraphs>
  <Slides>80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80</vt:i4>
      </vt:variant>
    </vt:vector>
  </HeadingPairs>
  <TitlesOfParts>
    <vt:vector size="91" baseType="lpstr">
      <vt:lpstr>Arial</vt:lpstr>
      <vt:lpstr>Georgia</vt:lpstr>
      <vt:lpstr>Wingdings 2</vt:lpstr>
      <vt:lpstr>Wingdings</vt:lpstr>
      <vt:lpstr>Calibri</vt:lpstr>
      <vt:lpstr>Arial Unicode MS</vt:lpstr>
      <vt:lpstr>Mangal</vt:lpstr>
      <vt:lpstr>Tahoma</vt:lpstr>
      <vt:lpstr>Verdana</vt:lpstr>
      <vt:lpstr>Copperplate Gothic Bold</vt:lpstr>
      <vt:lpstr>Civic</vt:lpstr>
      <vt:lpstr>MECHANICAL PLAQUE CONTROL</vt:lpstr>
      <vt:lpstr>Slide 2</vt:lpstr>
      <vt:lpstr>Slide 3</vt:lpstr>
      <vt:lpstr>Advantages of plaque control</vt:lpstr>
      <vt:lpstr>Methods of plaque control</vt:lpstr>
      <vt:lpstr>Advantages of mechanical plaque control</vt:lpstr>
      <vt:lpstr>Mechanical plaque control</vt:lpstr>
      <vt:lpstr>Slide 8</vt:lpstr>
      <vt:lpstr>Toothbrushes</vt:lpstr>
      <vt:lpstr> </vt:lpstr>
      <vt:lpstr>Slide 11</vt:lpstr>
      <vt:lpstr>Electrically powered brushes</vt:lpstr>
      <vt:lpstr>Slide 13</vt:lpstr>
      <vt:lpstr>Sonic and ultrasonic toothbrushes </vt:lpstr>
      <vt:lpstr>Slide 15</vt:lpstr>
      <vt:lpstr>Ionic toothbrushes</vt:lpstr>
      <vt:lpstr>TOOTHBRUSHING METHODS</vt:lpstr>
      <vt:lpstr>Slide 18</vt:lpstr>
      <vt:lpstr>Slide 19</vt:lpstr>
      <vt:lpstr>BASS TECHNIQUE/ SULCUS CLEANING METHOD</vt:lpstr>
      <vt:lpstr>Slide 21</vt:lpstr>
      <vt:lpstr>Slide 22</vt:lpstr>
      <vt:lpstr>Slide 23</vt:lpstr>
      <vt:lpstr>STILLMAN METHOD</vt:lpstr>
      <vt:lpstr>MODIFIED STILLMAN’S TECHNIQUE</vt:lpstr>
      <vt:lpstr>Technique</vt:lpstr>
      <vt:lpstr>Slide 27</vt:lpstr>
      <vt:lpstr>MODIFIED BASS TECHNIQUE</vt:lpstr>
      <vt:lpstr>CHARTERS METHOD </vt:lpstr>
      <vt:lpstr>Slide 30</vt:lpstr>
      <vt:lpstr>Slide 31</vt:lpstr>
      <vt:lpstr>THE ROLL TECHNIQUE</vt:lpstr>
      <vt:lpstr>Slide 33</vt:lpstr>
      <vt:lpstr>FONES METHOD/CIRCULAR SCRUB METHOD</vt:lpstr>
      <vt:lpstr>Slide 35</vt:lpstr>
      <vt:lpstr>VERTICAL METHODS- LEONARDS METHOD</vt:lpstr>
      <vt:lpstr>HORIZONTAL METHOD</vt:lpstr>
      <vt:lpstr>PHYSIOLOGIC: SMITH’S METHOD</vt:lpstr>
      <vt:lpstr>SCRUB BRUSH TECHNIQUE</vt:lpstr>
      <vt:lpstr>Frequency and effectiveness of toothbrushing</vt:lpstr>
      <vt:lpstr>INTERDENTAL AIDS</vt:lpstr>
      <vt:lpstr>Factors influencing selection of an interdental cleaning aid </vt:lpstr>
      <vt:lpstr>DENTAL FLOSS</vt:lpstr>
      <vt:lpstr>Slide 44</vt:lpstr>
      <vt:lpstr>Slide 45</vt:lpstr>
      <vt:lpstr>Features of Waxed or Expanded PTFE</vt:lpstr>
      <vt:lpstr>Features of unwaxed floss</vt:lpstr>
      <vt:lpstr>Features of Unwaxed</vt:lpstr>
      <vt:lpstr>Methods of Using Dental Floss  </vt:lpstr>
      <vt:lpstr>Methods of Using Dental Floss  </vt:lpstr>
      <vt:lpstr>TUFTED FLOSS </vt:lpstr>
      <vt:lpstr>Slide 52</vt:lpstr>
      <vt:lpstr>Super Floss </vt:lpstr>
      <vt:lpstr>NUFloss </vt:lpstr>
      <vt:lpstr>WOODEN AND RUBBER TIPS</vt:lpstr>
      <vt:lpstr>Slide 56</vt:lpstr>
      <vt:lpstr>Slide 57</vt:lpstr>
      <vt:lpstr>INTERDENTAL BRUSHES</vt:lpstr>
      <vt:lpstr>Types of interdental brushes</vt:lpstr>
      <vt:lpstr>Types of interdental brushes </vt:lpstr>
      <vt:lpstr>Slide 61</vt:lpstr>
      <vt:lpstr>Slide 62</vt:lpstr>
      <vt:lpstr>Single tufted brushes</vt:lpstr>
      <vt:lpstr>New advancements in interdental brushes </vt:lpstr>
      <vt:lpstr>New advancements in interdental brushes</vt:lpstr>
      <vt:lpstr>KNITTING YARN</vt:lpstr>
      <vt:lpstr>Slide 67</vt:lpstr>
      <vt:lpstr>GAUZE STRIPS</vt:lpstr>
      <vt:lpstr>Slide 69</vt:lpstr>
      <vt:lpstr>ORAL IRRIGATION DEVICES Supragingival irrigation</vt:lpstr>
      <vt:lpstr>TONGUE SCRAPERS</vt:lpstr>
      <vt:lpstr>Plaque Removal In Patients Undergoing Orthodontic Treatment</vt:lpstr>
      <vt:lpstr>Slide 73</vt:lpstr>
      <vt:lpstr>Slide 74</vt:lpstr>
      <vt:lpstr>Slide 75</vt:lpstr>
      <vt:lpstr>Slide 76</vt:lpstr>
      <vt:lpstr>Slide 77</vt:lpstr>
      <vt:lpstr>Care procedures for the fixed prosthesis</vt:lpstr>
      <vt:lpstr>Slide 79</vt:lpstr>
      <vt:lpstr>Slide 80</vt:lpstr>
    </vt:vector>
  </TitlesOfParts>
  <Company>JBB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Mechanical plaque control</dc:title>
  <dc:creator>Anmol</dc:creator>
  <cp:lastModifiedBy>user</cp:lastModifiedBy>
  <cp:revision>43</cp:revision>
  <dcterms:created xsi:type="dcterms:W3CDTF">2009-07-09T16:10:37Z</dcterms:created>
  <dcterms:modified xsi:type="dcterms:W3CDTF">2018-02-28T04:27:20Z</dcterms:modified>
</cp:coreProperties>
</file>