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63"/>
  </p:notesMasterIdLst>
  <p:sldIdLst>
    <p:sldId id="256" r:id="rId2"/>
    <p:sldId id="359" r:id="rId3"/>
    <p:sldId id="258" r:id="rId4"/>
    <p:sldId id="259" r:id="rId5"/>
    <p:sldId id="260" r:id="rId6"/>
    <p:sldId id="291" r:id="rId7"/>
    <p:sldId id="270" r:id="rId8"/>
    <p:sldId id="307" r:id="rId9"/>
    <p:sldId id="327" r:id="rId10"/>
    <p:sldId id="271" r:id="rId11"/>
    <p:sldId id="272" r:id="rId12"/>
    <p:sldId id="292" r:id="rId13"/>
    <p:sldId id="273" r:id="rId14"/>
    <p:sldId id="309" r:id="rId15"/>
    <p:sldId id="308" r:id="rId16"/>
    <p:sldId id="363" r:id="rId17"/>
    <p:sldId id="274" r:id="rId18"/>
    <p:sldId id="317" r:id="rId19"/>
    <p:sldId id="316" r:id="rId20"/>
    <p:sldId id="310" r:id="rId21"/>
    <p:sldId id="328" r:id="rId22"/>
    <p:sldId id="329" r:id="rId23"/>
    <p:sldId id="320" r:id="rId24"/>
    <p:sldId id="318" r:id="rId25"/>
    <p:sldId id="352" r:id="rId26"/>
    <p:sldId id="322" r:id="rId27"/>
    <p:sldId id="321" r:id="rId28"/>
    <p:sldId id="330" r:id="rId29"/>
    <p:sldId id="323" r:id="rId30"/>
    <p:sldId id="281" r:id="rId31"/>
    <p:sldId id="311" r:id="rId32"/>
    <p:sldId id="275" r:id="rId33"/>
    <p:sldId id="312" r:id="rId34"/>
    <p:sldId id="361" r:id="rId35"/>
    <p:sldId id="283" r:id="rId36"/>
    <p:sldId id="285" r:id="rId37"/>
    <p:sldId id="365" r:id="rId38"/>
    <p:sldId id="364" r:id="rId39"/>
    <p:sldId id="353" r:id="rId40"/>
    <p:sldId id="342" r:id="rId41"/>
    <p:sldId id="343" r:id="rId42"/>
    <p:sldId id="284" r:id="rId43"/>
    <p:sldId id="332" r:id="rId44"/>
    <p:sldId id="333" r:id="rId45"/>
    <p:sldId id="334" r:id="rId46"/>
    <p:sldId id="335" r:id="rId47"/>
    <p:sldId id="337" r:id="rId48"/>
    <p:sldId id="339" r:id="rId49"/>
    <p:sldId id="340" r:id="rId50"/>
    <p:sldId id="341" r:id="rId51"/>
    <p:sldId id="358" r:id="rId52"/>
    <p:sldId id="357" r:id="rId53"/>
    <p:sldId id="345" r:id="rId54"/>
    <p:sldId id="346" r:id="rId55"/>
    <p:sldId id="347" r:id="rId56"/>
    <p:sldId id="348" r:id="rId57"/>
    <p:sldId id="349" r:id="rId58"/>
    <p:sldId id="350" r:id="rId59"/>
    <p:sldId id="351" r:id="rId60"/>
    <p:sldId id="354" r:id="rId61"/>
    <p:sldId id="35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2D4"/>
    <a:srgbClr val="BE38C8"/>
    <a:srgbClr val="DA8CE0"/>
    <a:srgbClr val="182B8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5" autoAdjust="0"/>
    <p:restoredTop sz="94640"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61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C6CE2-B181-42AF-9447-EBBFB4EA5236}" type="datetimeFigureOut">
              <a:rPr lang="en-IN" smtClean="0"/>
              <a:pPr/>
              <a:t>09-09-2014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909514-9D82-46F3-9D77-EA5D3E04C35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9C909514-9D82-46F3-9D77-EA5D3E04C35D}" type="slidenum">
              <a:rPr lang="en-IN" smtClean="0"/>
              <a:pPr/>
              <a:t>17</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09514-9D82-46F3-9D77-EA5D3E04C35D}" type="slidenum">
              <a:rPr lang="en-IN" smtClean="0"/>
              <a:pPr/>
              <a:t>25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C23CEF5-3E7D-41CA-8237-896E17C92A36}" type="datetimeFigureOut">
              <a:rPr lang="en-US" smtClean="0"/>
              <a:pPr/>
              <a:t>9/9/2014</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B978C08F-F18D-4E82-B12E-C647102DC499}"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23CEF5-3E7D-41CA-8237-896E17C92A36}" type="datetimeFigureOut">
              <a:rPr lang="en-US" smtClean="0"/>
              <a:pPr/>
              <a:t>9/9/2014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978C08F-F18D-4E82-B12E-C647102DC49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23CEF5-3E7D-41CA-8237-896E17C92A36}" type="datetimeFigureOut">
              <a:rPr lang="en-US" smtClean="0"/>
              <a:pPr/>
              <a:t>9/9/2014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978C08F-F18D-4E82-B12E-C647102DC49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23CEF5-3E7D-41CA-8237-896E17C92A36}" type="datetimeFigureOut">
              <a:rPr lang="en-US" smtClean="0"/>
              <a:pPr/>
              <a:t>9/9/2014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978C08F-F18D-4E82-B12E-C647102DC49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C23CEF5-3E7D-41CA-8237-896E17C92A36}" type="datetimeFigureOut">
              <a:rPr lang="en-US" smtClean="0"/>
              <a:pPr/>
              <a:t>9/9/2014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978C08F-F18D-4E82-B12E-C647102DC499}"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C23CEF5-3E7D-41CA-8237-896E17C92A36}" type="datetimeFigureOut">
              <a:rPr lang="en-US" smtClean="0"/>
              <a:pPr/>
              <a:t>9/9/2014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978C08F-F18D-4E82-B12E-C647102DC49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C23CEF5-3E7D-41CA-8237-896E17C92A36}" type="datetimeFigureOut">
              <a:rPr lang="en-US" smtClean="0"/>
              <a:pPr/>
              <a:t>9/9/2014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978C08F-F18D-4E82-B12E-C647102DC49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C23CEF5-3E7D-41CA-8237-896E17C92A36}" type="datetimeFigureOut">
              <a:rPr lang="en-US" smtClean="0"/>
              <a:pPr/>
              <a:t>9/9/2014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978C08F-F18D-4E82-B12E-C647102DC49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C23CEF5-3E7D-41CA-8237-896E17C92A36}" type="datetimeFigureOut">
              <a:rPr lang="en-US" smtClean="0"/>
              <a:pPr/>
              <a:t>9/9/2014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978C08F-F18D-4E82-B12E-C647102DC499}"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C23CEF5-3E7D-41CA-8237-896E17C92A36}" type="datetimeFigureOut">
              <a:rPr lang="en-US" smtClean="0"/>
              <a:pPr/>
              <a:t>9/9/2014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978C08F-F18D-4E82-B12E-C647102DC49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C23CEF5-3E7D-41CA-8237-896E17C92A36}" type="datetimeFigureOut">
              <a:rPr lang="en-US" smtClean="0"/>
              <a:pPr/>
              <a:t>9/9/2014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978C08F-F18D-4E82-B12E-C647102DC499}"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C23CEF5-3E7D-41CA-8237-896E17C92A36}" type="datetimeFigureOut">
              <a:rPr lang="en-US" smtClean="0"/>
              <a:pPr/>
              <a:t>9/9/2014</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978C08F-F18D-4E82-B12E-C647102DC499}"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ncbi.nlm.nih.gov/pubmed/3863836"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ncbi.nlm.nih.gov/pubmed/954589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dirty="0" smtClean="0"/>
              <a:t>  CHEMICAL PLAQUE CONTROL</a:t>
            </a:r>
            <a:br>
              <a:rPr lang="en-US" dirty="0" smtClean="0"/>
            </a:br>
            <a:r>
              <a:rPr lang="en-US" dirty="0" smtClean="0"/>
              <a:t>A SEMINAR</a:t>
            </a:r>
            <a:endParaRPr lang="en-US" dirty="0"/>
          </a:p>
        </p:txBody>
      </p:sp>
      <p:sp>
        <p:nvSpPr>
          <p:cNvPr id="7" name="Content Placeholder 6"/>
          <p:cNvSpPr>
            <a:spLocks noGrp="1"/>
          </p:cNvSpPr>
          <p:nvPr>
            <p:ph idx="1"/>
          </p:nvPr>
        </p:nvSpPr>
        <p:spPr>
          <a:xfrm>
            <a:off x="1371600" y="1600200"/>
            <a:ext cx="7498080" cy="4800600"/>
          </a:xfrm>
        </p:spPr>
        <p:txBody>
          <a:bodyPr>
            <a:normAutofit fontScale="92500" lnSpcReduction="20000"/>
          </a:bodyPr>
          <a:lstStyle/>
          <a:p>
            <a:pPr algn="ctr">
              <a:buNone/>
            </a:pPr>
            <a:endParaRPr lang="en-US" sz="2800" dirty="0" smtClean="0">
              <a:solidFill>
                <a:schemeClr val="tx2">
                  <a:lumMod val="75000"/>
                </a:schemeClr>
              </a:solidFill>
              <a:latin typeface="Times New Roman" pitchFamily="18" charset="0"/>
              <a:cs typeface="Times New Roman" pitchFamily="18" charset="0"/>
            </a:endParaRPr>
          </a:p>
          <a:p>
            <a:pPr algn="ctr">
              <a:buNone/>
            </a:pPr>
            <a:endParaRPr lang="en-US" sz="2800" dirty="0" smtClean="0">
              <a:solidFill>
                <a:schemeClr val="tx2">
                  <a:lumMod val="75000"/>
                </a:schemeClr>
              </a:solidFill>
              <a:latin typeface="Times New Roman" pitchFamily="18" charset="0"/>
              <a:cs typeface="Times New Roman" pitchFamily="18" charset="0"/>
            </a:endParaRPr>
          </a:p>
          <a:p>
            <a:pPr algn="ctr">
              <a:buNone/>
            </a:pPr>
            <a:r>
              <a:rPr lang="en-US" sz="2800" dirty="0" smtClean="0">
                <a:solidFill>
                  <a:schemeClr val="tx2">
                    <a:lumMod val="75000"/>
                  </a:schemeClr>
                </a:solidFill>
                <a:latin typeface="Times New Roman" pitchFamily="18" charset="0"/>
                <a:cs typeface="Times New Roman" pitchFamily="18" charset="0"/>
              </a:rPr>
              <a:t>ITS DENTAL COLLEGE , HOSPITAL &amp; RESEARCH CENTRE GREATER NOIDA</a:t>
            </a:r>
          </a:p>
          <a:p>
            <a:pPr algn="ctr">
              <a:buNone/>
            </a:pPr>
            <a:endParaRPr lang="en-US" sz="2800" dirty="0" smtClean="0">
              <a:solidFill>
                <a:schemeClr val="tx2">
                  <a:lumMod val="75000"/>
                </a:schemeClr>
              </a:solidFill>
              <a:latin typeface="Times New Roman" pitchFamily="18" charset="0"/>
              <a:cs typeface="Times New Roman" pitchFamily="18" charset="0"/>
            </a:endParaRPr>
          </a:p>
          <a:p>
            <a:pPr algn="ctr">
              <a:buNone/>
            </a:pPr>
            <a:r>
              <a:rPr lang="en-US" sz="2800" dirty="0" smtClean="0">
                <a:solidFill>
                  <a:schemeClr val="tx2">
                    <a:lumMod val="75000"/>
                  </a:schemeClr>
                </a:solidFill>
                <a:latin typeface="Times New Roman" pitchFamily="18" charset="0"/>
                <a:cs typeface="Times New Roman" pitchFamily="18" charset="0"/>
              </a:rPr>
              <a:t>PRESENTED BY</a:t>
            </a:r>
          </a:p>
          <a:p>
            <a:pPr algn="ctr">
              <a:buNone/>
            </a:pPr>
            <a:endParaRPr lang="en-US" sz="2800" dirty="0" smtClean="0">
              <a:solidFill>
                <a:schemeClr val="tx2">
                  <a:lumMod val="75000"/>
                </a:schemeClr>
              </a:solidFill>
              <a:latin typeface="Times New Roman" pitchFamily="18" charset="0"/>
              <a:cs typeface="Times New Roman" pitchFamily="18" charset="0"/>
            </a:endParaRPr>
          </a:p>
          <a:p>
            <a:pPr algn="ctr">
              <a:buNone/>
            </a:pPr>
            <a:r>
              <a:rPr lang="en-US" sz="2800" dirty="0" smtClean="0">
                <a:solidFill>
                  <a:schemeClr val="tx2">
                    <a:lumMod val="75000"/>
                  </a:schemeClr>
                </a:solidFill>
                <a:latin typeface="Times New Roman" pitchFamily="18" charset="0"/>
                <a:cs typeface="Times New Roman" pitchFamily="18" charset="0"/>
              </a:rPr>
              <a:t>JOHNN KAZIMM</a:t>
            </a:r>
          </a:p>
          <a:p>
            <a:pPr algn="ctr"/>
            <a:endParaRPr lang="en-US" sz="3600" dirty="0" smtClean="0">
              <a:solidFill>
                <a:schemeClr val="tx2">
                  <a:lumMod val="75000"/>
                </a:schemeClr>
              </a:solidFill>
              <a:latin typeface="Times New Roman" pitchFamily="18" charset="0"/>
              <a:cs typeface="Times New Roman" pitchFamily="18" charset="0"/>
            </a:endParaRPr>
          </a:p>
          <a:p>
            <a:pPr algn="ctr">
              <a:buNone/>
            </a:pPr>
            <a:r>
              <a:rPr lang="en-US" sz="3200" dirty="0" smtClean="0">
                <a:solidFill>
                  <a:schemeClr val="tx2">
                    <a:lumMod val="75000"/>
                  </a:schemeClr>
                </a:solidFill>
                <a:latin typeface="Times New Roman" pitchFamily="18" charset="0"/>
                <a:cs typeface="Times New Roman" pitchFamily="18" charset="0"/>
              </a:rPr>
              <a:t>Date – 4/09/2014</a:t>
            </a:r>
          </a:p>
          <a:p>
            <a:pPr algn="ctr">
              <a:buNone/>
            </a:pPr>
            <a:endParaRPr lang="en-US" sz="2800" dirty="0" smtClean="0">
              <a:solidFill>
                <a:schemeClr val="tx2">
                  <a:lumMod val="75000"/>
                </a:schemeClr>
              </a:solidFill>
              <a:latin typeface="Times New Roman" pitchFamily="18" charset="0"/>
              <a:cs typeface="Times New Roman" pitchFamily="18" charset="0"/>
            </a:endParaRPr>
          </a:p>
          <a:p>
            <a:pPr algn="ctr">
              <a:buNone/>
            </a:pPr>
            <a:r>
              <a:rPr lang="en-US" sz="2800" dirty="0" smtClean="0">
                <a:solidFill>
                  <a:schemeClr val="tx2">
                    <a:lumMod val="75000"/>
                  </a:schemeClr>
                </a:solidFill>
                <a:latin typeface="Times New Roman" pitchFamily="18" charset="0"/>
                <a:cs typeface="Times New Roman" pitchFamily="18" charset="0"/>
              </a:rPr>
              <a:t> Moderator – Dr. SHIVJOT CHHINA</a:t>
            </a:r>
            <a:endParaRPr lang="en-US" sz="2800" b="1" dirty="0" smtClean="0">
              <a:solidFill>
                <a:schemeClr val="tx2">
                  <a:lumMod val="75000"/>
                </a:schemeClr>
              </a:solidFill>
              <a:latin typeface="Times New Roman" pitchFamily="18" charset="0"/>
              <a:cs typeface="Times New Roman" pitchFamily="18" charset="0"/>
            </a:endParaRPr>
          </a:p>
          <a:p>
            <a:endParaRPr lang="en-US" dirty="0" smtClean="0">
              <a:solidFill>
                <a:schemeClr val="tx2">
                  <a:lumMod val="75000"/>
                </a:schemeClr>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8600"/>
            <a:ext cx="4572000" cy="1323439"/>
          </a:xfrm>
          <a:prstGeom prst="rect">
            <a:avLst/>
          </a:prstGeom>
        </p:spPr>
        <p:txBody>
          <a:bodyPr>
            <a:spAutoFit/>
          </a:bodyPr>
          <a:lstStyle/>
          <a:p>
            <a:pPr algn="ctr"/>
            <a:r>
              <a:rPr lang="en-US" sz="2800" b="1" dirty="0" smtClean="0">
                <a:latin typeface="Times New Roman" pitchFamily="18" charset="0"/>
                <a:ea typeface="Tahoma" pitchFamily="34" charset="0"/>
                <a:cs typeface="Times New Roman" pitchFamily="18" charset="0"/>
              </a:rPr>
              <a:t>CLASSIFICATION BY GENERATIONS</a:t>
            </a:r>
            <a:r>
              <a:rPr lang="en-US" sz="2400" dirty="0" smtClean="0">
                <a:solidFill>
                  <a:srgbClr val="CC62D4"/>
                </a:solidFill>
                <a:latin typeface="Times New Roman" pitchFamily="18" charset="0"/>
                <a:cs typeface="Times New Roman" pitchFamily="18" charset="0"/>
              </a:rPr>
              <a:t/>
            </a:r>
            <a:br>
              <a:rPr lang="en-US" sz="2400" dirty="0" smtClean="0">
                <a:solidFill>
                  <a:srgbClr val="CC62D4"/>
                </a:solidFill>
                <a:latin typeface="Times New Roman" pitchFamily="18" charset="0"/>
                <a:cs typeface="Times New Roman" pitchFamily="18" charset="0"/>
              </a:rPr>
            </a:br>
            <a:endParaRPr lang="en-US" sz="2400" dirty="0">
              <a:solidFill>
                <a:srgbClr val="CC62D4"/>
              </a:solidFill>
              <a:latin typeface="Times New Roman" pitchFamily="18" charset="0"/>
              <a:cs typeface="Times New Roman" pitchFamily="18" charset="0"/>
            </a:endParaRPr>
          </a:p>
        </p:txBody>
      </p:sp>
      <p:sp>
        <p:nvSpPr>
          <p:cNvPr id="3" name="Rectangle 2"/>
          <p:cNvSpPr/>
          <p:nvPr/>
        </p:nvSpPr>
        <p:spPr>
          <a:xfrm>
            <a:off x="1219200" y="1981200"/>
            <a:ext cx="7315200" cy="4154984"/>
          </a:xfrm>
          <a:prstGeom prst="rect">
            <a:avLst/>
          </a:prstGeom>
        </p:spPr>
        <p:txBody>
          <a:bodyPr wrap="square">
            <a:spAutoFit/>
          </a:bodyPr>
          <a:lstStyle/>
          <a:p>
            <a:pPr>
              <a:buFont typeface="Wingdings" pitchFamily="2" charset="2"/>
              <a:buChar char="ü"/>
            </a:pPr>
            <a:r>
              <a:rPr lang="en-US" sz="2400" b="1" dirty="0" smtClean="0">
                <a:latin typeface="Times New Roman" pitchFamily="18" charset="0"/>
                <a:ea typeface="Tahoma" pitchFamily="34" charset="0"/>
                <a:cs typeface="Times New Roman" pitchFamily="18" charset="0"/>
              </a:rPr>
              <a:t>1st generation</a:t>
            </a:r>
            <a:r>
              <a:rPr lang="en-US" sz="2400" dirty="0" smtClean="0">
                <a:latin typeface="Times New Roman" pitchFamily="18" charset="0"/>
                <a:ea typeface="Tahoma" pitchFamily="34" charset="0"/>
                <a:cs typeface="Times New Roman" pitchFamily="18" charset="0"/>
              </a:rPr>
              <a:t>: reduce plaque 20-50%. Efficacy is limited by their poor retention </a:t>
            </a:r>
            <a:r>
              <a:rPr lang="en-US" sz="2400" dirty="0" err="1" smtClean="0">
                <a:latin typeface="Times New Roman" pitchFamily="18" charset="0"/>
                <a:ea typeface="Tahoma" pitchFamily="34" charset="0"/>
                <a:cs typeface="Times New Roman" pitchFamily="18" charset="0"/>
              </a:rPr>
              <a:t>E.g</a:t>
            </a:r>
            <a:r>
              <a:rPr lang="en-US" sz="2400" dirty="0" smtClean="0">
                <a:latin typeface="Times New Roman" pitchFamily="18" charset="0"/>
                <a:ea typeface="Tahoma" pitchFamily="34" charset="0"/>
                <a:cs typeface="Times New Roman" pitchFamily="18" charset="0"/>
              </a:rPr>
              <a:t>: phenols, </a:t>
            </a:r>
            <a:r>
              <a:rPr lang="en-US" sz="2400" dirty="0" err="1" smtClean="0">
                <a:latin typeface="Times New Roman" pitchFamily="18" charset="0"/>
                <a:ea typeface="Tahoma" pitchFamily="34" charset="0"/>
                <a:cs typeface="Times New Roman" pitchFamily="18" charset="0"/>
              </a:rPr>
              <a:t>sanguinarine</a:t>
            </a:r>
            <a:endParaRPr lang="en-US" sz="2400" dirty="0" smtClean="0">
              <a:latin typeface="Times New Roman" pitchFamily="18" charset="0"/>
              <a:ea typeface="Tahoma" pitchFamily="34" charset="0"/>
              <a:cs typeface="Times New Roman" pitchFamily="18" charset="0"/>
            </a:endParaRPr>
          </a:p>
          <a:p>
            <a:endParaRPr lang="en-US" sz="2400" dirty="0" smtClean="0">
              <a:latin typeface="Times New Roman" pitchFamily="18" charset="0"/>
              <a:ea typeface="Tahoma" pitchFamily="34" charset="0"/>
              <a:cs typeface="Times New Roman" pitchFamily="18" charset="0"/>
            </a:endParaRPr>
          </a:p>
          <a:p>
            <a:endParaRPr lang="en-US" sz="2400" dirty="0" smtClean="0">
              <a:latin typeface="Times New Roman" pitchFamily="18" charset="0"/>
              <a:ea typeface="Tahoma" pitchFamily="34" charset="0"/>
              <a:cs typeface="Times New Roman" pitchFamily="18" charset="0"/>
            </a:endParaRPr>
          </a:p>
          <a:p>
            <a:pPr>
              <a:buFont typeface="Wingdings" pitchFamily="2" charset="2"/>
              <a:buChar char="ü"/>
            </a:pPr>
            <a:r>
              <a:rPr lang="en-US" sz="2400" b="1" dirty="0" smtClean="0">
                <a:latin typeface="Times New Roman" pitchFamily="18" charset="0"/>
                <a:ea typeface="Tahoma" pitchFamily="34" charset="0"/>
                <a:cs typeface="Times New Roman" pitchFamily="18" charset="0"/>
              </a:rPr>
              <a:t>2nd generation</a:t>
            </a:r>
            <a:r>
              <a:rPr lang="en-US" sz="2400" dirty="0" smtClean="0">
                <a:latin typeface="Times New Roman" pitchFamily="18" charset="0"/>
                <a:ea typeface="Tahoma" pitchFamily="34" charset="0"/>
                <a:cs typeface="Times New Roman" pitchFamily="18" charset="0"/>
              </a:rPr>
              <a:t>: retains longer in oral cavity. 70 to90% plaque control. E.g.: </a:t>
            </a:r>
            <a:r>
              <a:rPr lang="en-US" sz="2400" dirty="0" err="1" smtClean="0">
                <a:latin typeface="Times New Roman" pitchFamily="18" charset="0"/>
                <a:ea typeface="Tahoma" pitchFamily="34" charset="0"/>
                <a:cs typeface="Times New Roman" pitchFamily="18" charset="0"/>
              </a:rPr>
              <a:t>chlorhexidine</a:t>
            </a:r>
            <a:r>
              <a:rPr lang="en-US" sz="2400" dirty="0" smtClean="0">
                <a:latin typeface="Times New Roman" pitchFamily="18" charset="0"/>
                <a:ea typeface="Tahoma" pitchFamily="34" charset="0"/>
                <a:cs typeface="Times New Roman" pitchFamily="18" charset="0"/>
              </a:rPr>
              <a:t>.</a:t>
            </a:r>
            <a:r>
              <a:rPr lang="en-US" sz="2400" baseline="30000" dirty="0" smtClean="0">
                <a:latin typeface="Times New Roman" pitchFamily="18" charset="0"/>
                <a:ea typeface="Tahoma" pitchFamily="34" charset="0"/>
                <a:cs typeface="Times New Roman" pitchFamily="18" charset="0"/>
              </a:rPr>
              <a:t>(9)</a:t>
            </a:r>
            <a:endParaRPr lang="en-US" sz="2400" dirty="0" smtClean="0">
              <a:latin typeface="Times New Roman" pitchFamily="18" charset="0"/>
              <a:ea typeface="Tahoma" pitchFamily="34" charset="0"/>
              <a:cs typeface="Times New Roman" pitchFamily="18" charset="0"/>
            </a:endParaRPr>
          </a:p>
          <a:p>
            <a:endParaRPr lang="en-US" sz="2400" dirty="0" smtClean="0">
              <a:latin typeface="Times New Roman" pitchFamily="18" charset="0"/>
              <a:ea typeface="Tahoma" pitchFamily="34" charset="0"/>
              <a:cs typeface="Times New Roman" pitchFamily="18" charset="0"/>
            </a:endParaRPr>
          </a:p>
          <a:p>
            <a:endParaRPr lang="en-US" sz="2400" dirty="0" smtClean="0">
              <a:latin typeface="Times New Roman" pitchFamily="18" charset="0"/>
              <a:ea typeface="Tahoma" pitchFamily="34" charset="0"/>
              <a:cs typeface="Times New Roman" pitchFamily="18" charset="0"/>
            </a:endParaRPr>
          </a:p>
          <a:p>
            <a:endParaRPr lang="en-US" sz="2400" dirty="0" smtClean="0">
              <a:latin typeface="Times New Roman" pitchFamily="18" charset="0"/>
              <a:ea typeface="Tahoma" pitchFamily="34" charset="0"/>
              <a:cs typeface="Times New Roman" pitchFamily="18" charset="0"/>
            </a:endParaRPr>
          </a:p>
          <a:p>
            <a:pPr>
              <a:buFont typeface="Wingdings" pitchFamily="2" charset="2"/>
              <a:buChar char="ü"/>
            </a:pPr>
            <a:r>
              <a:rPr lang="en-US" sz="2400" b="1" dirty="0" smtClean="0">
                <a:latin typeface="Times New Roman" pitchFamily="18" charset="0"/>
                <a:ea typeface="Tahoma" pitchFamily="34" charset="0"/>
                <a:cs typeface="Times New Roman" pitchFamily="18" charset="0"/>
              </a:rPr>
              <a:t>3rd generation</a:t>
            </a:r>
            <a:r>
              <a:rPr lang="en-US" sz="2400" dirty="0" smtClean="0">
                <a:latin typeface="Times New Roman" pitchFamily="18" charset="0"/>
                <a:ea typeface="Tahoma" pitchFamily="34" charset="0"/>
                <a:cs typeface="Times New Roman" pitchFamily="18" charset="0"/>
              </a:rPr>
              <a:t>: it should be effective against specific periodontal organism. Yet to be developed.</a:t>
            </a:r>
            <a:endParaRPr lang="en-US" sz="2400" dirty="0">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14400" y="512064"/>
            <a:ext cx="8839200" cy="914400"/>
          </a:xfrm>
        </p:spPr>
        <p:txBody>
          <a:bodyPr>
            <a:normAutofit fontScale="90000"/>
          </a:bodyPr>
          <a:lstStyle/>
          <a:p>
            <a:pPr algn="ctr"/>
            <a:r>
              <a:rPr lang="en-US" sz="4000" dirty="0">
                <a:solidFill>
                  <a:schemeClr val="tx1"/>
                </a:solidFill>
                <a:effectLst/>
                <a:latin typeface="Times New Roman" pitchFamily="18" charset="0"/>
                <a:ea typeface="Tahoma" pitchFamily="34" charset="0"/>
                <a:cs typeface="Times New Roman" pitchFamily="18" charset="0"/>
              </a:rPr>
              <a:t>ADDY’S CLASSIFICATION</a:t>
            </a:r>
            <a:br>
              <a:rPr lang="en-US" sz="4000" dirty="0">
                <a:solidFill>
                  <a:schemeClr val="tx1"/>
                </a:solidFill>
                <a:effectLst/>
                <a:latin typeface="Times New Roman" pitchFamily="18" charset="0"/>
                <a:ea typeface="Tahoma" pitchFamily="34" charset="0"/>
                <a:cs typeface="Times New Roman" pitchFamily="18" charset="0"/>
              </a:rPr>
            </a:br>
            <a:endParaRPr lang="en-US" sz="4000" dirty="0">
              <a:solidFill>
                <a:schemeClr val="tx1"/>
              </a:solidFill>
              <a:effectLst/>
              <a:latin typeface="Times New Roman" pitchFamily="18" charset="0"/>
              <a:ea typeface="Tahoma" pitchFamily="34" charset="0"/>
              <a:cs typeface="Times New Roman" pitchFamily="18" charset="0"/>
            </a:endParaRPr>
          </a:p>
        </p:txBody>
      </p:sp>
      <p:sp>
        <p:nvSpPr>
          <p:cNvPr id="3" name="Content Placeholder 2"/>
          <p:cNvSpPr>
            <a:spLocks noGrp="1"/>
          </p:cNvSpPr>
          <p:nvPr>
            <p:ph sz="half" idx="1"/>
          </p:nvPr>
        </p:nvSpPr>
        <p:spPr>
          <a:xfrm>
            <a:off x="1435608" y="1524000"/>
            <a:ext cx="6184392" cy="4663440"/>
          </a:xfrm>
        </p:spPr>
        <p:txBody>
          <a:bodyPr>
            <a:noAutofit/>
          </a:bodyPr>
          <a:lstStyle/>
          <a:p>
            <a:pPr>
              <a:lnSpc>
                <a:spcPct val="80000"/>
              </a:lnSpc>
              <a:buFontTx/>
              <a:buNone/>
            </a:pPr>
            <a:r>
              <a:rPr lang="en-US" sz="2000" dirty="0" smtClean="0">
                <a:latin typeface="Times New Roman" pitchFamily="18" charset="0"/>
                <a:ea typeface="Tahoma" pitchFamily="34" charset="0"/>
                <a:cs typeface="Times New Roman" pitchFamily="18" charset="0"/>
              </a:rPr>
              <a:t>a)	ANTIBIOTIC</a:t>
            </a:r>
          </a:p>
          <a:p>
            <a:pPr lvl="1">
              <a:lnSpc>
                <a:spcPct val="80000"/>
              </a:lnSpc>
              <a:buNone/>
            </a:pPr>
            <a:r>
              <a:rPr lang="en-US" sz="1600" dirty="0" smtClean="0">
                <a:latin typeface="Times New Roman" pitchFamily="18" charset="0"/>
                <a:ea typeface="Tahoma" pitchFamily="34" charset="0"/>
                <a:cs typeface="Times New Roman" pitchFamily="18" charset="0"/>
              </a:rPr>
              <a:t>PENICILLIN</a:t>
            </a:r>
          </a:p>
          <a:p>
            <a:pPr lvl="1">
              <a:lnSpc>
                <a:spcPct val="80000"/>
              </a:lnSpc>
              <a:buNone/>
            </a:pPr>
            <a:r>
              <a:rPr lang="en-US" sz="1600" dirty="0" smtClean="0">
                <a:latin typeface="Times New Roman" pitchFamily="18" charset="0"/>
                <a:ea typeface="Tahoma" pitchFamily="34" charset="0"/>
                <a:cs typeface="Times New Roman" pitchFamily="18" charset="0"/>
              </a:rPr>
              <a:t>VANCOMYCIN</a:t>
            </a:r>
          </a:p>
          <a:p>
            <a:pPr lvl="1">
              <a:lnSpc>
                <a:spcPct val="80000"/>
              </a:lnSpc>
              <a:buNone/>
            </a:pPr>
            <a:r>
              <a:rPr lang="en-US" sz="1600" dirty="0" smtClean="0">
                <a:latin typeface="Times New Roman" pitchFamily="18" charset="0"/>
                <a:ea typeface="Tahoma" pitchFamily="34" charset="0"/>
                <a:cs typeface="Times New Roman" pitchFamily="18" charset="0"/>
              </a:rPr>
              <a:t>ERYTHROMYCIN</a:t>
            </a:r>
          </a:p>
          <a:p>
            <a:pPr lvl="1">
              <a:lnSpc>
                <a:spcPct val="80000"/>
              </a:lnSpc>
              <a:buNone/>
            </a:pPr>
            <a:endParaRPr lang="en-US" sz="1600" dirty="0" smtClean="0">
              <a:latin typeface="Times New Roman" pitchFamily="18" charset="0"/>
              <a:ea typeface="Tahoma" pitchFamily="34" charset="0"/>
              <a:cs typeface="Times New Roman" pitchFamily="18" charset="0"/>
            </a:endParaRPr>
          </a:p>
          <a:p>
            <a:pPr>
              <a:lnSpc>
                <a:spcPct val="80000"/>
              </a:lnSpc>
              <a:buFontTx/>
              <a:buNone/>
            </a:pPr>
            <a:r>
              <a:rPr lang="en-US" sz="2000" dirty="0" smtClean="0">
                <a:latin typeface="Times New Roman" pitchFamily="18" charset="0"/>
                <a:ea typeface="Tahoma" pitchFamily="34" charset="0"/>
                <a:cs typeface="Times New Roman" pitchFamily="18" charset="0"/>
              </a:rPr>
              <a:t>b)	ENZYMES</a:t>
            </a:r>
          </a:p>
          <a:p>
            <a:pPr lvl="1">
              <a:lnSpc>
                <a:spcPct val="80000"/>
              </a:lnSpc>
              <a:buNone/>
            </a:pPr>
            <a:r>
              <a:rPr lang="en-US" sz="1600" dirty="0" smtClean="0">
                <a:latin typeface="Times New Roman" pitchFamily="18" charset="0"/>
                <a:ea typeface="Tahoma" pitchFamily="34" charset="0"/>
                <a:cs typeface="Times New Roman" pitchFamily="18" charset="0"/>
              </a:rPr>
              <a:t>MUCINASE</a:t>
            </a:r>
          </a:p>
          <a:p>
            <a:pPr lvl="1">
              <a:lnSpc>
                <a:spcPct val="80000"/>
              </a:lnSpc>
              <a:buNone/>
            </a:pPr>
            <a:r>
              <a:rPr lang="en-US" sz="1600" dirty="0" smtClean="0">
                <a:latin typeface="Times New Roman" pitchFamily="18" charset="0"/>
                <a:ea typeface="Tahoma" pitchFamily="34" charset="0"/>
                <a:cs typeface="Times New Roman" pitchFamily="18" charset="0"/>
              </a:rPr>
              <a:t>LIPASE</a:t>
            </a:r>
          </a:p>
          <a:p>
            <a:pPr lvl="1">
              <a:lnSpc>
                <a:spcPct val="80000"/>
              </a:lnSpc>
              <a:buNone/>
            </a:pPr>
            <a:r>
              <a:rPr lang="en-US" sz="1600" dirty="0" smtClean="0">
                <a:latin typeface="Times New Roman" pitchFamily="18" charset="0"/>
                <a:ea typeface="Tahoma" pitchFamily="34" charset="0"/>
                <a:cs typeface="Times New Roman" pitchFamily="18" charset="0"/>
              </a:rPr>
              <a:t>AMYLASE</a:t>
            </a:r>
          </a:p>
          <a:p>
            <a:pPr lvl="1">
              <a:lnSpc>
                <a:spcPct val="80000"/>
              </a:lnSpc>
              <a:buNone/>
            </a:pPr>
            <a:r>
              <a:rPr lang="en-US" sz="1600" dirty="0" smtClean="0">
                <a:latin typeface="Times New Roman" pitchFamily="18" charset="0"/>
                <a:ea typeface="Tahoma" pitchFamily="34" charset="0"/>
                <a:cs typeface="Times New Roman" pitchFamily="18" charset="0"/>
              </a:rPr>
              <a:t>LACTOPEROXIDASE</a:t>
            </a:r>
          </a:p>
          <a:p>
            <a:pPr lvl="1">
              <a:lnSpc>
                <a:spcPct val="80000"/>
              </a:lnSpc>
            </a:pPr>
            <a:endParaRPr lang="en-US" sz="1600" dirty="0" smtClean="0">
              <a:latin typeface="Times New Roman" pitchFamily="18" charset="0"/>
              <a:ea typeface="Tahoma" pitchFamily="34" charset="0"/>
              <a:cs typeface="Times New Roman" pitchFamily="18" charset="0"/>
            </a:endParaRPr>
          </a:p>
          <a:p>
            <a:pPr>
              <a:lnSpc>
                <a:spcPct val="80000"/>
              </a:lnSpc>
              <a:buFontTx/>
              <a:buNone/>
            </a:pPr>
            <a:r>
              <a:rPr lang="en-US" sz="2000" dirty="0" smtClean="0">
                <a:latin typeface="Times New Roman" pitchFamily="18" charset="0"/>
                <a:ea typeface="Tahoma" pitchFamily="34" charset="0"/>
                <a:cs typeface="Times New Roman" pitchFamily="18" charset="0"/>
              </a:rPr>
              <a:t>c) QUATERNARY AMMONIUM COMPOUND</a:t>
            </a:r>
          </a:p>
          <a:p>
            <a:pPr lvl="1">
              <a:lnSpc>
                <a:spcPct val="80000"/>
              </a:lnSpc>
              <a:buNone/>
            </a:pPr>
            <a:r>
              <a:rPr lang="en-US" sz="1600" dirty="0" smtClean="0">
                <a:latin typeface="Times New Roman" pitchFamily="18" charset="0"/>
                <a:ea typeface="Tahoma" pitchFamily="34" charset="0"/>
                <a:cs typeface="Times New Roman" pitchFamily="18" charset="0"/>
              </a:rPr>
              <a:t>BENZETHONIUM CHLORIDE</a:t>
            </a:r>
          </a:p>
          <a:p>
            <a:pPr lvl="1">
              <a:lnSpc>
                <a:spcPct val="80000"/>
              </a:lnSpc>
            </a:pPr>
            <a:endParaRPr lang="en-US" sz="1600" dirty="0" smtClean="0">
              <a:latin typeface="Times New Roman" pitchFamily="18" charset="0"/>
              <a:ea typeface="Tahoma" pitchFamily="34" charset="0"/>
              <a:cs typeface="Times New Roman" pitchFamily="18" charset="0"/>
            </a:endParaRPr>
          </a:p>
          <a:p>
            <a:pPr>
              <a:lnSpc>
                <a:spcPct val="80000"/>
              </a:lnSpc>
              <a:buFontTx/>
              <a:buNone/>
            </a:pPr>
            <a:r>
              <a:rPr lang="en-US" sz="2000" dirty="0" smtClean="0">
                <a:latin typeface="Times New Roman" pitchFamily="18" charset="0"/>
                <a:ea typeface="Tahoma" pitchFamily="34" charset="0"/>
                <a:cs typeface="Times New Roman" pitchFamily="18" charset="0"/>
              </a:rPr>
              <a:t>d) BISBIGUANIDES</a:t>
            </a:r>
          </a:p>
          <a:p>
            <a:pPr lvl="1">
              <a:lnSpc>
                <a:spcPct val="80000"/>
              </a:lnSpc>
              <a:buNone/>
            </a:pPr>
            <a:r>
              <a:rPr lang="en-US" sz="1600" dirty="0" smtClean="0">
                <a:latin typeface="Times New Roman" pitchFamily="18" charset="0"/>
                <a:ea typeface="Tahoma" pitchFamily="34" charset="0"/>
                <a:cs typeface="Times New Roman" pitchFamily="18" charset="0"/>
              </a:rPr>
              <a:t>CHLORHEXIDINE</a:t>
            </a:r>
          </a:p>
          <a:p>
            <a:pPr lvl="1">
              <a:lnSpc>
                <a:spcPct val="80000"/>
              </a:lnSpc>
              <a:buNone/>
            </a:pPr>
            <a:r>
              <a:rPr lang="en-US" sz="1600" dirty="0" smtClean="0">
                <a:latin typeface="Times New Roman" pitchFamily="18" charset="0"/>
                <a:ea typeface="Tahoma" pitchFamily="34" charset="0"/>
                <a:cs typeface="Times New Roman" pitchFamily="18" charset="0"/>
              </a:rPr>
              <a:t>ALEXIDINE</a:t>
            </a:r>
          </a:p>
          <a:p>
            <a:pPr lvl="1">
              <a:lnSpc>
                <a:spcPct val="80000"/>
              </a:lnSpc>
            </a:pPr>
            <a:endParaRPr lang="en-US" sz="1600" dirty="0" smtClean="0">
              <a:latin typeface="Times New Roman" pitchFamily="18" charset="0"/>
              <a:ea typeface="Tahoma" pitchFamily="34" charset="0"/>
              <a:cs typeface="Times New Roman" pitchFamily="18" charset="0"/>
            </a:endParaRPr>
          </a:p>
          <a:p>
            <a:endParaRPr lang="en-US" sz="2400" dirty="0">
              <a:latin typeface="Times New Roman" pitchFamily="18" charset="0"/>
              <a:ea typeface="Tahoma" pitchFamily="34" charset="0"/>
              <a:cs typeface="Times New Roman" pitchFamily="18" charset="0"/>
            </a:endParaRPr>
          </a:p>
        </p:txBody>
      </p:sp>
      <p:sp>
        <p:nvSpPr>
          <p:cNvPr id="4" name="Content Placeholder 3"/>
          <p:cNvSpPr>
            <a:spLocks noGrp="1"/>
          </p:cNvSpPr>
          <p:nvPr>
            <p:ph sz="half" idx="2"/>
          </p:nvPr>
        </p:nvSpPr>
        <p:spPr>
          <a:xfrm>
            <a:off x="4800600" y="1752600"/>
            <a:ext cx="4038600" cy="4525963"/>
          </a:xfrm>
        </p:spPr>
        <p:txBody>
          <a:bodyPr>
            <a:normAutofit/>
          </a:bodyPr>
          <a:lstStyle/>
          <a:p>
            <a:endParaRPr lang="en-US" dirty="0">
              <a:solidFill>
                <a:schemeClr val="tx2">
                  <a:lumMod val="40000"/>
                  <a:lumOff val="6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nSpc>
                <a:spcPct val="80000"/>
              </a:lnSpc>
              <a:buNone/>
            </a:pPr>
            <a:r>
              <a:rPr lang="en-US" sz="2400" dirty="0" smtClean="0">
                <a:latin typeface="Times New Roman" pitchFamily="18" charset="0"/>
                <a:ea typeface="Tahoma" pitchFamily="34" charset="0"/>
                <a:cs typeface="Times New Roman" pitchFamily="18" charset="0"/>
              </a:rPr>
              <a:t>E) METALLIC SALTS</a:t>
            </a:r>
          </a:p>
          <a:p>
            <a:pPr lvl="1">
              <a:lnSpc>
                <a:spcPct val="80000"/>
              </a:lnSpc>
              <a:buNone/>
            </a:pPr>
            <a:r>
              <a:rPr lang="en-US" sz="1800" dirty="0" smtClean="0">
                <a:latin typeface="Times New Roman" pitchFamily="18" charset="0"/>
                <a:ea typeface="Tahoma" pitchFamily="34" charset="0"/>
                <a:cs typeface="Times New Roman" pitchFamily="18" charset="0"/>
              </a:rPr>
              <a:t>COPPER</a:t>
            </a:r>
          </a:p>
          <a:p>
            <a:pPr lvl="1">
              <a:lnSpc>
                <a:spcPct val="80000"/>
              </a:lnSpc>
              <a:buNone/>
            </a:pPr>
            <a:r>
              <a:rPr lang="en-US" sz="1800" dirty="0" smtClean="0">
                <a:latin typeface="Times New Roman" pitchFamily="18" charset="0"/>
                <a:ea typeface="Tahoma" pitchFamily="34" charset="0"/>
                <a:cs typeface="Times New Roman" pitchFamily="18" charset="0"/>
              </a:rPr>
              <a:t>TIN</a:t>
            </a:r>
          </a:p>
          <a:p>
            <a:pPr lvl="1">
              <a:lnSpc>
                <a:spcPct val="80000"/>
              </a:lnSpc>
              <a:buNone/>
            </a:pPr>
            <a:r>
              <a:rPr lang="en-US" sz="1800" dirty="0" smtClean="0">
                <a:latin typeface="Times New Roman" pitchFamily="18" charset="0"/>
                <a:ea typeface="Tahoma" pitchFamily="34" charset="0"/>
                <a:cs typeface="Times New Roman" pitchFamily="18" charset="0"/>
              </a:rPr>
              <a:t>ZINC</a:t>
            </a:r>
          </a:p>
          <a:p>
            <a:pPr lvl="1">
              <a:lnSpc>
                <a:spcPct val="80000"/>
              </a:lnSpc>
            </a:pPr>
            <a:endParaRPr lang="en-US" sz="1800" dirty="0" smtClean="0">
              <a:latin typeface="Times New Roman" pitchFamily="18" charset="0"/>
              <a:ea typeface="Tahoma" pitchFamily="34" charset="0"/>
              <a:cs typeface="Times New Roman" pitchFamily="18" charset="0"/>
            </a:endParaRPr>
          </a:p>
          <a:p>
            <a:pPr>
              <a:lnSpc>
                <a:spcPct val="80000"/>
              </a:lnSpc>
              <a:buNone/>
            </a:pPr>
            <a:r>
              <a:rPr lang="en-US" sz="2400" dirty="0" smtClean="0">
                <a:latin typeface="Times New Roman" pitchFamily="18" charset="0"/>
                <a:ea typeface="Tahoma" pitchFamily="34" charset="0"/>
                <a:cs typeface="Times New Roman" pitchFamily="18" charset="0"/>
              </a:rPr>
              <a:t>F) PHENOLIC COMPOUNDS</a:t>
            </a:r>
          </a:p>
          <a:p>
            <a:pPr lvl="1">
              <a:lnSpc>
                <a:spcPct val="80000"/>
              </a:lnSpc>
              <a:buNone/>
            </a:pPr>
            <a:r>
              <a:rPr lang="en-US" sz="1800" dirty="0" smtClean="0">
                <a:latin typeface="Times New Roman" pitchFamily="18" charset="0"/>
                <a:ea typeface="Tahoma" pitchFamily="34" charset="0"/>
                <a:cs typeface="Times New Roman" pitchFamily="18" charset="0"/>
              </a:rPr>
              <a:t>THYMOL</a:t>
            </a:r>
          </a:p>
          <a:p>
            <a:pPr lvl="1">
              <a:lnSpc>
                <a:spcPct val="80000"/>
              </a:lnSpc>
              <a:buNone/>
            </a:pPr>
            <a:r>
              <a:rPr lang="en-US" sz="1800" dirty="0" smtClean="0">
                <a:latin typeface="Times New Roman" pitchFamily="18" charset="0"/>
                <a:ea typeface="Tahoma" pitchFamily="34" charset="0"/>
                <a:cs typeface="Times New Roman" pitchFamily="18" charset="0"/>
              </a:rPr>
              <a:t>MENTHOL</a:t>
            </a:r>
          </a:p>
          <a:p>
            <a:pPr lvl="1">
              <a:lnSpc>
                <a:spcPct val="80000"/>
              </a:lnSpc>
              <a:buNone/>
            </a:pPr>
            <a:r>
              <a:rPr lang="en-IN" sz="1800" dirty="0" smtClean="0">
                <a:latin typeface="Times New Roman" pitchFamily="18" charset="0"/>
                <a:cs typeface="Times New Roman" pitchFamily="18" charset="0"/>
              </a:rPr>
              <a:t>EUCALYPTOL</a:t>
            </a:r>
            <a:endParaRPr lang="en-US" sz="1800" dirty="0" smtClean="0">
              <a:latin typeface="Times New Roman" pitchFamily="18" charset="0"/>
              <a:ea typeface="Tahoma" pitchFamily="34" charset="0"/>
              <a:cs typeface="Times New Roman" pitchFamily="18" charset="0"/>
            </a:endParaRPr>
          </a:p>
          <a:p>
            <a:pPr lvl="1">
              <a:lnSpc>
                <a:spcPct val="80000"/>
              </a:lnSpc>
            </a:pPr>
            <a:endParaRPr lang="en-US" sz="1800" dirty="0" smtClean="0">
              <a:latin typeface="Times New Roman" pitchFamily="18" charset="0"/>
              <a:ea typeface="Tahoma" pitchFamily="34" charset="0"/>
              <a:cs typeface="Times New Roman" pitchFamily="18" charset="0"/>
            </a:endParaRPr>
          </a:p>
          <a:p>
            <a:pPr>
              <a:lnSpc>
                <a:spcPct val="80000"/>
              </a:lnSpc>
              <a:buNone/>
            </a:pPr>
            <a:r>
              <a:rPr lang="en-US" sz="2400" dirty="0" smtClean="0">
                <a:latin typeface="Times New Roman" pitchFamily="18" charset="0"/>
                <a:ea typeface="Tahoma" pitchFamily="34" charset="0"/>
                <a:cs typeface="Times New Roman" pitchFamily="18" charset="0"/>
              </a:rPr>
              <a:t>G) FLUORIDE</a:t>
            </a:r>
          </a:p>
          <a:p>
            <a:pPr lvl="1">
              <a:lnSpc>
                <a:spcPct val="80000"/>
              </a:lnSpc>
              <a:buNone/>
            </a:pPr>
            <a:r>
              <a:rPr lang="en-US" sz="1800" dirty="0" smtClean="0">
                <a:latin typeface="Times New Roman" pitchFamily="18" charset="0"/>
                <a:ea typeface="Tahoma" pitchFamily="34" charset="0"/>
                <a:cs typeface="Times New Roman" pitchFamily="18" charset="0"/>
              </a:rPr>
              <a:t>STRO</a:t>
            </a:r>
          </a:p>
          <a:p>
            <a:pPr lvl="1">
              <a:lnSpc>
                <a:spcPct val="80000"/>
              </a:lnSpc>
            </a:pPr>
            <a:endParaRPr lang="en-US" sz="1800" dirty="0" smtClean="0">
              <a:latin typeface="Times New Roman" pitchFamily="18" charset="0"/>
              <a:ea typeface="Tahoma" pitchFamily="34" charset="0"/>
              <a:cs typeface="Times New Roman" pitchFamily="18" charset="0"/>
            </a:endParaRPr>
          </a:p>
          <a:p>
            <a:pPr>
              <a:lnSpc>
                <a:spcPct val="80000"/>
              </a:lnSpc>
              <a:buNone/>
            </a:pPr>
            <a:r>
              <a:rPr lang="en-US" sz="2400" dirty="0" smtClean="0">
                <a:latin typeface="Times New Roman" pitchFamily="18" charset="0"/>
                <a:ea typeface="Tahoma" pitchFamily="34" charset="0"/>
                <a:cs typeface="Times New Roman" pitchFamily="18" charset="0"/>
              </a:rPr>
              <a:t>H) OTHER ANTISEPTICS</a:t>
            </a:r>
          </a:p>
          <a:p>
            <a:pPr lvl="1">
              <a:lnSpc>
                <a:spcPct val="80000"/>
              </a:lnSpc>
              <a:buNone/>
            </a:pPr>
            <a:r>
              <a:rPr lang="en-US" sz="1800" dirty="0" smtClean="0">
                <a:latin typeface="Times New Roman" pitchFamily="18" charset="0"/>
                <a:ea typeface="Tahoma" pitchFamily="34" charset="0"/>
                <a:cs typeface="Times New Roman" pitchFamily="18" charset="0"/>
              </a:rPr>
              <a:t>IODINE</a:t>
            </a:r>
          </a:p>
          <a:p>
            <a:pPr lvl="1">
              <a:lnSpc>
                <a:spcPct val="80000"/>
              </a:lnSpc>
              <a:buNone/>
            </a:pPr>
            <a:r>
              <a:rPr lang="en-US" sz="1800" dirty="0" smtClean="0">
                <a:latin typeface="Times New Roman" pitchFamily="18" charset="0"/>
                <a:ea typeface="Tahoma" pitchFamily="34" charset="0"/>
                <a:cs typeface="Times New Roman" pitchFamily="18" charset="0"/>
              </a:rPr>
              <a:t>TRICLOSAN</a:t>
            </a:r>
            <a:r>
              <a:rPr lang="en-US" sz="1800" baseline="30000" dirty="0" smtClean="0">
                <a:latin typeface="Times New Roman" pitchFamily="18" charset="0"/>
                <a:ea typeface="Tahoma" pitchFamily="34" charset="0"/>
                <a:cs typeface="Times New Roman" pitchFamily="18" charset="0"/>
              </a:rPr>
              <a:t>(9)</a:t>
            </a:r>
            <a:endParaRPr lang="en-US" sz="1800" dirty="0" smtClean="0">
              <a:latin typeface="Times New Roman" pitchFamily="18" charset="0"/>
              <a:ea typeface="Tahoma" pitchFamily="34" charset="0"/>
              <a:cs typeface="Times New Roman" pitchFamily="18" charset="0"/>
            </a:endParaRPr>
          </a:p>
          <a:p>
            <a:endParaRPr lang="en-US" dirty="0">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28600"/>
            <a:ext cx="7391400" cy="6494085"/>
          </a:xfrm>
          <a:prstGeom prst="rect">
            <a:avLst/>
          </a:prstGeom>
        </p:spPr>
        <p:txBody>
          <a:bodyPr wrap="square">
            <a:spAutoFit/>
          </a:bodyPr>
          <a:lstStyle/>
          <a:p>
            <a:pPr marL="742950" indent="-742950" algn="ctr">
              <a:lnSpc>
                <a:spcPct val="80000"/>
              </a:lnSpc>
            </a:pPr>
            <a:r>
              <a:rPr lang="en-US" sz="2000" b="1" dirty="0" smtClean="0">
                <a:latin typeface="Times New Roman" pitchFamily="18" charset="0"/>
                <a:ea typeface="Tahoma" pitchFamily="34" charset="0"/>
                <a:cs typeface="Times New Roman" pitchFamily="18" charset="0"/>
              </a:rPr>
              <a:t>METALLIC IONS</a:t>
            </a:r>
          </a:p>
          <a:p>
            <a:pPr marL="742950" indent="-742950" algn="ctr">
              <a:lnSpc>
                <a:spcPct val="80000"/>
              </a:lnSpc>
            </a:pPr>
            <a:endParaRPr lang="en-US" sz="2000" b="1" dirty="0" smtClean="0">
              <a:latin typeface="Times New Roman" pitchFamily="18" charset="0"/>
              <a:ea typeface="Tahoma" pitchFamily="34" charset="0"/>
              <a:cs typeface="Times New Roman" pitchFamily="18" charset="0"/>
            </a:endParaRPr>
          </a:p>
          <a:p>
            <a:pPr marL="742950" indent="-742950" algn="ctr">
              <a:lnSpc>
                <a:spcPct val="80000"/>
              </a:lnSpc>
            </a:pPr>
            <a:endParaRPr lang="en-US" sz="2000" b="1" dirty="0" smtClean="0">
              <a:latin typeface="Times New Roman" pitchFamily="18" charset="0"/>
              <a:ea typeface="Tahoma" pitchFamily="34" charset="0"/>
              <a:cs typeface="Times New Roman" pitchFamily="18" charset="0"/>
            </a:endParaRPr>
          </a:p>
          <a:p>
            <a:pPr>
              <a:lnSpc>
                <a:spcPct val="80000"/>
              </a:lnSpc>
              <a:buFont typeface="Wingdings" pitchFamily="2" charset="2"/>
              <a:buChar char="ü"/>
            </a:pPr>
            <a:r>
              <a:rPr lang="en-US" sz="2000" dirty="0" smtClean="0">
                <a:latin typeface="Times New Roman" pitchFamily="18" charset="0"/>
                <a:ea typeface="Tahoma" pitchFamily="34" charset="0"/>
                <a:cs typeface="Times New Roman" pitchFamily="18" charset="0"/>
              </a:rPr>
              <a:t>Salts of zinc &amp; copper are most commonly used. They have plaque inhibitory capacity.</a:t>
            </a:r>
          </a:p>
          <a:p>
            <a:pPr>
              <a:lnSpc>
                <a:spcPct val="80000"/>
              </a:lnSpc>
              <a:buFont typeface="Wingdings" pitchFamily="2" charset="2"/>
              <a:buChar char="ü"/>
            </a:pPr>
            <a:endParaRPr lang="en-US" sz="2000" dirty="0" smtClean="0">
              <a:latin typeface="Times New Roman" pitchFamily="18" charset="0"/>
              <a:ea typeface="Tahoma" pitchFamily="34" charset="0"/>
              <a:cs typeface="Times New Roman" pitchFamily="18" charset="0"/>
            </a:endParaRPr>
          </a:p>
          <a:p>
            <a:pPr>
              <a:lnSpc>
                <a:spcPct val="80000"/>
              </a:lnSpc>
            </a:pPr>
            <a:endParaRPr lang="en-US" sz="2000" dirty="0" smtClean="0">
              <a:latin typeface="Times New Roman" pitchFamily="18" charset="0"/>
              <a:ea typeface="Tahoma" pitchFamily="34" charset="0"/>
              <a:cs typeface="Times New Roman" pitchFamily="18" charset="0"/>
            </a:endParaRPr>
          </a:p>
          <a:p>
            <a:pPr>
              <a:lnSpc>
                <a:spcPct val="80000"/>
              </a:lnSpc>
              <a:buFont typeface="Wingdings" pitchFamily="2" charset="2"/>
              <a:buChar char="ü"/>
            </a:pPr>
            <a:endParaRPr lang="en-US" sz="2000" dirty="0" smtClean="0">
              <a:latin typeface="Times New Roman" pitchFamily="18" charset="0"/>
              <a:ea typeface="Tahoma" pitchFamily="34" charset="0"/>
              <a:cs typeface="Times New Roman" pitchFamily="18" charset="0"/>
            </a:endParaRPr>
          </a:p>
          <a:p>
            <a:pPr algn="ctr">
              <a:lnSpc>
                <a:spcPct val="80000"/>
              </a:lnSpc>
              <a:buFont typeface="Wingdings" pitchFamily="2" charset="2"/>
              <a:buChar char="ü"/>
            </a:pPr>
            <a:r>
              <a:rPr lang="en-US" sz="2000" b="1" dirty="0" smtClean="0">
                <a:latin typeface="Times New Roman" pitchFamily="18" charset="0"/>
                <a:ea typeface="Tahoma" pitchFamily="34" charset="0"/>
                <a:cs typeface="Times New Roman" pitchFamily="18" charset="0"/>
              </a:rPr>
              <a:t>MECHANISM OF ACTION</a:t>
            </a:r>
          </a:p>
          <a:p>
            <a:pPr algn="ctr">
              <a:lnSpc>
                <a:spcPct val="80000"/>
              </a:lnSpc>
              <a:buFont typeface="Wingdings" pitchFamily="2" charset="2"/>
              <a:buChar char="ü"/>
            </a:pPr>
            <a:endParaRPr lang="en-US" sz="2000" b="1" dirty="0" smtClean="0">
              <a:latin typeface="Times New Roman" pitchFamily="18" charset="0"/>
              <a:ea typeface="Tahoma" pitchFamily="34" charset="0"/>
              <a:cs typeface="Times New Roman" pitchFamily="18" charset="0"/>
            </a:endParaRPr>
          </a:p>
          <a:p>
            <a:pPr>
              <a:lnSpc>
                <a:spcPct val="80000"/>
              </a:lnSpc>
              <a:buFont typeface="Wingdings" pitchFamily="2" charset="2"/>
              <a:buChar char="ü"/>
            </a:pPr>
            <a:endParaRPr lang="en-US" sz="2000" b="1" dirty="0" smtClean="0">
              <a:latin typeface="Times New Roman" pitchFamily="18" charset="0"/>
              <a:ea typeface="Tahoma" pitchFamily="34" charset="0"/>
              <a:cs typeface="Times New Roman" pitchFamily="18" charset="0"/>
            </a:endParaRPr>
          </a:p>
          <a:p>
            <a:pPr>
              <a:lnSpc>
                <a:spcPct val="80000"/>
              </a:lnSpc>
              <a:buFont typeface="Wingdings" pitchFamily="2" charset="2"/>
              <a:buChar char="ü"/>
            </a:pPr>
            <a:r>
              <a:rPr lang="en-US" sz="2000" dirty="0" smtClean="0">
                <a:latin typeface="Times New Roman" pitchFamily="18" charset="0"/>
                <a:ea typeface="Tahoma" pitchFamily="34" charset="0"/>
                <a:cs typeface="Times New Roman" pitchFamily="18" charset="0"/>
              </a:rPr>
              <a:t>They reduce glycolytic activity in microorganisms &amp; delay bacterial growth.  </a:t>
            </a:r>
          </a:p>
          <a:p>
            <a:pPr>
              <a:lnSpc>
                <a:spcPct val="80000"/>
              </a:lnSpc>
              <a:buFont typeface="Wingdings" pitchFamily="2" charset="2"/>
              <a:buChar char="ü"/>
            </a:pPr>
            <a:endParaRPr lang="en-US" sz="2000" dirty="0" smtClean="0">
              <a:latin typeface="Times New Roman" pitchFamily="18" charset="0"/>
              <a:ea typeface="Tahoma" pitchFamily="34" charset="0"/>
              <a:cs typeface="Times New Roman" pitchFamily="18" charset="0"/>
            </a:endParaRPr>
          </a:p>
          <a:p>
            <a:pPr>
              <a:lnSpc>
                <a:spcPct val="80000"/>
              </a:lnSpc>
            </a:pPr>
            <a:endParaRPr lang="en-IN" sz="2000" dirty="0" smtClean="0">
              <a:latin typeface="Times New Roman" pitchFamily="18" charset="0"/>
              <a:ea typeface="Tahoma" pitchFamily="34" charset="0"/>
              <a:cs typeface="Times New Roman" pitchFamily="18" charset="0"/>
            </a:endParaRPr>
          </a:p>
          <a:p>
            <a:pPr>
              <a:lnSpc>
                <a:spcPct val="80000"/>
              </a:lnSpc>
              <a:buFont typeface="Wingdings" pitchFamily="2" charset="2"/>
              <a:buChar char="ü"/>
            </a:pPr>
            <a:r>
              <a:rPr lang="en-IN" sz="2000" dirty="0" smtClean="0">
                <a:latin typeface="Times New Roman" pitchFamily="18" charset="0"/>
                <a:ea typeface="Tahoma" pitchFamily="34" charset="0"/>
                <a:cs typeface="Times New Roman" pitchFamily="18" charset="0"/>
              </a:rPr>
              <a:t> Zinc  inhibits the production of VSC in the oral cavity by interacting with sulphur in the amino  acids or their metabolism. </a:t>
            </a:r>
            <a:r>
              <a:rPr lang="en-IN" sz="2000" baseline="30000" dirty="0" smtClean="0">
                <a:latin typeface="Times New Roman" pitchFamily="18" charset="0"/>
                <a:ea typeface="Tahoma" pitchFamily="34" charset="0"/>
                <a:cs typeface="Times New Roman" pitchFamily="18" charset="0"/>
              </a:rPr>
              <a:t>(10)</a:t>
            </a:r>
            <a:endParaRPr lang="en-IN" sz="2000" dirty="0" smtClean="0">
              <a:latin typeface="Times New Roman" pitchFamily="18" charset="0"/>
              <a:ea typeface="Tahoma" pitchFamily="34" charset="0"/>
              <a:cs typeface="Times New Roman" pitchFamily="18" charset="0"/>
            </a:endParaRPr>
          </a:p>
          <a:p>
            <a:pPr>
              <a:lnSpc>
                <a:spcPct val="80000"/>
              </a:lnSpc>
              <a:buFont typeface="Wingdings" pitchFamily="2" charset="2"/>
              <a:buChar char="ü"/>
            </a:pPr>
            <a:endParaRPr lang="en-US" sz="2000" dirty="0" smtClean="0">
              <a:latin typeface="Times New Roman" pitchFamily="18" charset="0"/>
              <a:ea typeface="Tahoma" pitchFamily="34" charset="0"/>
              <a:cs typeface="Times New Roman" pitchFamily="18" charset="0"/>
            </a:endParaRPr>
          </a:p>
          <a:p>
            <a:pPr>
              <a:lnSpc>
                <a:spcPct val="80000"/>
              </a:lnSpc>
              <a:buFont typeface="Wingdings" pitchFamily="2" charset="2"/>
              <a:buChar char="ü"/>
            </a:pPr>
            <a:endParaRPr lang="en-IN" sz="2000" dirty="0" smtClean="0">
              <a:latin typeface="Times New Roman" pitchFamily="18" charset="0"/>
              <a:ea typeface="Tahoma" pitchFamily="34" charset="0"/>
              <a:cs typeface="Times New Roman" pitchFamily="18" charset="0"/>
            </a:endParaRPr>
          </a:p>
          <a:p>
            <a:pPr>
              <a:lnSpc>
                <a:spcPct val="80000"/>
              </a:lnSpc>
              <a:buFont typeface="Wingdings" pitchFamily="2" charset="2"/>
              <a:buChar char="ü"/>
            </a:pPr>
            <a:endParaRPr lang="en-IN" sz="2000" dirty="0" smtClean="0">
              <a:latin typeface="Times New Roman" pitchFamily="18" charset="0"/>
              <a:ea typeface="Tahoma" pitchFamily="34" charset="0"/>
              <a:cs typeface="Times New Roman" pitchFamily="18" charset="0"/>
            </a:endParaRPr>
          </a:p>
          <a:p>
            <a:pPr>
              <a:lnSpc>
                <a:spcPct val="80000"/>
              </a:lnSpc>
              <a:buFont typeface="Wingdings" pitchFamily="2" charset="2"/>
              <a:buChar char="ü"/>
            </a:pPr>
            <a:r>
              <a:rPr lang="en-IN" sz="2000" dirty="0" smtClean="0">
                <a:latin typeface="Times New Roman" pitchFamily="18" charset="0"/>
                <a:ea typeface="Tahoma" pitchFamily="34" charset="0"/>
                <a:cs typeface="Times New Roman" pitchFamily="18" charset="0"/>
              </a:rPr>
              <a:t>Zinc can be retained in the oral cavity for approximately 2-3 hours  after tooth brushing by binding to acidic substances on the oral mucosa, in the saliva or on  bacterial surfaces </a:t>
            </a:r>
            <a:endParaRPr lang="en-US" sz="2000" dirty="0" smtClean="0">
              <a:latin typeface="Times New Roman" pitchFamily="18" charset="0"/>
              <a:ea typeface="Tahoma" pitchFamily="34" charset="0"/>
              <a:cs typeface="Times New Roman" pitchFamily="18" charset="0"/>
            </a:endParaRPr>
          </a:p>
          <a:p>
            <a:pPr>
              <a:lnSpc>
                <a:spcPct val="80000"/>
              </a:lnSpc>
              <a:buFont typeface="Wingdings" pitchFamily="2" charset="2"/>
              <a:buChar char="ü"/>
            </a:pPr>
            <a:endParaRPr lang="en-US" sz="2000" dirty="0" smtClean="0">
              <a:latin typeface="Times New Roman" pitchFamily="18" charset="0"/>
              <a:ea typeface="Tahoma" pitchFamily="34" charset="0"/>
              <a:cs typeface="Times New Roman" pitchFamily="18" charset="0"/>
            </a:endParaRPr>
          </a:p>
          <a:p>
            <a:pPr>
              <a:lnSpc>
                <a:spcPct val="80000"/>
              </a:lnSpc>
              <a:buFont typeface="Wingdings" pitchFamily="2" charset="2"/>
              <a:buChar char="ü"/>
            </a:pPr>
            <a:endParaRPr lang="en-US" sz="2000" dirty="0" smtClean="0">
              <a:latin typeface="Times New Roman" pitchFamily="18" charset="0"/>
              <a:ea typeface="Tahoma" pitchFamily="34" charset="0"/>
              <a:cs typeface="Times New Roman" pitchFamily="18" charset="0"/>
            </a:endParaRPr>
          </a:p>
          <a:p>
            <a:pPr>
              <a:lnSpc>
                <a:spcPct val="80000"/>
              </a:lnSpc>
              <a:buFont typeface="Wingdings" pitchFamily="2" charset="2"/>
              <a:buChar char="ü"/>
            </a:pPr>
            <a:endParaRPr lang="en-US" sz="2000" dirty="0" smtClean="0">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healthylifestyles.org/store/productdata/Toothpaste.jpg"/>
          <p:cNvPicPr>
            <a:picLocks noChangeAspect="1" noChangeArrowheads="1"/>
          </p:cNvPicPr>
          <p:nvPr/>
        </p:nvPicPr>
        <p:blipFill>
          <a:blip r:embed="rId2" cstate="print"/>
          <a:srcRect/>
          <a:stretch>
            <a:fillRect/>
          </a:stretch>
        </p:blipFill>
        <p:spPr bwMode="auto">
          <a:xfrm>
            <a:off x="1295400" y="1752600"/>
            <a:ext cx="7461801" cy="33432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600200" y="381000"/>
            <a:ext cx="6248400" cy="381000"/>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ZINC CONTAING TOOTHPASTE</a:t>
            </a:r>
            <a:endParaRPr lang="en-IN" dirty="0">
              <a:latin typeface="Times New Roman" pitchFamily="18" charset="0"/>
              <a:cs typeface="Times New Roman" pitchFamily="18" charset="0"/>
            </a:endParaRPr>
          </a:p>
        </p:txBody>
      </p:sp>
      <p:sp>
        <p:nvSpPr>
          <p:cNvPr id="4" name="TextBox 3"/>
          <p:cNvSpPr txBox="1"/>
          <p:nvPr/>
        </p:nvSpPr>
        <p:spPr>
          <a:xfrm>
            <a:off x="2590800" y="5791200"/>
            <a:ext cx="4724400" cy="584775"/>
          </a:xfrm>
          <a:prstGeom prst="rect">
            <a:avLst/>
          </a:prstGeom>
          <a:noFill/>
        </p:spPr>
        <p:txBody>
          <a:bodyPr wrap="square" rtlCol="0">
            <a:spAutoFit/>
          </a:bodyPr>
          <a:lstStyle/>
          <a:p>
            <a:r>
              <a:rPr lang="en-US" sz="1600" dirty="0" smtClean="0">
                <a:latin typeface="Times New Roman" pitchFamily="18" charset="0"/>
                <a:cs typeface="Times New Roman" pitchFamily="18" charset="0"/>
              </a:rPr>
              <a:t>ADAPTED FROM: www.healthydentallife.com/</a:t>
            </a:r>
          </a:p>
          <a:p>
            <a:r>
              <a:rPr lang="en-US" sz="1600" dirty="0" smtClean="0">
                <a:latin typeface="Times New Roman" pitchFamily="18" charset="0"/>
                <a:cs typeface="Times New Roman" pitchFamily="18" charset="0"/>
              </a:rPr>
              <a:t>Last accessed on 27thAugust,2014</a:t>
            </a:r>
            <a:endParaRPr lang="en-IN" sz="16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52400"/>
            <a:ext cx="7467600" cy="6623352"/>
          </a:xfrm>
          <a:prstGeom prst="rect">
            <a:avLst/>
          </a:prstGeom>
        </p:spPr>
        <p:txBody>
          <a:bodyPr wrap="square">
            <a:spAutoFit/>
          </a:bodyPr>
          <a:lstStyle/>
          <a:p>
            <a:pPr algn="ctr">
              <a:lnSpc>
                <a:spcPct val="80000"/>
              </a:lnSpc>
            </a:pPr>
            <a:endParaRPr lang="en-US" sz="1200" dirty="0" smtClean="0">
              <a:latin typeface="Times New Roman" pitchFamily="18" charset="0"/>
              <a:ea typeface="Tahoma" pitchFamily="34" charset="0"/>
              <a:cs typeface="Times New Roman" pitchFamily="18" charset="0"/>
            </a:endParaRPr>
          </a:p>
          <a:p>
            <a:pPr algn="ctr">
              <a:lnSpc>
                <a:spcPct val="80000"/>
              </a:lnSpc>
            </a:pPr>
            <a:endParaRPr lang="en-US" sz="1200" dirty="0" smtClean="0">
              <a:latin typeface="Times New Roman" pitchFamily="18" charset="0"/>
              <a:ea typeface="Tahoma" pitchFamily="34" charset="0"/>
              <a:cs typeface="Times New Roman" pitchFamily="18" charset="0"/>
            </a:endParaRPr>
          </a:p>
          <a:p>
            <a:pPr algn="ctr">
              <a:lnSpc>
                <a:spcPct val="80000"/>
              </a:lnSpc>
            </a:pPr>
            <a:endParaRPr lang="en-US" sz="1200" dirty="0" smtClean="0">
              <a:latin typeface="Times New Roman" pitchFamily="18" charset="0"/>
              <a:ea typeface="Tahoma" pitchFamily="34" charset="0"/>
              <a:cs typeface="Times New Roman" pitchFamily="18" charset="0"/>
            </a:endParaRPr>
          </a:p>
          <a:p>
            <a:pPr marL="742950" indent="-742950" algn="ctr">
              <a:lnSpc>
                <a:spcPct val="80000"/>
              </a:lnSpc>
            </a:pPr>
            <a:r>
              <a:rPr lang="en-US" sz="2400" dirty="0" smtClean="0">
                <a:latin typeface="Times New Roman" pitchFamily="18" charset="0"/>
                <a:ea typeface="Tahoma" pitchFamily="34" charset="0"/>
                <a:cs typeface="Times New Roman" pitchFamily="18" charset="0"/>
              </a:rPr>
              <a:t>QUATERNARY AMMONIUM COMPOUNDS</a:t>
            </a:r>
          </a:p>
          <a:p>
            <a:pPr marL="742950" indent="-742950">
              <a:lnSpc>
                <a:spcPct val="80000"/>
              </a:lnSpc>
              <a:buAutoNum type="arabicPeriod" startAt="2"/>
            </a:pPr>
            <a:endParaRPr lang="en-US" sz="2400" dirty="0" smtClean="0">
              <a:latin typeface="Times New Roman" pitchFamily="18" charset="0"/>
              <a:ea typeface="Tahoma" pitchFamily="34" charset="0"/>
              <a:cs typeface="Times New Roman" pitchFamily="18" charset="0"/>
            </a:endParaRPr>
          </a:p>
          <a:p>
            <a:pPr marL="742950" indent="-742950">
              <a:lnSpc>
                <a:spcPct val="80000"/>
              </a:lnSpc>
            </a:pPr>
            <a:endParaRPr lang="en-US" sz="2400" dirty="0" smtClean="0">
              <a:latin typeface="Times New Roman" pitchFamily="18" charset="0"/>
              <a:ea typeface="Tahoma" pitchFamily="34" charset="0"/>
              <a:cs typeface="Times New Roman" pitchFamily="18" charset="0"/>
            </a:endParaRPr>
          </a:p>
          <a:p>
            <a:pPr>
              <a:lnSpc>
                <a:spcPct val="80000"/>
              </a:lnSpc>
              <a:buFont typeface="Wingdings" pitchFamily="2" charset="2"/>
              <a:buChar char="ü"/>
            </a:pPr>
            <a:r>
              <a:rPr lang="en-US" sz="2000" dirty="0" smtClean="0">
                <a:latin typeface="Times New Roman" pitchFamily="18" charset="0"/>
                <a:ea typeface="Tahoma" pitchFamily="34" charset="0"/>
                <a:cs typeface="Times New Roman" pitchFamily="18" charset="0"/>
              </a:rPr>
              <a:t>They are more active against gram positive than gram negative organisms.</a:t>
            </a:r>
          </a:p>
          <a:p>
            <a:pPr>
              <a:lnSpc>
                <a:spcPct val="80000"/>
              </a:lnSpc>
            </a:pPr>
            <a:endParaRPr lang="en-US" sz="2000" dirty="0" smtClean="0">
              <a:latin typeface="Times New Roman" pitchFamily="18" charset="0"/>
              <a:ea typeface="Tahoma" pitchFamily="34" charset="0"/>
              <a:cs typeface="Times New Roman" pitchFamily="18" charset="0"/>
            </a:endParaRPr>
          </a:p>
          <a:p>
            <a:pPr>
              <a:lnSpc>
                <a:spcPct val="80000"/>
              </a:lnSpc>
            </a:pPr>
            <a:endParaRPr lang="en-US" sz="2000" dirty="0" smtClean="0">
              <a:latin typeface="Times New Roman" pitchFamily="18" charset="0"/>
              <a:ea typeface="Tahoma" pitchFamily="34" charset="0"/>
              <a:cs typeface="Times New Roman" pitchFamily="18" charset="0"/>
            </a:endParaRPr>
          </a:p>
          <a:p>
            <a:pPr>
              <a:lnSpc>
                <a:spcPct val="80000"/>
              </a:lnSpc>
            </a:pPr>
            <a:endParaRPr lang="en-US" sz="2000" dirty="0" smtClean="0">
              <a:latin typeface="Times New Roman" pitchFamily="18" charset="0"/>
              <a:ea typeface="Tahoma" pitchFamily="34" charset="0"/>
              <a:cs typeface="Times New Roman" pitchFamily="18" charset="0"/>
            </a:endParaRPr>
          </a:p>
          <a:p>
            <a:pPr>
              <a:buFont typeface="Wingdings" pitchFamily="2" charset="2"/>
              <a:buChar char="ü"/>
            </a:pPr>
            <a:r>
              <a:rPr lang="en-IN" sz="2000" dirty="0" smtClean="0">
                <a:latin typeface="Times New Roman" pitchFamily="18" charset="0"/>
                <a:cs typeface="Times New Roman" pitchFamily="18" charset="0"/>
              </a:rPr>
              <a:t> </a:t>
            </a:r>
            <a:r>
              <a:rPr lang="en-IN" sz="2000" dirty="0" err="1" smtClean="0">
                <a:latin typeface="Times New Roman" pitchFamily="18" charset="0"/>
                <a:cs typeface="Times New Roman" pitchFamily="18" charset="0"/>
              </a:rPr>
              <a:t>Cetylpyridinium</a:t>
            </a:r>
            <a:r>
              <a:rPr lang="en-IN" sz="2000" dirty="0" smtClean="0">
                <a:latin typeface="Times New Roman" pitchFamily="18" charset="0"/>
                <a:cs typeface="Times New Roman" pitchFamily="18" charset="0"/>
              </a:rPr>
              <a:t> chloride is used in a wide variety of antiseptic mouth rinse products, usually at a concentration of 0.05%. </a:t>
            </a:r>
          </a:p>
          <a:p>
            <a:pPr>
              <a:buFont typeface="Wingdings" pitchFamily="2" charset="2"/>
              <a:buChar char="ü"/>
            </a:pPr>
            <a:endParaRPr lang="en-IN" sz="2000" dirty="0" smtClean="0">
              <a:latin typeface="Times New Roman" pitchFamily="18" charset="0"/>
              <a:cs typeface="Times New Roman" pitchFamily="18" charset="0"/>
            </a:endParaRPr>
          </a:p>
          <a:p>
            <a:pPr>
              <a:buFont typeface="Wingdings" pitchFamily="2" charset="2"/>
              <a:buChar char="ü"/>
            </a:pPr>
            <a:r>
              <a:rPr lang="en-IN" sz="2000" dirty="0" smtClean="0">
                <a:latin typeface="Times New Roman" pitchFamily="18" charset="0"/>
                <a:cs typeface="Times New Roman" pitchFamily="18" charset="0"/>
              </a:rPr>
              <a:t>At oral pH these antiseptics are </a:t>
            </a:r>
            <a:r>
              <a:rPr lang="en-IN" sz="2000" dirty="0" err="1" smtClean="0">
                <a:latin typeface="Times New Roman" pitchFamily="18" charset="0"/>
                <a:cs typeface="Times New Roman" pitchFamily="18" charset="0"/>
              </a:rPr>
              <a:t>monocationic</a:t>
            </a:r>
            <a:r>
              <a:rPr lang="en-IN" sz="2000" dirty="0" smtClean="0">
                <a:latin typeface="Times New Roman" pitchFamily="18" charset="0"/>
                <a:cs typeface="Times New Roman" pitchFamily="18" charset="0"/>
              </a:rPr>
              <a:t> and adsorb readily and quantitatively, to a greater extent, than </a:t>
            </a:r>
            <a:r>
              <a:rPr lang="en-IN" sz="2000" dirty="0" err="1" smtClean="0">
                <a:latin typeface="Times New Roman" pitchFamily="18" charset="0"/>
                <a:cs typeface="Times New Roman" pitchFamily="18" charset="0"/>
              </a:rPr>
              <a:t>chlorhexidine</a:t>
            </a:r>
            <a:r>
              <a:rPr lang="en-IN" sz="2000" dirty="0" smtClean="0">
                <a:latin typeface="Times New Roman" pitchFamily="18" charset="0"/>
                <a:cs typeface="Times New Roman" pitchFamily="18" charset="0"/>
              </a:rPr>
              <a:t> to oral surfaces.</a:t>
            </a:r>
            <a:r>
              <a:rPr lang="en-IN" sz="2000" baseline="30000" dirty="0" smtClean="0">
                <a:latin typeface="Times New Roman" pitchFamily="18" charset="0"/>
                <a:cs typeface="Times New Roman" pitchFamily="18" charset="0"/>
              </a:rPr>
              <a:t>(10)</a:t>
            </a:r>
            <a:endParaRPr lang="en-IN" sz="2000" dirty="0" smtClean="0">
              <a:latin typeface="Times New Roman" pitchFamily="18" charset="0"/>
              <a:cs typeface="Times New Roman" pitchFamily="18" charset="0"/>
            </a:endParaRPr>
          </a:p>
          <a:p>
            <a:pPr>
              <a:buFont typeface="Wingdings" pitchFamily="2" charset="2"/>
              <a:buChar char="ü"/>
            </a:pPr>
            <a:endParaRPr lang="en-US" sz="2000" dirty="0" smtClean="0">
              <a:latin typeface="Times New Roman" pitchFamily="18" charset="0"/>
              <a:ea typeface="Tahoma" pitchFamily="34" charset="0"/>
              <a:cs typeface="Times New Roman" pitchFamily="18" charset="0"/>
            </a:endParaRPr>
          </a:p>
          <a:p>
            <a:pPr algn="ctr">
              <a:lnSpc>
                <a:spcPct val="80000"/>
              </a:lnSpc>
            </a:pPr>
            <a:r>
              <a:rPr lang="en-US" sz="2000" dirty="0" smtClean="0">
                <a:latin typeface="Times New Roman" pitchFamily="18" charset="0"/>
                <a:ea typeface="Tahoma" pitchFamily="34" charset="0"/>
                <a:cs typeface="Times New Roman" pitchFamily="18" charset="0"/>
              </a:rPr>
              <a:t>MECHANISM OF ACTION</a:t>
            </a:r>
          </a:p>
          <a:p>
            <a:pPr algn="ctr">
              <a:lnSpc>
                <a:spcPct val="80000"/>
              </a:lnSpc>
            </a:pPr>
            <a:endParaRPr lang="en-US" sz="2000" dirty="0" smtClean="0">
              <a:latin typeface="Times New Roman" pitchFamily="18" charset="0"/>
              <a:ea typeface="Tahoma" pitchFamily="34" charset="0"/>
              <a:cs typeface="Times New Roman" pitchFamily="18" charset="0"/>
            </a:endParaRPr>
          </a:p>
          <a:p>
            <a:pPr>
              <a:lnSpc>
                <a:spcPct val="80000"/>
              </a:lnSpc>
            </a:pPr>
            <a:endParaRPr lang="en-US" sz="2000" dirty="0" smtClean="0">
              <a:latin typeface="Times New Roman" pitchFamily="18" charset="0"/>
              <a:ea typeface="Tahoma" pitchFamily="34" charset="0"/>
              <a:cs typeface="Times New Roman" pitchFamily="18" charset="0"/>
            </a:endParaRPr>
          </a:p>
          <a:p>
            <a:pPr>
              <a:buFont typeface="Wingdings" pitchFamily="2" charset="2"/>
              <a:buChar char="ü"/>
            </a:pPr>
            <a:r>
              <a:rPr lang="en-US" dirty="0" smtClean="0">
                <a:latin typeface="Times New Roman" pitchFamily="18" charset="0"/>
                <a:ea typeface="Tahoma" pitchFamily="34" charset="0"/>
                <a:cs typeface="Times New Roman" pitchFamily="18" charset="0"/>
              </a:rPr>
              <a:t> Positively charged molecule reacts with negatively charged cell membrane phosphates &amp; thereby disrupts the cell wall structure.</a:t>
            </a:r>
            <a:r>
              <a:rPr lang="en-US" baseline="30000" dirty="0" smtClean="0">
                <a:latin typeface="Times New Roman" pitchFamily="18" charset="0"/>
                <a:ea typeface="Tahoma" pitchFamily="34" charset="0"/>
                <a:cs typeface="Times New Roman" pitchFamily="18" charset="0"/>
              </a:rPr>
              <a:t>(11)</a:t>
            </a:r>
            <a:endParaRPr lang="en-US" dirty="0" smtClean="0">
              <a:latin typeface="Times New Roman" pitchFamily="18" charset="0"/>
              <a:ea typeface="Tahoma" pitchFamily="34" charset="0"/>
              <a:cs typeface="Times New Roman" pitchFamily="18" charset="0"/>
            </a:endParaRPr>
          </a:p>
          <a:p>
            <a:r>
              <a:rPr lang="en-US" dirty="0" smtClean="0">
                <a:latin typeface="Times New Roman" pitchFamily="18" charset="0"/>
                <a:ea typeface="Tahoma" pitchFamily="34" charset="0"/>
                <a:cs typeface="Times New Roman" pitchFamily="18" charset="0"/>
              </a:rPr>
              <a:t>e.g.; </a:t>
            </a:r>
            <a:r>
              <a:rPr lang="en-US" dirty="0" err="1" smtClean="0">
                <a:latin typeface="Times New Roman" pitchFamily="18" charset="0"/>
                <a:ea typeface="Tahoma" pitchFamily="34" charset="0"/>
                <a:cs typeface="Times New Roman" pitchFamily="18" charset="0"/>
              </a:rPr>
              <a:t>Benzathonium</a:t>
            </a:r>
            <a:r>
              <a:rPr lang="en-US" dirty="0" smtClean="0">
                <a:latin typeface="Times New Roman" pitchFamily="18" charset="0"/>
                <a:ea typeface="Tahoma" pitchFamily="34" charset="0"/>
                <a:cs typeface="Times New Roman" pitchFamily="18" charset="0"/>
              </a:rPr>
              <a:t> chloride</a:t>
            </a:r>
            <a:r>
              <a:rPr lang="en-US" sz="1100" dirty="0" smtClean="0">
                <a:latin typeface="Times New Roman" pitchFamily="18" charset="0"/>
                <a:ea typeface="Tahoma" pitchFamily="34" charset="0"/>
                <a:cs typeface="Times New Roman" pitchFamily="18" charset="0"/>
              </a:rPr>
              <a:t>.</a:t>
            </a:r>
            <a:r>
              <a:rPr lang="en-IN" sz="1600" dirty="0" smtClean="0">
                <a:latin typeface="Times New Roman" pitchFamily="18" charset="0"/>
                <a:cs typeface="Times New Roman" pitchFamily="18" charset="0"/>
              </a:rPr>
              <a:t> </a:t>
            </a:r>
            <a:endParaRPr lang="en-US" sz="1100" dirty="0">
              <a:latin typeface="Times New Roman" pitchFamily="18" charset="0"/>
              <a:ea typeface="Tahoma" pitchFamily="34"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705178"/>
            <a:ext cx="7315200" cy="5262979"/>
          </a:xfrm>
          <a:prstGeom prst="rect">
            <a:avLst/>
          </a:prstGeom>
        </p:spPr>
        <p:txBody>
          <a:bodyPr wrap="square">
            <a:spAutoFit/>
          </a:bodyPr>
          <a:lstStyle/>
          <a:p>
            <a:pPr lvl="1" algn="ctr">
              <a:defRPr/>
            </a:pPr>
            <a:r>
              <a:rPr lang="en-US" sz="3200" dirty="0" smtClean="0">
                <a:latin typeface="Times New Roman" pitchFamily="18" charset="0"/>
                <a:ea typeface="Tahoma" pitchFamily="34" charset="0"/>
                <a:cs typeface="Times New Roman" pitchFamily="18" charset="0"/>
              </a:rPr>
              <a:t>SANGUINARINE</a:t>
            </a:r>
          </a:p>
          <a:p>
            <a:pPr lvl="1" algn="ctr">
              <a:defRPr/>
            </a:pPr>
            <a:endParaRPr lang="en-US" sz="3200" dirty="0" smtClean="0">
              <a:latin typeface="Times New Roman" pitchFamily="18" charset="0"/>
              <a:ea typeface="Tahoma" pitchFamily="34" charset="0"/>
              <a:cs typeface="Times New Roman" pitchFamily="18" charset="0"/>
            </a:endParaRPr>
          </a:p>
          <a:p>
            <a:pPr lvl="1">
              <a:defRPr/>
            </a:pPr>
            <a:endParaRPr lang="en-US" sz="3200" dirty="0" smtClean="0">
              <a:latin typeface="Times New Roman" pitchFamily="18" charset="0"/>
              <a:ea typeface="Tahoma" pitchFamily="34" charset="0"/>
              <a:cs typeface="Times New Roman" pitchFamily="18" charset="0"/>
            </a:endParaRPr>
          </a:p>
          <a:p>
            <a:pPr>
              <a:buFont typeface="Wingdings" pitchFamily="2" charset="2"/>
              <a:buChar char="ü"/>
              <a:defRPr/>
            </a:pPr>
            <a:r>
              <a:rPr lang="en-US" sz="2000" dirty="0" smtClean="0">
                <a:latin typeface="Times New Roman" pitchFamily="18" charset="0"/>
                <a:ea typeface="Tahoma" pitchFamily="34" charset="0"/>
                <a:cs typeface="Times New Roman" pitchFamily="18" charset="0"/>
              </a:rPr>
              <a:t>It is a </a:t>
            </a:r>
            <a:r>
              <a:rPr lang="en-US" sz="2000" dirty="0" err="1" smtClean="0">
                <a:latin typeface="Times New Roman" pitchFamily="18" charset="0"/>
                <a:ea typeface="Tahoma" pitchFamily="34" charset="0"/>
                <a:cs typeface="Times New Roman" pitchFamily="18" charset="0"/>
              </a:rPr>
              <a:t>benzophenathridine</a:t>
            </a:r>
            <a:r>
              <a:rPr lang="en-US" sz="2000" dirty="0" smtClean="0">
                <a:latin typeface="Times New Roman" pitchFamily="18" charset="0"/>
                <a:ea typeface="Tahoma" pitchFamily="34" charset="0"/>
                <a:cs typeface="Times New Roman" pitchFamily="18" charset="0"/>
              </a:rPr>
              <a:t> alkaloid, which is derived from the plant SANGUINARIA CANDENSISS .</a:t>
            </a:r>
          </a:p>
          <a:p>
            <a:pPr>
              <a:defRPr/>
            </a:pPr>
            <a:endParaRPr lang="en-US" sz="2000" dirty="0" smtClean="0">
              <a:latin typeface="Times New Roman" pitchFamily="18" charset="0"/>
              <a:ea typeface="Tahoma" pitchFamily="34" charset="0"/>
              <a:cs typeface="Times New Roman" pitchFamily="18" charset="0"/>
            </a:endParaRPr>
          </a:p>
          <a:p>
            <a:pPr>
              <a:buFont typeface="Wingdings" pitchFamily="2" charset="2"/>
              <a:buChar char="ü"/>
              <a:defRPr/>
            </a:pPr>
            <a:r>
              <a:rPr lang="en-US" sz="2000" dirty="0" smtClean="0">
                <a:latin typeface="Times New Roman" pitchFamily="18" charset="0"/>
                <a:ea typeface="Tahoma" pitchFamily="34" charset="0"/>
                <a:cs typeface="Times New Roman" pitchFamily="18" charset="0"/>
              </a:rPr>
              <a:t>They are effective against a wide variety of gram negative organisms.</a:t>
            </a:r>
          </a:p>
          <a:p>
            <a:pPr>
              <a:defRPr/>
            </a:pPr>
            <a:endParaRPr lang="en-US" sz="2000" dirty="0" smtClean="0">
              <a:latin typeface="Times New Roman" pitchFamily="18" charset="0"/>
              <a:ea typeface="Tahoma" pitchFamily="34" charset="0"/>
              <a:cs typeface="Times New Roman" pitchFamily="18" charset="0"/>
            </a:endParaRPr>
          </a:p>
          <a:p>
            <a:pPr>
              <a:defRPr/>
            </a:pPr>
            <a:endParaRPr lang="en-US" sz="2000" dirty="0" smtClean="0">
              <a:latin typeface="Times New Roman" pitchFamily="18" charset="0"/>
              <a:ea typeface="Tahoma" pitchFamily="34" charset="0"/>
              <a:cs typeface="Times New Roman" pitchFamily="18" charset="0"/>
            </a:endParaRPr>
          </a:p>
          <a:p>
            <a:pPr>
              <a:buFont typeface="Wingdings" pitchFamily="2" charset="2"/>
              <a:buChar char="ü"/>
              <a:defRPr/>
            </a:pPr>
            <a:r>
              <a:rPr lang="en-US" sz="2000" dirty="0" smtClean="0">
                <a:latin typeface="Times New Roman" pitchFamily="18" charset="0"/>
                <a:ea typeface="Tahoma" pitchFamily="34" charset="0"/>
                <a:cs typeface="Times New Roman" pitchFamily="18" charset="0"/>
              </a:rPr>
              <a:t> SANGUINARINE exhibits good retentive properties with dental plaque when used as a mouth rinse.</a:t>
            </a:r>
            <a:r>
              <a:rPr lang="en-US" sz="2000" baseline="30000" dirty="0" smtClean="0">
                <a:latin typeface="Times New Roman" pitchFamily="18" charset="0"/>
                <a:ea typeface="Tahoma" pitchFamily="34" charset="0"/>
                <a:cs typeface="Times New Roman" pitchFamily="18" charset="0"/>
              </a:rPr>
              <a:t>(12)</a:t>
            </a:r>
            <a:endParaRPr lang="en-US" sz="2000" dirty="0" smtClean="0">
              <a:latin typeface="Times New Roman" pitchFamily="18" charset="0"/>
              <a:ea typeface="Tahoma" pitchFamily="34" charset="0"/>
              <a:cs typeface="Times New Roman" pitchFamily="18" charset="0"/>
            </a:endParaRPr>
          </a:p>
          <a:p>
            <a:pPr>
              <a:defRPr/>
            </a:pPr>
            <a:endParaRPr lang="en-US" sz="2000" dirty="0" smtClean="0">
              <a:latin typeface="Times New Roman" pitchFamily="18" charset="0"/>
              <a:ea typeface="Tahoma" pitchFamily="34" charset="0"/>
              <a:cs typeface="Times New Roman" pitchFamily="18" charset="0"/>
            </a:endParaRPr>
          </a:p>
          <a:p>
            <a:pPr>
              <a:buFont typeface="Wingdings" pitchFamily="2" charset="2"/>
              <a:buChar char="ü"/>
              <a:defRPr/>
            </a:pPr>
            <a:r>
              <a:rPr lang="en-US" sz="2000" dirty="0" smtClean="0">
                <a:latin typeface="Times New Roman" pitchFamily="18" charset="0"/>
                <a:ea typeface="Tahoma" pitchFamily="34" charset="0"/>
                <a:cs typeface="Times New Roman" pitchFamily="18" charset="0"/>
              </a:rPr>
              <a:t> SANGUINARINE can be disclosed under long wave ultraviolet light because of its fluorescent properties.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304800"/>
            <a:ext cx="7162800" cy="6457152"/>
          </a:xfrm>
          <a:prstGeom prst="rect">
            <a:avLst/>
          </a:prstGeom>
        </p:spPr>
        <p:txBody>
          <a:bodyPr wrap="square">
            <a:spAutoFit/>
          </a:bodyPr>
          <a:lstStyle/>
          <a:p>
            <a:pPr algn="ctr">
              <a:buFont typeface="Wingdings" pitchFamily="2" charset="2"/>
              <a:buNone/>
            </a:pPr>
            <a:endParaRPr lang="en-US" sz="2400" b="1" dirty="0" smtClean="0">
              <a:latin typeface="Times New Roman" pitchFamily="18" charset="0"/>
              <a:ea typeface="Tahoma" pitchFamily="34" charset="0"/>
              <a:cs typeface="Times New Roman" pitchFamily="18" charset="0"/>
            </a:endParaRPr>
          </a:p>
          <a:p>
            <a:pPr algn="ctr">
              <a:buFont typeface="Wingdings" pitchFamily="2" charset="2"/>
              <a:buNone/>
            </a:pPr>
            <a:r>
              <a:rPr lang="en-US" sz="2400" b="1" dirty="0" smtClean="0">
                <a:latin typeface="Times New Roman" pitchFamily="18" charset="0"/>
                <a:ea typeface="Tahoma" pitchFamily="34" charset="0"/>
                <a:cs typeface="Times New Roman" pitchFamily="18" charset="0"/>
              </a:rPr>
              <a:t>ANTIBIOTICS</a:t>
            </a:r>
          </a:p>
          <a:p>
            <a:pPr algn="ctr">
              <a:buFont typeface="Wingdings" pitchFamily="2" charset="2"/>
              <a:buNone/>
            </a:pPr>
            <a:endParaRPr lang="en-US" sz="2400" b="1" dirty="0" smtClean="0">
              <a:latin typeface="Times New Roman" pitchFamily="18" charset="0"/>
              <a:ea typeface="Tahoma" pitchFamily="34" charset="0"/>
              <a:cs typeface="Times New Roman" pitchFamily="18" charset="0"/>
            </a:endParaRPr>
          </a:p>
          <a:p>
            <a:pPr algn="ctr">
              <a:buFont typeface="Wingdings" pitchFamily="2" charset="2"/>
              <a:buNone/>
            </a:pPr>
            <a:endParaRPr lang="en-US" sz="2400" b="1" dirty="0" smtClean="0">
              <a:latin typeface="Times New Roman" pitchFamily="18" charset="0"/>
              <a:ea typeface="Tahoma" pitchFamily="34" charset="0"/>
              <a:cs typeface="Times New Roman" pitchFamily="18" charset="0"/>
            </a:endParaRPr>
          </a:p>
          <a:p>
            <a:pPr>
              <a:buFont typeface="Wingdings" pitchFamily="2" charset="2"/>
              <a:buChar char="ü"/>
            </a:pPr>
            <a:r>
              <a:rPr lang="en-US" sz="2000" dirty="0" smtClean="0">
                <a:latin typeface="Times New Roman" pitchFamily="18" charset="0"/>
                <a:ea typeface="Tahoma" pitchFamily="34" charset="0"/>
                <a:cs typeface="Times New Roman" pitchFamily="18" charset="0"/>
              </a:rPr>
              <a:t> </a:t>
            </a:r>
            <a:r>
              <a:rPr lang="en-US" sz="2000" dirty="0" err="1" smtClean="0">
                <a:latin typeface="Times New Roman" pitchFamily="18" charset="0"/>
                <a:ea typeface="Tahoma" pitchFamily="34" charset="0"/>
                <a:cs typeface="Times New Roman" pitchFamily="18" charset="0"/>
              </a:rPr>
              <a:t>Vancomycin</a:t>
            </a:r>
            <a:r>
              <a:rPr lang="en-US" sz="2000" dirty="0" smtClean="0">
                <a:latin typeface="Times New Roman" pitchFamily="18" charset="0"/>
                <a:ea typeface="Tahoma" pitchFamily="34" charset="0"/>
                <a:cs typeface="Times New Roman" pitchFamily="18" charset="0"/>
              </a:rPr>
              <a:t>, erythromycin, kinnamycin &amp; Niddamycin are used.</a:t>
            </a:r>
          </a:p>
          <a:p>
            <a:pPr>
              <a:buFont typeface="Wingdings" pitchFamily="2" charset="2"/>
              <a:buNone/>
            </a:pPr>
            <a:endParaRPr lang="en-US" sz="2000" dirty="0" smtClean="0">
              <a:latin typeface="Times New Roman" pitchFamily="18" charset="0"/>
              <a:ea typeface="Tahoma" pitchFamily="34" charset="0"/>
              <a:cs typeface="Times New Roman" pitchFamily="18" charset="0"/>
            </a:endParaRPr>
          </a:p>
          <a:p>
            <a:pPr>
              <a:lnSpc>
                <a:spcPct val="90000"/>
              </a:lnSpc>
              <a:defRPr/>
            </a:pPr>
            <a:endParaRPr lang="en-US" sz="2800" dirty="0" smtClean="0">
              <a:latin typeface="Times New Roman" pitchFamily="18" charset="0"/>
              <a:ea typeface="Tahoma" pitchFamily="34" charset="0"/>
              <a:cs typeface="Times New Roman" pitchFamily="18" charset="0"/>
            </a:endParaRPr>
          </a:p>
          <a:p>
            <a:pPr>
              <a:lnSpc>
                <a:spcPct val="90000"/>
              </a:lnSpc>
              <a:defRPr/>
            </a:pPr>
            <a:endParaRPr lang="en-US" sz="2000" dirty="0" smtClean="0">
              <a:latin typeface="Times New Roman" pitchFamily="18" charset="0"/>
              <a:ea typeface="Tahoma" pitchFamily="34" charset="0"/>
              <a:cs typeface="Times New Roman" pitchFamily="18" charset="0"/>
            </a:endParaRPr>
          </a:p>
          <a:p>
            <a:pPr>
              <a:lnSpc>
                <a:spcPct val="90000"/>
              </a:lnSpc>
              <a:defRPr/>
            </a:pPr>
            <a:endParaRPr lang="en-US" sz="2000" dirty="0" smtClean="0">
              <a:latin typeface="Times New Roman" pitchFamily="18" charset="0"/>
              <a:ea typeface="Tahoma" pitchFamily="34" charset="0"/>
              <a:cs typeface="Times New Roman" pitchFamily="18" charset="0"/>
            </a:endParaRPr>
          </a:p>
          <a:p>
            <a:pPr>
              <a:lnSpc>
                <a:spcPct val="90000"/>
              </a:lnSpc>
              <a:buFont typeface="Wingdings" pitchFamily="2" charset="2"/>
              <a:buChar char="ü"/>
              <a:defRPr/>
            </a:pPr>
            <a:r>
              <a:rPr lang="en-US" sz="2000" dirty="0" smtClean="0">
                <a:latin typeface="Times New Roman" pitchFamily="18" charset="0"/>
                <a:ea typeface="Tahoma" pitchFamily="34" charset="0"/>
                <a:cs typeface="Times New Roman" pitchFamily="18" charset="0"/>
              </a:rPr>
              <a:t> But because of potential problem of BACTERIAL RESISTANCE and HYPERSENSTIVITY REACTIONS the use of these agents have been reduced considerably. </a:t>
            </a:r>
          </a:p>
          <a:p>
            <a:pPr>
              <a:lnSpc>
                <a:spcPct val="90000"/>
              </a:lnSpc>
              <a:buFont typeface="Wingdings" pitchFamily="2" charset="2"/>
              <a:buChar char="ü"/>
              <a:defRPr/>
            </a:pPr>
            <a:endParaRPr lang="en-US" sz="2000" dirty="0" smtClean="0">
              <a:latin typeface="Times New Roman" pitchFamily="18" charset="0"/>
              <a:ea typeface="Tahoma" pitchFamily="34" charset="0"/>
              <a:cs typeface="Times New Roman" pitchFamily="18" charset="0"/>
            </a:endParaRPr>
          </a:p>
          <a:p>
            <a:pPr>
              <a:lnSpc>
                <a:spcPct val="90000"/>
              </a:lnSpc>
              <a:defRPr/>
            </a:pPr>
            <a:endParaRPr lang="en-US" sz="2000" dirty="0" smtClean="0">
              <a:latin typeface="Times New Roman" pitchFamily="18" charset="0"/>
              <a:ea typeface="Tahoma" pitchFamily="34" charset="0"/>
              <a:cs typeface="Times New Roman" pitchFamily="18" charset="0"/>
            </a:endParaRPr>
          </a:p>
          <a:p>
            <a:pPr>
              <a:lnSpc>
                <a:spcPct val="90000"/>
              </a:lnSpc>
              <a:buFont typeface="Wingdings" pitchFamily="2" charset="2"/>
              <a:buChar char="ü"/>
              <a:defRPr/>
            </a:pPr>
            <a:r>
              <a:rPr lang="en-US" sz="2000" dirty="0" smtClean="0">
                <a:latin typeface="Times New Roman" pitchFamily="18" charset="0"/>
                <a:ea typeface="Tahoma" pitchFamily="34" charset="0"/>
                <a:cs typeface="Times New Roman" pitchFamily="18" charset="0"/>
              </a:rPr>
              <a:t> Mode of action is by interfering with </a:t>
            </a:r>
            <a:r>
              <a:rPr lang="en-US" sz="2000" dirty="0" err="1" smtClean="0">
                <a:latin typeface="Times New Roman" pitchFamily="18" charset="0"/>
                <a:ea typeface="Tahoma" pitchFamily="34" charset="0"/>
                <a:cs typeface="Times New Roman" pitchFamily="18" charset="0"/>
              </a:rPr>
              <a:t>peptidoglycan</a:t>
            </a:r>
            <a:r>
              <a:rPr lang="en-US" sz="2000" dirty="0" smtClean="0">
                <a:latin typeface="Times New Roman" pitchFamily="18" charset="0"/>
                <a:ea typeface="Tahoma" pitchFamily="34" charset="0"/>
                <a:cs typeface="Times New Roman" pitchFamily="18" charset="0"/>
              </a:rPr>
              <a:t> of the cell wall of gram positive bacteria or with phospholipids of gram negative bacteria .It limits the bacterial colonization.</a:t>
            </a:r>
            <a:r>
              <a:rPr lang="en-US" sz="2000" baseline="30000" dirty="0" smtClean="0">
                <a:latin typeface="Times New Roman" pitchFamily="18" charset="0"/>
                <a:ea typeface="Tahoma" pitchFamily="34" charset="0"/>
                <a:cs typeface="Times New Roman" pitchFamily="18" charset="0"/>
              </a:rPr>
              <a:t>(13)</a:t>
            </a:r>
            <a:endParaRPr lang="en-US" dirty="0" smtClean="0">
              <a:latin typeface="Times New Roman" pitchFamily="18" charset="0"/>
              <a:ea typeface="Tahoma" pitchFamily="34" charset="0"/>
              <a:cs typeface="Times New Roman" pitchFamily="18" charset="0"/>
            </a:endParaRPr>
          </a:p>
          <a:p>
            <a:pPr>
              <a:lnSpc>
                <a:spcPct val="90000"/>
              </a:lnSpc>
              <a:defRPr/>
            </a:pPr>
            <a:endParaRPr lang="en-US" dirty="0" smtClean="0">
              <a:latin typeface="Times New Roman" pitchFamily="18" charset="0"/>
              <a:ea typeface="Tahoma" pitchFamily="34" charset="0"/>
              <a:cs typeface="Times New Roman" pitchFamily="18" charset="0"/>
            </a:endParaRPr>
          </a:p>
          <a:p>
            <a:pPr>
              <a:lnSpc>
                <a:spcPct val="90000"/>
              </a:lnSpc>
              <a:defRPr/>
            </a:pPr>
            <a:endParaRPr lang="en-IN" dirty="0" smtClean="0">
              <a:latin typeface="Times New Roman" pitchFamily="18" charset="0"/>
              <a:ea typeface="Tahoma" pitchFamily="34" charset="0"/>
              <a:cs typeface="Times New Roman" pitchFamily="18" charset="0"/>
            </a:endParaRPr>
          </a:p>
          <a:p>
            <a:pPr>
              <a:buFont typeface="Wingdings" pitchFamily="2" charset="2"/>
              <a:buNone/>
            </a:pPr>
            <a:endParaRPr lang="en-US" sz="2000" dirty="0" smtClean="0">
              <a:latin typeface="Times New Roman" pitchFamily="18" charset="0"/>
              <a:ea typeface="Tahoma" pitchFamily="34" charset="0"/>
              <a:cs typeface="Times New Roman" pitchFamily="18" charset="0"/>
            </a:endParaRPr>
          </a:p>
          <a:p>
            <a:pPr>
              <a:buFont typeface="Wingdings" pitchFamily="2" charset="2"/>
              <a:buNone/>
            </a:pPr>
            <a:endParaRPr lang="en-US" sz="2000" dirty="0" smtClean="0">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85800"/>
            <a:ext cx="7467600" cy="5632311"/>
          </a:xfrm>
          <a:prstGeom prst="rect">
            <a:avLst/>
          </a:prstGeom>
        </p:spPr>
        <p:txBody>
          <a:bodyPr wrap="square">
            <a:spAutoFit/>
          </a:bodyPr>
          <a:lstStyle/>
          <a:p>
            <a:pPr algn="ctr">
              <a:buFont typeface="Wingdings" pitchFamily="2" charset="2"/>
              <a:buChar char="ü"/>
            </a:pPr>
            <a:r>
              <a:rPr lang="en-IN" dirty="0" smtClean="0">
                <a:latin typeface="Times New Roman" pitchFamily="18" charset="0"/>
                <a:ea typeface="Tahoma" pitchFamily="34" charset="0"/>
                <a:cs typeface="Times New Roman" pitchFamily="18" charset="0"/>
              </a:rPr>
              <a:t> </a:t>
            </a:r>
            <a:r>
              <a:rPr lang="en-IN" dirty="0" err="1" smtClean="0">
                <a:latin typeface="Times New Roman" pitchFamily="18" charset="0"/>
                <a:ea typeface="Tahoma" pitchFamily="34" charset="0"/>
                <a:cs typeface="Times New Roman" pitchFamily="18" charset="0"/>
              </a:rPr>
              <a:t>Vancomycin</a:t>
            </a:r>
            <a:r>
              <a:rPr lang="en-IN" dirty="0" smtClean="0">
                <a:latin typeface="Times New Roman" pitchFamily="18" charset="0"/>
                <a:ea typeface="Tahoma" pitchFamily="34" charset="0"/>
                <a:cs typeface="Times New Roman" pitchFamily="18" charset="0"/>
              </a:rPr>
              <a:t>  is an antibiotic useful for the treatment of a number of bacterial infections. </a:t>
            </a:r>
          </a:p>
          <a:p>
            <a:pPr algn="ctr">
              <a:buFont typeface="Wingdings" pitchFamily="2" charset="2"/>
              <a:buChar char="ü"/>
            </a:pPr>
            <a:endParaRPr lang="en-IN" dirty="0" smtClean="0">
              <a:latin typeface="Times New Roman" pitchFamily="18" charset="0"/>
              <a:ea typeface="Tahoma" pitchFamily="34" charset="0"/>
              <a:cs typeface="Times New Roman" pitchFamily="18" charset="0"/>
            </a:endParaRPr>
          </a:p>
          <a:p>
            <a:pPr algn="ctr">
              <a:buFont typeface="Wingdings" pitchFamily="2" charset="2"/>
              <a:buChar char="ü"/>
            </a:pPr>
            <a:r>
              <a:rPr lang="en-IN" dirty="0" smtClean="0">
                <a:latin typeface="Times New Roman" pitchFamily="18" charset="0"/>
                <a:ea typeface="Tahoma" pitchFamily="34" charset="0"/>
                <a:cs typeface="Times New Roman" pitchFamily="18" charset="0"/>
              </a:rPr>
              <a:t>It is of the </a:t>
            </a:r>
            <a:r>
              <a:rPr lang="en-IN" dirty="0" err="1" smtClean="0">
                <a:latin typeface="Times New Roman" pitchFamily="18" charset="0"/>
                <a:ea typeface="Tahoma" pitchFamily="34" charset="0"/>
                <a:cs typeface="Times New Roman" pitchFamily="18" charset="0"/>
              </a:rPr>
              <a:t>glycopeptide</a:t>
            </a:r>
            <a:r>
              <a:rPr lang="en-IN" dirty="0" smtClean="0">
                <a:latin typeface="Times New Roman" pitchFamily="18" charset="0"/>
                <a:ea typeface="Tahoma" pitchFamily="34" charset="0"/>
                <a:cs typeface="Times New Roman" pitchFamily="18" charset="0"/>
              </a:rPr>
              <a:t> antibiotic class and is effective mostly against Gram-positive bacteria</a:t>
            </a:r>
          </a:p>
          <a:p>
            <a:pPr algn="ctr"/>
            <a:endParaRPr lang="en-US" dirty="0" smtClean="0">
              <a:latin typeface="Times New Roman" pitchFamily="18" charset="0"/>
              <a:ea typeface="Tahoma" pitchFamily="34" charset="0"/>
              <a:cs typeface="Times New Roman" pitchFamily="18" charset="0"/>
            </a:endParaRPr>
          </a:p>
          <a:p>
            <a:pPr algn="ctr">
              <a:buFont typeface="Wingdings" pitchFamily="2" charset="2"/>
              <a:buChar char="ü"/>
            </a:pPr>
            <a:r>
              <a:rPr lang="en-IN" dirty="0" smtClean="0">
                <a:latin typeface="Times New Roman" pitchFamily="18" charset="0"/>
                <a:ea typeface="Tahoma" pitchFamily="34" charset="0"/>
                <a:cs typeface="Times New Roman" pitchFamily="18" charset="0"/>
              </a:rPr>
              <a:t> </a:t>
            </a:r>
            <a:r>
              <a:rPr lang="en-IN" dirty="0" err="1" smtClean="0">
                <a:latin typeface="Times New Roman" pitchFamily="18" charset="0"/>
                <a:ea typeface="Tahoma" pitchFamily="34" charset="0"/>
                <a:cs typeface="Times New Roman" pitchFamily="18" charset="0"/>
              </a:rPr>
              <a:t>Vancomycin</a:t>
            </a:r>
            <a:r>
              <a:rPr lang="en-IN" dirty="0" smtClean="0">
                <a:latin typeface="Times New Roman" pitchFamily="18" charset="0"/>
                <a:ea typeface="Tahoma" pitchFamily="34" charset="0"/>
                <a:cs typeface="Times New Roman" pitchFamily="18" charset="0"/>
              </a:rPr>
              <a:t> acts by inhibiting proper cell wall  synthesis in Gram-positive bacteria</a:t>
            </a:r>
          </a:p>
          <a:p>
            <a:pPr algn="ctr">
              <a:buFont typeface="Wingdings" pitchFamily="2" charset="2"/>
              <a:buChar char="ü"/>
            </a:pPr>
            <a:endParaRPr lang="en-IN" dirty="0" smtClean="0">
              <a:latin typeface="Times New Roman" pitchFamily="18" charset="0"/>
              <a:ea typeface="Tahoma" pitchFamily="34" charset="0"/>
              <a:cs typeface="Times New Roman" pitchFamily="18" charset="0"/>
            </a:endParaRPr>
          </a:p>
          <a:p>
            <a:pPr algn="ctr">
              <a:buFont typeface="Wingdings" pitchFamily="2" charset="2"/>
              <a:buChar char="ü"/>
            </a:pPr>
            <a:r>
              <a:rPr lang="en-IN" dirty="0" smtClean="0">
                <a:latin typeface="Times New Roman" pitchFamily="18" charset="0"/>
                <a:cs typeface="Times New Roman" pitchFamily="18" charset="0"/>
              </a:rPr>
              <a:t>Erythromycin is an antibiotic useful for the treatment of a number of bacterial infections. It is in the </a:t>
            </a:r>
            <a:r>
              <a:rPr lang="en-IN" dirty="0" err="1" smtClean="0">
                <a:latin typeface="Times New Roman" pitchFamily="18" charset="0"/>
                <a:cs typeface="Times New Roman" pitchFamily="18" charset="0"/>
              </a:rPr>
              <a:t>macrolide</a:t>
            </a:r>
            <a:r>
              <a:rPr lang="en-IN" dirty="0" smtClean="0">
                <a:latin typeface="Times New Roman" pitchFamily="18" charset="0"/>
                <a:cs typeface="Times New Roman" pitchFamily="18" charset="0"/>
              </a:rPr>
              <a:t> class and has an antimicrobial spectrum similar to or slightly wider than that of penicillin</a:t>
            </a:r>
          </a:p>
          <a:p>
            <a:pPr algn="ctr">
              <a:buFont typeface="Wingdings" pitchFamily="2" charset="2"/>
              <a:buChar char="ü"/>
            </a:pPr>
            <a:endParaRPr lang="en-US" dirty="0" smtClean="0">
              <a:latin typeface="Times New Roman" pitchFamily="18" charset="0"/>
              <a:cs typeface="Times New Roman" pitchFamily="18" charset="0"/>
            </a:endParaRPr>
          </a:p>
          <a:p>
            <a:pPr algn="ctr">
              <a:buFont typeface="Wingdings" pitchFamily="2" charset="2"/>
              <a:buChar char="ü"/>
            </a:pPr>
            <a:endParaRPr lang="en-IN" dirty="0" smtClean="0">
              <a:latin typeface="Times New Roman" pitchFamily="18" charset="0"/>
              <a:cs typeface="Times New Roman" pitchFamily="18" charset="0"/>
            </a:endParaRPr>
          </a:p>
          <a:p>
            <a:pPr algn="ctr">
              <a:buFont typeface="Wingdings" pitchFamily="2" charset="2"/>
              <a:buChar char="ü"/>
            </a:pPr>
            <a:r>
              <a:rPr lang="en-US" dirty="0" smtClean="0">
                <a:latin typeface="Times New Roman" pitchFamily="18" charset="0"/>
                <a:cs typeface="Times New Roman" pitchFamily="18" charset="0"/>
              </a:rPr>
              <a:t>MECHANISM OF ACTION</a:t>
            </a:r>
          </a:p>
          <a:p>
            <a:pPr algn="ctr">
              <a:buFont typeface="Wingdings" pitchFamily="2" charset="2"/>
              <a:buChar char="ü"/>
            </a:pPr>
            <a:endParaRPr lang="en-IN" dirty="0" smtClean="0">
              <a:latin typeface="Times New Roman" pitchFamily="18" charset="0"/>
              <a:cs typeface="Times New Roman" pitchFamily="18" charset="0"/>
            </a:endParaRPr>
          </a:p>
          <a:p>
            <a:pPr algn="ctr">
              <a:buFont typeface="Wingdings" pitchFamily="2" charset="2"/>
              <a:buChar char="ü"/>
            </a:pPr>
            <a:r>
              <a:rPr lang="en-IN" dirty="0" smtClean="0">
                <a:latin typeface="Times New Roman" pitchFamily="18" charset="0"/>
                <a:cs typeface="Times New Roman" pitchFamily="18" charset="0"/>
              </a:rPr>
              <a:t>By binding to the 50s subunit of the bacterial 70s </a:t>
            </a:r>
            <a:r>
              <a:rPr lang="en-IN" dirty="0" err="1" smtClean="0">
                <a:latin typeface="Times New Roman" pitchFamily="18" charset="0"/>
                <a:cs typeface="Times New Roman" pitchFamily="18" charset="0"/>
              </a:rPr>
              <a:t>rRNA</a:t>
            </a:r>
            <a:r>
              <a:rPr lang="en-IN" dirty="0" smtClean="0">
                <a:latin typeface="Times New Roman" pitchFamily="18" charset="0"/>
                <a:cs typeface="Times New Roman" pitchFamily="18" charset="0"/>
              </a:rPr>
              <a:t> complex, protein synthesis and subsequent structure are inhibited.</a:t>
            </a:r>
            <a:endParaRPr lang="en-IN" dirty="0" smtClean="0">
              <a:latin typeface="Times New Roman" pitchFamily="18" charset="0"/>
              <a:ea typeface="Tahoma" pitchFamily="34" charset="0"/>
              <a:cs typeface="Times New Roman" pitchFamily="18" charset="0"/>
            </a:endParaRPr>
          </a:p>
          <a:p>
            <a:pPr algn="ctr"/>
            <a:endParaRPr lang="en-US" dirty="0" smtClean="0">
              <a:latin typeface="Times New Roman" pitchFamily="18" charset="0"/>
              <a:ea typeface="Tahoma" pitchFamily="34" charset="0"/>
              <a:cs typeface="Times New Roman" pitchFamily="18" charset="0"/>
            </a:endParaRPr>
          </a:p>
          <a:p>
            <a:pPr algn="ctr"/>
            <a:endParaRPr lang="en-IN" dirty="0">
              <a:latin typeface="Times New Roman" pitchFamily="18" charset="0"/>
              <a:ea typeface="Tahoma" pitchFamily="34" charset="0"/>
              <a:cs typeface="Times New Roman" pitchFamily="18" charset="0"/>
            </a:endParaRPr>
          </a:p>
        </p:txBody>
      </p:sp>
      <p:sp>
        <p:nvSpPr>
          <p:cNvPr id="3" name="Rectangle 2"/>
          <p:cNvSpPr/>
          <p:nvPr/>
        </p:nvSpPr>
        <p:spPr>
          <a:xfrm>
            <a:off x="2133600" y="4343400"/>
            <a:ext cx="4572000" cy="369332"/>
          </a:xfrm>
          <a:prstGeom prst="rect">
            <a:avLst/>
          </a:prstGeom>
        </p:spPr>
        <p:txBody>
          <a:bodyPr>
            <a:spAutoFit/>
          </a:bodyPr>
          <a:lstStyle/>
          <a:p>
            <a:r>
              <a:rPr lang="en-IN" dirty="0" smtClean="0">
                <a:latin typeface="Tahoma" pitchFamily="34" charset="0"/>
                <a:ea typeface="Tahoma" pitchFamily="34" charset="0"/>
                <a:cs typeface="Tahoma" pitchFamily="34" charset="0"/>
              </a:rPr>
              <a:t> </a:t>
            </a:r>
            <a:endParaRPr lang="en-IN"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762000"/>
            <a:ext cx="7315200" cy="5816977"/>
          </a:xfrm>
          <a:prstGeom prst="rect">
            <a:avLst/>
          </a:prstGeom>
        </p:spPr>
        <p:txBody>
          <a:bodyPr wrap="square">
            <a:spAutoFit/>
          </a:bodyPr>
          <a:lstStyle/>
          <a:p>
            <a:pPr algn="ctr"/>
            <a:r>
              <a:rPr lang="en-IN" sz="2000" u="sng" dirty="0" smtClean="0">
                <a:latin typeface="Times New Roman" pitchFamily="18" charset="0"/>
                <a:ea typeface="Tahoma" pitchFamily="34" charset="0"/>
                <a:cs typeface="Times New Roman" pitchFamily="18" charset="0"/>
              </a:rPr>
              <a:t>RELATED STUDIES</a:t>
            </a:r>
          </a:p>
          <a:p>
            <a:pPr algn="ctr">
              <a:buFont typeface="Wingdings" pitchFamily="2" charset="2"/>
              <a:buChar char="ü"/>
            </a:pPr>
            <a:endParaRPr lang="en-US" sz="2000" u="sng" dirty="0" smtClean="0">
              <a:latin typeface="Times New Roman" pitchFamily="18" charset="0"/>
              <a:ea typeface="Tahoma" pitchFamily="34" charset="0"/>
              <a:cs typeface="Times New Roman" pitchFamily="18" charset="0"/>
            </a:endParaRPr>
          </a:p>
          <a:p>
            <a:pPr algn="ctr"/>
            <a:endParaRPr lang="en-US" sz="2000" u="sng" dirty="0" smtClean="0">
              <a:latin typeface="Times New Roman" pitchFamily="18" charset="0"/>
              <a:ea typeface="Tahoma" pitchFamily="34" charset="0"/>
              <a:cs typeface="Times New Roman" pitchFamily="18" charset="0"/>
            </a:endParaRPr>
          </a:p>
          <a:p>
            <a:pPr algn="ctr">
              <a:buFont typeface="Wingdings" pitchFamily="2" charset="2"/>
              <a:buChar char="ü"/>
            </a:pPr>
            <a:endParaRPr lang="en-IN" sz="2400" dirty="0" smtClean="0">
              <a:latin typeface="Times New Roman" pitchFamily="18" charset="0"/>
              <a:ea typeface="Tahoma" pitchFamily="34" charset="0"/>
              <a:cs typeface="Times New Roman" pitchFamily="18" charset="0"/>
            </a:endParaRPr>
          </a:p>
          <a:p>
            <a:pPr>
              <a:buFont typeface="Wingdings" pitchFamily="2" charset="2"/>
              <a:buChar char="ü"/>
            </a:pPr>
            <a:r>
              <a:rPr lang="en-IN" sz="1600" dirty="0" err="1" smtClean="0">
                <a:latin typeface="Times New Roman" pitchFamily="18" charset="0"/>
                <a:ea typeface="Tahoma" pitchFamily="34" charset="0"/>
                <a:cs typeface="Times New Roman" pitchFamily="18" charset="0"/>
              </a:rPr>
              <a:t>Eur</a:t>
            </a:r>
            <a:r>
              <a:rPr lang="en-IN" sz="1600" dirty="0" smtClean="0">
                <a:latin typeface="Times New Roman" pitchFamily="18" charset="0"/>
                <a:ea typeface="Tahoma" pitchFamily="34" charset="0"/>
                <a:cs typeface="Times New Roman" pitchFamily="18" charset="0"/>
              </a:rPr>
              <a:t> J Oral Sc. 2011 Apr;119(2):151</a:t>
            </a:r>
            <a:r>
              <a:rPr lang="en-IN" sz="1600" baseline="30000" dirty="0" smtClean="0">
                <a:latin typeface="Times New Roman" pitchFamily="18" charset="0"/>
                <a:ea typeface="Tahoma" pitchFamily="34" charset="0"/>
                <a:cs typeface="Times New Roman" pitchFamily="18" charset="0"/>
              </a:rPr>
              <a:t>(14)</a:t>
            </a:r>
            <a:endParaRPr lang="en-IN" sz="1600" dirty="0" smtClean="0">
              <a:latin typeface="Times New Roman" pitchFamily="18" charset="0"/>
              <a:ea typeface="Tahoma" pitchFamily="34" charset="0"/>
              <a:cs typeface="Times New Roman" pitchFamily="18" charset="0"/>
            </a:endParaRPr>
          </a:p>
          <a:p>
            <a:pPr>
              <a:buFont typeface="Wingdings" pitchFamily="2" charset="2"/>
              <a:buChar char="ü"/>
            </a:pPr>
            <a:endParaRPr lang="en-IN" sz="1600" dirty="0" smtClean="0">
              <a:latin typeface="Times New Roman" pitchFamily="18" charset="0"/>
              <a:ea typeface="Tahoma" pitchFamily="34" charset="0"/>
              <a:cs typeface="Times New Roman" pitchFamily="18" charset="0"/>
            </a:endParaRPr>
          </a:p>
          <a:p>
            <a:pPr>
              <a:buFont typeface="Wingdings" pitchFamily="2" charset="2"/>
              <a:buChar char="ü"/>
            </a:pPr>
            <a:r>
              <a:rPr lang="en-US" sz="1600" dirty="0" smtClean="0">
                <a:latin typeface="Times New Roman" pitchFamily="18" charset="0"/>
                <a:ea typeface="Tahoma" pitchFamily="34" charset="0"/>
                <a:cs typeface="Times New Roman" pitchFamily="18" charset="0"/>
              </a:rPr>
              <a:t>To compare antibiotic toothpastes and </a:t>
            </a:r>
            <a:r>
              <a:rPr lang="en-US" sz="1600" dirty="0" err="1" smtClean="0">
                <a:latin typeface="Times New Roman" pitchFamily="18" charset="0"/>
                <a:ea typeface="Tahoma" pitchFamily="34" charset="0"/>
                <a:cs typeface="Times New Roman" pitchFamily="18" charset="0"/>
              </a:rPr>
              <a:t>mouthrinse</a:t>
            </a:r>
            <a:r>
              <a:rPr lang="en-US" sz="1600" dirty="0" smtClean="0">
                <a:latin typeface="Times New Roman" pitchFamily="18" charset="0"/>
                <a:ea typeface="Tahoma" pitchFamily="34" charset="0"/>
                <a:cs typeface="Times New Roman" pitchFamily="18" charset="0"/>
              </a:rPr>
              <a:t> </a:t>
            </a:r>
          </a:p>
          <a:p>
            <a:pPr>
              <a:buFont typeface="Wingdings" pitchFamily="2" charset="2"/>
              <a:buChar char="ü"/>
            </a:pPr>
            <a:endParaRPr lang="en-IN" sz="1600" dirty="0" smtClean="0">
              <a:latin typeface="Times New Roman" pitchFamily="18" charset="0"/>
              <a:ea typeface="Tahoma" pitchFamily="34" charset="0"/>
              <a:cs typeface="Times New Roman" pitchFamily="18" charset="0"/>
            </a:endParaRPr>
          </a:p>
          <a:p>
            <a:pPr>
              <a:buFont typeface="Wingdings" pitchFamily="2" charset="2"/>
              <a:buChar char="ü"/>
            </a:pPr>
            <a:endParaRPr lang="en-IN" sz="1600" dirty="0" smtClean="0">
              <a:latin typeface="Times New Roman" pitchFamily="18" charset="0"/>
              <a:ea typeface="Tahoma" pitchFamily="34" charset="0"/>
              <a:cs typeface="Times New Roman" pitchFamily="18" charset="0"/>
            </a:endParaRPr>
          </a:p>
          <a:p>
            <a:pPr>
              <a:buFont typeface="Wingdings" pitchFamily="2" charset="2"/>
              <a:buChar char="ü"/>
            </a:pPr>
            <a:r>
              <a:rPr lang="en-IN" sz="1600" dirty="0" smtClean="0">
                <a:latin typeface="Times New Roman" pitchFamily="18" charset="0"/>
                <a:ea typeface="Tahoma" pitchFamily="34" charset="0"/>
                <a:cs typeface="Times New Roman" pitchFamily="18" charset="0"/>
              </a:rPr>
              <a:t> </a:t>
            </a:r>
            <a:r>
              <a:rPr lang="en-IN" sz="1600" dirty="0" err="1" smtClean="0">
                <a:latin typeface="Times New Roman" pitchFamily="18" charset="0"/>
                <a:ea typeface="Tahoma" pitchFamily="34" charset="0"/>
                <a:cs typeface="Times New Roman" pitchFamily="18" charset="0"/>
              </a:rPr>
              <a:t>Biofilms</a:t>
            </a:r>
            <a:r>
              <a:rPr lang="en-IN" sz="1600" dirty="0" smtClean="0">
                <a:latin typeface="Times New Roman" pitchFamily="18" charset="0"/>
                <a:ea typeface="Tahoma" pitchFamily="34" charset="0"/>
                <a:cs typeface="Times New Roman" pitchFamily="18" charset="0"/>
              </a:rPr>
              <a:t> from freshly collected human saliva were grown in 96-well </a:t>
            </a:r>
            <a:r>
              <a:rPr lang="en-IN" sz="1600" dirty="0" err="1" smtClean="0">
                <a:latin typeface="Times New Roman" pitchFamily="18" charset="0"/>
                <a:ea typeface="Tahoma" pitchFamily="34" charset="0"/>
                <a:cs typeface="Times New Roman" pitchFamily="18" charset="0"/>
              </a:rPr>
              <a:t>microtitre</a:t>
            </a:r>
            <a:r>
              <a:rPr lang="en-IN" sz="1600" dirty="0" smtClean="0">
                <a:latin typeface="Times New Roman" pitchFamily="18" charset="0"/>
                <a:ea typeface="Tahoma" pitchFamily="34" charset="0"/>
                <a:cs typeface="Times New Roman" pitchFamily="18" charset="0"/>
              </a:rPr>
              <a:t> plates. </a:t>
            </a:r>
          </a:p>
          <a:p>
            <a:pPr>
              <a:buFont typeface="Wingdings" pitchFamily="2" charset="2"/>
              <a:buChar char="ü"/>
            </a:pPr>
            <a:endParaRPr lang="en-IN" sz="1600" dirty="0" smtClean="0">
              <a:latin typeface="Times New Roman" pitchFamily="18" charset="0"/>
              <a:ea typeface="Tahoma" pitchFamily="34" charset="0"/>
              <a:cs typeface="Times New Roman" pitchFamily="18" charset="0"/>
            </a:endParaRPr>
          </a:p>
          <a:p>
            <a:pPr>
              <a:buFont typeface="Wingdings" pitchFamily="2" charset="2"/>
              <a:buChar char="ü"/>
            </a:pPr>
            <a:r>
              <a:rPr lang="en-IN" sz="1600" dirty="0" err="1" smtClean="0">
                <a:latin typeface="Times New Roman" pitchFamily="18" charset="0"/>
                <a:ea typeface="Tahoma" pitchFamily="34" charset="0"/>
                <a:cs typeface="Times New Roman" pitchFamily="18" charset="0"/>
              </a:rPr>
              <a:t>Microtitre</a:t>
            </a:r>
            <a:r>
              <a:rPr lang="en-IN" sz="1600" dirty="0" smtClean="0">
                <a:latin typeface="Times New Roman" pitchFamily="18" charset="0"/>
                <a:ea typeface="Tahoma" pitchFamily="34" charset="0"/>
                <a:cs typeface="Times New Roman" pitchFamily="18" charset="0"/>
              </a:rPr>
              <a:t> plates were exposed to a dilution series of </a:t>
            </a:r>
            <a:r>
              <a:rPr lang="en-IN" sz="1600" dirty="0" err="1" smtClean="0">
                <a:latin typeface="Times New Roman" pitchFamily="18" charset="0"/>
                <a:ea typeface="Tahoma" pitchFamily="34" charset="0"/>
                <a:cs typeface="Times New Roman" pitchFamily="18" charset="0"/>
              </a:rPr>
              <a:t>mouthrinses</a:t>
            </a:r>
            <a:r>
              <a:rPr lang="en-IN" sz="1600" dirty="0" smtClean="0">
                <a:latin typeface="Times New Roman" pitchFamily="18" charset="0"/>
                <a:ea typeface="Tahoma" pitchFamily="34" charset="0"/>
                <a:cs typeface="Times New Roman" pitchFamily="18" charset="0"/>
              </a:rPr>
              <a:t> .</a:t>
            </a:r>
          </a:p>
          <a:p>
            <a:pPr>
              <a:buFont typeface="Wingdings" pitchFamily="2" charset="2"/>
              <a:buChar char="ü"/>
            </a:pPr>
            <a:endParaRPr lang="en-IN" sz="1600" dirty="0" smtClean="0">
              <a:latin typeface="Times New Roman" pitchFamily="18" charset="0"/>
              <a:ea typeface="Tahoma" pitchFamily="34" charset="0"/>
              <a:cs typeface="Times New Roman" pitchFamily="18" charset="0"/>
            </a:endParaRPr>
          </a:p>
          <a:p>
            <a:pPr>
              <a:buFont typeface="Wingdings" pitchFamily="2" charset="2"/>
              <a:buChar char="ü"/>
            </a:pPr>
            <a:endParaRPr lang="en-IN" sz="1600" dirty="0" smtClean="0">
              <a:latin typeface="Times New Roman" pitchFamily="18" charset="0"/>
              <a:ea typeface="Tahoma" pitchFamily="34" charset="0"/>
              <a:cs typeface="Times New Roman" pitchFamily="18" charset="0"/>
            </a:endParaRPr>
          </a:p>
          <a:p>
            <a:pPr>
              <a:buFont typeface="Wingdings" pitchFamily="2" charset="2"/>
              <a:buChar char="ü"/>
            </a:pPr>
            <a:endParaRPr lang="en-IN" sz="1600" dirty="0" smtClean="0">
              <a:latin typeface="Times New Roman" pitchFamily="18" charset="0"/>
              <a:ea typeface="Tahoma" pitchFamily="34" charset="0"/>
              <a:cs typeface="Times New Roman" pitchFamily="18" charset="0"/>
            </a:endParaRPr>
          </a:p>
          <a:p>
            <a:pPr>
              <a:buFont typeface="Wingdings" pitchFamily="2" charset="2"/>
              <a:buChar char="ü"/>
            </a:pPr>
            <a:r>
              <a:rPr lang="en-IN" sz="1600" dirty="0" smtClean="0">
                <a:latin typeface="Times New Roman" pitchFamily="18" charset="0"/>
                <a:ea typeface="Tahoma" pitchFamily="34" charset="0"/>
                <a:cs typeface="Times New Roman" pitchFamily="18" charset="0"/>
              </a:rPr>
              <a:t>All formulations showed acute action at the highest concentrations . Further dilution yielded loss of efficacy, or even stimulation of </a:t>
            </a:r>
            <a:r>
              <a:rPr lang="en-IN" sz="1600" dirty="0" err="1" smtClean="0">
                <a:latin typeface="Times New Roman" pitchFamily="18" charset="0"/>
                <a:ea typeface="Tahoma" pitchFamily="34" charset="0"/>
                <a:cs typeface="Times New Roman" pitchFamily="18" charset="0"/>
              </a:rPr>
              <a:t>biofilm</a:t>
            </a:r>
            <a:r>
              <a:rPr lang="en-IN" sz="1600" dirty="0" smtClean="0">
                <a:latin typeface="Times New Roman" pitchFamily="18" charset="0"/>
                <a:ea typeface="Tahoma" pitchFamily="34" charset="0"/>
                <a:cs typeface="Times New Roman" pitchFamily="18" charset="0"/>
              </a:rPr>
              <a:t> growth.</a:t>
            </a:r>
          </a:p>
          <a:p>
            <a:pPr>
              <a:buFont typeface="Wingdings" pitchFamily="2" charset="2"/>
              <a:buChar char="ü"/>
            </a:pPr>
            <a:endParaRPr lang="en-US" sz="1600" dirty="0" smtClean="0">
              <a:latin typeface="Times New Roman" pitchFamily="18" charset="0"/>
              <a:ea typeface="Tahoma" pitchFamily="34" charset="0"/>
              <a:cs typeface="Times New Roman" pitchFamily="18" charset="0"/>
            </a:endParaRPr>
          </a:p>
          <a:p>
            <a:pPr>
              <a:buFont typeface="Wingdings" pitchFamily="2" charset="2"/>
              <a:buChar char="ü"/>
            </a:pPr>
            <a:endParaRPr lang="en-IN" sz="1600" dirty="0" smtClean="0">
              <a:latin typeface="Times New Roman" pitchFamily="18" charset="0"/>
              <a:ea typeface="Tahoma" pitchFamily="34" charset="0"/>
              <a:cs typeface="Times New Roman" pitchFamily="18" charset="0"/>
            </a:endParaRPr>
          </a:p>
          <a:p>
            <a:pPr>
              <a:buFont typeface="Wingdings" pitchFamily="2" charset="2"/>
              <a:buChar char="ü"/>
            </a:pPr>
            <a:r>
              <a:rPr lang="en-IN" sz="1600" dirty="0" smtClean="0">
                <a:latin typeface="Times New Roman" pitchFamily="18" charset="0"/>
                <a:ea typeface="Tahoma" pitchFamily="34" charset="0"/>
                <a:cs typeface="Times New Roman" pitchFamily="18" charset="0"/>
              </a:rPr>
              <a:t>It demonstrated for three selected antimicrobial products, indicating that antimicrobials remain bio-available for substantive action on new </a:t>
            </a:r>
            <a:r>
              <a:rPr lang="en-IN" sz="1600" dirty="0" err="1" smtClean="0">
                <a:latin typeface="Times New Roman" pitchFamily="18" charset="0"/>
                <a:ea typeface="Tahoma" pitchFamily="34" charset="0"/>
                <a:cs typeface="Times New Roman" pitchFamily="18" charset="0"/>
              </a:rPr>
              <a:t>biofilm</a:t>
            </a:r>
            <a:endParaRPr lang="en-IN" sz="1600" dirty="0">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latin typeface="Times New Roman" pitchFamily="18" charset="0"/>
                <a:cs typeface="Times New Roman" pitchFamily="18" charset="0"/>
              </a:rPr>
              <a:t>INDEX</a:t>
            </a:r>
            <a:endParaRPr lang="en-IN"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buFont typeface="Wingdings 2" pitchFamily="18" charset="2"/>
              <a:buChar char="P"/>
            </a:pPr>
            <a:r>
              <a:rPr lang="en-US" sz="2400" dirty="0" smtClean="0">
                <a:latin typeface="Times New Roman" pitchFamily="18" charset="0"/>
                <a:cs typeface="Times New Roman" pitchFamily="18" charset="0"/>
              </a:rPr>
              <a:t>Dental Plaque and formation</a:t>
            </a:r>
          </a:p>
          <a:p>
            <a:pPr>
              <a:buFont typeface="Wingdings 2" pitchFamily="18" charset="2"/>
              <a:buChar char="P"/>
            </a:pPr>
            <a:r>
              <a:rPr lang="en-US" sz="2400" dirty="0" smtClean="0">
                <a:latin typeface="Times New Roman" pitchFamily="18" charset="0"/>
                <a:cs typeface="Times New Roman" pitchFamily="18" charset="0"/>
              </a:rPr>
              <a:t>Classification </a:t>
            </a:r>
          </a:p>
          <a:p>
            <a:pPr>
              <a:buFont typeface="Wingdings 2" pitchFamily="18" charset="2"/>
              <a:buChar char="P"/>
            </a:pPr>
            <a:r>
              <a:rPr lang="en-US" sz="2400" dirty="0" smtClean="0">
                <a:latin typeface="Times New Roman" pitchFamily="18" charset="0"/>
                <a:cs typeface="Times New Roman" pitchFamily="18" charset="0"/>
              </a:rPr>
              <a:t>Categories of chemical plaque control agents</a:t>
            </a:r>
          </a:p>
          <a:p>
            <a:pPr>
              <a:buFont typeface="Wingdings 2" pitchFamily="18" charset="2"/>
              <a:buChar char="P"/>
            </a:pPr>
            <a:r>
              <a:rPr lang="en-US" sz="2400" dirty="0" smtClean="0">
                <a:latin typeface="Times New Roman" pitchFamily="18" charset="0"/>
                <a:cs typeface="Times New Roman" pitchFamily="18" charset="0"/>
              </a:rPr>
              <a:t>Description</a:t>
            </a:r>
          </a:p>
          <a:p>
            <a:pPr>
              <a:buFont typeface="Wingdings 2" pitchFamily="18" charset="2"/>
              <a:buChar char="P"/>
            </a:pPr>
            <a:r>
              <a:rPr lang="en-US" sz="2400" dirty="0" smtClean="0">
                <a:latin typeface="Times New Roman" pitchFamily="18" charset="0"/>
                <a:cs typeface="Times New Roman" pitchFamily="18" charset="0"/>
              </a:rPr>
              <a:t>Mechanism of Action</a:t>
            </a:r>
          </a:p>
          <a:p>
            <a:pPr>
              <a:buFont typeface="Wingdings 2" pitchFamily="18" charset="2"/>
              <a:buChar char="P"/>
            </a:pPr>
            <a:r>
              <a:rPr lang="en-US" sz="2400" dirty="0" smtClean="0">
                <a:latin typeface="Times New Roman" pitchFamily="18" charset="0"/>
                <a:cs typeface="Times New Roman" pitchFamily="18" charset="0"/>
              </a:rPr>
              <a:t>Vehicles</a:t>
            </a:r>
          </a:p>
          <a:p>
            <a:pPr>
              <a:buFont typeface="Wingdings 2" pitchFamily="18" charset="2"/>
              <a:buChar char="P"/>
            </a:pPr>
            <a:r>
              <a:rPr lang="en-US" sz="2400" dirty="0" smtClean="0">
                <a:latin typeface="Times New Roman" pitchFamily="18" charset="0"/>
                <a:cs typeface="Times New Roman" pitchFamily="18" charset="0"/>
              </a:rPr>
              <a:t>Disclosing Agent</a:t>
            </a:r>
          </a:p>
          <a:p>
            <a:pPr>
              <a:buFont typeface="Wingdings 2" pitchFamily="18" charset="2"/>
              <a:buChar char="P"/>
            </a:pPr>
            <a:r>
              <a:rPr lang="en-US" sz="2400" dirty="0" smtClean="0">
                <a:latin typeface="Times New Roman" pitchFamily="18" charset="0"/>
                <a:cs typeface="Times New Roman" pitchFamily="18" charset="0"/>
              </a:rPr>
              <a:t>Mouthwashes</a:t>
            </a:r>
          </a:p>
          <a:p>
            <a:pPr>
              <a:buFont typeface="Wingdings 2" pitchFamily="18" charset="2"/>
              <a:buChar char="P"/>
            </a:pPr>
            <a:r>
              <a:rPr lang="en-US" sz="2400" dirty="0" smtClean="0">
                <a:latin typeface="Times New Roman" pitchFamily="18" charset="0"/>
                <a:cs typeface="Times New Roman" pitchFamily="18" charset="0"/>
              </a:rPr>
              <a:t>Oral Irrigators</a:t>
            </a:r>
          </a:p>
          <a:p>
            <a:pPr>
              <a:buFont typeface="Wingdings 2" pitchFamily="18" charset="2"/>
              <a:buChar char="P"/>
            </a:pPr>
            <a:r>
              <a:rPr lang="en-US" sz="2400" dirty="0" smtClean="0">
                <a:latin typeface="Times New Roman" pitchFamily="18" charset="0"/>
                <a:cs typeface="Times New Roman" pitchFamily="18" charset="0"/>
              </a:rPr>
              <a:t>Dental Spray</a:t>
            </a:r>
          </a:p>
          <a:p>
            <a:pPr>
              <a:buFont typeface="Wingdings 2" pitchFamily="18" charset="2"/>
              <a:buChar char="P"/>
            </a:pPr>
            <a:r>
              <a:rPr lang="en-US" sz="2400" dirty="0" smtClean="0">
                <a:latin typeface="Times New Roman" pitchFamily="18" charset="0"/>
                <a:cs typeface="Times New Roman" pitchFamily="18" charset="0"/>
              </a:rPr>
              <a:t>Plaque control and Implants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457200"/>
            <a:ext cx="6477000" cy="4247317"/>
          </a:xfrm>
          <a:prstGeom prst="rect">
            <a:avLst/>
          </a:prstGeom>
        </p:spPr>
        <p:txBody>
          <a:bodyPr wrap="square">
            <a:spAutoFit/>
          </a:bodyPr>
          <a:lstStyle/>
          <a:p>
            <a:pPr>
              <a:buFont typeface="Wingdings" pitchFamily="2" charset="2"/>
              <a:buNone/>
            </a:pPr>
            <a:endParaRPr lang="en-US" dirty="0" smtClean="0">
              <a:latin typeface="Times New Roman" pitchFamily="18" charset="0"/>
              <a:ea typeface="Tahoma" pitchFamily="34" charset="0"/>
              <a:cs typeface="Times New Roman" pitchFamily="18" charset="0"/>
            </a:endParaRPr>
          </a:p>
          <a:p>
            <a:pPr marL="457200" indent="-457200" algn="ctr"/>
            <a:r>
              <a:rPr lang="en-US" sz="2000" b="1" dirty="0" smtClean="0">
                <a:latin typeface="Times New Roman" pitchFamily="18" charset="0"/>
                <a:ea typeface="Tahoma" pitchFamily="34" charset="0"/>
                <a:cs typeface="Times New Roman" pitchFamily="18" charset="0"/>
              </a:rPr>
              <a:t>BISBIGUANIDES</a:t>
            </a:r>
          </a:p>
          <a:p>
            <a:pPr marL="457200" indent="-457200">
              <a:buFont typeface="Wingdings" pitchFamily="2" charset="2"/>
              <a:buAutoNum type="arabicPeriod" startAt="4"/>
            </a:pPr>
            <a:endParaRPr lang="en-US" sz="2000" b="1" dirty="0" smtClean="0">
              <a:latin typeface="Times New Roman" pitchFamily="18" charset="0"/>
              <a:ea typeface="Tahoma" pitchFamily="34" charset="0"/>
              <a:cs typeface="Times New Roman" pitchFamily="18" charset="0"/>
            </a:endParaRPr>
          </a:p>
          <a:p>
            <a:pPr marL="457200" indent="-457200"/>
            <a:endParaRPr lang="en-US" sz="2000" b="1" dirty="0" smtClean="0">
              <a:latin typeface="Times New Roman" pitchFamily="18" charset="0"/>
              <a:ea typeface="Tahoma" pitchFamily="34" charset="0"/>
              <a:cs typeface="Times New Roman" pitchFamily="18" charset="0"/>
            </a:endParaRPr>
          </a:p>
          <a:p>
            <a:pPr marL="457200" indent="-457200"/>
            <a:r>
              <a:rPr lang="en-IN" sz="2000" b="1" dirty="0" err="1" smtClean="0">
                <a:latin typeface="Times New Roman" pitchFamily="18" charset="0"/>
                <a:ea typeface="Tahoma" pitchFamily="34" charset="0"/>
                <a:cs typeface="Times New Roman" pitchFamily="18" charset="0"/>
              </a:rPr>
              <a:t>Bisbiguanides</a:t>
            </a:r>
            <a:r>
              <a:rPr lang="en-IN" sz="2000" dirty="0" smtClean="0">
                <a:latin typeface="Times New Roman" pitchFamily="18" charset="0"/>
                <a:ea typeface="Tahoma" pitchFamily="34" charset="0"/>
                <a:cs typeface="Times New Roman" pitchFamily="18" charset="0"/>
              </a:rPr>
              <a:t> are a class of chemically related compounds known for their bactericidal properties. </a:t>
            </a:r>
          </a:p>
          <a:p>
            <a:pPr marL="457200" indent="-457200">
              <a:buFont typeface="Wingdings" pitchFamily="2" charset="2"/>
              <a:buAutoNum type="arabicPeriod" startAt="4"/>
            </a:pPr>
            <a:endParaRPr lang="en-US" sz="2000" b="1" dirty="0" smtClean="0">
              <a:latin typeface="Times New Roman" pitchFamily="18" charset="0"/>
              <a:ea typeface="Tahoma" pitchFamily="34" charset="0"/>
              <a:cs typeface="Times New Roman" pitchFamily="18" charset="0"/>
            </a:endParaRPr>
          </a:p>
          <a:p>
            <a:pPr marL="457200" indent="-457200">
              <a:buFont typeface="Wingdings" pitchFamily="2" charset="2"/>
              <a:buAutoNum type="arabicPeriod" startAt="4"/>
            </a:pPr>
            <a:endParaRPr lang="en-US" sz="2000" b="1" dirty="0" smtClean="0">
              <a:latin typeface="Times New Roman" pitchFamily="18" charset="0"/>
              <a:ea typeface="Tahoma" pitchFamily="34" charset="0"/>
              <a:cs typeface="Times New Roman" pitchFamily="18" charset="0"/>
            </a:endParaRPr>
          </a:p>
          <a:p>
            <a:pPr marL="457200" indent="-457200"/>
            <a:endParaRPr lang="en-US" sz="2000" b="1" dirty="0" smtClean="0">
              <a:latin typeface="Times New Roman" pitchFamily="18" charset="0"/>
              <a:ea typeface="Tahoma" pitchFamily="34" charset="0"/>
              <a:cs typeface="Times New Roman" pitchFamily="18" charset="0"/>
            </a:endParaRPr>
          </a:p>
          <a:p>
            <a:pPr marL="457200" indent="-457200"/>
            <a:r>
              <a:rPr lang="en-US" sz="2000" dirty="0" smtClean="0">
                <a:latin typeface="Times New Roman" pitchFamily="18" charset="0"/>
                <a:ea typeface="Tahoma" pitchFamily="34" charset="0"/>
                <a:cs typeface="Times New Roman" pitchFamily="18" charset="0"/>
              </a:rPr>
              <a:t>1.Alexidine</a:t>
            </a:r>
          </a:p>
          <a:p>
            <a:pPr>
              <a:buFont typeface="Wingdings" pitchFamily="2" charset="2"/>
              <a:buNone/>
            </a:pPr>
            <a:r>
              <a:rPr lang="en-US" dirty="0" smtClean="0">
                <a:latin typeface="Times New Roman" pitchFamily="18" charset="0"/>
                <a:ea typeface="Tahoma" pitchFamily="34" charset="0"/>
                <a:cs typeface="Times New Roman" pitchFamily="18" charset="0"/>
              </a:rPr>
              <a:t>2.Chlorohexidine</a:t>
            </a:r>
          </a:p>
          <a:p>
            <a:pPr>
              <a:buFont typeface="Wingdings" pitchFamily="2" charset="2"/>
              <a:buNone/>
            </a:pPr>
            <a:endParaRPr lang="en-US" dirty="0" smtClean="0">
              <a:latin typeface="Times New Roman" pitchFamily="18" charset="0"/>
              <a:ea typeface="Tahoma" pitchFamily="34" charset="0"/>
              <a:cs typeface="Times New Roman" pitchFamily="18" charset="0"/>
            </a:endParaRPr>
          </a:p>
          <a:p>
            <a:pPr>
              <a:buFont typeface="Wingdings" pitchFamily="2" charset="2"/>
              <a:buNone/>
            </a:pPr>
            <a:endParaRPr lang="en-US" dirty="0" smtClean="0">
              <a:latin typeface="Times New Roman" pitchFamily="18" charset="0"/>
              <a:ea typeface="Tahoma" pitchFamily="34" charset="0"/>
              <a:cs typeface="Times New Roman" pitchFamily="18" charset="0"/>
            </a:endParaRPr>
          </a:p>
          <a:p>
            <a:pPr>
              <a:buFont typeface="Wingdings" pitchFamily="2" charset="2"/>
              <a:buNone/>
            </a:pPr>
            <a:endParaRPr lang="en-US" dirty="0" smtClean="0">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762000"/>
            <a:ext cx="7543800" cy="4996240"/>
          </a:xfrm>
          <a:prstGeom prst="rect">
            <a:avLst/>
          </a:prstGeom>
        </p:spPr>
        <p:txBody>
          <a:bodyPr wrap="square">
            <a:spAutoFit/>
          </a:bodyPr>
          <a:lstStyle/>
          <a:p>
            <a:pPr algn="ctr"/>
            <a:r>
              <a:rPr lang="en-IN" sz="2800" b="1" dirty="0" smtClean="0">
                <a:latin typeface="Times New Roman" pitchFamily="18" charset="0"/>
                <a:cs typeface="Times New Roman" pitchFamily="18" charset="0"/>
              </a:rPr>
              <a:t>ALEXIDINE </a:t>
            </a:r>
          </a:p>
          <a:p>
            <a:pPr algn="ctr"/>
            <a:endParaRPr lang="en-US" sz="2800" b="1" dirty="0" smtClean="0">
              <a:latin typeface="Times New Roman" pitchFamily="18" charset="0"/>
              <a:cs typeface="Times New Roman" pitchFamily="18" charset="0"/>
            </a:endParaRPr>
          </a:p>
          <a:p>
            <a:pPr algn="ctr"/>
            <a:endParaRPr lang="en-US" sz="2800" b="1" dirty="0" smtClean="0">
              <a:latin typeface="Times New Roman" pitchFamily="18" charset="0"/>
              <a:cs typeface="Times New Roman" pitchFamily="18" charset="0"/>
            </a:endParaRPr>
          </a:p>
          <a:p>
            <a:pPr algn="ctr"/>
            <a:endParaRPr lang="en-IN" sz="2800" b="1" dirty="0" smtClean="0">
              <a:latin typeface="Times New Roman" pitchFamily="18" charset="0"/>
              <a:cs typeface="Times New Roman" pitchFamily="18" charset="0"/>
            </a:endParaRPr>
          </a:p>
          <a:p>
            <a:pPr>
              <a:buFont typeface="Wingdings" pitchFamily="2" charset="2"/>
              <a:buChar char="ü"/>
            </a:pPr>
            <a:endParaRPr lang="en-IN" sz="2000" dirty="0" smtClean="0">
              <a:latin typeface="Times New Roman" pitchFamily="18" charset="0"/>
              <a:cs typeface="Times New Roman" pitchFamily="18" charset="0"/>
            </a:endParaRPr>
          </a:p>
          <a:p>
            <a:pPr>
              <a:buFont typeface="Wingdings" pitchFamily="2" charset="2"/>
              <a:buChar char="ü"/>
            </a:pPr>
            <a:r>
              <a:rPr lang="en-IN" sz="2000" dirty="0" err="1" smtClean="0">
                <a:latin typeface="Times New Roman" pitchFamily="18" charset="0"/>
                <a:cs typeface="Times New Roman" pitchFamily="18" charset="0"/>
              </a:rPr>
              <a:t>Alexidine</a:t>
            </a:r>
            <a:r>
              <a:rPr lang="en-IN" sz="2000" dirty="0" smtClean="0">
                <a:latin typeface="Times New Roman" pitchFamily="18" charset="0"/>
                <a:cs typeface="Times New Roman" pitchFamily="18" charset="0"/>
              </a:rPr>
              <a:t> is an alkyl </a:t>
            </a:r>
            <a:r>
              <a:rPr lang="en-IN" sz="2000" i="1" dirty="0" err="1" smtClean="0">
                <a:latin typeface="Times New Roman" pitchFamily="18" charset="0"/>
                <a:cs typeface="Times New Roman" pitchFamily="18" charset="0"/>
              </a:rPr>
              <a:t>bis</a:t>
            </a:r>
            <a:r>
              <a:rPr lang="en-IN" sz="2000" dirty="0" smtClean="0">
                <a:latin typeface="Times New Roman" pitchFamily="18" charset="0"/>
                <a:cs typeface="Times New Roman" pitchFamily="18" charset="0"/>
              </a:rPr>
              <a:t>(</a:t>
            </a:r>
            <a:r>
              <a:rPr lang="en-IN" sz="2000" dirty="0" err="1" smtClean="0">
                <a:latin typeface="Times New Roman" pitchFamily="18" charset="0"/>
                <a:cs typeface="Times New Roman" pitchFamily="18" charset="0"/>
              </a:rPr>
              <a:t>biguanide</a:t>
            </a:r>
            <a:r>
              <a:rPr lang="en-IN" sz="2000" dirty="0" smtClean="0">
                <a:latin typeface="Times New Roman" pitchFamily="18" charset="0"/>
                <a:cs typeface="Times New Roman" pitchFamily="18" charset="0"/>
              </a:rPr>
              <a:t>) antiseptic which has been used in mouthwashes to eliminate plaque forming microorganisms.</a:t>
            </a:r>
            <a:endParaRPr lang="en-IN" sz="2000" u="sng" baseline="30000" dirty="0" smtClean="0">
              <a:latin typeface="Times New Roman" pitchFamily="18" charset="0"/>
              <a:cs typeface="Times New Roman" pitchFamily="18" charset="0"/>
            </a:endParaRPr>
          </a:p>
          <a:p>
            <a:pPr>
              <a:buFont typeface="Wingdings" pitchFamily="2" charset="2"/>
              <a:buChar char="ü"/>
            </a:pPr>
            <a:endParaRPr lang="en-US" sz="2000" u="sng" baseline="30000" dirty="0" smtClean="0">
              <a:latin typeface="Times New Roman" pitchFamily="18" charset="0"/>
              <a:cs typeface="Times New Roman" pitchFamily="18" charset="0"/>
            </a:endParaRPr>
          </a:p>
          <a:p>
            <a:pPr>
              <a:buFont typeface="Wingdings" pitchFamily="2" charset="2"/>
              <a:buChar char="ü"/>
            </a:pPr>
            <a:endParaRPr lang="en-IN" sz="2000" u="sng" baseline="30000" dirty="0" smtClean="0">
              <a:latin typeface="Times New Roman" pitchFamily="18" charset="0"/>
              <a:cs typeface="Times New Roman" pitchFamily="18" charset="0"/>
            </a:endParaRPr>
          </a:p>
          <a:p>
            <a:pPr>
              <a:buFont typeface="Wingdings" pitchFamily="2" charset="2"/>
              <a:buChar char="ü"/>
            </a:pPr>
            <a:r>
              <a:rPr lang="en-IN" sz="2000" dirty="0" smtClean="0">
                <a:latin typeface="Times New Roman" pitchFamily="18" charset="0"/>
                <a:cs typeface="Times New Roman" pitchFamily="18" charset="0"/>
              </a:rPr>
              <a:t>It binds to </a:t>
            </a:r>
            <a:r>
              <a:rPr lang="en-IN" sz="2000" dirty="0" err="1" smtClean="0">
                <a:latin typeface="Times New Roman" pitchFamily="18" charset="0"/>
                <a:cs typeface="Times New Roman" pitchFamily="18" charset="0"/>
              </a:rPr>
              <a:t>lipopolysaccharide</a:t>
            </a:r>
            <a:r>
              <a:rPr lang="en-IN" sz="2000" dirty="0" smtClean="0">
                <a:latin typeface="Times New Roman" pitchFamily="18" charset="0"/>
                <a:cs typeface="Times New Roman" pitchFamily="18" charset="0"/>
              </a:rPr>
              <a:t> and </a:t>
            </a:r>
            <a:r>
              <a:rPr lang="en-IN" sz="2000" dirty="0" err="1" smtClean="0">
                <a:latin typeface="Times New Roman" pitchFamily="18" charset="0"/>
                <a:cs typeface="Times New Roman" pitchFamily="18" charset="0"/>
              </a:rPr>
              <a:t>lipoteichoic</a:t>
            </a:r>
            <a:r>
              <a:rPr lang="en-IN" sz="2000" dirty="0" smtClean="0">
                <a:latin typeface="Times New Roman" pitchFamily="18" charset="0"/>
                <a:cs typeface="Times New Roman" pitchFamily="18" charset="0"/>
              </a:rPr>
              <a:t> acid and inhibits fungal </a:t>
            </a:r>
            <a:r>
              <a:rPr lang="en-IN" sz="2000" dirty="0" err="1" smtClean="0">
                <a:latin typeface="Times New Roman" pitchFamily="18" charset="0"/>
                <a:cs typeface="Times New Roman" pitchFamily="18" charset="0"/>
              </a:rPr>
              <a:t>phospholipase</a:t>
            </a:r>
            <a:r>
              <a:rPr lang="en-IN" sz="2000" dirty="0" smtClean="0">
                <a:latin typeface="Times New Roman" pitchFamily="18" charset="0"/>
                <a:cs typeface="Times New Roman" pitchFamily="18" charset="0"/>
              </a:rPr>
              <a:t> B </a:t>
            </a:r>
          </a:p>
          <a:p>
            <a:endParaRPr lang="en-US" sz="2000" dirty="0" smtClean="0">
              <a:latin typeface="Times New Roman" pitchFamily="18" charset="0"/>
              <a:cs typeface="Times New Roman" pitchFamily="18" charset="0"/>
            </a:endParaRPr>
          </a:p>
          <a:p>
            <a:pPr>
              <a:buFont typeface="Wingdings" pitchFamily="2" charset="2"/>
              <a:buChar char="ü"/>
            </a:pPr>
            <a:endParaRPr lang="en-IN" sz="2000" dirty="0" smtClean="0">
              <a:latin typeface="Times New Roman" pitchFamily="18" charset="0"/>
              <a:cs typeface="Times New Roman" pitchFamily="18" charset="0"/>
            </a:endParaRPr>
          </a:p>
          <a:p>
            <a:pPr>
              <a:buFont typeface="Wingdings" pitchFamily="2" charset="2"/>
              <a:buChar char="ü"/>
            </a:pPr>
            <a:r>
              <a:rPr lang="en-IN" sz="2000" dirty="0" smtClean="0">
                <a:latin typeface="Times New Roman" pitchFamily="18" charset="0"/>
                <a:cs typeface="Times New Roman" pitchFamily="18" charset="0"/>
              </a:rPr>
              <a:t> </a:t>
            </a:r>
            <a:r>
              <a:rPr lang="en-IN" sz="2000" dirty="0" err="1" smtClean="0">
                <a:latin typeface="Times New Roman" pitchFamily="18" charset="0"/>
                <a:cs typeface="Times New Roman" pitchFamily="18" charset="0"/>
              </a:rPr>
              <a:t>Alexidine</a:t>
            </a:r>
            <a:r>
              <a:rPr lang="en-IN" sz="2000" dirty="0" smtClean="0">
                <a:latin typeface="Times New Roman" pitchFamily="18" charset="0"/>
                <a:cs typeface="Times New Roman" pitchFamily="18" charset="0"/>
              </a:rPr>
              <a:t> also inhibits the mitochondrial </a:t>
            </a:r>
            <a:r>
              <a:rPr lang="en-IN" sz="2000" dirty="0" err="1" smtClean="0">
                <a:latin typeface="Times New Roman" pitchFamily="18" charset="0"/>
                <a:cs typeface="Times New Roman" pitchFamily="18" charset="0"/>
              </a:rPr>
              <a:t>phosphatase</a:t>
            </a:r>
            <a:r>
              <a:rPr lang="en-IN" sz="2000" dirty="0" smtClean="0">
                <a:latin typeface="Times New Roman" pitchFamily="18" charset="0"/>
                <a:cs typeface="Times New Roman" pitchFamily="18" charset="0"/>
              </a:rPr>
              <a:t> PTPMT1 (IC</a:t>
            </a:r>
            <a:r>
              <a:rPr lang="en-IN" sz="2000" baseline="-25000" dirty="0" smtClean="0">
                <a:latin typeface="Times New Roman" pitchFamily="18" charset="0"/>
                <a:cs typeface="Times New Roman" pitchFamily="18" charset="0"/>
              </a:rPr>
              <a:t>50</a:t>
            </a:r>
            <a:r>
              <a:rPr lang="en-IN" sz="2000" dirty="0" smtClean="0">
                <a:latin typeface="Times New Roman" pitchFamily="18" charset="0"/>
                <a:cs typeface="Times New Roman" pitchFamily="18" charset="0"/>
              </a:rPr>
              <a:t> = 1.08 </a:t>
            </a:r>
            <a:r>
              <a:rPr lang="el-GR" sz="2000" dirty="0" smtClean="0">
                <a:latin typeface="Times New Roman" pitchFamily="18" charset="0"/>
                <a:cs typeface="Times New Roman" pitchFamily="18" charset="0"/>
              </a:rPr>
              <a:t>μ</a:t>
            </a:r>
            <a:r>
              <a:rPr lang="en-IN" sz="2000" dirty="0" smtClean="0">
                <a:latin typeface="Times New Roman" pitchFamily="18" charset="0"/>
                <a:cs typeface="Times New Roman" pitchFamily="18" charset="0"/>
              </a:rPr>
              <a:t>M, </a:t>
            </a:r>
            <a:r>
              <a:rPr lang="en-IN" sz="2000" i="1" dirty="0" smtClean="0">
                <a:latin typeface="Times New Roman" pitchFamily="18" charset="0"/>
                <a:cs typeface="Times New Roman" pitchFamily="18" charset="0"/>
              </a:rPr>
              <a:t>in vitro</a:t>
            </a:r>
            <a:r>
              <a:rPr lang="en-IN" sz="2000" dirty="0" smtClean="0">
                <a:latin typeface="Times New Roman" pitchFamily="18" charset="0"/>
                <a:cs typeface="Times New Roman" pitchFamily="18" charset="0"/>
              </a:rPr>
              <a:t>) and induces apoptosis in cancer cell lines</a:t>
            </a: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1219200" y="685800"/>
            <a:ext cx="2861036" cy="4247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4267200" y="990600"/>
            <a:ext cx="4572000" cy="3416320"/>
          </a:xfrm>
          <a:prstGeom prst="rect">
            <a:avLst/>
          </a:prstGeom>
        </p:spPr>
        <p:txBody>
          <a:bodyPr>
            <a:spAutoFit/>
          </a:bodyPr>
          <a:lstStyle/>
          <a:p>
            <a:pPr algn="ctr"/>
            <a:r>
              <a:rPr lang="en-IN" dirty="0" smtClean="0">
                <a:latin typeface="Times New Roman" pitchFamily="18" charset="0"/>
                <a:cs typeface="Times New Roman" pitchFamily="18" charset="0"/>
              </a:rPr>
              <a:t>ESMEDENT MOUTHWASH</a:t>
            </a:r>
          </a:p>
          <a:p>
            <a:r>
              <a:rPr lang="en-IN" dirty="0" smtClean="0">
                <a:latin typeface="Times New Roman" pitchFamily="18" charset="0"/>
                <a:cs typeface="Times New Roman" pitchFamily="18" charset="0"/>
              </a:rPr>
              <a:t>Application</a:t>
            </a:r>
          </a:p>
          <a:p>
            <a:endParaRPr lang="en-US" dirty="0" smtClean="0">
              <a:latin typeface="Times New Roman" pitchFamily="18" charset="0"/>
              <a:cs typeface="Times New Roman" pitchFamily="18" charset="0"/>
            </a:endParaRPr>
          </a:p>
          <a:p>
            <a:endParaRPr lang="en-IN" dirty="0" smtClean="0">
              <a:latin typeface="Times New Roman" pitchFamily="18" charset="0"/>
              <a:cs typeface="Times New Roman" pitchFamily="18" charset="0"/>
            </a:endParaRPr>
          </a:p>
          <a:p>
            <a:pPr>
              <a:buFont typeface="Wingdings" pitchFamily="2" charset="2"/>
              <a:buChar char="ü"/>
            </a:pPr>
            <a:r>
              <a:rPr lang="en-IN" dirty="0" smtClean="0">
                <a:latin typeface="Times New Roman" pitchFamily="18" charset="0"/>
                <a:cs typeface="Times New Roman" pitchFamily="18" charset="0"/>
              </a:rPr>
              <a:t>1 stroke per mouth rinse cup filled with water.</a:t>
            </a:r>
          </a:p>
          <a:p>
            <a:pPr>
              <a:buFont typeface="Wingdings" pitchFamily="2" charset="2"/>
              <a:buChar char="ü"/>
            </a:pPr>
            <a:endParaRPr lang="en-IN" dirty="0" smtClean="0">
              <a:latin typeface="Times New Roman" pitchFamily="18" charset="0"/>
              <a:cs typeface="Times New Roman" pitchFamily="18" charset="0"/>
            </a:endParaRPr>
          </a:p>
          <a:p>
            <a:pPr>
              <a:buFont typeface="Wingdings" pitchFamily="2" charset="2"/>
              <a:buChar char="ü"/>
            </a:pPr>
            <a:r>
              <a:rPr lang="en-IN" dirty="0" smtClean="0">
                <a:latin typeface="Times New Roman" pitchFamily="18" charset="0"/>
                <a:cs typeface="Times New Roman" pitchFamily="18" charset="0"/>
              </a:rPr>
              <a:t>For this purpose, hold the mouth rinse cup under the dosing.</a:t>
            </a:r>
          </a:p>
          <a:p>
            <a:pPr>
              <a:buFont typeface="Wingdings" pitchFamily="2" charset="2"/>
              <a:buChar char="ü"/>
            </a:pPr>
            <a:endParaRPr lang="en-IN" dirty="0" smtClean="0">
              <a:latin typeface="Times New Roman" pitchFamily="18" charset="0"/>
              <a:cs typeface="Times New Roman" pitchFamily="18" charset="0"/>
            </a:endParaRPr>
          </a:p>
          <a:p>
            <a:pPr>
              <a:buFont typeface="Wingdings" pitchFamily="2" charset="2"/>
              <a:buChar char="ü"/>
            </a:pPr>
            <a:r>
              <a:rPr lang="en-IN" dirty="0" smtClean="0">
                <a:latin typeface="Times New Roman" pitchFamily="18" charset="0"/>
                <a:cs typeface="Times New Roman" pitchFamily="18" charset="0"/>
              </a:rPr>
              <a:t>Pump on the bottle and press the pump once.</a:t>
            </a:r>
          </a:p>
          <a:p>
            <a:pPr>
              <a:buFont typeface="Wingdings" pitchFamily="2" charset="2"/>
              <a:buChar char="ü"/>
            </a:pPr>
            <a:endParaRPr lang="en-IN" dirty="0">
              <a:latin typeface="Times New Roman" pitchFamily="18" charset="0"/>
              <a:cs typeface="Times New Roman" pitchFamily="18" charset="0"/>
            </a:endParaRPr>
          </a:p>
        </p:txBody>
      </p:sp>
      <p:sp>
        <p:nvSpPr>
          <p:cNvPr id="4" name="TextBox 3"/>
          <p:cNvSpPr txBox="1"/>
          <p:nvPr/>
        </p:nvSpPr>
        <p:spPr>
          <a:xfrm>
            <a:off x="2971800" y="5943600"/>
            <a:ext cx="4800600" cy="584775"/>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ADAPTED FROM </a:t>
            </a:r>
            <a:r>
              <a:rPr lang="en-IN" sz="1600" dirty="0" smtClean="0">
                <a:latin typeface="Times New Roman" pitchFamily="18" charset="0"/>
                <a:cs typeface="Times New Roman" pitchFamily="18" charset="0"/>
              </a:rPr>
              <a:t>www.schuelke.com  Last </a:t>
            </a:r>
            <a:r>
              <a:rPr lang="en-IN" sz="1600" dirty="0" err="1" smtClean="0">
                <a:latin typeface="Times New Roman" pitchFamily="18" charset="0"/>
                <a:cs typeface="Times New Roman" pitchFamily="18" charset="0"/>
              </a:rPr>
              <a:t>Accesed</a:t>
            </a:r>
            <a:r>
              <a:rPr lang="en-IN" sz="1600" dirty="0" smtClean="0">
                <a:latin typeface="Times New Roman" pitchFamily="18" charset="0"/>
                <a:cs typeface="Times New Roman" pitchFamily="18" charset="0"/>
              </a:rPr>
              <a:t> ON 27</a:t>
            </a:r>
            <a:r>
              <a:rPr lang="en-IN" sz="1600" baseline="30000" dirty="0" smtClean="0">
                <a:latin typeface="Times New Roman" pitchFamily="18" charset="0"/>
                <a:cs typeface="Times New Roman" pitchFamily="18" charset="0"/>
              </a:rPr>
              <a:t>TH</a:t>
            </a:r>
            <a:r>
              <a:rPr lang="en-IN" sz="1600" dirty="0" smtClean="0">
                <a:latin typeface="Times New Roman" pitchFamily="18" charset="0"/>
                <a:cs typeface="Times New Roman" pitchFamily="18" charset="0"/>
              </a:rPr>
              <a:t> AUGUST.</a:t>
            </a:r>
            <a:r>
              <a:rPr lang="en-IN" sz="1600" baseline="30000" dirty="0" smtClean="0">
                <a:latin typeface="Times New Roman" pitchFamily="18" charset="0"/>
                <a:cs typeface="Times New Roman" pitchFamily="18" charset="0"/>
              </a:rPr>
              <a:t>(15)</a:t>
            </a:r>
            <a:endParaRPr lang="en-IN"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280446"/>
            <a:ext cx="7391400" cy="5509200"/>
          </a:xfrm>
          <a:prstGeom prst="rect">
            <a:avLst/>
          </a:prstGeom>
        </p:spPr>
        <p:txBody>
          <a:bodyPr wrap="square">
            <a:spAutoFit/>
          </a:bodyPr>
          <a:lstStyle/>
          <a:p>
            <a:pPr lvl="4">
              <a:lnSpc>
                <a:spcPct val="80000"/>
              </a:lnSpc>
            </a:pPr>
            <a:endParaRPr lang="en-US" sz="2000" dirty="0" smtClean="0">
              <a:latin typeface="Times New Roman" pitchFamily="18" charset="0"/>
              <a:ea typeface="Tahoma" pitchFamily="34" charset="0"/>
              <a:cs typeface="Times New Roman" pitchFamily="18" charset="0"/>
            </a:endParaRPr>
          </a:p>
          <a:p>
            <a:pPr lvl="4">
              <a:lnSpc>
                <a:spcPct val="80000"/>
              </a:lnSpc>
            </a:pPr>
            <a:endParaRPr lang="en-US" sz="2000" dirty="0" smtClean="0">
              <a:latin typeface="Times New Roman" pitchFamily="18" charset="0"/>
              <a:ea typeface="Tahoma" pitchFamily="34" charset="0"/>
              <a:cs typeface="Times New Roman" pitchFamily="18" charset="0"/>
            </a:endParaRPr>
          </a:p>
          <a:p>
            <a:pPr lvl="4">
              <a:lnSpc>
                <a:spcPct val="80000"/>
              </a:lnSpc>
            </a:pPr>
            <a:r>
              <a:rPr lang="en-US" sz="2000" dirty="0" smtClean="0">
                <a:latin typeface="Times New Roman" pitchFamily="18" charset="0"/>
                <a:ea typeface="Tahoma" pitchFamily="34" charset="0"/>
                <a:cs typeface="Times New Roman" pitchFamily="18" charset="0"/>
              </a:rPr>
              <a:t>       CHLOROHEXIDINE</a:t>
            </a:r>
          </a:p>
          <a:p>
            <a:pPr lvl="4">
              <a:lnSpc>
                <a:spcPct val="80000"/>
              </a:lnSpc>
            </a:pPr>
            <a:r>
              <a:rPr lang="en-US" sz="2000" dirty="0" smtClean="0">
                <a:latin typeface="Times New Roman" pitchFamily="18" charset="0"/>
                <a:ea typeface="Tahoma" pitchFamily="34" charset="0"/>
                <a:cs typeface="Times New Roman" pitchFamily="18" charset="0"/>
              </a:rPr>
              <a:t>                HISTORY</a:t>
            </a:r>
          </a:p>
          <a:p>
            <a:pPr lvl="4">
              <a:lnSpc>
                <a:spcPct val="80000"/>
              </a:lnSpc>
            </a:pPr>
            <a:endParaRPr lang="en-US" sz="2000" dirty="0" smtClean="0">
              <a:latin typeface="Times New Roman" pitchFamily="18" charset="0"/>
              <a:ea typeface="Tahoma" pitchFamily="34" charset="0"/>
              <a:cs typeface="Times New Roman" pitchFamily="18" charset="0"/>
            </a:endParaRPr>
          </a:p>
          <a:p>
            <a:pPr lvl="4">
              <a:lnSpc>
                <a:spcPct val="80000"/>
              </a:lnSpc>
            </a:pPr>
            <a:endParaRPr lang="en-US" sz="2000" dirty="0" smtClean="0">
              <a:latin typeface="Times New Roman" pitchFamily="18" charset="0"/>
              <a:ea typeface="Tahoma" pitchFamily="34" charset="0"/>
              <a:cs typeface="Times New Roman" pitchFamily="18" charset="0"/>
            </a:endParaRPr>
          </a:p>
          <a:p>
            <a:pPr lvl="4">
              <a:lnSpc>
                <a:spcPct val="80000"/>
              </a:lnSpc>
              <a:buFont typeface="Wingdings" pitchFamily="2" charset="2"/>
              <a:buChar char="ü"/>
            </a:pPr>
            <a:endParaRPr lang="en-US" sz="2000" b="1" i="1" u="sng" dirty="0" smtClean="0">
              <a:solidFill>
                <a:srgbClr val="FFFF66"/>
              </a:solidFill>
              <a:latin typeface="Times New Roman" pitchFamily="18" charset="0"/>
              <a:ea typeface="Tahoma" pitchFamily="34" charset="0"/>
              <a:cs typeface="Times New Roman" pitchFamily="18" charset="0"/>
            </a:endParaRPr>
          </a:p>
          <a:p>
            <a:pPr lvl="4">
              <a:lnSpc>
                <a:spcPct val="80000"/>
              </a:lnSpc>
              <a:buFont typeface="Wingdings" pitchFamily="2" charset="2"/>
              <a:buChar char="ü"/>
            </a:pPr>
            <a:endParaRPr lang="en-US" sz="2000" b="1" i="1" u="sng" dirty="0" smtClean="0">
              <a:solidFill>
                <a:srgbClr val="FFFF66"/>
              </a:solidFill>
              <a:latin typeface="Times New Roman" pitchFamily="18" charset="0"/>
              <a:ea typeface="Tahoma" pitchFamily="34" charset="0"/>
              <a:cs typeface="Times New Roman" pitchFamily="18" charset="0"/>
            </a:endParaRPr>
          </a:p>
          <a:p>
            <a:pPr>
              <a:lnSpc>
                <a:spcPct val="80000"/>
              </a:lnSpc>
              <a:buFont typeface="Wingdings" pitchFamily="2" charset="2"/>
              <a:buChar char="ü"/>
            </a:pPr>
            <a:r>
              <a:rPr lang="en-US" sz="2000" dirty="0" smtClean="0">
                <a:latin typeface="Times New Roman" pitchFamily="18" charset="0"/>
                <a:ea typeface="Tahoma" pitchFamily="34" charset="0"/>
                <a:cs typeface="Times New Roman" pitchFamily="18" charset="0"/>
              </a:rPr>
              <a:t>  It was developed in 1940s by imperial chemical industries, England.</a:t>
            </a:r>
          </a:p>
          <a:p>
            <a:pPr>
              <a:lnSpc>
                <a:spcPct val="80000"/>
              </a:lnSpc>
              <a:buFont typeface="Wingdings" pitchFamily="2" charset="2"/>
              <a:buChar char="ü"/>
            </a:pPr>
            <a:endParaRPr lang="en-US" sz="2000" dirty="0" smtClean="0">
              <a:latin typeface="Times New Roman" pitchFamily="18" charset="0"/>
              <a:ea typeface="Tahoma" pitchFamily="34" charset="0"/>
              <a:cs typeface="Times New Roman" pitchFamily="18" charset="0"/>
            </a:endParaRPr>
          </a:p>
          <a:p>
            <a:pPr>
              <a:lnSpc>
                <a:spcPct val="80000"/>
              </a:lnSpc>
              <a:buFont typeface="Wingdings" pitchFamily="2" charset="2"/>
              <a:buChar char="ü"/>
            </a:pPr>
            <a:endParaRPr lang="en-US" sz="2000" dirty="0" smtClean="0">
              <a:latin typeface="Times New Roman" pitchFamily="18" charset="0"/>
              <a:ea typeface="Tahoma" pitchFamily="34" charset="0"/>
              <a:cs typeface="Times New Roman" pitchFamily="18" charset="0"/>
            </a:endParaRPr>
          </a:p>
          <a:p>
            <a:pPr>
              <a:lnSpc>
                <a:spcPct val="80000"/>
              </a:lnSpc>
              <a:buFont typeface="Wingdings" pitchFamily="2" charset="2"/>
              <a:buChar char="ü"/>
            </a:pPr>
            <a:endParaRPr lang="en-US" sz="2000" dirty="0" smtClean="0">
              <a:latin typeface="Times New Roman" pitchFamily="18" charset="0"/>
              <a:ea typeface="Tahoma" pitchFamily="34" charset="0"/>
              <a:cs typeface="Times New Roman" pitchFamily="18" charset="0"/>
            </a:endParaRPr>
          </a:p>
          <a:p>
            <a:pPr>
              <a:lnSpc>
                <a:spcPct val="80000"/>
              </a:lnSpc>
              <a:buFont typeface="Wingdings" pitchFamily="2" charset="2"/>
              <a:buChar char="ü"/>
            </a:pPr>
            <a:r>
              <a:rPr lang="en-US" sz="2000" dirty="0" smtClean="0">
                <a:latin typeface="Times New Roman" pitchFamily="18" charset="0"/>
                <a:ea typeface="Tahoma" pitchFamily="34" charset="0"/>
                <a:cs typeface="Times New Roman" pitchFamily="18" charset="0"/>
              </a:rPr>
              <a:t>  Plaque inhibition by </a:t>
            </a:r>
            <a:r>
              <a:rPr lang="en-US" sz="2000" dirty="0" err="1" smtClean="0">
                <a:latin typeface="Times New Roman" pitchFamily="18" charset="0"/>
                <a:ea typeface="Tahoma" pitchFamily="34" charset="0"/>
                <a:cs typeface="Times New Roman" pitchFamily="18" charset="0"/>
              </a:rPr>
              <a:t>Chlorhexidine</a:t>
            </a:r>
            <a:r>
              <a:rPr lang="en-US" sz="2000" dirty="0" smtClean="0">
                <a:latin typeface="Times New Roman" pitchFamily="18" charset="0"/>
                <a:ea typeface="Tahoma" pitchFamily="34" charset="0"/>
                <a:cs typeface="Times New Roman" pitchFamily="18" charset="0"/>
              </a:rPr>
              <a:t> was first investigated in 1969 (</a:t>
            </a:r>
            <a:r>
              <a:rPr lang="en-US" sz="2000" dirty="0" err="1" smtClean="0">
                <a:latin typeface="Times New Roman" pitchFamily="18" charset="0"/>
                <a:ea typeface="Tahoma" pitchFamily="34" charset="0"/>
                <a:cs typeface="Times New Roman" pitchFamily="18" charset="0"/>
              </a:rPr>
              <a:t>Shroeder</a:t>
            </a:r>
            <a:r>
              <a:rPr lang="en-US" sz="2000" dirty="0" smtClean="0">
                <a:latin typeface="Times New Roman" pitchFamily="18" charset="0"/>
                <a:ea typeface="Tahoma" pitchFamily="34" charset="0"/>
                <a:cs typeface="Times New Roman" pitchFamily="18" charset="0"/>
              </a:rPr>
              <a:t> 1969) but definitive study was performed by </a:t>
            </a:r>
            <a:r>
              <a:rPr lang="en-US" sz="2000" dirty="0" err="1" smtClean="0">
                <a:latin typeface="Times New Roman" pitchFamily="18" charset="0"/>
                <a:ea typeface="Tahoma" pitchFamily="34" charset="0"/>
                <a:cs typeface="Times New Roman" pitchFamily="18" charset="0"/>
              </a:rPr>
              <a:t>Loe</a:t>
            </a:r>
            <a:r>
              <a:rPr lang="en-US" sz="2000" dirty="0" smtClean="0">
                <a:latin typeface="Times New Roman" pitchFamily="18" charset="0"/>
                <a:ea typeface="Tahoma" pitchFamily="34" charset="0"/>
                <a:cs typeface="Times New Roman" pitchFamily="18" charset="0"/>
              </a:rPr>
              <a:t> &amp; </a:t>
            </a:r>
            <a:r>
              <a:rPr lang="en-US" sz="2000" dirty="0" err="1" smtClean="0">
                <a:latin typeface="Times New Roman" pitchFamily="18" charset="0"/>
                <a:ea typeface="Tahoma" pitchFamily="34" charset="0"/>
                <a:cs typeface="Times New Roman" pitchFamily="18" charset="0"/>
              </a:rPr>
              <a:t>Schiott</a:t>
            </a:r>
            <a:r>
              <a:rPr lang="en-US" sz="2000" dirty="0" smtClean="0">
                <a:latin typeface="Times New Roman" pitchFamily="18" charset="0"/>
                <a:ea typeface="Tahoma" pitchFamily="34" charset="0"/>
                <a:cs typeface="Times New Roman" pitchFamily="18" charset="0"/>
              </a:rPr>
              <a:t>(1970).</a:t>
            </a:r>
            <a:r>
              <a:rPr lang="en-US" sz="2000" baseline="30000" dirty="0" smtClean="0">
                <a:latin typeface="Times New Roman" pitchFamily="18" charset="0"/>
                <a:ea typeface="Tahoma" pitchFamily="34" charset="0"/>
                <a:cs typeface="Times New Roman" pitchFamily="18" charset="0"/>
              </a:rPr>
              <a:t>(16)</a:t>
            </a:r>
            <a:endParaRPr lang="en-US" sz="2000" dirty="0" smtClean="0">
              <a:latin typeface="Times New Roman" pitchFamily="18" charset="0"/>
              <a:ea typeface="Tahoma" pitchFamily="34" charset="0"/>
              <a:cs typeface="Times New Roman" pitchFamily="18" charset="0"/>
            </a:endParaRPr>
          </a:p>
          <a:p>
            <a:pPr>
              <a:lnSpc>
                <a:spcPct val="80000"/>
              </a:lnSpc>
              <a:buFont typeface="Wingdings" pitchFamily="2" charset="2"/>
              <a:buChar char="ü"/>
            </a:pPr>
            <a:endParaRPr lang="en-US" sz="2000" dirty="0" smtClean="0">
              <a:latin typeface="Times New Roman" pitchFamily="18" charset="0"/>
              <a:ea typeface="Tahoma" pitchFamily="34" charset="0"/>
              <a:cs typeface="Times New Roman" pitchFamily="18" charset="0"/>
            </a:endParaRPr>
          </a:p>
          <a:p>
            <a:pPr>
              <a:lnSpc>
                <a:spcPct val="80000"/>
              </a:lnSpc>
              <a:buFont typeface="Wingdings" pitchFamily="2" charset="2"/>
              <a:buChar char="ü"/>
            </a:pPr>
            <a:endParaRPr lang="en-US" sz="2000" dirty="0" smtClean="0">
              <a:latin typeface="Times New Roman" pitchFamily="18" charset="0"/>
              <a:ea typeface="Tahoma" pitchFamily="34" charset="0"/>
              <a:cs typeface="Times New Roman" pitchFamily="18" charset="0"/>
            </a:endParaRPr>
          </a:p>
          <a:p>
            <a:pPr>
              <a:lnSpc>
                <a:spcPct val="80000"/>
              </a:lnSpc>
              <a:buFont typeface="Wingdings" pitchFamily="2" charset="2"/>
              <a:buChar char="ü"/>
            </a:pPr>
            <a:endParaRPr lang="en-US" sz="2000" dirty="0" smtClean="0">
              <a:latin typeface="Times New Roman" pitchFamily="18" charset="0"/>
              <a:ea typeface="Tahoma" pitchFamily="34" charset="0"/>
              <a:cs typeface="Times New Roman" pitchFamily="18" charset="0"/>
            </a:endParaRPr>
          </a:p>
          <a:p>
            <a:pPr>
              <a:lnSpc>
                <a:spcPct val="80000"/>
              </a:lnSpc>
              <a:buFont typeface="Wingdings" pitchFamily="2" charset="2"/>
              <a:buChar char="ü"/>
            </a:pPr>
            <a:r>
              <a:rPr lang="en-US" sz="2000" dirty="0" smtClean="0">
                <a:latin typeface="Times New Roman" pitchFamily="18" charset="0"/>
                <a:ea typeface="Tahoma" pitchFamily="34" charset="0"/>
                <a:cs typeface="Times New Roman" pitchFamily="18" charset="0"/>
              </a:rPr>
              <a:t>  The study showed that rinsing for 60 </a:t>
            </a:r>
            <a:r>
              <a:rPr lang="en-US" sz="2000" dirty="0" err="1" smtClean="0">
                <a:latin typeface="Times New Roman" pitchFamily="18" charset="0"/>
                <a:ea typeface="Tahoma" pitchFamily="34" charset="0"/>
                <a:cs typeface="Times New Roman" pitchFamily="18" charset="0"/>
              </a:rPr>
              <a:t>secs</a:t>
            </a:r>
            <a:r>
              <a:rPr lang="en-US" sz="2000" dirty="0" smtClean="0">
                <a:latin typeface="Times New Roman" pitchFamily="18" charset="0"/>
                <a:ea typeface="Tahoma" pitchFamily="34" charset="0"/>
                <a:cs typeface="Times New Roman" pitchFamily="18" charset="0"/>
              </a:rPr>
              <a:t> twice/day with 10 ml 0.2% (20 mg dose) inhibited the re-growth &amp; development of gingivitis.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4038600"/>
            <a:ext cx="6781800" cy="2031325"/>
          </a:xfrm>
          <a:prstGeom prst="rect">
            <a:avLst/>
          </a:prstGeom>
        </p:spPr>
        <p:txBody>
          <a:bodyPr wrap="square">
            <a:spAutoFit/>
          </a:bodyPr>
          <a:lstStyle/>
          <a:p>
            <a:pPr>
              <a:buFont typeface="Wingdings" pitchFamily="2" charset="2"/>
              <a:buChar char="ü"/>
            </a:pPr>
            <a:r>
              <a:rPr lang="en-IN" dirty="0" smtClean="0">
                <a:latin typeface="Times New Roman" pitchFamily="18" charset="0"/>
                <a:ea typeface="Tahoma" pitchFamily="34" charset="0"/>
                <a:cs typeface="Times New Roman" pitchFamily="18" charset="0"/>
              </a:rPr>
              <a:t>The </a:t>
            </a:r>
            <a:r>
              <a:rPr lang="en-IN" dirty="0" err="1" smtClean="0">
                <a:latin typeface="Times New Roman" pitchFamily="18" charset="0"/>
                <a:ea typeface="Tahoma" pitchFamily="34" charset="0"/>
                <a:cs typeface="Times New Roman" pitchFamily="18" charset="0"/>
              </a:rPr>
              <a:t>digluconate</a:t>
            </a:r>
            <a:r>
              <a:rPr lang="en-IN" dirty="0" smtClean="0">
                <a:latin typeface="Times New Roman" pitchFamily="18" charset="0"/>
                <a:ea typeface="Tahoma" pitchFamily="34" charset="0"/>
                <a:cs typeface="Times New Roman" pitchFamily="18" charset="0"/>
              </a:rPr>
              <a:t> of </a:t>
            </a:r>
            <a:r>
              <a:rPr lang="en-IN" dirty="0" err="1" smtClean="0">
                <a:latin typeface="Times New Roman" pitchFamily="18" charset="0"/>
                <a:ea typeface="Tahoma" pitchFamily="34" charset="0"/>
                <a:cs typeface="Times New Roman" pitchFamily="18" charset="0"/>
              </a:rPr>
              <a:t>chlorhexidine</a:t>
            </a:r>
            <a:r>
              <a:rPr lang="en-IN" dirty="0" smtClean="0">
                <a:latin typeface="Times New Roman" pitchFamily="18" charset="0"/>
                <a:ea typeface="Tahoma" pitchFamily="34" charset="0"/>
                <a:cs typeface="Times New Roman" pitchFamily="18" charset="0"/>
              </a:rPr>
              <a:t> (1:6-Di 4 –</a:t>
            </a:r>
            <a:r>
              <a:rPr lang="en-IN" dirty="0" err="1" smtClean="0">
                <a:latin typeface="Times New Roman" pitchFamily="18" charset="0"/>
                <a:ea typeface="Tahoma" pitchFamily="34" charset="0"/>
                <a:cs typeface="Times New Roman" pitchFamily="18" charset="0"/>
              </a:rPr>
              <a:t>chlorophenyl-diguanidohexane</a:t>
            </a:r>
            <a:r>
              <a:rPr lang="en-IN" dirty="0" smtClean="0">
                <a:latin typeface="Times New Roman" pitchFamily="18" charset="0"/>
                <a:ea typeface="Tahoma" pitchFamily="34" charset="0"/>
                <a:cs typeface="Times New Roman" pitchFamily="18" charset="0"/>
              </a:rPr>
              <a:t>) is a </a:t>
            </a:r>
            <a:r>
              <a:rPr lang="en-IN" dirty="0" err="1" smtClean="0">
                <a:latin typeface="Times New Roman" pitchFamily="18" charset="0"/>
                <a:ea typeface="Tahoma" pitchFamily="34" charset="0"/>
                <a:cs typeface="Times New Roman" pitchFamily="18" charset="0"/>
              </a:rPr>
              <a:t>synthectic</a:t>
            </a:r>
            <a:r>
              <a:rPr lang="en-IN" dirty="0" smtClean="0">
                <a:latin typeface="Times New Roman" pitchFamily="18" charset="0"/>
                <a:ea typeface="Tahoma" pitchFamily="34" charset="0"/>
                <a:cs typeface="Times New Roman" pitchFamily="18" charset="0"/>
              </a:rPr>
              <a:t> antimicrobial drug which is effective in-vitro against both gram-positive and gram-negative bacteria .</a:t>
            </a:r>
          </a:p>
          <a:p>
            <a:pPr>
              <a:buFont typeface="Wingdings" pitchFamily="2" charset="2"/>
              <a:buChar char="ü"/>
            </a:pPr>
            <a:endParaRPr lang="en-IN" dirty="0" smtClean="0">
              <a:latin typeface="Times New Roman" pitchFamily="18" charset="0"/>
              <a:ea typeface="Tahoma" pitchFamily="34" charset="0"/>
              <a:cs typeface="Times New Roman" pitchFamily="18" charset="0"/>
            </a:endParaRPr>
          </a:p>
          <a:p>
            <a:pPr>
              <a:buFont typeface="Wingdings" pitchFamily="2" charset="2"/>
              <a:buChar char="ü"/>
            </a:pPr>
            <a:endParaRPr lang="en-IN" dirty="0" smtClean="0">
              <a:latin typeface="Times New Roman" pitchFamily="18" charset="0"/>
              <a:ea typeface="Tahoma" pitchFamily="34" charset="0"/>
              <a:cs typeface="Times New Roman" pitchFamily="18" charset="0"/>
            </a:endParaRPr>
          </a:p>
          <a:p>
            <a:pPr>
              <a:buFont typeface="Wingdings" pitchFamily="2" charset="2"/>
              <a:buChar char="ü"/>
            </a:pPr>
            <a:r>
              <a:rPr lang="en-IN" dirty="0" smtClean="0">
                <a:latin typeface="Times New Roman" pitchFamily="18" charset="0"/>
                <a:ea typeface="Tahoma" pitchFamily="34" charset="0"/>
                <a:cs typeface="Times New Roman" pitchFamily="18" charset="0"/>
              </a:rPr>
              <a:t>Its mechanism of action is due mainly to rupture of the bacterial cell wall and precipitation of the cytoplasm contents</a:t>
            </a:r>
            <a:endParaRPr lang="en-IN" dirty="0">
              <a:latin typeface="Times New Roman" pitchFamily="18" charset="0"/>
              <a:ea typeface="Tahoma" pitchFamily="34" charset="0"/>
              <a:cs typeface="Times New Roman" pitchFamily="18" charset="0"/>
            </a:endParaRPr>
          </a:p>
        </p:txBody>
      </p:sp>
      <p:pic>
        <p:nvPicPr>
          <p:cNvPr id="59394" name="Picture 2" descr="http://www.kvabpharm.com/uploads/files/Chlorhexidine.jpg"/>
          <p:cNvPicPr>
            <a:picLocks noChangeAspect="1" noChangeArrowheads="1"/>
          </p:cNvPicPr>
          <p:nvPr/>
        </p:nvPicPr>
        <p:blipFill>
          <a:blip r:embed="rId2" cstate="print"/>
          <a:srcRect/>
          <a:stretch>
            <a:fillRect/>
          </a:stretch>
        </p:blipFill>
        <p:spPr bwMode="auto">
          <a:xfrm>
            <a:off x="2667000" y="304800"/>
            <a:ext cx="48768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889844"/>
            <a:ext cx="6934200" cy="4616648"/>
          </a:xfrm>
          <a:prstGeom prst="rect">
            <a:avLst/>
          </a:prstGeom>
        </p:spPr>
        <p:txBody>
          <a:bodyPr wrap="square">
            <a:spAutoFit/>
          </a:bodyPr>
          <a:lstStyle/>
          <a:p>
            <a:pPr algn="ctr"/>
            <a:r>
              <a:rPr lang="en-US" sz="2400" b="1" dirty="0" smtClean="0">
                <a:latin typeface="Times New Roman" pitchFamily="18" charset="0"/>
                <a:cs typeface="Times New Roman" pitchFamily="18" charset="0"/>
              </a:rPr>
              <a:t>SUBSTANTIVITY</a:t>
            </a:r>
          </a:p>
          <a:p>
            <a:pPr algn="ctr"/>
            <a:endParaRPr lang="en-US" sz="2400" b="1" dirty="0" smtClean="0">
              <a:latin typeface="Times New Roman" pitchFamily="18" charset="0"/>
              <a:cs typeface="Times New Roman" pitchFamily="18" charset="0"/>
            </a:endParaRPr>
          </a:p>
          <a:p>
            <a:pPr algn="ctr"/>
            <a:endParaRPr lang="en-US" sz="2400" b="1" dirty="0" smtClean="0">
              <a:latin typeface="Times New Roman" pitchFamily="18" charset="0"/>
              <a:cs typeface="Times New Roman" pitchFamily="18" charset="0"/>
            </a:endParaRPr>
          </a:p>
          <a:p>
            <a:pPr algn="ctr"/>
            <a:endParaRPr lang="en-US" sz="2400" b="1"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At physiological PH, </a:t>
            </a:r>
            <a:r>
              <a:rPr lang="en-US" dirty="0" err="1" smtClean="0">
                <a:latin typeface="Times New Roman" pitchFamily="18" charset="0"/>
                <a:cs typeface="Times New Roman" pitchFamily="18" charset="0"/>
              </a:rPr>
              <a:t>Chlorhexidine</a:t>
            </a:r>
            <a:r>
              <a:rPr lang="en-US" dirty="0" smtClean="0">
                <a:latin typeface="Times New Roman" pitchFamily="18" charset="0"/>
                <a:cs typeface="Times New Roman" pitchFamily="18" charset="0"/>
              </a:rPr>
              <a:t> is large </a:t>
            </a:r>
            <a:r>
              <a:rPr lang="en-US" dirty="0" err="1" smtClean="0">
                <a:latin typeface="Times New Roman" pitchFamily="18" charset="0"/>
                <a:cs typeface="Times New Roman" pitchFamily="18" charset="0"/>
              </a:rPr>
              <a:t>dicationic</a:t>
            </a:r>
            <a:r>
              <a:rPr lang="en-US" dirty="0" smtClean="0">
                <a:latin typeface="Times New Roman" pitchFamily="18" charset="0"/>
                <a:cs typeface="Times New Roman" pitchFamily="18" charset="0"/>
              </a:rPr>
              <a:t> molecule and has ability to adsorb onto negatively charged surface .</a:t>
            </a:r>
          </a:p>
          <a:p>
            <a:endParaRPr lang="en-US" dirty="0" smtClean="0">
              <a:latin typeface="Times New Roman" pitchFamily="18" charset="0"/>
              <a:cs typeface="Times New Roman" pitchFamily="18" charset="0"/>
            </a:endParaRPr>
          </a:p>
          <a:p>
            <a:pPr>
              <a:buFont typeface="Wingdings" pitchFamily="2" charset="2"/>
              <a:buChar char="ü"/>
            </a:pP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As it is adsorbed to oral surfaces and slowly released in active form it is substantive.</a:t>
            </a:r>
          </a:p>
          <a:p>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Molecules bound to salivary proteins will be released within 8-12 hours in active form. </a:t>
            </a:r>
          </a:p>
          <a:p>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Weak concentrations can be recovered after 24 hours.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914400"/>
            <a:ext cx="7467600" cy="5262979"/>
          </a:xfrm>
          <a:prstGeom prst="rect">
            <a:avLst/>
          </a:prstGeom>
        </p:spPr>
        <p:txBody>
          <a:bodyPr wrap="square">
            <a:spAutoFit/>
          </a:bodyPr>
          <a:lstStyle/>
          <a:p>
            <a:pPr>
              <a:buFont typeface="Wingdings" pitchFamily="2" charset="2"/>
              <a:buChar char="ü"/>
            </a:pPr>
            <a:r>
              <a:rPr lang="en-US" sz="2400" dirty="0" smtClean="0">
                <a:latin typeface="Times New Roman" pitchFamily="18" charset="0"/>
                <a:ea typeface="Tahoma" pitchFamily="34" charset="0"/>
                <a:cs typeface="Times New Roman" pitchFamily="18" charset="0"/>
              </a:rPr>
              <a:t>HIGH CONCENTRATION. – Bactericidal</a:t>
            </a:r>
          </a:p>
          <a:p>
            <a:r>
              <a:rPr lang="en-US" sz="2400" dirty="0" smtClean="0">
                <a:latin typeface="Times New Roman" pitchFamily="18" charset="0"/>
                <a:ea typeface="Tahoma" pitchFamily="34" charset="0"/>
                <a:cs typeface="Times New Roman" pitchFamily="18" charset="0"/>
              </a:rPr>
              <a:t>	</a:t>
            </a:r>
          </a:p>
          <a:p>
            <a:pPr>
              <a:buFont typeface="Wingdings" pitchFamily="2" charset="2"/>
              <a:buChar char="ü"/>
            </a:pPr>
            <a:r>
              <a:rPr lang="en-US" sz="2400" dirty="0" smtClean="0">
                <a:latin typeface="Times New Roman" pitchFamily="18" charset="0"/>
                <a:ea typeface="Tahoma" pitchFamily="34" charset="0"/>
                <a:cs typeface="Times New Roman" pitchFamily="18" charset="0"/>
              </a:rPr>
              <a:t>LOW CONCENTRATION – </a:t>
            </a:r>
            <a:r>
              <a:rPr lang="en-US" sz="2400" dirty="0" err="1" smtClean="0">
                <a:latin typeface="Times New Roman" pitchFamily="18" charset="0"/>
                <a:ea typeface="Tahoma" pitchFamily="34" charset="0"/>
                <a:cs typeface="Times New Roman" pitchFamily="18" charset="0"/>
              </a:rPr>
              <a:t>Bacteriostatic</a:t>
            </a:r>
            <a:r>
              <a:rPr lang="en-US" sz="2400" baseline="30000" dirty="0" smtClean="0">
                <a:latin typeface="Times New Roman" pitchFamily="18" charset="0"/>
                <a:ea typeface="Tahoma" pitchFamily="34" charset="0"/>
                <a:cs typeface="Times New Roman" pitchFamily="18" charset="0"/>
              </a:rPr>
              <a:t>(17)</a:t>
            </a:r>
            <a:endParaRPr lang="en-US" sz="2400" dirty="0" smtClean="0">
              <a:latin typeface="Times New Roman" pitchFamily="18" charset="0"/>
              <a:ea typeface="Tahoma" pitchFamily="34" charset="0"/>
              <a:cs typeface="Times New Roman" pitchFamily="18" charset="0"/>
            </a:endParaRPr>
          </a:p>
          <a:p>
            <a:pPr>
              <a:buFont typeface="Wingdings" pitchFamily="2" charset="2"/>
              <a:buChar char="ü"/>
            </a:pPr>
            <a:endParaRPr lang="en-US" sz="2400" dirty="0" smtClean="0">
              <a:latin typeface="Times New Roman" pitchFamily="18" charset="0"/>
              <a:ea typeface="Tahoma" pitchFamily="34" charset="0"/>
              <a:cs typeface="Times New Roman" pitchFamily="18" charset="0"/>
            </a:endParaRPr>
          </a:p>
          <a:p>
            <a:pPr>
              <a:buFont typeface="Wingdings" pitchFamily="2" charset="2"/>
              <a:buChar char="ü"/>
            </a:pPr>
            <a:endParaRPr lang="en-US" sz="2400" dirty="0" smtClean="0">
              <a:latin typeface="Times New Roman" pitchFamily="18" charset="0"/>
              <a:ea typeface="Tahoma" pitchFamily="34" charset="0"/>
              <a:cs typeface="Times New Roman" pitchFamily="18" charset="0"/>
            </a:endParaRPr>
          </a:p>
          <a:p>
            <a:pPr>
              <a:buFont typeface="Wingdings" pitchFamily="2" charset="2"/>
              <a:buChar char="ü"/>
            </a:pPr>
            <a:endParaRPr lang="en-US" sz="2400" dirty="0" smtClean="0">
              <a:latin typeface="Times New Roman" pitchFamily="18" charset="0"/>
              <a:ea typeface="Tahoma" pitchFamily="34" charset="0"/>
              <a:cs typeface="Times New Roman" pitchFamily="18" charset="0"/>
            </a:endParaRPr>
          </a:p>
          <a:p>
            <a:pPr>
              <a:buFont typeface="Wingdings" pitchFamily="2" charset="2"/>
              <a:buChar char="ü"/>
            </a:pPr>
            <a:endParaRPr lang="en-US" sz="2400" dirty="0" smtClean="0">
              <a:latin typeface="Times New Roman" pitchFamily="18" charset="0"/>
              <a:ea typeface="Tahoma" pitchFamily="34" charset="0"/>
              <a:cs typeface="Times New Roman" pitchFamily="18" charset="0"/>
            </a:endParaRPr>
          </a:p>
          <a:p>
            <a:endParaRPr lang="en-US" sz="2400" dirty="0" smtClean="0">
              <a:latin typeface="Times New Roman" pitchFamily="18" charset="0"/>
              <a:ea typeface="Tahoma" pitchFamily="34" charset="0"/>
              <a:cs typeface="Times New Roman" pitchFamily="18" charset="0"/>
            </a:endParaRPr>
          </a:p>
          <a:p>
            <a:pPr algn="ctr"/>
            <a:r>
              <a:rPr lang="en-US" sz="2400" b="1" dirty="0" smtClean="0">
                <a:latin typeface="Times New Roman" pitchFamily="18" charset="0"/>
                <a:ea typeface="Tahoma" pitchFamily="34" charset="0"/>
                <a:cs typeface="Times New Roman" pitchFamily="18" charset="0"/>
              </a:rPr>
              <a:t>PIN CUSHION EFFECT </a:t>
            </a:r>
          </a:p>
          <a:p>
            <a:pPr algn="ctr"/>
            <a:endParaRPr lang="en-US" sz="2400" dirty="0" smtClean="0">
              <a:latin typeface="Times New Roman" pitchFamily="18" charset="0"/>
              <a:ea typeface="Tahoma" pitchFamily="34" charset="0"/>
              <a:cs typeface="Times New Roman" pitchFamily="18" charset="0"/>
            </a:endParaRPr>
          </a:p>
          <a:p>
            <a:pPr>
              <a:buFont typeface="Wingdings" pitchFamily="2" charset="2"/>
              <a:buChar char="ü"/>
            </a:pPr>
            <a:endParaRPr lang="en-US" sz="2400" dirty="0" smtClean="0">
              <a:latin typeface="Times New Roman" pitchFamily="18" charset="0"/>
              <a:ea typeface="Tahoma" pitchFamily="34" charset="0"/>
              <a:cs typeface="Times New Roman" pitchFamily="18" charset="0"/>
            </a:endParaRPr>
          </a:p>
          <a:p>
            <a:pPr>
              <a:buFont typeface="Wingdings" pitchFamily="2" charset="2"/>
              <a:buChar char="ü"/>
            </a:pPr>
            <a:r>
              <a:rPr lang="en-US" sz="2400" dirty="0" smtClean="0">
                <a:latin typeface="Times New Roman" pitchFamily="18" charset="0"/>
                <a:ea typeface="Tahoma" pitchFamily="34" charset="0"/>
                <a:cs typeface="Times New Roman" pitchFamily="18" charset="0"/>
              </a:rPr>
              <a:t>1 charge end interact with tooth and other remains available to initiate the interaction with bacterial membrane as microorganism approaches the tooth surface.</a:t>
            </a:r>
            <a:r>
              <a:rPr lang="en-US" sz="2400" baseline="30000" dirty="0" smtClean="0">
                <a:latin typeface="Times New Roman" pitchFamily="18" charset="0"/>
                <a:ea typeface="Tahoma" pitchFamily="34" charset="0"/>
                <a:cs typeface="Times New Roman" pitchFamily="18" charset="0"/>
              </a:rPr>
              <a:t>(18)</a:t>
            </a:r>
            <a:endParaRPr lang="en-US" sz="2400" dirty="0">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752600"/>
            <a:ext cx="3505200" cy="4585871"/>
          </a:xfrm>
          <a:prstGeom prst="rect">
            <a:avLst/>
          </a:prstGeom>
        </p:spPr>
        <p:txBody>
          <a:bodyPr wrap="square">
            <a:spAutoFit/>
          </a:bodyPr>
          <a:lstStyle/>
          <a:p>
            <a:pPr algn="ctr">
              <a:lnSpc>
                <a:spcPct val="80000"/>
              </a:lnSpc>
              <a:buFont typeface="Wingdings" pitchFamily="2" charset="2"/>
              <a:buChar char="ü"/>
            </a:pPr>
            <a:r>
              <a:rPr lang="en-US" sz="2000" dirty="0" smtClean="0">
                <a:latin typeface="Times New Roman" pitchFamily="18" charset="0"/>
                <a:ea typeface="Tahoma" pitchFamily="34" charset="0"/>
                <a:cs typeface="Times New Roman" pitchFamily="18" charset="0"/>
              </a:rPr>
              <a:t>MOUTHRINSES</a:t>
            </a:r>
          </a:p>
          <a:p>
            <a:pPr algn="ctr">
              <a:lnSpc>
                <a:spcPct val="80000"/>
              </a:lnSpc>
              <a:buFont typeface="Wingdings" pitchFamily="2" charset="2"/>
              <a:buChar char="ü"/>
            </a:pPr>
            <a:endParaRPr lang="en-US" sz="2000" dirty="0" smtClean="0">
              <a:latin typeface="Times New Roman" pitchFamily="18" charset="0"/>
              <a:ea typeface="Tahoma" pitchFamily="34" charset="0"/>
              <a:cs typeface="Times New Roman" pitchFamily="18" charset="0"/>
            </a:endParaRPr>
          </a:p>
          <a:p>
            <a:pPr algn="ctr">
              <a:lnSpc>
                <a:spcPct val="80000"/>
              </a:lnSpc>
              <a:buFont typeface="Wingdings" pitchFamily="2" charset="2"/>
              <a:buChar char="ü"/>
            </a:pPr>
            <a:r>
              <a:rPr lang="en-US" sz="2000" dirty="0" smtClean="0">
                <a:latin typeface="Times New Roman" pitchFamily="18" charset="0"/>
                <a:ea typeface="Tahoma" pitchFamily="34" charset="0"/>
                <a:cs typeface="Times New Roman" pitchFamily="18" charset="0"/>
              </a:rPr>
              <a:t>As aqueous solution of 0.2 </a:t>
            </a:r>
            <a:r>
              <a:rPr lang="en-US" sz="2000" dirty="0" smtClean="0">
                <a:latin typeface="Times New Roman" pitchFamily="18" charset="0"/>
                <a:ea typeface="Tahoma" pitchFamily="34" charset="0"/>
                <a:cs typeface="Times New Roman" pitchFamily="18" charset="0"/>
              </a:rPr>
              <a:t>%</a:t>
            </a:r>
          </a:p>
          <a:p>
            <a:pPr algn="ctr">
              <a:lnSpc>
                <a:spcPct val="80000"/>
              </a:lnSpc>
              <a:buFont typeface="Wingdings" pitchFamily="2" charset="2"/>
              <a:buChar char="ü"/>
            </a:pPr>
            <a:endParaRPr lang="en-US" sz="2000" dirty="0" smtClean="0">
              <a:latin typeface="Times New Roman" pitchFamily="18" charset="0"/>
              <a:ea typeface="Tahoma" pitchFamily="34" charset="0"/>
              <a:cs typeface="Times New Roman" pitchFamily="18" charset="0"/>
            </a:endParaRPr>
          </a:p>
          <a:p>
            <a:pPr algn="ctr">
              <a:lnSpc>
                <a:spcPct val="80000"/>
              </a:lnSpc>
              <a:buFont typeface="Wingdings" pitchFamily="2" charset="2"/>
              <a:buChar char="ü"/>
            </a:pPr>
            <a:endParaRPr lang="en-US" sz="2000" dirty="0" smtClean="0">
              <a:latin typeface="Times New Roman" pitchFamily="18" charset="0"/>
              <a:ea typeface="Tahoma" pitchFamily="34" charset="0"/>
              <a:cs typeface="Times New Roman" pitchFamily="18" charset="0"/>
            </a:endParaRPr>
          </a:p>
          <a:p>
            <a:pPr algn="ctr">
              <a:lnSpc>
                <a:spcPct val="80000"/>
              </a:lnSpc>
              <a:buFont typeface="Wingdings" pitchFamily="2" charset="2"/>
              <a:buChar char="ü"/>
            </a:pPr>
            <a:endParaRPr lang="en-US" sz="2000" dirty="0" smtClean="0">
              <a:latin typeface="Times New Roman" pitchFamily="18" charset="0"/>
              <a:ea typeface="Tahoma" pitchFamily="34" charset="0"/>
              <a:cs typeface="Times New Roman" pitchFamily="18" charset="0"/>
            </a:endParaRPr>
          </a:p>
          <a:p>
            <a:pPr algn="ctr">
              <a:lnSpc>
                <a:spcPct val="80000"/>
              </a:lnSpc>
              <a:buFont typeface="Wingdings" pitchFamily="2" charset="2"/>
              <a:buChar char="ü"/>
            </a:pPr>
            <a:r>
              <a:rPr lang="en-US" sz="2000" dirty="0" smtClean="0">
                <a:latin typeface="Times New Roman" pitchFamily="18" charset="0"/>
                <a:ea typeface="Tahoma" pitchFamily="34" charset="0"/>
                <a:cs typeface="Times New Roman" pitchFamily="18" charset="0"/>
              </a:rPr>
              <a:t>SPRAYS</a:t>
            </a:r>
          </a:p>
          <a:p>
            <a:pPr algn="ctr">
              <a:lnSpc>
                <a:spcPct val="80000"/>
              </a:lnSpc>
              <a:buFont typeface="Wingdings" pitchFamily="2" charset="2"/>
              <a:buChar char="ü"/>
            </a:pPr>
            <a:r>
              <a:rPr lang="en-US" sz="2000" dirty="0" smtClean="0">
                <a:latin typeface="Times New Roman" pitchFamily="18" charset="0"/>
                <a:ea typeface="Tahoma" pitchFamily="34" charset="0"/>
                <a:cs typeface="Times New Roman" pitchFamily="18" charset="0"/>
              </a:rPr>
              <a:t>0.1 % &amp; 0.2% </a:t>
            </a:r>
            <a:r>
              <a:rPr lang="en-US" sz="2000" dirty="0" err="1" smtClean="0">
                <a:latin typeface="Times New Roman" pitchFamily="18" charset="0"/>
                <a:ea typeface="Tahoma" pitchFamily="34" charset="0"/>
                <a:cs typeface="Times New Roman" pitchFamily="18" charset="0"/>
              </a:rPr>
              <a:t>Chlorhexidine</a:t>
            </a:r>
            <a:r>
              <a:rPr lang="en-US" sz="2000" dirty="0" smtClean="0">
                <a:latin typeface="Times New Roman" pitchFamily="18" charset="0"/>
                <a:ea typeface="Tahoma" pitchFamily="34" charset="0"/>
                <a:cs typeface="Times New Roman" pitchFamily="18" charset="0"/>
              </a:rPr>
              <a:t> in sprays </a:t>
            </a:r>
          </a:p>
          <a:p>
            <a:pPr algn="ctr">
              <a:lnSpc>
                <a:spcPct val="80000"/>
              </a:lnSpc>
              <a:buFont typeface="Wingdings" pitchFamily="2" charset="2"/>
              <a:buChar char="ü"/>
            </a:pPr>
            <a:endParaRPr lang="en-US" sz="2000" dirty="0" smtClean="0">
              <a:latin typeface="Times New Roman" pitchFamily="18" charset="0"/>
              <a:ea typeface="Tahoma" pitchFamily="34" charset="0"/>
              <a:cs typeface="Times New Roman" pitchFamily="18" charset="0"/>
            </a:endParaRPr>
          </a:p>
          <a:p>
            <a:pPr algn="ctr">
              <a:lnSpc>
                <a:spcPct val="80000"/>
              </a:lnSpc>
              <a:buFont typeface="Wingdings" pitchFamily="2" charset="2"/>
              <a:buChar char="ü"/>
            </a:pPr>
            <a:endParaRPr lang="en-US" sz="2000" dirty="0" smtClean="0">
              <a:latin typeface="Times New Roman" pitchFamily="18" charset="0"/>
              <a:ea typeface="Tahoma" pitchFamily="34" charset="0"/>
              <a:cs typeface="Times New Roman" pitchFamily="18" charset="0"/>
            </a:endParaRPr>
          </a:p>
          <a:p>
            <a:pPr algn="ctr">
              <a:lnSpc>
                <a:spcPct val="80000"/>
              </a:lnSpc>
              <a:buFont typeface="Wingdings" pitchFamily="2" charset="2"/>
              <a:buChar char="ü"/>
            </a:pPr>
            <a:r>
              <a:rPr lang="en-US" sz="2000" dirty="0" smtClean="0">
                <a:latin typeface="Times New Roman" pitchFamily="18" charset="0"/>
                <a:ea typeface="Tahoma" pitchFamily="34" charset="0"/>
                <a:cs typeface="Times New Roman" pitchFamily="18" charset="0"/>
              </a:rPr>
              <a:t>TOOTHPASTE</a:t>
            </a:r>
          </a:p>
          <a:p>
            <a:pPr algn="ctr">
              <a:lnSpc>
                <a:spcPct val="80000"/>
              </a:lnSpc>
              <a:buFont typeface="Wingdings" pitchFamily="2" charset="2"/>
              <a:buChar char="ü"/>
            </a:pPr>
            <a:r>
              <a:rPr lang="en-US" sz="2000" dirty="0" smtClean="0">
                <a:latin typeface="Times New Roman" pitchFamily="18" charset="0"/>
                <a:ea typeface="Tahoma" pitchFamily="34" charset="0"/>
                <a:cs typeface="Times New Roman" pitchFamily="18" charset="0"/>
              </a:rPr>
              <a:t>1% </a:t>
            </a:r>
            <a:r>
              <a:rPr lang="en-US" sz="2000" dirty="0" err="1" smtClean="0">
                <a:latin typeface="Times New Roman" pitchFamily="18" charset="0"/>
                <a:ea typeface="Tahoma" pitchFamily="34" charset="0"/>
                <a:cs typeface="Times New Roman" pitchFamily="18" charset="0"/>
              </a:rPr>
              <a:t>Chlorhexidine</a:t>
            </a:r>
            <a:r>
              <a:rPr lang="en-US" sz="2000" dirty="0" smtClean="0">
                <a:latin typeface="Times New Roman" pitchFamily="18" charset="0"/>
                <a:ea typeface="Tahoma" pitchFamily="34" charset="0"/>
                <a:cs typeface="Times New Roman" pitchFamily="18" charset="0"/>
              </a:rPr>
              <a:t> toothpaste for the prevention of plaque &amp; gingivitis.</a:t>
            </a:r>
            <a:r>
              <a:rPr lang="en-US" sz="2000" baseline="30000" dirty="0" smtClean="0">
                <a:latin typeface="Times New Roman" pitchFamily="18" charset="0"/>
                <a:ea typeface="Tahoma" pitchFamily="34" charset="0"/>
                <a:cs typeface="Times New Roman" pitchFamily="18" charset="0"/>
              </a:rPr>
              <a:t>(19)</a:t>
            </a:r>
            <a:endParaRPr lang="en-US" sz="2000" dirty="0" smtClean="0">
              <a:latin typeface="Times New Roman" pitchFamily="18" charset="0"/>
              <a:ea typeface="Tahoma" pitchFamily="34" charset="0"/>
              <a:cs typeface="Times New Roman" pitchFamily="18" charset="0"/>
            </a:endParaRPr>
          </a:p>
          <a:p>
            <a:pPr algn="ctr">
              <a:lnSpc>
                <a:spcPct val="80000"/>
              </a:lnSpc>
            </a:pPr>
            <a:endParaRPr lang="en-US" sz="2000" dirty="0" smtClean="0">
              <a:latin typeface="Times New Roman" pitchFamily="18" charset="0"/>
              <a:ea typeface="Tahoma" pitchFamily="34" charset="0"/>
              <a:cs typeface="Times New Roman" pitchFamily="18" charset="0"/>
            </a:endParaRPr>
          </a:p>
          <a:p>
            <a:pPr algn="ctr"/>
            <a:endParaRPr lang="en-US" altLang="zh-TW" sz="2000" dirty="0" smtClean="0">
              <a:latin typeface="Times New Roman" pitchFamily="18" charset="0"/>
              <a:cs typeface="Times New Roman" pitchFamily="18" charset="0"/>
            </a:endParaRPr>
          </a:p>
          <a:p>
            <a:pPr>
              <a:lnSpc>
                <a:spcPct val="80000"/>
              </a:lnSpc>
              <a:buFont typeface="Wingdings" pitchFamily="2" charset="2"/>
              <a:buChar char="ü"/>
            </a:pPr>
            <a:endParaRPr lang="en-US" sz="2000" dirty="0" smtClean="0">
              <a:latin typeface="Tahoma" pitchFamily="34" charset="0"/>
              <a:ea typeface="Tahoma" pitchFamily="34" charset="0"/>
              <a:cs typeface="Tahoma" pitchFamily="34" charset="0"/>
            </a:endParaRPr>
          </a:p>
        </p:txBody>
      </p:sp>
      <p:sp>
        <p:nvSpPr>
          <p:cNvPr id="3" name="Rectangle 2"/>
          <p:cNvSpPr/>
          <p:nvPr/>
        </p:nvSpPr>
        <p:spPr>
          <a:xfrm>
            <a:off x="2895600" y="228600"/>
            <a:ext cx="4386137" cy="461665"/>
          </a:xfrm>
          <a:prstGeom prst="rect">
            <a:avLst/>
          </a:prstGeom>
        </p:spPr>
        <p:txBody>
          <a:bodyPr wrap="none">
            <a:spAutoFit/>
          </a:bodyPr>
          <a:lstStyle/>
          <a:p>
            <a:r>
              <a:rPr lang="en-US" sz="2400" dirty="0" smtClean="0">
                <a:latin typeface="Times New Roman" pitchFamily="18" charset="0"/>
                <a:cs typeface="Times New Roman" pitchFamily="18" charset="0"/>
              </a:rPr>
              <a:t>CHLORHEXIDINE PRODUCTS</a:t>
            </a:r>
            <a:endParaRPr lang="en-IN" sz="2400" dirty="0">
              <a:latin typeface="Times New Roman" pitchFamily="18" charset="0"/>
              <a:cs typeface="Times New Roman" pitchFamily="18" charset="0"/>
            </a:endParaRPr>
          </a:p>
        </p:txBody>
      </p:sp>
      <p:pic>
        <p:nvPicPr>
          <p:cNvPr id="4" name="Picture 4" descr="ddsall"/>
          <p:cNvPicPr>
            <a:picLocks noChangeAspect="1" noChangeArrowheads="1"/>
          </p:cNvPicPr>
          <p:nvPr/>
        </p:nvPicPr>
        <p:blipFill>
          <a:blip r:embed="rId2" cstate="print"/>
          <a:srcRect/>
          <a:stretch>
            <a:fillRect/>
          </a:stretch>
        </p:blipFill>
        <p:spPr bwMode="auto">
          <a:xfrm>
            <a:off x="5410200" y="2286000"/>
            <a:ext cx="3095625" cy="2447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p:cNvPicPr>
            <a:picLocks noChangeAspect="1" noChangeArrowheads="1"/>
          </p:cNvPicPr>
          <p:nvPr/>
        </p:nvPicPr>
        <p:blipFill>
          <a:blip r:embed="rId2" cstate="print"/>
          <a:srcRect/>
          <a:stretch>
            <a:fillRect/>
          </a:stretch>
        </p:blipFill>
        <p:spPr bwMode="auto">
          <a:xfrm>
            <a:off x="1295400" y="1524000"/>
            <a:ext cx="7334250" cy="3438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981200" y="304800"/>
            <a:ext cx="59436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CHLOROHEXDINE PRODUCTS</a:t>
            </a:r>
            <a:endParaRPr lang="en-IN"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457200"/>
            <a:ext cx="7086600" cy="5570756"/>
          </a:xfrm>
          <a:prstGeom prst="rect">
            <a:avLst/>
          </a:prstGeom>
        </p:spPr>
        <p:txBody>
          <a:bodyPr wrap="square">
            <a:spAutoFit/>
          </a:bodyPr>
          <a:lstStyle/>
          <a:p>
            <a:pPr algn="ctr"/>
            <a:r>
              <a:rPr lang="en-US" sz="2800" b="1" dirty="0" smtClean="0">
                <a:latin typeface="Times New Roman" pitchFamily="18" charset="0"/>
                <a:ea typeface="Tahoma" pitchFamily="34" charset="0"/>
                <a:cs typeface="Times New Roman" pitchFamily="18" charset="0"/>
              </a:rPr>
              <a:t>ADVERSE EFFECT OF CHLOREXIDINE</a:t>
            </a:r>
          </a:p>
          <a:p>
            <a:pPr algn="ctr">
              <a:buFont typeface="Wingdings" pitchFamily="2" charset="2"/>
              <a:buChar char="ü"/>
            </a:pPr>
            <a:endParaRPr lang="en-US" sz="2800" b="1" dirty="0" smtClean="0">
              <a:latin typeface="Times New Roman" pitchFamily="18" charset="0"/>
              <a:ea typeface="Tahoma" pitchFamily="34" charset="0"/>
              <a:cs typeface="Times New Roman" pitchFamily="18" charset="0"/>
            </a:endParaRPr>
          </a:p>
          <a:p>
            <a:pPr algn="ctr">
              <a:buFont typeface="Wingdings" pitchFamily="2" charset="2"/>
              <a:buChar char="ü"/>
            </a:pPr>
            <a:endParaRPr lang="en-US" sz="2800" b="1" dirty="0" smtClean="0">
              <a:latin typeface="Times New Roman" pitchFamily="18" charset="0"/>
              <a:ea typeface="Tahoma" pitchFamily="34" charset="0"/>
              <a:cs typeface="Times New Roman" pitchFamily="18" charset="0"/>
            </a:endParaRPr>
          </a:p>
          <a:p>
            <a:pPr algn="ctr"/>
            <a:endParaRPr lang="en-US" sz="2800" b="1" dirty="0" smtClean="0">
              <a:latin typeface="Times New Roman" pitchFamily="18" charset="0"/>
              <a:ea typeface="Tahoma" pitchFamily="34" charset="0"/>
              <a:cs typeface="Times New Roman" pitchFamily="18" charset="0"/>
            </a:endParaRPr>
          </a:p>
          <a:p>
            <a:pPr algn="ctr">
              <a:buFont typeface="Wingdings" pitchFamily="2" charset="2"/>
              <a:buChar char="ü"/>
            </a:pPr>
            <a:endParaRPr lang="en-US" sz="2800" b="1" dirty="0" smtClean="0">
              <a:latin typeface="Times New Roman" pitchFamily="18" charset="0"/>
              <a:ea typeface="Tahoma" pitchFamily="34" charset="0"/>
              <a:cs typeface="Times New Roman" pitchFamily="18" charset="0"/>
            </a:endParaRPr>
          </a:p>
          <a:p>
            <a:pPr algn="ctr">
              <a:buFont typeface="Wingdings" pitchFamily="2" charset="2"/>
              <a:buChar char="ü"/>
            </a:pPr>
            <a:r>
              <a:rPr lang="en-US" sz="2400" dirty="0" smtClean="0">
                <a:latin typeface="Times New Roman" pitchFamily="18" charset="0"/>
                <a:ea typeface="Tahoma" pitchFamily="34" charset="0"/>
                <a:cs typeface="Times New Roman" pitchFamily="18" charset="0"/>
              </a:rPr>
              <a:t>The common adverse effect associated with </a:t>
            </a:r>
            <a:r>
              <a:rPr lang="en-US" sz="2400" dirty="0" err="1" smtClean="0">
                <a:latin typeface="Times New Roman" pitchFamily="18" charset="0"/>
                <a:ea typeface="Tahoma" pitchFamily="34" charset="0"/>
                <a:cs typeface="Times New Roman" pitchFamily="18" charset="0"/>
              </a:rPr>
              <a:t>Chlorhexidine</a:t>
            </a:r>
            <a:r>
              <a:rPr lang="en-US" sz="2400" dirty="0" smtClean="0">
                <a:latin typeface="Times New Roman" pitchFamily="18" charset="0"/>
                <a:ea typeface="Tahoma" pitchFamily="34" charset="0"/>
                <a:cs typeface="Times New Roman" pitchFamily="18" charset="0"/>
              </a:rPr>
              <a:t> are.</a:t>
            </a:r>
          </a:p>
          <a:p>
            <a:pPr algn="ctr">
              <a:buFont typeface="Wingdings" pitchFamily="2" charset="2"/>
              <a:buChar char="ü"/>
            </a:pPr>
            <a:endParaRPr lang="en-US" sz="2400" dirty="0" smtClean="0">
              <a:latin typeface="Times New Roman" pitchFamily="18" charset="0"/>
              <a:ea typeface="Tahoma" pitchFamily="34" charset="0"/>
              <a:cs typeface="Times New Roman" pitchFamily="18" charset="0"/>
            </a:endParaRPr>
          </a:p>
          <a:p>
            <a:pPr algn="ctr">
              <a:buFont typeface="Wingdings" pitchFamily="2" charset="2"/>
              <a:buChar char="ü"/>
            </a:pPr>
            <a:r>
              <a:rPr lang="en-US" sz="2400" dirty="0" smtClean="0">
                <a:latin typeface="Times New Roman" pitchFamily="18" charset="0"/>
                <a:ea typeface="Tahoma" pitchFamily="34" charset="0"/>
                <a:cs typeface="Times New Roman" pitchFamily="18" charset="0"/>
              </a:rPr>
              <a:t>Brownish staining of teeth on restoration.</a:t>
            </a:r>
          </a:p>
          <a:p>
            <a:pPr algn="ctr">
              <a:buFont typeface="Wingdings" pitchFamily="2" charset="2"/>
              <a:buChar char="ü"/>
            </a:pPr>
            <a:endParaRPr lang="en-US" sz="2400" dirty="0" smtClean="0">
              <a:latin typeface="Times New Roman" pitchFamily="18" charset="0"/>
              <a:ea typeface="Tahoma" pitchFamily="34" charset="0"/>
              <a:cs typeface="Times New Roman" pitchFamily="18" charset="0"/>
            </a:endParaRPr>
          </a:p>
          <a:p>
            <a:pPr algn="ctr"/>
            <a:endParaRPr lang="en-US" sz="2400" dirty="0" smtClean="0">
              <a:latin typeface="Times New Roman" pitchFamily="18" charset="0"/>
              <a:ea typeface="Tahoma" pitchFamily="34" charset="0"/>
              <a:cs typeface="Times New Roman" pitchFamily="18" charset="0"/>
            </a:endParaRPr>
          </a:p>
          <a:p>
            <a:pPr algn="ctr">
              <a:buFont typeface="Wingdings" pitchFamily="2" charset="2"/>
              <a:buChar char="ü"/>
            </a:pPr>
            <a:r>
              <a:rPr lang="en-US" sz="2400" dirty="0" smtClean="0">
                <a:latin typeface="Times New Roman" pitchFamily="18" charset="0"/>
                <a:ea typeface="Tahoma" pitchFamily="34" charset="0"/>
                <a:cs typeface="Times New Roman" pitchFamily="18" charset="0"/>
              </a:rPr>
              <a:t> Hypersensitivity to </a:t>
            </a:r>
            <a:r>
              <a:rPr lang="en-US" sz="2400" dirty="0" err="1" smtClean="0">
                <a:latin typeface="Times New Roman" pitchFamily="18" charset="0"/>
                <a:ea typeface="Tahoma" pitchFamily="34" charset="0"/>
                <a:cs typeface="Times New Roman" pitchFamily="18" charset="0"/>
              </a:rPr>
              <a:t>Chlorhexidine</a:t>
            </a:r>
            <a:r>
              <a:rPr lang="en-US" sz="2400" dirty="0" smtClean="0">
                <a:latin typeface="Times New Roman" pitchFamily="18" charset="0"/>
                <a:ea typeface="Tahoma" pitchFamily="34" charset="0"/>
                <a:cs typeface="Times New Roman" pitchFamily="18" charset="0"/>
              </a:rPr>
              <a:t> has reported.</a:t>
            </a:r>
          </a:p>
          <a:p>
            <a:pPr algn="ctr">
              <a:buFont typeface="Wingdings" pitchFamily="2" charset="2"/>
              <a:buChar char="ü"/>
            </a:pPr>
            <a:endParaRPr lang="en-US" sz="2400" dirty="0" smtClean="0">
              <a:latin typeface="Times New Roman" pitchFamily="18" charset="0"/>
              <a:ea typeface="Tahoma" pitchFamily="34" charset="0"/>
              <a:cs typeface="Times New Roman" pitchFamily="18" charset="0"/>
            </a:endParaRPr>
          </a:p>
          <a:p>
            <a:pPr algn="ctr">
              <a:buFont typeface="Wingdings" pitchFamily="2" charset="2"/>
              <a:buChar char="ü"/>
            </a:pPr>
            <a:r>
              <a:rPr lang="en-US" sz="2400" dirty="0" err="1" smtClean="0">
                <a:latin typeface="Times New Roman" pitchFamily="18" charset="0"/>
                <a:ea typeface="Tahoma" pitchFamily="34" charset="0"/>
                <a:cs typeface="Times New Roman" pitchFamily="18" charset="0"/>
              </a:rPr>
              <a:t>Stenosis</a:t>
            </a:r>
            <a:r>
              <a:rPr lang="en-US" sz="2400" dirty="0" smtClean="0">
                <a:latin typeface="Times New Roman" pitchFamily="18" charset="0"/>
                <a:ea typeface="Tahoma" pitchFamily="34" charset="0"/>
                <a:cs typeface="Times New Roman" pitchFamily="18" charset="0"/>
              </a:rPr>
              <a:t> of the Parotid duct .</a:t>
            </a:r>
            <a:r>
              <a:rPr lang="en-US" sz="2400" baseline="30000" dirty="0" smtClean="0">
                <a:latin typeface="Times New Roman" pitchFamily="18" charset="0"/>
                <a:ea typeface="Tahoma" pitchFamily="34" charset="0"/>
                <a:cs typeface="Times New Roman" pitchFamily="18" charset="0"/>
              </a:rPr>
              <a:t>(19)</a:t>
            </a:r>
            <a:endParaRPr lang="en-US" sz="2400" dirty="0">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folHlink"/>
                </a:solidFill>
              </a:rPr>
              <a:t/>
            </a:r>
            <a:br>
              <a:rPr lang="en-US" dirty="0">
                <a:solidFill>
                  <a:schemeClr val="folHlink"/>
                </a:solidFill>
              </a:rPr>
            </a:br>
            <a:endParaRPr lang="en-US" dirty="0"/>
          </a:p>
        </p:txBody>
      </p:sp>
      <p:sp>
        <p:nvSpPr>
          <p:cNvPr id="5" name="Rectangle 4"/>
          <p:cNvSpPr/>
          <p:nvPr/>
        </p:nvSpPr>
        <p:spPr>
          <a:xfrm>
            <a:off x="3276600" y="304800"/>
            <a:ext cx="3496406" cy="584775"/>
          </a:xfrm>
          <a:prstGeom prst="rect">
            <a:avLst/>
          </a:prstGeom>
        </p:spPr>
        <p:txBody>
          <a:bodyPr wrap="none">
            <a:spAutoFit/>
          </a:bodyPr>
          <a:lstStyle/>
          <a:p>
            <a:pPr algn="ctr"/>
            <a:r>
              <a:rPr lang="en-US" sz="3200" dirty="0" smtClean="0">
                <a:latin typeface="Times New Roman" pitchFamily="18" charset="0"/>
                <a:ea typeface="Tahoma" pitchFamily="34" charset="0"/>
                <a:cs typeface="Times New Roman" pitchFamily="18" charset="0"/>
              </a:rPr>
              <a:t>DENTAL PLAQUE</a:t>
            </a:r>
            <a:endParaRPr lang="en-IN" sz="3200" dirty="0">
              <a:latin typeface="Times New Roman" pitchFamily="18" charset="0"/>
              <a:ea typeface="Tahoma" pitchFamily="34" charset="0"/>
              <a:cs typeface="Times New Roman" pitchFamily="18" charset="0"/>
            </a:endParaRPr>
          </a:p>
        </p:txBody>
      </p:sp>
      <p:sp>
        <p:nvSpPr>
          <p:cNvPr id="6" name="Rectangle 5"/>
          <p:cNvSpPr/>
          <p:nvPr/>
        </p:nvSpPr>
        <p:spPr>
          <a:xfrm>
            <a:off x="1066800" y="1371600"/>
            <a:ext cx="7620000" cy="2862322"/>
          </a:xfrm>
          <a:prstGeom prst="rect">
            <a:avLst/>
          </a:prstGeom>
        </p:spPr>
        <p:txBody>
          <a:bodyPr wrap="square">
            <a:spAutoFit/>
          </a:bodyPr>
          <a:lstStyle/>
          <a:p>
            <a:pPr algn="ctr">
              <a:buFont typeface="Wingdings" pitchFamily="2" charset="2"/>
              <a:buChar char="ü"/>
            </a:pPr>
            <a:r>
              <a:rPr lang="en-US" sz="2000" dirty="0" smtClean="0">
                <a:latin typeface="Times New Roman" pitchFamily="18" charset="0"/>
                <a:ea typeface="Tahoma" pitchFamily="34" charset="0"/>
                <a:cs typeface="Times New Roman" pitchFamily="18" charset="0"/>
              </a:rPr>
              <a:t> </a:t>
            </a:r>
            <a:r>
              <a:rPr lang="en-IN" sz="2000" dirty="0" smtClean="0">
                <a:latin typeface="Times New Roman" pitchFamily="18" charset="0"/>
                <a:cs typeface="Times New Roman" pitchFamily="18" charset="0"/>
              </a:rPr>
              <a:t>Dental Plaque is defined as a specific but highly variable structural entity resulting from sequential colonization and growth of micro organisms on the surfaces of teeth and restoration consisting of micro organisms of various strains and species are embedded in the extra cellular matrix, composed of bacterial metabolic products and substance from serum, saliva and blood.</a:t>
            </a:r>
            <a:r>
              <a:rPr lang="en-IN" sz="2000" baseline="30000" dirty="0" smtClean="0">
                <a:latin typeface="Times New Roman" pitchFamily="18" charset="0"/>
                <a:cs typeface="Times New Roman" pitchFamily="18" charset="0"/>
              </a:rPr>
              <a:t>(1)</a:t>
            </a:r>
            <a:endParaRPr lang="en-IN" sz="2000" dirty="0" smtClean="0">
              <a:latin typeface="Times New Roman" pitchFamily="18" charset="0"/>
              <a:cs typeface="Times New Roman" pitchFamily="18" charset="0"/>
            </a:endParaRPr>
          </a:p>
          <a:p>
            <a:pPr algn="ctr">
              <a:buFont typeface="Wingdings" pitchFamily="2" charset="2"/>
              <a:buChar char="ü"/>
            </a:pPr>
            <a:endParaRPr lang="en-US" sz="2000" dirty="0" smtClean="0">
              <a:latin typeface="Times New Roman" pitchFamily="18" charset="0"/>
              <a:ea typeface="Tahoma" pitchFamily="34" charset="0"/>
              <a:cs typeface="Times New Roman" pitchFamily="18" charset="0"/>
            </a:endParaRPr>
          </a:p>
          <a:p>
            <a:pPr algn="ctr">
              <a:buFont typeface="Wingdings" pitchFamily="2" charset="2"/>
              <a:buChar char="ü"/>
            </a:pPr>
            <a:endParaRPr lang="en-US" sz="2000" dirty="0" smtClean="0">
              <a:latin typeface="Times New Roman" pitchFamily="18" charset="0"/>
              <a:ea typeface="Tahoma" pitchFamily="34" charset="0"/>
              <a:cs typeface="Times New Roman" pitchFamily="18" charset="0"/>
            </a:endParaRPr>
          </a:p>
          <a:p>
            <a:pPr algn="ctr"/>
            <a:endParaRPr lang="en-US" sz="2000" dirty="0" smtClean="0">
              <a:latin typeface="Times New Roman" pitchFamily="18" charset="0"/>
              <a:ea typeface="Tahoma" pitchFamily="34" charset="0"/>
              <a:cs typeface="Times New Roman" pitchFamily="18" charset="0"/>
            </a:endParaRPr>
          </a:p>
        </p:txBody>
      </p:sp>
      <p:pic>
        <p:nvPicPr>
          <p:cNvPr id="47106" name="Picture 2" descr="http://www.redrockdental.org/lp/images/slides/gingivitis.jpg"/>
          <p:cNvPicPr>
            <a:picLocks noChangeAspect="1" noChangeArrowheads="1"/>
          </p:cNvPicPr>
          <p:nvPr/>
        </p:nvPicPr>
        <p:blipFill>
          <a:blip r:embed="rId2" cstate="print"/>
          <a:srcRect/>
          <a:stretch>
            <a:fillRect/>
          </a:stretch>
        </p:blipFill>
        <p:spPr bwMode="auto">
          <a:xfrm>
            <a:off x="2514600" y="3962400"/>
            <a:ext cx="4572000" cy="24618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457200"/>
            <a:ext cx="7391400" cy="2973122"/>
          </a:xfrm>
          <a:prstGeom prst="rect">
            <a:avLst/>
          </a:prstGeom>
        </p:spPr>
        <p:txBody>
          <a:bodyPr wrap="square">
            <a:spAutoFit/>
          </a:bodyPr>
          <a:lstStyle/>
          <a:p>
            <a:pPr marL="742950" indent="-742950" algn="ctr">
              <a:lnSpc>
                <a:spcPct val="90000"/>
              </a:lnSpc>
            </a:pPr>
            <a:r>
              <a:rPr lang="en-US" sz="3200" b="1" dirty="0" smtClean="0">
                <a:latin typeface="Times New Roman" pitchFamily="18" charset="0"/>
                <a:ea typeface="Tahoma" pitchFamily="34" charset="0"/>
                <a:cs typeface="Times New Roman" pitchFamily="18" charset="0"/>
              </a:rPr>
              <a:t>ENZYMES</a:t>
            </a:r>
          </a:p>
          <a:p>
            <a:pPr marL="742950" indent="-742950" algn="ctr">
              <a:lnSpc>
                <a:spcPct val="90000"/>
              </a:lnSpc>
            </a:pPr>
            <a:endParaRPr lang="en-US" sz="3200" b="1" dirty="0" smtClean="0">
              <a:latin typeface="Times New Roman" pitchFamily="18" charset="0"/>
              <a:ea typeface="Tahoma" pitchFamily="34" charset="0"/>
              <a:cs typeface="Times New Roman" pitchFamily="18" charset="0"/>
            </a:endParaRPr>
          </a:p>
          <a:p>
            <a:pPr marL="742950" indent="-742950">
              <a:lnSpc>
                <a:spcPct val="90000"/>
              </a:lnSpc>
              <a:buFont typeface="Wingdings" pitchFamily="2" charset="2"/>
              <a:buAutoNum type="arabicPeriod" startAt="5"/>
            </a:pPr>
            <a:endParaRPr lang="en-US" sz="3200" b="1" dirty="0" smtClean="0">
              <a:latin typeface="Times New Roman" pitchFamily="18" charset="0"/>
              <a:ea typeface="Tahoma" pitchFamily="34" charset="0"/>
              <a:cs typeface="Times New Roman" pitchFamily="18" charset="0"/>
            </a:endParaRPr>
          </a:p>
          <a:p>
            <a:pPr>
              <a:lnSpc>
                <a:spcPct val="90000"/>
              </a:lnSpc>
              <a:buFont typeface="Wingdings" pitchFamily="2" charset="2"/>
              <a:buChar char="ü"/>
            </a:pPr>
            <a:r>
              <a:rPr lang="en-US" sz="2800" dirty="0" smtClean="0">
                <a:latin typeface="Times New Roman" pitchFamily="18" charset="0"/>
                <a:ea typeface="Tahoma" pitchFamily="34" charset="0"/>
                <a:cs typeface="Times New Roman" pitchFamily="18" charset="0"/>
              </a:rPr>
              <a:t>Enzymes have been used as active agent in antiplaque preparations, due to basic fact that they would be able to breakdown already formed matrix of plaque and calculus.</a:t>
            </a:r>
            <a:r>
              <a:rPr lang="en-US" sz="2800" baseline="30000" dirty="0" smtClean="0">
                <a:latin typeface="Times New Roman" pitchFamily="18" charset="0"/>
                <a:ea typeface="Tahoma" pitchFamily="34" charset="0"/>
                <a:cs typeface="Times New Roman" pitchFamily="18" charset="0"/>
              </a:rPr>
              <a:t>(20)</a:t>
            </a:r>
            <a:endParaRPr lang="en-US" sz="2800" dirty="0">
              <a:latin typeface="Times New Roman" pitchFamily="18" charset="0"/>
              <a:ea typeface="Tahoma" pitchFamily="34" charset="0"/>
              <a:cs typeface="Times New Roman" pitchFamily="18" charset="0"/>
            </a:endParaRPr>
          </a:p>
        </p:txBody>
      </p:sp>
      <p:sp>
        <p:nvSpPr>
          <p:cNvPr id="3" name="Rectangle 2"/>
          <p:cNvSpPr/>
          <p:nvPr/>
        </p:nvSpPr>
        <p:spPr>
          <a:xfrm>
            <a:off x="533400" y="3429000"/>
            <a:ext cx="4572000" cy="535531"/>
          </a:xfrm>
          <a:prstGeom prst="rect">
            <a:avLst/>
          </a:prstGeom>
        </p:spPr>
        <p:txBody>
          <a:bodyPr>
            <a:spAutoFit/>
          </a:bodyPr>
          <a:lstStyle/>
          <a:p>
            <a:pPr>
              <a:lnSpc>
                <a:spcPct val="90000"/>
              </a:lnSpc>
              <a:buFont typeface="Wingdings" pitchFamily="2" charset="2"/>
              <a:buNone/>
            </a:pPr>
            <a:r>
              <a:rPr lang="en-US" sz="3200" dirty="0" smtClean="0">
                <a:solidFill>
                  <a:schemeClr val="tx2">
                    <a:lumMod val="40000"/>
                    <a:lumOff val="60000"/>
                  </a:schemeClr>
                </a:solidFill>
              </a:rPr>
              <a:t> </a:t>
            </a:r>
            <a:endParaRPr lang="en-US" sz="3200" dirty="0">
              <a:solidFill>
                <a:schemeClr val="tx2">
                  <a:lumMod val="40000"/>
                  <a:lumOff val="60000"/>
                </a:schemeClr>
              </a:solidFill>
            </a:endParaRPr>
          </a:p>
        </p:txBody>
      </p:sp>
      <p:sp>
        <p:nvSpPr>
          <p:cNvPr id="4" name="Rectangle 3"/>
          <p:cNvSpPr/>
          <p:nvPr/>
        </p:nvSpPr>
        <p:spPr>
          <a:xfrm>
            <a:off x="1295400" y="4343400"/>
            <a:ext cx="6553200" cy="1274195"/>
          </a:xfrm>
          <a:prstGeom prst="rect">
            <a:avLst/>
          </a:prstGeom>
        </p:spPr>
        <p:txBody>
          <a:bodyPr wrap="square">
            <a:spAutoFit/>
          </a:bodyPr>
          <a:lstStyle/>
          <a:p>
            <a:pPr lvl="1">
              <a:lnSpc>
                <a:spcPct val="80000"/>
              </a:lnSpc>
            </a:pPr>
            <a:r>
              <a:rPr lang="en-US" sz="2400" dirty="0" smtClean="0">
                <a:latin typeface="Times New Roman" pitchFamily="18" charset="0"/>
                <a:ea typeface="Tahoma" pitchFamily="34" charset="0"/>
                <a:cs typeface="Times New Roman" pitchFamily="18" charset="0"/>
              </a:rPr>
              <a:t>Example-MUCINASE</a:t>
            </a:r>
          </a:p>
          <a:p>
            <a:pPr lvl="1">
              <a:lnSpc>
                <a:spcPct val="80000"/>
              </a:lnSpc>
              <a:buFont typeface="Wingdings" pitchFamily="2" charset="2"/>
              <a:buChar char="ü"/>
            </a:pPr>
            <a:r>
              <a:rPr lang="en-US" sz="2400" dirty="0" smtClean="0">
                <a:latin typeface="Times New Roman" pitchFamily="18" charset="0"/>
                <a:ea typeface="Tahoma" pitchFamily="34" charset="0"/>
                <a:cs typeface="Times New Roman" pitchFamily="18" charset="0"/>
              </a:rPr>
              <a:t>LIPASE</a:t>
            </a:r>
          </a:p>
          <a:p>
            <a:pPr lvl="1">
              <a:lnSpc>
                <a:spcPct val="80000"/>
              </a:lnSpc>
              <a:buFont typeface="Wingdings" pitchFamily="2" charset="2"/>
              <a:buChar char="ü"/>
            </a:pPr>
            <a:r>
              <a:rPr lang="en-US" sz="2400" dirty="0" smtClean="0">
                <a:latin typeface="Times New Roman" pitchFamily="18" charset="0"/>
                <a:ea typeface="Tahoma" pitchFamily="34" charset="0"/>
                <a:cs typeface="Times New Roman" pitchFamily="18" charset="0"/>
              </a:rPr>
              <a:t>AMYLASE</a:t>
            </a:r>
          </a:p>
          <a:p>
            <a:pPr lvl="1">
              <a:lnSpc>
                <a:spcPct val="80000"/>
              </a:lnSpc>
              <a:buFont typeface="Wingdings" pitchFamily="2" charset="2"/>
              <a:buChar char="ü"/>
            </a:pPr>
            <a:r>
              <a:rPr lang="en-US" sz="2400" dirty="0" smtClean="0">
                <a:latin typeface="Times New Roman" pitchFamily="18" charset="0"/>
                <a:ea typeface="Tahoma" pitchFamily="34" charset="0"/>
                <a:cs typeface="Times New Roman" pitchFamily="18" charset="0"/>
              </a:rPr>
              <a:t>LACTOPEROXIDASE</a:t>
            </a:r>
            <a:endParaRPr lang="en-US" sz="2400" dirty="0">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838200"/>
            <a:ext cx="6858000" cy="5170646"/>
          </a:xfrm>
          <a:prstGeom prst="rect">
            <a:avLst/>
          </a:prstGeom>
        </p:spPr>
        <p:txBody>
          <a:bodyPr wrap="square">
            <a:spAutoFit/>
          </a:bodyPr>
          <a:lstStyle/>
          <a:p>
            <a:pPr algn="ctr"/>
            <a:r>
              <a:rPr lang="en-IN" sz="2000" b="1" dirty="0" smtClean="0">
                <a:latin typeface="Times New Roman" pitchFamily="18" charset="0"/>
                <a:ea typeface="Tahoma" pitchFamily="34" charset="0"/>
                <a:cs typeface="Times New Roman" pitchFamily="18" charset="0"/>
              </a:rPr>
              <a:t>AMYLOGLUCOSIDASE AND GLUCOSE OXIDASE</a:t>
            </a:r>
          </a:p>
          <a:p>
            <a:pPr algn="ctr"/>
            <a:r>
              <a:rPr lang="en-IN" sz="2000" b="1" dirty="0" smtClean="0">
                <a:latin typeface="Times New Roman" pitchFamily="18" charset="0"/>
                <a:ea typeface="Tahoma" pitchFamily="34" charset="0"/>
                <a:cs typeface="Times New Roman" pitchFamily="18" charset="0"/>
              </a:rPr>
              <a:t>  </a:t>
            </a:r>
          </a:p>
          <a:p>
            <a:pPr algn="ctr"/>
            <a:endParaRPr lang="en-IN" sz="2000" b="1" dirty="0" smtClean="0">
              <a:latin typeface="Times New Roman" pitchFamily="18" charset="0"/>
              <a:ea typeface="Tahoma" pitchFamily="34" charset="0"/>
              <a:cs typeface="Times New Roman" pitchFamily="18" charset="0"/>
            </a:endParaRPr>
          </a:p>
          <a:p>
            <a:pPr>
              <a:buFont typeface="Wingdings" pitchFamily="2" charset="2"/>
              <a:buChar char="ü"/>
            </a:pPr>
            <a:endParaRPr lang="en-IN" dirty="0" smtClean="0">
              <a:latin typeface="Times New Roman" pitchFamily="18" charset="0"/>
              <a:ea typeface="Tahoma" pitchFamily="34" charset="0"/>
              <a:cs typeface="Times New Roman" pitchFamily="18" charset="0"/>
            </a:endParaRPr>
          </a:p>
          <a:p>
            <a:pPr>
              <a:buFont typeface="Wingdings" pitchFamily="2" charset="2"/>
              <a:buChar char="ü"/>
            </a:pPr>
            <a:r>
              <a:rPr lang="en-IN" dirty="0" smtClean="0">
                <a:latin typeface="Times New Roman" pitchFamily="18" charset="0"/>
                <a:ea typeface="Tahoma" pitchFamily="34" charset="0"/>
                <a:cs typeface="Times New Roman" pitchFamily="18" charset="0"/>
              </a:rPr>
              <a:t>These are enzymes that are claimed to  reduce plaque, gingivitis and dental caries. </a:t>
            </a:r>
          </a:p>
          <a:p>
            <a:pPr>
              <a:buFont typeface="Wingdings" pitchFamily="2" charset="2"/>
              <a:buChar char="ü"/>
            </a:pPr>
            <a:endParaRPr lang="en-US" dirty="0" smtClean="0">
              <a:latin typeface="Times New Roman" pitchFamily="18" charset="0"/>
              <a:ea typeface="Tahoma" pitchFamily="34" charset="0"/>
              <a:cs typeface="Times New Roman" pitchFamily="18" charset="0"/>
            </a:endParaRPr>
          </a:p>
          <a:p>
            <a:pPr>
              <a:buFont typeface="Wingdings" pitchFamily="2" charset="2"/>
              <a:buChar char="ü"/>
            </a:pPr>
            <a:endParaRPr lang="en-IN" dirty="0" smtClean="0">
              <a:latin typeface="Times New Roman" pitchFamily="18" charset="0"/>
              <a:ea typeface="Tahoma" pitchFamily="34" charset="0"/>
              <a:cs typeface="Times New Roman" pitchFamily="18" charset="0"/>
            </a:endParaRPr>
          </a:p>
          <a:p>
            <a:pPr algn="ctr">
              <a:buFont typeface="Wingdings" pitchFamily="2" charset="2"/>
              <a:buChar char="ü"/>
            </a:pPr>
            <a:r>
              <a:rPr lang="en-IN" dirty="0" smtClean="0">
                <a:latin typeface="Times New Roman" pitchFamily="18" charset="0"/>
                <a:ea typeface="Tahoma" pitchFamily="34" charset="0"/>
                <a:cs typeface="Times New Roman" pitchFamily="18" charset="0"/>
              </a:rPr>
              <a:t>Their mechanism of action is by activating the  antibacterial </a:t>
            </a:r>
            <a:r>
              <a:rPr lang="en-IN" dirty="0" err="1" smtClean="0">
                <a:latin typeface="Times New Roman" pitchFamily="18" charset="0"/>
                <a:ea typeface="Tahoma" pitchFamily="34" charset="0"/>
                <a:cs typeface="Times New Roman" pitchFamily="18" charset="0"/>
              </a:rPr>
              <a:t>lactoperoxidase-thiocyanate</a:t>
            </a:r>
            <a:r>
              <a:rPr lang="en-IN" dirty="0" smtClean="0">
                <a:latin typeface="Times New Roman" pitchFamily="18" charset="0"/>
                <a:ea typeface="Tahoma" pitchFamily="34" charset="0"/>
                <a:cs typeface="Times New Roman" pitchFamily="18" charset="0"/>
              </a:rPr>
              <a:t> system in saliva </a:t>
            </a:r>
            <a:r>
              <a:rPr lang="en-IN" dirty="0" err="1" smtClean="0">
                <a:latin typeface="Times New Roman" pitchFamily="18" charset="0"/>
                <a:ea typeface="Tahoma" pitchFamily="34" charset="0"/>
                <a:cs typeface="Times New Roman" pitchFamily="18" charset="0"/>
              </a:rPr>
              <a:t>Amyloxglucosidase</a:t>
            </a:r>
            <a:r>
              <a:rPr lang="en-IN" dirty="0" smtClean="0">
                <a:latin typeface="Times New Roman" pitchFamily="18" charset="0"/>
                <a:ea typeface="Tahoma" pitchFamily="34" charset="0"/>
                <a:cs typeface="Times New Roman" pitchFamily="18" charset="0"/>
              </a:rPr>
              <a:t> and </a:t>
            </a:r>
            <a:r>
              <a:rPr lang="en-IN" dirty="0" err="1" smtClean="0">
                <a:latin typeface="Times New Roman" pitchFamily="18" charset="0"/>
                <a:ea typeface="Tahoma" pitchFamily="34" charset="0"/>
                <a:cs typeface="Times New Roman" pitchFamily="18" charset="0"/>
              </a:rPr>
              <a:t>glucoseoxidase</a:t>
            </a:r>
            <a:r>
              <a:rPr lang="en-IN" dirty="0" smtClean="0">
                <a:latin typeface="Times New Roman" pitchFamily="18" charset="0"/>
                <a:ea typeface="Tahoma" pitchFamily="34" charset="0"/>
                <a:cs typeface="Times New Roman" pitchFamily="18" charset="0"/>
              </a:rPr>
              <a:t> can degrade starch and glucose to H</a:t>
            </a:r>
            <a:r>
              <a:rPr lang="en-IN" baseline="30000" dirty="0" smtClean="0">
                <a:latin typeface="Times New Roman" pitchFamily="18" charset="0"/>
                <a:ea typeface="Tahoma" pitchFamily="34" charset="0"/>
                <a:cs typeface="Times New Roman" pitchFamily="18" charset="0"/>
              </a:rPr>
              <a:t>2 </a:t>
            </a:r>
            <a:r>
              <a:rPr lang="en-IN" dirty="0" smtClean="0">
                <a:latin typeface="Times New Roman" pitchFamily="18" charset="0"/>
                <a:ea typeface="Tahoma" pitchFamily="34" charset="0"/>
                <a:cs typeface="Times New Roman" pitchFamily="18" charset="0"/>
              </a:rPr>
              <a:t>O</a:t>
            </a:r>
            <a:r>
              <a:rPr lang="en-IN" baseline="30000" dirty="0" smtClean="0">
                <a:latin typeface="Times New Roman" pitchFamily="18" charset="0"/>
                <a:ea typeface="Tahoma" pitchFamily="34" charset="0"/>
                <a:cs typeface="Times New Roman" pitchFamily="18" charset="0"/>
              </a:rPr>
              <a:t>2</a:t>
            </a:r>
            <a:r>
              <a:rPr lang="en-IN" dirty="0" smtClean="0">
                <a:latin typeface="Times New Roman" pitchFamily="18" charset="0"/>
                <a:ea typeface="Tahoma" pitchFamily="34" charset="0"/>
                <a:cs typeface="Times New Roman" pitchFamily="18" charset="0"/>
              </a:rPr>
              <a:t>. </a:t>
            </a:r>
          </a:p>
          <a:p>
            <a:pPr>
              <a:buFont typeface="Wingdings" pitchFamily="2" charset="2"/>
              <a:buChar char="ü"/>
            </a:pPr>
            <a:endParaRPr lang="en-US" dirty="0" smtClean="0">
              <a:latin typeface="Times New Roman" pitchFamily="18" charset="0"/>
              <a:ea typeface="Tahoma" pitchFamily="34" charset="0"/>
              <a:cs typeface="Times New Roman" pitchFamily="18" charset="0"/>
            </a:endParaRPr>
          </a:p>
          <a:p>
            <a:pPr>
              <a:buFont typeface="Wingdings" pitchFamily="2" charset="2"/>
              <a:buChar char="ü"/>
            </a:pPr>
            <a:endParaRPr lang="en-IN" dirty="0" smtClean="0">
              <a:latin typeface="Times New Roman" pitchFamily="18" charset="0"/>
              <a:ea typeface="Tahoma" pitchFamily="34" charset="0"/>
              <a:cs typeface="Times New Roman" pitchFamily="18" charset="0"/>
            </a:endParaRPr>
          </a:p>
          <a:p>
            <a:pPr>
              <a:buFont typeface="Wingdings" pitchFamily="2" charset="2"/>
              <a:buChar char="ü"/>
            </a:pPr>
            <a:r>
              <a:rPr lang="en-IN" dirty="0" smtClean="0">
                <a:latin typeface="Times New Roman" pitchFamily="18" charset="0"/>
                <a:ea typeface="Tahoma" pitchFamily="34" charset="0"/>
                <a:cs typeface="Times New Roman" pitchFamily="18" charset="0"/>
              </a:rPr>
              <a:t>The released peroxides will react  with </a:t>
            </a:r>
            <a:r>
              <a:rPr lang="en-IN" dirty="0" err="1" smtClean="0">
                <a:latin typeface="Times New Roman" pitchFamily="18" charset="0"/>
                <a:ea typeface="Tahoma" pitchFamily="34" charset="0"/>
                <a:cs typeface="Times New Roman" pitchFamily="18" charset="0"/>
              </a:rPr>
              <a:t>thiocyanate</a:t>
            </a:r>
            <a:r>
              <a:rPr lang="en-IN" dirty="0" smtClean="0">
                <a:latin typeface="Times New Roman" pitchFamily="18" charset="0"/>
                <a:ea typeface="Tahoma" pitchFamily="34" charset="0"/>
                <a:cs typeface="Times New Roman" pitchFamily="18" charset="0"/>
              </a:rPr>
              <a:t>-ion present in saliva, converting it to </a:t>
            </a:r>
            <a:r>
              <a:rPr lang="en-IN" dirty="0" err="1" smtClean="0">
                <a:latin typeface="Times New Roman" pitchFamily="18" charset="0"/>
                <a:ea typeface="Tahoma" pitchFamily="34" charset="0"/>
                <a:cs typeface="Times New Roman" pitchFamily="18" charset="0"/>
              </a:rPr>
              <a:t>hypothiocyanate</a:t>
            </a:r>
            <a:r>
              <a:rPr lang="en-IN" dirty="0" smtClean="0">
                <a:latin typeface="Times New Roman" pitchFamily="18" charset="0"/>
                <a:ea typeface="Tahoma" pitchFamily="34" charset="0"/>
                <a:cs typeface="Times New Roman" pitchFamily="18" charset="0"/>
              </a:rPr>
              <a:t>, which can inhibit  bacterial growth.</a:t>
            </a:r>
            <a:r>
              <a:rPr lang="en-IN" baseline="30000" dirty="0" smtClean="0">
                <a:latin typeface="Times New Roman" pitchFamily="18" charset="0"/>
                <a:ea typeface="Tahoma" pitchFamily="34" charset="0"/>
                <a:cs typeface="Times New Roman" pitchFamily="18" charset="0"/>
              </a:rPr>
              <a:t>(21)</a:t>
            </a:r>
            <a:endParaRPr lang="en-IN" dirty="0" smtClean="0">
              <a:latin typeface="Times New Roman" pitchFamily="18" charset="0"/>
              <a:ea typeface="Tahoma" pitchFamily="34" charset="0"/>
              <a:cs typeface="Times New Roman" pitchFamily="18" charset="0"/>
            </a:endParaRPr>
          </a:p>
          <a:p>
            <a:endParaRPr lang="en-IN" dirty="0" smtClean="0">
              <a:latin typeface="Times New Roman" pitchFamily="18" charset="0"/>
              <a:ea typeface="Tahoma" pitchFamily="34" charset="0"/>
              <a:cs typeface="Times New Roman" pitchFamily="18" charset="0"/>
            </a:endParaRPr>
          </a:p>
          <a:p>
            <a:pPr>
              <a:buFont typeface="Wingdings" pitchFamily="2" charset="2"/>
              <a:buChar char="ü"/>
            </a:pPr>
            <a:endParaRPr lang="en-IN" dirty="0">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457200"/>
            <a:ext cx="6781800" cy="4967514"/>
          </a:xfrm>
          <a:prstGeom prst="rect">
            <a:avLst/>
          </a:prstGeom>
        </p:spPr>
        <p:txBody>
          <a:bodyPr wrap="square">
            <a:spAutoFit/>
          </a:bodyPr>
          <a:lstStyle/>
          <a:p>
            <a:pPr marL="514350" indent="-514350" algn="ctr">
              <a:lnSpc>
                <a:spcPct val="90000"/>
              </a:lnSpc>
            </a:pPr>
            <a:r>
              <a:rPr lang="en-US" sz="2800" b="1" dirty="0" smtClean="0">
                <a:latin typeface="Times New Roman" pitchFamily="18" charset="0"/>
                <a:ea typeface="Tahoma" pitchFamily="34" charset="0"/>
                <a:cs typeface="Times New Roman" pitchFamily="18" charset="0"/>
              </a:rPr>
              <a:t>TRICLOSAN</a:t>
            </a:r>
          </a:p>
          <a:p>
            <a:pPr marL="514350" indent="-514350">
              <a:lnSpc>
                <a:spcPct val="90000"/>
              </a:lnSpc>
              <a:buFont typeface="Wingdings" pitchFamily="2" charset="2"/>
              <a:buAutoNum type="arabicPeriod" startAt="6"/>
            </a:pPr>
            <a:endParaRPr lang="en-US" sz="2800" b="1" dirty="0" smtClean="0">
              <a:latin typeface="Times New Roman" pitchFamily="18" charset="0"/>
              <a:ea typeface="Tahoma" pitchFamily="34" charset="0"/>
              <a:cs typeface="Times New Roman" pitchFamily="18" charset="0"/>
            </a:endParaRPr>
          </a:p>
          <a:p>
            <a:pPr marL="514350" indent="-514350">
              <a:lnSpc>
                <a:spcPct val="90000"/>
              </a:lnSpc>
            </a:pPr>
            <a:endParaRPr lang="en-US" sz="2800" b="1" dirty="0" smtClean="0">
              <a:latin typeface="Times New Roman" pitchFamily="18" charset="0"/>
              <a:ea typeface="Tahoma" pitchFamily="34" charset="0"/>
              <a:cs typeface="Times New Roman" pitchFamily="18" charset="0"/>
            </a:endParaRPr>
          </a:p>
          <a:p>
            <a:pPr marL="514350" indent="-514350">
              <a:lnSpc>
                <a:spcPct val="90000"/>
              </a:lnSpc>
            </a:pPr>
            <a:endParaRPr lang="en-US" sz="2800" b="1" dirty="0" smtClean="0">
              <a:latin typeface="Times New Roman" pitchFamily="18" charset="0"/>
              <a:ea typeface="Tahoma" pitchFamily="34" charset="0"/>
              <a:cs typeface="Times New Roman" pitchFamily="18" charset="0"/>
            </a:endParaRPr>
          </a:p>
          <a:p>
            <a:pPr>
              <a:lnSpc>
                <a:spcPct val="90000"/>
              </a:lnSpc>
              <a:buFont typeface="Wingdings" pitchFamily="2" charset="2"/>
              <a:buChar char="ü"/>
            </a:pPr>
            <a:r>
              <a:rPr lang="en-US" sz="2400" dirty="0" smtClean="0">
                <a:latin typeface="Times New Roman" pitchFamily="18" charset="0"/>
                <a:ea typeface="Tahoma" pitchFamily="34" charset="0"/>
                <a:cs typeface="Times New Roman" pitchFamily="18" charset="0"/>
              </a:rPr>
              <a:t> It is Phenol derivation which has been included in mouth rinses and also available in tooth paste form. </a:t>
            </a:r>
          </a:p>
          <a:p>
            <a:pPr>
              <a:lnSpc>
                <a:spcPct val="90000"/>
              </a:lnSpc>
              <a:buFont typeface="Wingdings" pitchFamily="2" charset="2"/>
              <a:buNone/>
            </a:pPr>
            <a:endParaRPr lang="en-US" sz="2400" dirty="0" smtClean="0">
              <a:latin typeface="Times New Roman" pitchFamily="18" charset="0"/>
              <a:ea typeface="Tahoma" pitchFamily="34" charset="0"/>
              <a:cs typeface="Times New Roman" pitchFamily="18" charset="0"/>
            </a:endParaRPr>
          </a:p>
          <a:p>
            <a:pPr>
              <a:lnSpc>
                <a:spcPct val="90000"/>
              </a:lnSpc>
              <a:buFont typeface="Wingdings" pitchFamily="2" charset="2"/>
              <a:buChar char="ü"/>
            </a:pPr>
            <a:r>
              <a:rPr lang="en-US" sz="2400" dirty="0" smtClean="0">
                <a:latin typeface="Times New Roman" pitchFamily="18" charset="0"/>
                <a:ea typeface="Tahoma" pitchFamily="34" charset="0"/>
                <a:cs typeface="Times New Roman" pitchFamily="18" charset="0"/>
              </a:rPr>
              <a:t> It is synthetic, non-ionic &amp; is used as a topical antimicrobial agent. And more effective in combination with zinc citrate.</a:t>
            </a:r>
            <a:r>
              <a:rPr lang="en-US" sz="2400" baseline="30000" dirty="0" smtClean="0">
                <a:latin typeface="Times New Roman" pitchFamily="18" charset="0"/>
                <a:ea typeface="Tahoma" pitchFamily="34" charset="0"/>
                <a:cs typeface="Times New Roman" pitchFamily="18" charset="0"/>
              </a:rPr>
              <a:t>(22)</a:t>
            </a:r>
            <a:endParaRPr lang="en-US" sz="2400" dirty="0" smtClean="0">
              <a:latin typeface="Times New Roman" pitchFamily="18" charset="0"/>
              <a:ea typeface="Tahoma" pitchFamily="34" charset="0"/>
              <a:cs typeface="Times New Roman" pitchFamily="18" charset="0"/>
            </a:endParaRPr>
          </a:p>
          <a:p>
            <a:pPr>
              <a:lnSpc>
                <a:spcPct val="90000"/>
              </a:lnSpc>
              <a:buFont typeface="Wingdings" pitchFamily="2" charset="2"/>
              <a:buNone/>
            </a:pPr>
            <a:endParaRPr lang="en-US" sz="2400" dirty="0" smtClean="0">
              <a:latin typeface="Times New Roman" pitchFamily="18" charset="0"/>
              <a:ea typeface="Tahoma" pitchFamily="34" charset="0"/>
              <a:cs typeface="Times New Roman" pitchFamily="18" charset="0"/>
            </a:endParaRPr>
          </a:p>
          <a:p>
            <a:pPr>
              <a:lnSpc>
                <a:spcPct val="90000"/>
              </a:lnSpc>
              <a:buFont typeface="Wingdings" pitchFamily="2" charset="2"/>
              <a:buChar char="ü"/>
            </a:pPr>
            <a:endParaRPr lang="en-US" sz="2400" dirty="0" smtClean="0">
              <a:latin typeface="Times New Roman" pitchFamily="18" charset="0"/>
              <a:ea typeface="Tahoma" pitchFamily="34" charset="0"/>
              <a:cs typeface="Times New Roman" pitchFamily="18" charset="0"/>
            </a:endParaRPr>
          </a:p>
          <a:p>
            <a:pPr>
              <a:lnSpc>
                <a:spcPct val="90000"/>
              </a:lnSpc>
              <a:buFont typeface="Wingdings" pitchFamily="2" charset="2"/>
              <a:buChar char="ü"/>
            </a:pPr>
            <a:r>
              <a:rPr lang="en-US" sz="2400" dirty="0" smtClean="0">
                <a:latin typeface="Times New Roman" pitchFamily="18" charset="0"/>
                <a:ea typeface="Tahoma" pitchFamily="34" charset="0"/>
                <a:cs typeface="Times New Roman" pitchFamily="18" charset="0"/>
              </a:rPr>
              <a:t>It has a broad spectrum of activity against gram positive &amp; negative bacteria.</a:t>
            </a:r>
            <a:endParaRPr lang="en-US" sz="2400" dirty="0">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990600"/>
            <a:ext cx="6858000" cy="5355312"/>
          </a:xfrm>
          <a:prstGeom prst="rect">
            <a:avLst/>
          </a:prstGeom>
        </p:spPr>
        <p:txBody>
          <a:bodyPr wrap="square">
            <a:spAutoFit/>
          </a:bodyPr>
          <a:lstStyle/>
          <a:p>
            <a:pPr algn="ctr">
              <a:buFont typeface="Wingdings" pitchFamily="2" charset="2"/>
              <a:buNone/>
            </a:pPr>
            <a:r>
              <a:rPr lang="en-US" sz="2400" b="1" dirty="0" smtClean="0">
                <a:latin typeface="Times New Roman" pitchFamily="18" charset="0"/>
                <a:ea typeface="Tahoma" pitchFamily="34" charset="0"/>
                <a:cs typeface="Times New Roman" pitchFamily="18" charset="0"/>
              </a:rPr>
              <a:t>MECHANISM OF ACTION</a:t>
            </a:r>
          </a:p>
          <a:p>
            <a:pPr>
              <a:buFont typeface="Wingdings" pitchFamily="2" charset="2"/>
              <a:buNone/>
            </a:pPr>
            <a:endParaRPr lang="en-US" sz="2400" b="1" dirty="0" smtClean="0">
              <a:latin typeface="Times New Roman" pitchFamily="18" charset="0"/>
              <a:ea typeface="Tahoma" pitchFamily="34" charset="0"/>
              <a:cs typeface="Times New Roman" pitchFamily="18" charset="0"/>
            </a:endParaRPr>
          </a:p>
          <a:p>
            <a:pPr>
              <a:buFont typeface="Wingdings" pitchFamily="2" charset="2"/>
              <a:buNone/>
            </a:pPr>
            <a:endParaRPr lang="en-US" sz="2400" b="1" dirty="0" smtClean="0">
              <a:latin typeface="Times New Roman" pitchFamily="18" charset="0"/>
              <a:ea typeface="Tahoma" pitchFamily="34" charset="0"/>
              <a:cs typeface="Times New Roman" pitchFamily="18" charset="0"/>
            </a:endParaRPr>
          </a:p>
          <a:p>
            <a:pPr algn="ctr">
              <a:buFont typeface="Wingdings" pitchFamily="2" charset="2"/>
              <a:buNone/>
            </a:pPr>
            <a:r>
              <a:rPr lang="en-US" dirty="0" smtClean="0">
                <a:latin typeface="Times New Roman" pitchFamily="18" charset="0"/>
                <a:ea typeface="Tahoma" pitchFamily="34" charset="0"/>
                <a:cs typeface="Times New Roman" pitchFamily="18" charset="0"/>
              </a:rPr>
              <a:t>1.Act on microbial </a:t>
            </a:r>
            <a:r>
              <a:rPr lang="en-US" dirty="0" err="1" smtClean="0">
                <a:latin typeface="Times New Roman" pitchFamily="18" charset="0"/>
                <a:ea typeface="Tahoma" pitchFamily="34" charset="0"/>
                <a:cs typeface="Times New Roman" pitchFamily="18" charset="0"/>
              </a:rPr>
              <a:t>cytoplasmic</a:t>
            </a:r>
            <a:r>
              <a:rPr lang="en-US" dirty="0" smtClean="0">
                <a:latin typeface="Times New Roman" pitchFamily="18" charset="0"/>
                <a:ea typeface="Tahoma" pitchFamily="34" charset="0"/>
                <a:cs typeface="Times New Roman" pitchFamily="18" charset="0"/>
              </a:rPr>
              <a:t> membrane</a:t>
            </a:r>
          </a:p>
          <a:p>
            <a:pPr algn="ctr">
              <a:buFont typeface="Wingdings" pitchFamily="2" charset="2"/>
              <a:buNone/>
            </a:pPr>
            <a:endParaRPr lang="en-US" dirty="0" smtClean="0">
              <a:latin typeface="Times New Roman" pitchFamily="18" charset="0"/>
              <a:ea typeface="Tahoma" pitchFamily="34" charset="0"/>
              <a:cs typeface="Times New Roman" pitchFamily="18" charset="0"/>
            </a:endParaRPr>
          </a:p>
          <a:p>
            <a:pPr algn="ctr">
              <a:buFont typeface="Wingdings" pitchFamily="2" charset="2"/>
              <a:buNone/>
            </a:pPr>
            <a:r>
              <a:rPr lang="en-US" dirty="0" smtClean="0">
                <a:latin typeface="Times New Roman" pitchFamily="18" charset="0"/>
                <a:ea typeface="Tahoma" pitchFamily="34" charset="0"/>
                <a:cs typeface="Times New Roman" pitchFamily="18" charset="0"/>
              </a:rPr>
              <a:t>2.Leakage of cellular constituents</a:t>
            </a:r>
          </a:p>
          <a:p>
            <a:pPr algn="ctr">
              <a:buFont typeface="Wingdings" pitchFamily="2" charset="2"/>
              <a:buNone/>
            </a:pPr>
            <a:endParaRPr lang="en-US" dirty="0" smtClean="0">
              <a:latin typeface="Times New Roman" pitchFamily="18" charset="0"/>
              <a:ea typeface="Tahoma" pitchFamily="34" charset="0"/>
              <a:cs typeface="Times New Roman" pitchFamily="18" charset="0"/>
            </a:endParaRPr>
          </a:p>
          <a:p>
            <a:pPr algn="ctr">
              <a:buFont typeface="Wingdings" pitchFamily="2" charset="2"/>
              <a:buNone/>
            </a:pPr>
            <a:r>
              <a:rPr lang="en-US" dirty="0" smtClean="0">
                <a:latin typeface="Times New Roman" pitchFamily="18" charset="0"/>
                <a:ea typeface="Tahoma" pitchFamily="34" charset="0"/>
                <a:cs typeface="Times New Roman" pitchFamily="18" charset="0"/>
              </a:rPr>
              <a:t>3.Bacteriolysis</a:t>
            </a:r>
          </a:p>
          <a:p>
            <a:pPr algn="ctr">
              <a:buFont typeface="Wingdings" pitchFamily="2" charset="2"/>
              <a:buNone/>
            </a:pPr>
            <a:endParaRPr lang="en-US" dirty="0" smtClean="0">
              <a:latin typeface="Times New Roman" pitchFamily="18" charset="0"/>
              <a:ea typeface="Tahoma" pitchFamily="34" charset="0"/>
              <a:cs typeface="Times New Roman" pitchFamily="18" charset="0"/>
            </a:endParaRPr>
          </a:p>
          <a:p>
            <a:pPr>
              <a:buFont typeface="Wingdings" pitchFamily="2" charset="2"/>
              <a:buChar char="ü"/>
            </a:pPr>
            <a:r>
              <a:rPr lang="en-US" dirty="0" smtClean="0">
                <a:latin typeface="Times New Roman" pitchFamily="18" charset="0"/>
                <a:ea typeface="Tahoma" pitchFamily="34" charset="0"/>
                <a:cs typeface="Times New Roman" pitchFamily="18" charset="0"/>
              </a:rPr>
              <a:t>It was observed that </a:t>
            </a:r>
            <a:r>
              <a:rPr lang="en-US" dirty="0" err="1" smtClean="0">
                <a:latin typeface="Times New Roman" pitchFamily="18" charset="0"/>
                <a:ea typeface="Tahoma" pitchFamily="34" charset="0"/>
                <a:cs typeface="Times New Roman" pitchFamily="18" charset="0"/>
              </a:rPr>
              <a:t>triclosan</a:t>
            </a:r>
            <a:r>
              <a:rPr lang="en-US" dirty="0" smtClean="0">
                <a:latin typeface="Times New Roman" pitchFamily="18" charset="0"/>
                <a:ea typeface="Tahoma" pitchFamily="34" charset="0"/>
                <a:cs typeface="Times New Roman" pitchFamily="18" charset="0"/>
              </a:rPr>
              <a:t> can delay plaque maturation &amp; also inhibits formation of prostaglandin’s &amp; </a:t>
            </a:r>
            <a:r>
              <a:rPr lang="en-US" dirty="0" err="1" smtClean="0">
                <a:latin typeface="Times New Roman" pitchFamily="18" charset="0"/>
                <a:ea typeface="Tahoma" pitchFamily="34" charset="0"/>
                <a:cs typeface="Times New Roman" pitchFamily="18" charset="0"/>
              </a:rPr>
              <a:t>leuko</a:t>
            </a:r>
            <a:r>
              <a:rPr lang="en-US" dirty="0" smtClean="0">
                <a:latin typeface="Times New Roman" pitchFamily="18" charset="0"/>
                <a:ea typeface="Tahoma" pitchFamily="34" charset="0"/>
                <a:cs typeface="Times New Roman" pitchFamily="18" charset="0"/>
              </a:rPr>
              <a:t> </a:t>
            </a:r>
            <a:r>
              <a:rPr lang="en-US" dirty="0" err="1" smtClean="0">
                <a:latin typeface="Times New Roman" pitchFamily="18" charset="0"/>
                <a:ea typeface="Tahoma" pitchFamily="34" charset="0"/>
                <a:cs typeface="Times New Roman" pitchFamily="18" charset="0"/>
              </a:rPr>
              <a:t>trienes</a:t>
            </a:r>
            <a:r>
              <a:rPr lang="en-US" dirty="0" smtClean="0">
                <a:latin typeface="Times New Roman" pitchFamily="18" charset="0"/>
                <a:ea typeface="Tahoma" pitchFamily="34" charset="0"/>
                <a:cs typeface="Times New Roman" pitchFamily="18" charset="0"/>
              </a:rPr>
              <a:t> </a:t>
            </a:r>
          </a:p>
          <a:p>
            <a:pPr>
              <a:buFont typeface="Wingdings" pitchFamily="2" charset="2"/>
              <a:buNone/>
            </a:pPr>
            <a:endParaRPr lang="en-US" dirty="0" smtClean="0">
              <a:latin typeface="Times New Roman" pitchFamily="18" charset="0"/>
              <a:ea typeface="Tahoma" pitchFamily="34" charset="0"/>
              <a:cs typeface="Times New Roman" pitchFamily="18" charset="0"/>
            </a:endParaRPr>
          </a:p>
          <a:p>
            <a:pPr>
              <a:buFont typeface="Wingdings" pitchFamily="2" charset="2"/>
              <a:buChar char="ü"/>
            </a:pPr>
            <a:r>
              <a:rPr lang="en-IN" dirty="0" smtClean="0">
                <a:latin typeface="Times New Roman" pitchFamily="18" charset="0"/>
                <a:ea typeface="Tahoma" pitchFamily="34" charset="0"/>
                <a:cs typeface="Times New Roman" pitchFamily="18" charset="0"/>
              </a:rPr>
              <a:t>At high concentrations, </a:t>
            </a:r>
            <a:r>
              <a:rPr lang="en-IN" dirty="0" err="1" smtClean="0">
                <a:latin typeface="Times New Roman" pitchFamily="18" charset="0"/>
                <a:ea typeface="Tahoma" pitchFamily="34" charset="0"/>
                <a:cs typeface="Times New Roman" pitchFamily="18" charset="0"/>
              </a:rPr>
              <a:t>triclosan</a:t>
            </a:r>
            <a:r>
              <a:rPr lang="en-IN" dirty="0" smtClean="0">
                <a:latin typeface="Times New Roman" pitchFamily="18" charset="0"/>
                <a:ea typeface="Tahoma" pitchFamily="34" charset="0"/>
                <a:cs typeface="Times New Roman" pitchFamily="18" charset="0"/>
              </a:rPr>
              <a:t> acts as a biocide with multiple </a:t>
            </a:r>
            <a:r>
              <a:rPr lang="en-IN" dirty="0" err="1" smtClean="0">
                <a:latin typeface="Times New Roman" pitchFamily="18" charset="0"/>
                <a:ea typeface="Tahoma" pitchFamily="34" charset="0"/>
                <a:cs typeface="Times New Roman" pitchFamily="18" charset="0"/>
              </a:rPr>
              <a:t>cytoplasmic</a:t>
            </a:r>
            <a:r>
              <a:rPr lang="en-IN" dirty="0" smtClean="0">
                <a:latin typeface="Times New Roman" pitchFamily="18" charset="0"/>
                <a:ea typeface="Tahoma" pitchFamily="34" charset="0"/>
                <a:cs typeface="Times New Roman" pitchFamily="18" charset="0"/>
              </a:rPr>
              <a:t> and membrane targets.</a:t>
            </a:r>
            <a:r>
              <a:rPr lang="en-IN" baseline="30000" dirty="0" smtClean="0">
                <a:latin typeface="Times New Roman" pitchFamily="18" charset="0"/>
                <a:ea typeface="Tahoma" pitchFamily="34" charset="0"/>
                <a:cs typeface="Times New Roman" pitchFamily="18" charset="0"/>
              </a:rPr>
              <a:t>(23)</a:t>
            </a:r>
            <a:endParaRPr lang="en-IN" dirty="0" smtClean="0">
              <a:latin typeface="Times New Roman" pitchFamily="18" charset="0"/>
              <a:ea typeface="Tahoma" pitchFamily="34" charset="0"/>
              <a:cs typeface="Times New Roman" pitchFamily="18" charset="0"/>
            </a:endParaRPr>
          </a:p>
          <a:p>
            <a:pPr>
              <a:buFont typeface="Wingdings" pitchFamily="2" charset="2"/>
              <a:buChar char="ü"/>
            </a:pPr>
            <a:endParaRPr lang="en-IN" dirty="0" smtClean="0">
              <a:latin typeface="Times New Roman" pitchFamily="18" charset="0"/>
              <a:ea typeface="Tahoma" pitchFamily="34" charset="0"/>
              <a:cs typeface="Times New Roman" pitchFamily="18" charset="0"/>
            </a:endParaRPr>
          </a:p>
          <a:p>
            <a:pPr>
              <a:buFont typeface="Wingdings" pitchFamily="2" charset="2"/>
              <a:buChar char="ü"/>
            </a:pPr>
            <a:endParaRPr lang="en-IN" dirty="0" smtClean="0">
              <a:latin typeface="Times New Roman" pitchFamily="18" charset="0"/>
              <a:ea typeface="Tahoma" pitchFamily="34" charset="0"/>
              <a:cs typeface="Times New Roman" pitchFamily="18" charset="0"/>
            </a:endParaRPr>
          </a:p>
          <a:p>
            <a:pPr>
              <a:buFont typeface="Wingdings" pitchFamily="2" charset="2"/>
              <a:buChar char="ü"/>
            </a:pPr>
            <a:r>
              <a:rPr lang="en-IN" dirty="0" smtClean="0">
                <a:latin typeface="Times New Roman" pitchFamily="18" charset="0"/>
                <a:ea typeface="Tahoma" pitchFamily="34" charset="0"/>
                <a:cs typeface="Times New Roman" pitchFamily="18" charset="0"/>
              </a:rPr>
              <a:t>At the lower concentrations  </a:t>
            </a:r>
            <a:r>
              <a:rPr lang="en-IN" dirty="0" err="1" smtClean="0">
                <a:latin typeface="Times New Roman" pitchFamily="18" charset="0"/>
                <a:ea typeface="Tahoma" pitchFamily="34" charset="0"/>
                <a:cs typeface="Times New Roman" pitchFamily="18" charset="0"/>
              </a:rPr>
              <a:t>triclosan</a:t>
            </a:r>
            <a:r>
              <a:rPr lang="en-IN" dirty="0" smtClean="0">
                <a:latin typeface="Times New Roman" pitchFamily="18" charset="0"/>
                <a:ea typeface="Tahoma" pitchFamily="34" charset="0"/>
                <a:cs typeface="Times New Roman" pitchFamily="18" charset="0"/>
              </a:rPr>
              <a:t> appears </a:t>
            </a:r>
            <a:r>
              <a:rPr lang="en-IN" dirty="0" err="1" smtClean="0">
                <a:latin typeface="Times New Roman" pitchFamily="18" charset="0"/>
                <a:ea typeface="Tahoma" pitchFamily="34" charset="0"/>
                <a:cs typeface="Times New Roman" pitchFamily="18" charset="0"/>
              </a:rPr>
              <a:t>bacteriostatic</a:t>
            </a:r>
            <a:r>
              <a:rPr lang="en-IN" dirty="0" smtClean="0">
                <a:latin typeface="Times New Roman" pitchFamily="18" charset="0"/>
                <a:ea typeface="Tahoma" pitchFamily="34" charset="0"/>
                <a:cs typeface="Times New Roman" pitchFamily="18" charset="0"/>
              </a:rPr>
              <a:t>, and it is seen to target bacteria primarily by inhibiting fatty acid synthesis</a:t>
            </a:r>
            <a:endParaRPr lang="en-IN" dirty="0">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cstate="print"/>
          <a:srcRect/>
          <a:stretch>
            <a:fillRect/>
          </a:stretch>
        </p:blipFill>
        <p:spPr bwMode="auto">
          <a:xfrm>
            <a:off x="762000" y="2362200"/>
            <a:ext cx="7924800" cy="1819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295400" y="838200"/>
            <a:ext cx="7086600" cy="830997"/>
          </a:xfrm>
          <a:prstGeom prst="rect">
            <a:avLst/>
          </a:prstGeom>
          <a:noFill/>
        </p:spPr>
        <p:txBody>
          <a:bodyPr wrap="square" rtlCol="0">
            <a:spAutoFit/>
          </a:bodyPr>
          <a:lstStyle/>
          <a:p>
            <a:pPr algn="ctr"/>
            <a:r>
              <a:rPr lang="en-US" sz="2400" b="1" dirty="0" smtClean="0">
                <a:latin typeface="Times New Roman" pitchFamily="18" charset="0"/>
                <a:ea typeface="Tahoma" pitchFamily="34" charset="0"/>
                <a:cs typeface="Times New Roman" pitchFamily="18" charset="0"/>
              </a:rPr>
              <a:t>EFFICACY OF CHEMICAL PLAQUE AGENTS</a:t>
            </a:r>
          </a:p>
          <a:p>
            <a:pPr algn="ctr"/>
            <a:r>
              <a:rPr lang="en-US" sz="2400" b="1" dirty="0" smtClean="0">
                <a:latin typeface="Times New Roman" pitchFamily="18" charset="0"/>
                <a:ea typeface="Tahoma" pitchFamily="34" charset="0"/>
                <a:cs typeface="Times New Roman" pitchFamily="18" charset="0"/>
              </a:rPr>
              <a:t>RELATED STUDIES</a:t>
            </a:r>
            <a:endParaRPr lang="en-IN" sz="2400" b="1" dirty="0">
              <a:latin typeface="Times New Roman" pitchFamily="18" charset="0"/>
              <a:ea typeface="Tahoma" pitchFamily="34" charset="0"/>
              <a:cs typeface="Times New Roman" pitchFamily="18" charset="0"/>
            </a:endParaRPr>
          </a:p>
        </p:txBody>
      </p:sp>
      <p:sp>
        <p:nvSpPr>
          <p:cNvPr id="4" name="Rectangle 3"/>
          <p:cNvSpPr/>
          <p:nvPr/>
        </p:nvSpPr>
        <p:spPr>
          <a:xfrm>
            <a:off x="1295400" y="5105400"/>
            <a:ext cx="6858000" cy="923330"/>
          </a:xfrm>
          <a:prstGeom prst="rect">
            <a:avLst/>
          </a:prstGeom>
        </p:spPr>
        <p:txBody>
          <a:bodyPr wrap="square">
            <a:spAutoFit/>
          </a:bodyPr>
          <a:lstStyle/>
          <a:p>
            <a:r>
              <a:rPr lang="en-IN" dirty="0" smtClean="0">
                <a:latin typeface="Times New Roman" pitchFamily="18" charset="0"/>
                <a:cs typeface="Times New Roman" pitchFamily="18" charset="0"/>
              </a:rPr>
              <a:t>Adapted  from LG </a:t>
            </a:r>
            <a:r>
              <a:rPr lang="en-IN" dirty="0" err="1" smtClean="0">
                <a:latin typeface="Times New Roman" pitchFamily="18" charset="0"/>
                <a:cs typeface="Times New Roman" pitchFamily="18" charset="0"/>
              </a:rPr>
              <a:t>DePaola</a:t>
            </a:r>
            <a:r>
              <a:rPr lang="en-IN" dirty="0" smtClean="0">
                <a:latin typeface="Times New Roman" pitchFamily="18" charset="0"/>
                <a:cs typeface="Times New Roman" pitchFamily="18" charset="0"/>
              </a:rPr>
              <a:t> et al. Chemotherapeutic inhibition of </a:t>
            </a:r>
            <a:r>
              <a:rPr lang="en-IN" dirty="0" err="1" smtClean="0">
                <a:latin typeface="Times New Roman" pitchFamily="18" charset="0"/>
                <a:cs typeface="Times New Roman" pitchFamily="18" charset="0"/>
              </a:rPr>
              <a:t>supragingival</a:t>
            </a:r>
            <a:r>
              <a:rPr lang="en-IN" dirty="0" smtClean="0">
                <a:latin typeface="Times New Roman" pitchFamily="18" charset="0"/>
                <a:cs typeface="Times New Roman" pitchFamily="18" charset="0"/>
              </a:rPr>
              <a:t> dental plaque and gingivitis development. </a:t>
            </a:r>
          </a:p>
          <a:p>
            <a:r>
              <a:rPr lang="en-IN" i="1" dirty="0" smtClean="0">
                <a:latin typeface="Times New Roman" pitchFamily="18" charset="0"/>
                <a:cs typeface="Times New Roman" pitchFamily="18" charset="0"/>
              </a:rPr>
              <a:t>J </a:t>
            </a:r>
            <a:r>
              <a:rPr lang="en-IN" i="1" dirty="0" err="1" smtClean="0">
                <a:latin typeface="Times New Roman" pitchFamily="18" charset="0"/>
                <a:cs typeface="Times New Roman" pitchFamily="18" charset="0"/>
              </a:rPr>
              <a:t>Clin</a:t>
            </a:r>
            <a:r>
              <a:rPr lang="en-IN" i="1" dirty="0" smtClean="0">
                <a:latin typeface="Times New Roman" pitchFamily="18" charset="0"/>
                <a:cs typeface="Times New Roman" pitchFamily="18" charset="0"/>
              </a:rPr>
              <a:t> </a:t>
            </a:r>
            <a:r>
              <a:rPr lang="en-IN" i="1" dirty="0" err="1" smtClean="0">
                <a:latin typeface="Times New Roman" pitchFamily="18" charset="0"/>
                <a:cs typeface="Times New Roman" pitchFamily="18" charset="0"/>
              </a:rPr>
              <a:t>Periodontol</a:t>
            </a:r>
            <a:r>
              <a:rPr lang="en-IN" i="1"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1989:16: 311-315</a:t>
            </a:r>
            <a:r>
              <a:rPr lang="en-IN" baseline="30000" dirty="0" smtClean="0">
                <a:latin typeface="Times New Roman" pitchFamily="18" charset="0"/>
                <a:cs typeface="Times New Roman" pitchFamily="18" charset="0"/>
              </a:rPr>
              <a:t>(24)</a:t>
            </a:r>
            <a:r>
              <a:rPr lang="en-IN" baseline="-25000" dirty="0" smtClean="0">
                <a:latin typeface="Times New Roman" pitchFamily="18" charset="0"/>
                <a:cs typeface="Times New Roman" pitchFamily="18" charset="0"/>
              </a:rPr>
              <a:t>.</a:t>
            </a:r>
            <a:endParaRPr lang="en-IN" baseline="-25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r>
              <a:rPr lang="en-US" b="1" u="sng" dirty="0" smtClean="0">
                <a:solidFill>
                  <a:srgbClr val="CC62D4"/>
                </a:solidFill>
                <a:latin typeface="Castellar" pitchFamily="18" charset="0"/>
              </a:rPr>
              <a:t/>
            </a:r>
            <a:br>
              <a:rPr lang="en-US" b="1" u="sng" dirty="0" smtClean="0">
                <a:solidFill>
                  <a:srgbClr val="CC62D4"/>
                </a:solidFill>
                <a:latin typeface="Castellar" pitchFamily="18" charset="0"/>
              </a:rPr>
            </a:br>
            <a:endParaRPr lang="en-US" dirty="0">
              <a:solidFill>
                <a:srgbClr val="CC62D4"/>
              </a:solidFill>
            </a:endParaRPr>
          </a:p>
        </p:txBody>
      </p:sp>
      <p:sp>
        <p:nvSpPr>
          <p:cNvPr id="3" name="Rectangle 2"/>
          <p:cNvSpPr/>
          <p:nvPr/>
        </p:nvSpPr>
        <p:spPr>
          <a:xfrm>
            <a:off x="1295400" y="457200"/>
            <a:ext cx="7543800" cy="5386090"/>
          </a:xfrm>
          <a:prstGeom prst="rect">
            <a:avLst/>
          </a:prstGeom>
        </p:spPr>
        <p:txBody>
          <a:bodyPr wrap="square">
            <a:spAutoFit/>
          </a:bodyPr>
          <a:lstStyle/>
          <a:p>
            <a:pPr>
              <a:buFont typeface="Wingdings" pitchFamily="2" charset="2"/>
              <a:buNone/>
            </a:pPr>
            <a:r>
              <a:rPr lang="en-US" sz="3200" b="1" dirty="0" smtClean="0">
                <a:latin typeface="Times New Roman" pitchFamily="18" charset="0"/>
                <a:ea typeface="Tahoma" pitchFamily="34" charset="0"/>
                <a:cs typeface="Times New Roman" pitchFamily="18" charset="0"/>
              </a:rPr>
              <a:t>DENTIFRICES:-</a:t>
            </a:r>
          </a:p>
          <a:p>
            <a:pPr>
              <a:buFont typeface="Wingdings" pitchFamily="2" charset="2"/>
              <a:buNone/>
            </a:pPr>
            <a:endParaRPr lang="en-US" sz="3200" b="1" dirty="0" smtClean="0">
              <a:latin typeface="Times New Roman" pitchFamily="18" charset="0"/>
              <a:ea typeface="Tahoma" pitchFamily="34" charset="0"/>
              <a:cs typeface="Times New Roman" pitchFamily="18" charset="0"/>
            </a:endParaRPr>
          </a:p>
          <a:p>
            <a:pPr>
              <a:buFont typeface="Wingdings" pitchFamily="2" charset="2"/>
              <a:buNone/>
            </a:pPr>
            <a:r>
              <a:rPr lang="en-US" sz="1600" dirty="0" smtClean="0">
                <a:latin typeface="Times New Roman" pitchFamily="18" charset="0"/>
                <a:ea typeface="Tahoma" pitchFamily="34" charset="0"/>
                <a:cs typeface="Times New Roman" pitchFamily="18" charset="0"/>
              </a:rPr>
              <a:t>	</a:t>
            </a:r>
            <a:r>
              <a:rPr lang="en-US" sz="2800" dirty="0" smtClean="0">
                <a:latin typeface="Times New Roman" pitchFamily="18" charset="0"/>
                <a:ea typeface="Tahoma" pitchFamily="34" charset="0"/>
                <a:cs typeface="Times New Roman" pitchFamily="18" charset="0"/>
              </a:rPr>
              <a:t>According to the American Dental Association Council on Dental therapeutics “ A dentifrice is a substance used with a toothbrush for the purpose of cleaning the accessible surface of the teeth”.</a:t>
            </a:r>
            <a:r>
              <a:rPr lang="en-US" sz="2800" baseline="30000" dirty="0" smtClean="0">
                <a:latin typeface="Times New Roman" pitchFamily="18" charset="0"/>
                <a:ea typeface="Tahoma" pitchFamily="34" charset="0"/>
                <a:cs typeface="Times New Roman" pitchFamily="18" charset="0"/>
              </a:rPr>
              <a:t>(25)</a:t>
            </a:r>
            <a:endParaRPr lang="en-US" sz="2800" dirty="0" smtClean="0">
              <a:latin typeface="Times New Roman" pitchFamily="18" charset="0"/>
              <a:ea typeface="Tahoma" pitchFamily="34" charset="0"/>
              <a:cs typeface="Times New Roman" pitchFamily="18" charset="0"/>
            </a:endParaRPr>
          </a:p>
          <a:p>
            <a:pPr>
              <a:buFont typeface="Wingdings" pitchFamily="2" charset="2"/>
              <a:buNone/>
            </a:pPr>
            <a:endParaRPr lang="en-US" sz="2800" dirty="0" smtClean="0">
              <a:latin typeface="Times New Roman" pitchFamily="18" charset="0"/>
              <a:ea typeface="Tahoma" pitchFamily="34" charset="0"/>
              <a:cs typeface="Times New Roman" pitchFamily="18" charset="0"/>
            </a:endParaRPr>
          </a:p>
          <a:p>
            <a:pPr>
              <a:buFont typeface="Wingdings" pitchFamily="2" charset="2"/>
              <a:buNone/>
            </a:pPr>
            <a:endParaRPr lang="en-US" sz="2800" dirty="0" smtClean="0">
              <a:latin typeface="Times New Roman" pitchFamily="18" charset="0"/>
              <a:ea typeface="Tahoma" pitchFamily="34" charset="0"/>
              <a:cs typeface="Times New Roman" pitchFamily="18" charset="0"/>
            </a:endParaRPr>
          </a:p>
          <a:p>
            <a:pPr>
              <a:buFont typeface="Wingdings" pitchFamily="2" charset="2"/>
              <a:buNone/>
            </a:pPr>
            <a:r>
              <a:rPr lang="en-US" sz="2800" dirty="0" smtClean="0">
                <a:latin typeface="Times New Roman" pitchFamily="18" charset="0"/>
                <a:ea typeface="Tahoma" pitchFamily="34" charset="0"/>
                <a:cs typeface="Times New Roman" pitchFamily="18" charset="0"/>
              </a:rPr>
              <a:t>	Webster described the term dentifrice as derived as derived from dens [tooth] and fricare [to rub].</a:t>
            </a:r>
            <a:endParaRPr lang="en-US" sz="2800" dirty="0">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47800" y="533400"/>
          <a:ext cx="6934200" cy="5029200"/>
        </p:xfrm>
        <a:graphic>
          <a:graphicData uri="http://schemas.openxmlformats.org/drawingml/2006/table">
            <a:tbl>
              <a:tblPr/>
              <a:tblGrid>
                <a:gridCol w="3467100"/>
                <a:gridCol w="3467100"/>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CONSTITUENT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PURPOSE</a:t>
                      </a:r>
                      <a:r>
                        <a:rPr kumimoji="0" lang="en-US" sz="2400" b="1"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Abrasive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Cleaning/stain removal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Water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Solvent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Humectants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Provide creamy texture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Detergent/Surfactant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Foam  builder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Thickening agent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Controls viscosity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Flavoring agent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Improves taste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Sweetening agent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Enhances flavor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Therapeutic agent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Active ingredient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Color or preservative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Color or preservative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Binder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Ingredients together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86916"/>
            <a:ext cx="7620000" cy="7294305"/>
          </a:xfrm>
          <a:prstGeom prst="rect">
            <a:avLst/>
          </a:prstGeom>
        </p:spPr>
        <p:txBody>
          <a:bodyPr wrap="square">
            <a:spAutoFit/>
          </a:bodyPr>
          <a:lstStyle/>
          <a:p>
            <a:pPr algn="ctr"/>
            <a:r>
              <a:rPr lang="en-IN" b="1" dirty="0" smtClean="0">
                <a:latin typeface="Times New Roman" pitchFamily="18" charset="0"/>
                <a:cs typeface="Times New Roman" pitchFamily="18" charset="0"/>
              </a:rPr>
              <a:t>INGREDIENTS </a:t>
            </a:r>
          </a:p>
          <a:p>
            <a:pPr algn="ctr"/>
            <a:endParaRPr lang="en-US" b="1" dirty="0" smtClean="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endParaRPr lang="en-IN" b="1" dirty="0" smtClean="0">
              <a:latin typeface="Times New Roman" pitchFamily="18" charset="0"/>
              <a:cs typeface="Times New Roman" pitchFamily="18" charset="0"/>
            </a:endParaRPr>
          </a:p>
          <a:p>
            <a:r>
              <a:rPr lang="en-IN" sz="1600" dirty="0" smtClean="0">
                <a:latin typeface="Times New Roman" pitchFamily="18" charset="0"/>
                <a:cs typeface="Times New Roman" pitchFamily="18" charset="0"/>
              </a:rPr>
              <a:t>Detergents create the foaming action ,aiding in the retention of toothpaste within the mouth. Sodium </a:t>
            </a:r>
            <a:r>
              <a:rPr lang="en-IN" sz="1600" dirty="0" err="1" smtClean="0">
                <a:latin typeface="Times New Roman" pitchFamily="18" charset="0"/>
                <a:cs typeface="Times New Roman" pitchFamily="18" charset="0"/>
              </a:rPr>
              <a:t>lauryl</a:t>
            </a:r>
            <a:r>
              <a:rPr lang="en-IN" sz="1600" dirty="0" smtClean="0">
                <a:latin typeface="Times New Roman" pitchFamily="18" charset="0"/>
                <a:cs typeface="Times New Roman" pitchFamily="18" charset="0"/>
              </a:rPr>
              <a:t> </a:t>
            </a:r>
            <a:r>
              <a:rPr lang="en-IN" sz="1600" dirty="0" err="1" smtClean="0">
                <a:latin typeface="Times New Roman" pitchFamily="18" charset="0"/>
                <a:cs typeface="Times New Roman" pitchFamily="18" charset="0"/>
              </a:rPr>
              <a:t>sulfate</a:t>
            </a:r>
            <a:r>
              <a:rPr lang="en-IN" sz="1600" dirty="0" smtClean="0">
                <a:latin typeface="Times New Roman" pitchFamily="18" charset="0"/>
                <a:cs typeface="Times New Roman" pitchFamily="18" charset="0"/>
              </a:rPr>
              <a:t> is a detergent used in nearly all toothpastes to clean the surface of the teeth by acting as such a foaming agent. Detergents loosen food particles and other debris and aid in the movement of the abrasive across the gums and teeth surface. </a:t>
            </a:r>
          </a:p>
          <a:p>
            <a:r>
              <a:rPr lang="en-IN" sz="1600" dirty="0" smtClean="0">
                <a:latin typeface="Times New Roman" pitchFamily="18" charset="0"/>
                <a:cs typeface="Times New Roman" pitchFamily="18" charset="0"/>
              </a:rPr>
              <a:t/>
            </a:r>
            <a:br>
              <a:rPr lang="en-IN" sz="1600" dirty="0" smtClean="0">
                <a:latin typeface="Times New Roman" pitchFamily="18" charset="0"/>
                <a:cs typeface="Times New Roman" pitchFamily="18" charset="0"/>
              </a:rPr>
            </a:br>
            <a:endParaRPr lang="en-IN" sz="1600" dirty="0" smtClean="0">
              <a:latin typeface="Times New Roman" pitchFamily="18" charset="0"/>
              <a:cs typeface="Times New Roman" pitchFamily="18" charset="0"/>
            </a:endParaRPr>
          </a:p>
          <a:p>
            <a:r>
              <a:rPr lang="en-IN" sz="1600" dirty="0" smtClean="0">
                <a:latin typeface="Times New Roman" pitchFamily="18" charset="0"/>
                <a:cs typeface="Times New Roman" pitchFamily="18" charset="0"/>
              </a:rPr>
              <a:t>An abrasive typically consists of hard, very fine insoluble particles that act as scrubbing agents to remove stains and plaque as well as polish teeth. </a:t>
            </a:r>
            <a:r>
              <a:rPr lang="en-IN" sz="1600" dirty="0" err="1" smtClean="0">
                <a:latin typeface="Times New Roman" pitchFamily="18" charset="0"/>
                <a:cs typeface="Times New Roman" pitchFamily="18" charset="0"/>
              </a:rPr>
              <a:t>Example.Calcium</a:t>
            </a:r>
            <a:r>
              <a:rPr lang="en-IN" sz="1600" dirty="0" smtClean="0">
                <a:latin typeface="Times New Roman" pitchFamily="18" charset="0"/>
                <a:cs typeface="Times New Roman" pitchFamily="18" charset="0"/>
              </a:rPr>
              <a:t> carbonate</a:t>
            </a:r>
            <a:br>
              <a:rPr lang="en-IN" sz="1600" dirty="0" smtClean="0">
                <a:latin typeface="Times New Roman" pitchFamily="18" charset="0"/>
                <a:cs typeface="Times New Roman" pitchFamily="18" charset="0"/>
              </a:rPr>
            </a:br>
            <a:endParaRPr lang="en-IN" sz="1600" dirty="0" smtClean="0">
              <a:latin typeface="Times New Roman" pitchFamily="18" charset="0"/>
              <a:cs typeface="Times New Roman" pitchFamily="18" charset="0"/>
            </a:endParaRPr>
          </a:p>
          <a:p>
            <a:r>
              <a:rPr lang="en-IN" sz="1600" b="1" dirty="0" smtClean="0">
                <a:latin typeface="Times New Roman" pitchFamily="18" charset="0"/>
                <a:cs typeface="Times New Roman" pitchFamily="18" charset="0"/>
              </a:rPr>
              <a:t>Humectants </a:t>
            </a:r>
            <a:endParaRPr lang="en-IN" sz="1600" dirty="0" smtClean="0">
              <a:latin typeface="Times New Roman" pitchFamily="18" charset="0"/>
              <a:cs typeface="Times New Roman" pitchFamily="18" charset="0"/>
            </a:endParaRPr>
          </a:p>
          <a:p>
            <a:r>
              <a:rPr lang="en-IN" sz="1600" dirty="0" smtClean="0">
                <a:latin typeface="Times New Roman" pitchFamily="18" charset="0"/>
                <a:cs typeface="Times New Roman" pitchFamily="18" charset="0"/>
              </a:rPr>
              <a:t>Humectants provide toothpaste texture as well as moisture retention properties. </a:t>
            </a:r>
            <a:r>
              <a:rPr lang="en-IN" sz="1600" dirty="0" err="1" smtClean="0">
                <a:latin typeface="Times New Roman" pitchFamily="18" charset="0"/>
                <a:cs typeface="Times New Roman" pitchFamily="18" charset="0"/>
              </a:rPr>
              <a:t>Glycerin</a:t>
            </a:r>
            <a:r>
              <a:rPr lang="en-IN" sz="1600" dirty="0" smtClean="0">
                <a:latin typeface="Times New Roman" pitchFamily="18" charset="0"/>
                <a:cs typeface="Times New Roman" pitchFamily="18" charset="0"/>
              </a:rPr>
              <a:t>, </a:t>
            </a:r>
            <a:r>
              <a:rPr lang="en-IN" sz="1600" dirty="0" err="1" smtClean="0">
                <a:latin typeface="Times New Roman" pitchFamily="18" charset="0"/>
                <a:cs typeface="Times New Roman" pitchFamily="18" charset="0"/>
              </a:rPr>
              <a:t>sorbitol</a:t>
            </a:r>
            <a:r>
              <a:rPr lang="en-IN" sz="1600" dirty="0" smtClean="0">
                <a:latin typeface="Times New Roman" pitchFamily="18" charset="0"/>
                <a:cs typeface="Times New Roman" pitchFamily="18" charset="0"/>
              </a:rPr>
              <a:t>, and water are common humectants. </a:t>
            </a:r>
          </a:p>
          <a:p>
            <a:r>
              <a:rPr lang="en-IN" sz="1600" dirty="0" smtClean="0">
                <a:latin typeface="Times New Roman" pitchFamily="18" charset="0"/>
                <a:cs typeface="Times New Roman" pitchFamily="18" charset="0"/>
              </a:rPr>
              <a:t/>
            </a:r>
            <a:br>
              <a:rPr lang="en-IN" sz="1600" dirty="0" smtClean="0">
                <a:latin typeface="Times New Roman" pitchFamily="18" charset="0"/>
                <a:cs typeface="Times New Roman" pitchFamily="18" charset="0"/>
              </a:rPr>
            </a:br>
            <a:endParaRPr lang="en-IN" sz="1600" dirty="0" smtClean="0">
              <a:latin typeface="Times New Roman" pitchFamily="18" charset="0"/>
              <a:cs typeface="Times New Roman" pitchFamily="18" charset="0"/>
            </a:endParaRPr>
          </a:p>
          <a:p>
            <a:r>
              <a:rPr lang="en-IN" sz="1600" b="1" dirty="0" smtClean="0">
                <a:latin typeface="Times New Roman" pitchFamily="18" charset="0"/>
                <a:cs typeface="Times New Roman" pitchFamily="18" charset="0"/>
              </a:rPr>
              <a:t>Thickening Agents</a:t>
            </a:r>
            <a:endParaRPr lang="en-IN" sz="1600" dirty="0" smtClean="0">
              <a:latin typeface="Times New Roman" pitchFamily="18" charset="0"/>
              <a:cs typeface="Times New Roman" pitchFamily="18" charset="0"/>
            </a:endParaRPr>
          </a:p>
          <a:p>
            <a:r>
              <a:rPr lang="en-IN" sz="1600" dirty="0" smtClean="0">
                <a:latin typeface="Times New Roman" pitchFamily="18" charset="0"/>
                <a:cs typeface="Times New Roman" pitchFamily="18" charset="0"/>
              </a:rPr>
              <a:t>Thickeners also help create the texture of toothpaste and include agents such as </a:t>
            </a:r>
            <a:r>
              <a:rPr lang="en-IN" sz="1600" dirty="0" err="1" smtClean="0">
                <a:latin typeface="Times New Roman" pitchFamily="18" charset="0"/>
                <a:cs typeface="Times New Roman" pitchFamily="18" charset="0"/>
              </a:rPr>
              <a:t>carrageenan</a:t>
            </a:r>
            <a:r>
              <a:rPr lang="en-IN" sz="1600" dirty="0" smtClean="0">
                <a:latin typeface="Times New Roman" pitchFamily="18" charset="0"/>
                <a:cs typeface="Times New Roman" pitchFamily="18" charset="0"/>
              </a:rPr>
              <a:t>, cellulose gum, and </a:t>
            </a:r>
            <a:r>
              <a:rPr lang="en-IN" sz="1600" dirty="0" err="1" smtClean="0">
                <a:latin typeface="Times New Roman" pitchFamily="18" charset="0"/>
                <a:cs typeface="Times New Roman" pitchFamily="18" charset="0"/>
              </a:rPr>
              <a:t>xanthan</a:t>
            </a:r>
            <a:r>
              <a:rPr lang="en-IN" sz="1600" dirty="0" smtClean="0">
                <a:latin typeface="Times New Roman" pitchFamily="18" charset="0"/>
                <a:cs typeface="Times New Roman" pitchFamily="18" charset="0"/>
              </a:rPr>
              <a:t> gum. </a:t>
            </a:r>
          </a:p>
          <a:p>
            <a:r>
              <a:rPr lang="en-IN" sz="1600" dirty="0" smtClean="0">
                <a:latin typeface="Times New Roman" pitchFamily="18" charset="0"/>
                <a:cs typeface="Times New Roman" pitchFamily="18" charset="0"/>
              </a:rPr>
              <a:t/>
            </a:r>
            <a:br>
              <a:rPr lang="en-IN" sz="1600" dirty="0" smtClean="0">
                <a:latin typeface="Times New Roman" pitchFamily="18" charset="0"/>
                <a:cs typeface="Times New Roman" pitchFamily="18" charset="0"/>
              </a:rPr>
            </a:br>
            <a:endParaRPr lang="en-IN" sz="1600" dirty="0" smtClean="0">
              <a:latin typeface="Times New Roman" pitchFamily="18" charset="0"/>
              <a:cs typeface="Times New Roman" pitchFamily="18" charset="0"/>
            </a:endParaRPr>
          </a:p>
          <a:p>
            <a:r>
              <a:rPr lang="en-IN" sz="1600" b="1" dirty="0" smtClean="0">
                <a:latin typeface="Times New Roman" pitchFamily="18" charset="0"/>
                <a:cs typeface="Times New Roman" pitchFamily="18" charset="0"/>
              </a:rPr>
              <a:t>Taste Enhancers</a:t>
            </a:r>
            <a:endParaRPr lang="en-IN" sz="1600" dirty="0" smtClean="0">
              <a:latin typeface="Times New Roman" pitchFamily="18" charset="0"/>
              <a:cs typeface="Times New Roman" pitchFamily="18" charset="0"/>
            </a:endParaRPr>
          </a:p>
          <a:p>
            <a:r>
              <a:rPr lang="en-IN" sz="1600" dirty="0" err="1" smtClean="0">
                <a:latin typeface="Times New Roman" pitchFamily="18" charset="0"/>
                <a:cs typeface="Times New Roman" pitchFamily="18" charset="0"/>
              </a:rPr>
              <a:t>Flavoring</a:t>
            </a:r>
            <a:r>
              <a:rPr lang="en-IN" sz="1600" dirty="0" smtClean="0">
                <a:latin typeface="Times New Roman" pitchFamily="18" charset="0"/>
                <a:cs typeface="Times New Roman" pitchFamily="18" charset="0"/>
              </a:rPr>
              <a:t> agents and sweeteners (e.g., sodium saccharin) improve the taste of toothpaste, while </a:t>
            </a:r>
            <a:r>
              <a:rPr lang="en-IN" sz="1600" dirty="0" err="1" smtClean="0">
                <a:latin typeface="Times New Roman" pitchFamily="18" charset="0"/>
                <a:cs typeface="Times New Roman" pitchFamily="18" charset="0"/>
              </a:rPr>
              <a:t>coloring</a:t>
            </a:r>
            <a:r>
              <a:rPr lang="en-IN" sz="1600" dirty="0" smtClean="0">
                <a:latin typeface="Times New Roman" pitchFamily="18" charset="0"/>
                <a:cs typeface="Times New Roman" pitchFamily="18" charset="0"/>
              </a:rPr>
              <a:t> agents (e.g., titanium dioxide, white </a:t>
            </a:r>
            <a:r>
              <a:rPr lang="en-IN" sz="1600" dirty="0" err="1" smtClean="0">
                <a:latin typeface="Times New Roman" pitchFamily="18" charset="0"/>
                <a:cs typeface="Times New Roman" pitchFamily="18" charset="0"/>
              </a:rPr>
              <a:t>color</a:t>
            </a:r>
            <a:r>
              <a:rPr lang="en-IN" sz="1600" dirty="0" smtClean="0">
                <a:latin typeface="Times New Roman" pitchFamily="18" charset="0"/>
                <a:cs typeface="Times New Roman" pitchFamily="18" charset="0"/>
              </a:rPr>
              <a:t>) .</a:t>
            </a:r>
          </a:p>
          <a:p>
            <a:r>
              <a:rPr lang="en-IN" sz="1400" dirty="0" smtClean="0">
                <a:latin typeface="Times New Roman" pitchFamily="18" charset="0"/>
                <a:cs typeface="Times New Roman" pitchFamily="18" charset="0"/>
              </a:rPr>
              <a:t/>
            </a:r>
            <a:br>
              <a:rPr lang="en-IN" sz="1400" dirty="0" smtClean="0">
                <a:latin typeface="Times New Roman" pitchFamily="18" charset="0"/>
                <a:cs typeface="Times New Roman" pitchFamily="18" charset="0"/>
              </a:rPr>
            </a:br>
            <a:endParaRPr lang="en-IN"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da.org.in/Images/NewImages/035000764690.jpg"/>
          <p:cNvPicPr>
            <a:picLocks noChangeAspect="1" noChangeArrowheads="1"/>
          </p:cNvPicPr>
          <p:nvPr/>
        </p:nvPicPr>
        <p:blipFill>
          <a:blip r:embed="rId2" cstate="print"/>
          <a:srcRect/>
          <a:stretch>
            <a:fillRect/>
          </a:stretch>
        </p:blipFill>
        <p:spPr bwMode="auto">
          <a:xfrm>
            <a:off x="2286000" y="-914400"/>
            <a:ext cx="4762500" cy="4762500"/>
          </a:xfrm>
          <a:prstGeom prst="rect">
            <a:avLst/>
          </a:prstGeom>
          <a:noFill/>
        </p:spPr>
      </p:pic>
      <p:pic>
        <p:nvPicPr>
          <p:cNvPr id="1027" name="Picture 3" descr="C:\Users\croma\Desktop\i26Kga.jpg"/>
          <p:cNvPicPr>
            <a:picLocks noChangeAspect="1" noChangeArrowheads="1"/>
          </p:cNvPicPr>
          <p:nvPr/>
        </p:nvPicPr>
        <p:blipFill>
          <a:blip r:embed="rId3" cstate="print"/>
          <a:srcRect/>
          <a:stretch>
            <a:fillRect/>
          </a:stretch>
        </p:blipFill>
        <p:spPr bwMode="auto">
          <a:xfrm>
            <a:off x="2362200" y="3124200"/>
            <a:ext cx="4648200" cy="35179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533400"/>
            <a:ext cx="7162800" cy="6001643"/>
          </a:xfrm>
          <a:prstGeom prst="rect">
            <a:avLst/>
          </a:prstGeom>
        </p:spPr>
        <p:txBody>
          <a:bodyPr wrap="square">
            <a:spAutoFit/>
          </a:bodyPr>
          <a:lstStyle/>
          <a:p>
            <a:pPr algn="ctr"/>
            <a:r>
              <a:rPr lang="en-IN" sz="2400" b="1" dirty="0" smtClean="0">
                <a:latin typeface="Times New Roman" pitchFamily="18" charset="0"/>
                <a:cs typeface="Times New Roman" pitchFamily="18" charset="0"/>
              </a:rPr>
              <a:t>RELATED STUDIES</a:t>
            </a:r>
          </a:p>
          <a:p>
            <a:pPr algn="ctr"/>
            <a:endParaRPr lang="en-IN" sz="2400" b="1" dirty="0" smtClean="0">
              <a:latin typeface="Times New Roman" pitchFamily="18" charset="0"/>
              <a:cs typeface="Times New Roman" pitchFamily="18" charset="0"/>
            </a:endParaRPr>
          </a:p>
          <a:p>
            <a:pPr>
              <a:buFont typeface="Wingdings" pitchFamily="2" charset="2"/>
              <a:buChar char="ü"/>
            </a:pPr>
            <a:r>
              <a:rPr lang="en-IN" sz="1600" dirty="0" smtClean="0">
                <a:latin typeface="Times New Roman" pitchFamily="18" charset="0"/>
                <a:cs typeface="Times New Roman" pitchFamily="18" charset="0"/>
              </a:rPr>
              <a:t>AIM- To assess the efficacy of dentifrice containing </a:t>
            </a:r>
          </a:p>
          <a:p>
            <a:endParaRPr lang="en-US" sz="1600" dirty="0" smtClean="0">
              <a:latin typeface="Times New Roman" pitchFamily="18" charset="0"/>
              <a:cs typeface="Times New Roman" pitchFamily="18" charset="0"/>
            </a:endParaRPr>
          </a:p>
          <a:p>
            <a:endParaRPr lang="en-IN" sz="1600" dirty="0" smtClean="0">
              <a:latin typeface="Times New Roman" pitchFamily="18" charset="0"/>
              <a:cs typeface="Times New Roman" pitchFamily="18" charset="0"/>
            </a:endParaRPr>
          </a:p>
          <a:p>
            <a:r>
              <a:rPr lang="en-IN" sz="1600" dirty="0" smtClean="0">
                <a:latin typeface="Times New Roman" pitchFamily="18" charset="0"/>
                <a:cs typeface="Times New Roman" pitchFamily="18" charset="0"/>
              </a:rPr>
              <a:t>A.(0.3% </a:t>
            </a:r>
            <a:r>
              <a:rPr lang="en-IN" sz="1600" dirty="0" err="1" smtClean="0">
                <a:latin typeface="Times New Roman" pitchFamily="18" charset="0"/>
                <a:cs typeface="Times New Roman" pitchFamily="18" charset="0"/>
              </a:rPr>
              <a:t>triclosan</a:t>
            </a:r>
            <a:r>
              <a:rPr lang="en-IN" sz="1600" dirty="0" smtClean="0">
                <a:latin typeface="Times New Roman" pitchFamily="18" charset="0"/>
                <a:cs typeface="Times New Roman" pitchFamily="18" charset="0"/>
              </a:rPr>
              <a:t>/ 2.0% PVM/MA copolymer/ 0.243% sodium fluoride)</a:t>
            </a:r>
          </a:p>
          <a:p>
            <a:endParaRPr lang="en-IN" sz="1600" dirty="0" smtClean="0">
              <a:latin typeface="Times New Roman" pitchFamily="18" charset="0"/>
              <a:cs typeface="Times New Roman" pitchFamily="18" charset="0"/>
            </a:endParaRPr>
          </a:p>
          <a:p>
            <a:r>
              <a:rPr lang="en-IN" sz="1600" dirty="0" smtClean="0">
                <a:latin typeface="Times New Roman" pitchFamily="18" charset="0"/>
                <a:cs typeface="Times New Roman" pitchFamily="18" charset="0"/>
              </a:rPr>
              <a:t> for controlling established gingivitis and </a:t>
            </a:r>
            <a:r>
              <a:rPr lang="en-IN" sz="1600" dirty="0" err="1" smtClean="0">
                <a:latin typeface="Times New Roman" pitchFamily="18" charset="0"/>
                <a:cs typeface="Times New Roman" pitchFamily="18" charset="0"/>
              </a:rPr>
              <a:t>supragingival</a:t>
            </a:r>
            <a:r>
              <a:rPr lang="en-IN" sz="1600" dirty="0" smtClean="0">
                <a:latin typeface="Times New Roman" pitchFamily="18" charset="0"/>
                <a:cs typeface="Times New Roman" pitchFamily="18" charset="0"/>
              </a:rPr>
              <a:t> plaque  to that of a dentifrice containing </a:t>
            </a:r>
          </a:p>
          <a:p>
            <a:endParaRPr lang="en-IN" sz="1600" dirty="0" smtClean="0">
              <a:latin typeface="Times New Roman" pitchFamily="18" charset="0"/>
              <a:cs typeface="Times New Roman" pitchFamily="18" charset="0"/>
            </a:endParaRPr>
          </a:p>
          <a:p>
            <a:r>
              <a:rPr lang="en-IN" sz="1600" dirty="0" smtClean="0">
                <a:latin typeface="Times New Roman" pitchFamily="18" charset="0"/>
                <a:cs typeface="Times New Roman" pitchFamily="18" charset="0"/>
              </a:rPr>
              <a:t>B.(0.454% stannous fluoride,  sodium </a:t>
            </a:r>
            <a:r>
              <a:rPr lang="en-IN" sz="1600" dirty="0" err="1" smtClean="0">
                <a:latin typeface="Times New Roman" pitchFamily="18" charset="0"/>
                <a:cs typeface="Times New Roman" pitchFamily="18" charset="0"/>
              </a:rPr>
              <a:t>hexametaphosphate</a:t>
            </a:r>
            <a:endParaRPr lang="en-IN" sz="1600" dirty="0" smtClean="0">
              <a:latin typeface="Times New Roman" pitchFamily="18" charset="0"/>
              <a:cs typeface="Times New Roman" pitchFamily="18" charset="0"/>
            </a:endParaRPr>
          </a:p>
          <a:p>
            <a:endParaRPr lang="en-IN" sz="1600" dirty="0" smtClean="0">
              <a:latin typeface="Times New Roman" pitchFamily="18" charset="0"/>
              <a:cs typeface="Times New Roman" pitchFamily="18" charset="0"/>
            </a:endParaRPr>
          </a:p>
          <a:p>
            <a:r>
              <a:rPr lang="en-IN" sz="1600" dirty="0" smtClean="0">
                <a:latin typeface="Times New Roman" pitchFamily="18" charset="0"/>
                <a:cs typeface="Times New Roman" pitchFamily="18" charset="0"/>
              </a:rPr>
              <a:t>Instructions were given to Brush their teeth twice daily (morning and evening) for one minute </a:t>
            </a:r>
          </a:p>
          <a:p>
            <a:endParaRPr lang="en-US" sz="1600" dirty="0" smtClean="0">
              <a:latin typeface="Times New Roman" pitchFamily="18" charset="0"/>
              <a:cs typeface="Times New Roman" pitchFamily="18" charset="0"/>
            </a:endParaRPr>
          </a:p>
          <a:p>
            <a:endParaRPr lang="en-IN" sz="1600" dirty="0" smtClean="0">
              <a:latin typeface="Times New Roman" pitchFamily="18" charset="0"/>
              <a:cs typeface="Times New Roman" pitchFamily="18" charset="0"/>
            </a:endParaRPr>
          </a:p>
          <a:p>
            <a:endParaRPr lang="en-IN" sz="1600" dirty="0" smtClean="0">
              <a:latin typeface="Times New Roman" pitchFamily="18" charset="0"/>
              <a:cs typeface="Times New Roman" pitchFamily="18" charset="0"/>
            </a:endParaRPr>
          </a:p>
          <a:p>
            <a:pPr algn="ctr"/>
            <a:r>
              <a:rPr lang="en-IN" sz="1600" b="1" cap="all" dirty="0" smtClean="0">
                <a:latin typeface="Times New Roman" pitchFamily="18" charset="0"/>
                <a:cs typeface="Times New Roman" pitchFamily="18" charset="0"/>
              </a:rPr>
              <a:t>CONCLUSION</a:t>
            </a:r>
          </a:p>
          <a:p>
            <a:pPr algn="ctr"/>
            <a:endParaRPr lang="en-IN" sz="1600" b="1" cap="all" dirty="0" smtClean="0">
              <a:latin typeface="Times New Roman" pitchFamily="18" charset="0"/>
              <a:cs typeface="Times New Roman" pitchFamily="18" charset="0"/>
            </a:endParaRPr>
          </a:p>
          <a:p>
            <a:r>
              <a:rPr lang="en-IN" sz="1600" dirty="0" smtClean="0">
                <a:latin typeface="Times New Roman" pitchFamily="18" charset="0"/>
                <a:cs typeface="Times New Roman" pitchFamily="18" charset="0"/>
              </a:rPr>
              <a:t>The overall results showed that  that a dentifrice containing 0.3% </a:t>
            </a:r>
            <a:r>
              <a:rPr lang="en-IN" sz="1600" dirty="0" err="1" smtClean="0">
                <a:latin typeface="Times New Roman" pitchFamily="18" charset="0"/>
                <a:cs typeface="Times New Roman" pitchFamily="18" charset="0"/>
              </a:rPr>
              <a:t>triclosan</a:t>
            </a:r>
            <a:r>
              <a:rPr lang="en-IN" sz="1600" dirty="0" smtClean="0">
                <a:latin typeface="Times New Roman" pitchFamily="18" charset="0"/>
                <a:cs typeface="Times New Roman" pitchFamily="18" charset="0"/>
              </a:rPr>
              <a:t>/2.0% PVM/MA copolymer/0.243% sodium fluoride is efficacious for the control of established gingivitis and </a:t>
            </a:r>
            <a:r>
              <a:rPr lang="en-IN" sz="1600" dirty="0" err="1" smtClean="0">
                <a:latin typeface="Times New Roman" pitchFamily="18" charset="0"/>
                <a:cs typeface="Times New Roman" pitchFamily="18" charset="0"/>
              </a:rPr>
              <a:t>supragingival</a:t>
            </a:r>
            <a:r>
              <a:rPr lang="en-IN" sz="1600" dirty="0" smtClean="0">
                <a:latin typeface="Times New Roman" pitchFamily="18" charset="0"/>
                <a:cs typeface="Times New Roman" pitchFamily="18" charset="0"/>
              </a:rPr>
              <a:t> plaque as compared to a regular fluoride dentifrice.</a:t>
            </a:r>
            <a:r>
              <a:rPr lang="en-IN" sz="1600" baseline="30000" dirty="0" smtClean="0">
                <a:latin typeface="Times New Roman" pitchFamily="18" charset="0"/>
                <a:cs typeface="Times New Roman" pitchFamily="18" charset="0"/>
              </a:rPr>
              <a:t>(26)</a:t>
            </a:r>
            <a:endParaRPr lang="en-IN"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533400"/>
            <a:ext cx="7772400" cy="5816977"/>
          </a:xfrm>
          <a:prstGeom prst="rect">
            <a:avLst/>
          </a:prstGeom>
          <a:ln>
            <a:noFill/>
          </a:ln>
        </p:spPr>
        <p:txBody>
          <a:bodyPr wrap="square">
            <a:spAutoFit/>
          </a:bodyPr>
          <a:lstStyle/>
          <a:p>
            <a:pPr algn="ctr">
              <a:defRPr/>
            </a:pPr>
            <a:endParaRPr lang="en-US" altLang="zh-CN" sz="2800" dirty="0" smtClean="0">
              <a:latin typeface="Times New Roman" pitchFamily="18" charset="0"/>
              <a:ea typeface="宋体" charset="-122"/>
              <a:cs typeface="Times New Roman" pitchFamily="18" charset="0"/>
            </a:endParaRPr>
          </a:p>
          <a:p>
            <a:pPr algn="ctr">
              <a:defRPr/>
            </a:pPr>
            <a:r>
              <a:rPr lang="en-US" altLang="zh-CN" sz="2800" dirty="0" smtClean="0">
                <a:latin typeface="Times New Roman" pitchFamily="18" charset="0"/>
                <a:ea typeface="宋体" charset="-122"/>
                <a:cs typeface="Times New Roman" pitchFamily="18" charset="0"/>
              </a:rPr>
              <a:t>COMPOSITION OF DENTAL PLAQUE</a:t>
            </a:r>
          </a:p>
          <a:p>
            <a:pPr algn="ctr">
              <a:defRPr/>
            </a:pPr>
            <a:endParaRPr lang="en-US" altLang="zh-CN" sz="2800" dirty="0" smtClean="0">
              <a:latin typeface="Times New Roman" pitchFamily="18" charset="0"/>
              <a:ea typeface="宋体" charset="-122"/>
              <a:cs typeface="Times New Roman" pitchFamily="18" charset="0"/>
            </a:endParaRPr>
          </a:p>
          <a:p>
            <a:pPr>
              <a:buFont typeface="Wingdings" pitchFamily="2" charset="2"/>
              <a:buChar char="ü"/>
              <a:defRPr/>
            </a:pPr>
            <a:endParaRPr lang="en-US" altLang="zh-CN" dirty="0" smtClean="0">
              <a:latin typeface="Times New Roman" pitchFamily="18" charset="0"/>
              <a:ea typeface="宋体" charset="-122"/>
              <a:cs typeface="Times New Roman" pitchFamily="18" charset="0"/>
            </a:endParaRPr>
          </a:p>
          <a:p>
            <a:pPr>
              <a:buFont typeface="Wingdings" pitchFamily="2" charset="2"/>
              <a:buChar char="ü"/>
              <a:defRPr/>
            </a:pPr>
            <a:endParaRPr lang="en-US" altLang="zh-CN" dirty="0" smtClean="0">
              <a:latin typeface="Times New Roman" pitchFamily="18" charset="0"/>
              <a:ea typeface="宋体" charset="-122"/>
              <a:cs typeface="Times New Roman" pitchFamily="18" charset="0"/>
            </a:endParaRPr>
          </a:p>
          <a:p>
            <a:pPr>
              <a:buFont typeface="Wingdings" pitchFamily="2" charset="2"/>
              <a:buChar char="ü"/>
              <a:defRPr/>
            </a:pPr>
            <a:r>
              <a:rPr lang="en-US" altLang="zh-CN" dirty="0" smtClean="0">
                <a:latin typeface="Times New Roman" pitchFamily="18" charset="0"/>
                <a:ea typeface="宋体" charset="-122"/>
                <a:cs typeface="Times New Roman" pitchFamily="18" charset="0"/>
              </a:rPr>
              <a:t>Bacterial cells, plaque contains a small number of epithelial cells, leukocytes, and macrophages. </a:t>
            </a:r>
          </a:p>
          <a:p>
            <a:pPr>
              <a:buFont typeface="Wingdings" pitchFamily="2" charset="2"/>
              <a:buChar char="ü"/>
              <a:defRPr/>
            </a:pPr>
            <a:endParaRPr lang="en-US" altLang="zh-CN" dirty="0" smtClean="0">
              <a:latin typeface="Times New Roman" pitchFamily="18" charset="0"/>
              <a:ea typeface="宋体" charset="-122"/>
              <a:cs typeface="Times New Roman" pitchFamily="18" charset="0"/>
            </a:endParaRPr>
          </a:p>
          <a:p>
            <a:pPr>
              <a:buFont typeface="Wingdings" pitchFamily="2" charset="2"/>
              <a:buChar char="ü"/>
              <a:defRPr/>
            </a:pPr>
            <a:r>
              <a:rPr lang="en-US" altLang="zh-CN" dirty="0" smtClean="0">
                <a:latin typeface="Times New Roman" pitchFamily="18" charset="0"/>
                <a:ea typeface="宋体" charset="-122"/>
                <a:cs typeface="Times New Roman" pitchFamily="18" charset="0"/>
              </a:rPr>
              <a:t>The cells are contained within an extracellular matrix, which is formed from bacterial products and saliva. </a:t>
            </a:r>
          </a:p>
          <a:p>
            <a:pPr>
              <a:buFont typeface="Wingdings" pitchFamily="2" charset="2"/>
              <a:buChar char="ü"/>
              <a:defRPr/>
            </a:pPr>
            <a:endParaRPr lang="en-US" altLang="zh-CN" dirty="0" smtClean="0">
              <a:latin typeface="Times New Roman" pitchFamily="18" charset="0"/>
              <a:ea typeface="宋体" charset="-122"/>
              <a:cs typeface="Times New Roman" pitchFamily="18" charset="0"/>
            </a:endParaRPr>
          </a:p>
          <a:p>
            <a:pPr>
              <a:buFont typeface="Wingdings" pitchFamily="2" charset="2"/>
              <a:buChar char="ü"/>
              <a:defRPr/>
            </a:pPr>
            <a:endParaRPr lang="en-US" altLang="zh-CN" dirty="0" smtClean="0">
              <a:latin typeface="Times New Roman" pitchFamily="18" charset="0"/>
              <a:ea typeface="宋体" charset="-122"/>
              <a:cs typeface="Times New Roman" pitchFamily="18" charset="0"/>
            </a:endParaRPr>
          </a:p>
          <a:p>
            <a:pPr>
              <a:buFont typeface="Wingdings" pitchFamily="2" charset="2"/>
              <a:buChar char="ü"/>
              <a:defRPr/>
            </a:pPr>
            <a:r>
              <a:rPr lang="en-US" altLang="zh-CN" dirty="0" smtClean="0">
                <a:latin typeface="Times New Roman" pitchFamily="18" charset="0"/>
                <a:ea typeface="宋体" charset="-122"/>
                <a:cs typeface="Times New Roman" pitchFamily="18" charset="0"/>
              </a:rPr>
              <a:t>The extracellular matrix contains protein, polysaccharide, lipids and </a:t>
            </a:r>
            <a:r>
              <a:rPr lang="en-US" altLang="zh-CN" dirty="0" err="1" smtClean="0">
                <a:latin typeface="Times New Roman" pitchFamily="18" charset="0"/>
                <a:ea typeface="宋体" charset="-122"/>
                <a:cs typeface="Times New Roman" pitchFamily="18" charset="0"/>
              </a:rPr>
              <a:t>glycoproteins</a:t>
            </a:r>
            <a:r>
              <a:rPr lang="en-US" altLang="zh-CN" dirty="0" smtClean="0">
                <a:latin typeface="Times New Roman" pitchFamily="18" charset="0"/>
                <a:ea typeface="宋体" charset="-122"/>
                <a:cs typeface="Times New Roman" pitchFamily="18" charset="0"/>
              </a:rPr>
              <a:t>.</a:t>
            </a:r>
            <a:r>
              <a:rPr lang="en-US" altLang="zh-CN" baseline="30000" dirty="0" smtClean="0">
                <a:latin typeface="Times New Roman" pitchFamily="18" charset="0"/>
                <a:ea typeface="宋体" charset="-122"/>
                <a:cs typeface="Times New Roman" pitchFamily="18" charset="0"/>
              </a:rPr>
              <a:t>(2)</a:t>
            </a:r>
            <a:endParaRPr lang="en-US" altLang="zh-CN" dirty="0" smtClean="0">
              <a:latin typeface="Times New Roman" pitchFamily="18" charset="0"/>
              <a:ea typeface="宋体" charset="-122"/>
              <a:cs typeface="Times New Roman" pitchFamily="18" charset="0"/>
            </a:endParaRPr>
          </a:p>
          <a:p>
            <a:pPr>
              <a:buFont typeface="Wingdings" pitchFamily="2" charset="2"/>
              <a:buChar char="ü"/>
              <a:defRPr/>
            </a:pPr>
            <a:endParaRPr lang="en-US" dirty="0" smtClean="0">
              <a:latin typeface="Times New Roman" pitchFamily="18" charset="0"/>
              <a:ea typeface="宋体" charset="-122"/>
              <a:cs typeface="Times New Roman" pitchFamily="18" charset="0"/>
            </a:endParaRPr>
          </a:p>
          <a:p>
            <a:pPr>
              <a:buFont typeface="Wingdings" pitchFamily="2" charset="2"/>
              <a:buChar char="ü"/>
              <a:defRPr/>
            </a:pPr>
            <a:endParaRPr lang="en-US" dirty="0" smtClean="0">
              <a:latin typeface="Times New Roman" pitchFamily="18" charset="0"/>
              <a:ea typeface="宋体" charset="-122"/>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Inorganic components are also found in dental plaque; largely calcium and phosphorus which are primarily derived from saliva. </a:t>
            </a:r>
          </a:p>
          <a:p>
            <a:pPr>
              <a:buFont typeface="Wingdings" pitchFamily="2" charset="2"/>
              <a:buChar char="ü"/>
            </a:pPr>
            <a:endParaRPr lang="en-US" dirty="0">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914400"/>
            <a:ext cx="7391400" cy="5386090"/>
          </a:xfrm>
          <a:prstGeom prst="rect">
            <a:avLst/>
          </a:prstGeom>
        </p:spPr>
        <p:txBody>
          <a:bodyPr wrap="square">
            <a:spAutoFit/>
          </a:bodyPr>
          <a:lstStyle/>
          <a:p>
            <a:pPr algn="ctr"/>
            <a:r>
              <a:rPr lang="en-IN" sz="2400" b="1" dirty="0" smtClean="0">
                <a:latin typeface="Times New Roman" pitchFamily="18" charset="0"/>
                <a:cs typeface="Times New Roman" pitchFamily="18" charset="0"/>
              </a:rPr>
              <a:t>MOUTHWASH</a:t>
            </a:r>
          </a:p>
          <a:p>
            <a:endParaRPr lang="en-US" sz="2000" dirty="0" smtClean="0">
              <a:latin typeface="Times New Roman" pitchFamily="18" charset="0"/>
              <a:cs typeface="Times New Roman" pitchFamily="18" charset="0"/>
            </a:endParaRPr>
          </a:p>
          <a:p>
            <a:endParaRPr lang="en-IN" sz="2000" dirty="0" smtClean="0">
              <a:latin typeface="Times New Roman" pitchFamily="18" charset="0"/>
              <a:cs typeface="Times New Roman" pitchFamily="18" charset="0"/>
            </a:endParaRPr>
          </a:p>
          <a:p>
            <a:pPr>
              <a:buFont typeface="Wingdings" pitchFamily="2" charset="2"/>
              <a:buChar char="ü"/>
            </a:pPr>
            <a:r>
              <a:rPr lang="en-IN" sz="2000" dirty="0" smtClean="0">
                <a:latin typeface="Times New Roman" pitchFamily="18" charset="0"/>
                <a:cs typeface="Times New Roman" pitchFamily="18" charset="0"/>
              </a:rPr>
              <a:t>A mouthwash may be recommended to treat infection, reduce  inflammation, relieve pain, reduce halitosis or to deliver  fluoride locally for caries prevention.</a:t>
            </a:r>
          </a:p>
          <a:p>
            <a:endParaRPr lang="en-US" sz="2000" dirty="0" smtClean="0">
              <a:latin typeface="Times New Roman" pitchFamily="18" charset="0"/>
              <a:cs typeface="Times New Roman" pitchFamily="18" charset="0"/>
            </a:endParaRPr>
          </a:p>
          <a:p>
            <a:endParaRPr lang="en-IN" sz="2000" dirty="0" smtClean="0">
              <a:latin typeface="Times New Roman" pitchFamily="18" charset="0"/>
              <a:cs typeface="Times New Roman" pitchFamily="18" charset="0"/>
            </a:endParaRPr>
          </a:p>
          <a:p>
            <a:pPr>
              <a:buFont typeface="Wingdings" pitchFamily="2" charset="2"/>
              <a:buChar char="ü"/>
            </a:pPr>
            <a:r>
              <a:rPr lang="en-IN" sz="2000" dirty="0" smtClean="0">
                <a:latin typeface="Times New Roman" pitchFamily="18" charset="0"/>
                <a:cs typeface="Times New Roman" pitchFamily="18" charset="0"/>
              </a:rPr>
              <a:t>Recommending  particular mouthwashes should take into consideration the  patient's ability to perform good oral hygiene practices  </a:t>
            </a:r>
            <a:r>
              <a:rPr lang="en-IN" sz="2000" baseline="30000" dirty="0" smtClean="0">
                <a:latin typeface="Times New Roman" pitchFamily="18" charset="0"/>
                <a:cs typeface="Times New Roman" pitchFamily="18" charset="0"/>
              </a:rPr>
              <a:t>(27)</a:t>
            </a:r>
            <a:endParaRPr lang="en-IN" sz="2000" dirty="0" smtClean="0">
              <a:latin typeface="Times New Roman" pitchFamily="18" charset="0"/>
              <a:cs typeface="Times New Roman" pitchFamily="18" charset="0"/>
            </a:endParaRPr>
          </a:p>
          <a:p>
            <a:pPr>
              <a:buFont typeface="Wingdings" pitchFamily="2" charset="2"/>
              <a:buChar char="ü"/>
            </a:pPr>
            <a:endParaRPr lang="en-IN" sz="2000" dirty="0" smtClean="0">
              <a:latin typeface="Times New Roman" pitchFamily="18" charset="0"/>
              <a:cs typeface="Times New Roman" pitchFamily="18" charset="0"/>
            </a:endParaRPr>
          </a:p>
          <a:p>
            <a:pPr>
              <a:buFont typeface="Wingdings" pitchFamily="2" charset="2"/>
              <a:buChar char="ü"/>
            </a:pPr>
            <a:r>
              <a:rPr lang="en-IN" sz="2000" dirty="0" smtClean="0">
                <a:latin typeface="Times New Roman" pitchFamily="18" charset="0"/>
                <a:cs typeface="Times New Roman" pitchFamily="18" charset="0"/>
              </a:rPr>
              <a:t>The condition of their teeth,  </a:t>
            </a:r>
            <a:r>
              <a:rPr lang="en-IN" sz="2000" dirty="0" err="1" smtClean="0">
                <a:latin typeface="Times New Roman" pitchFamily="18" charset="0"/>
                <a:cs typeface="Times New Roman" pitchFamily="18" charset="0"/>
              </a:rPr>
              <a:t>gingiva</a:t>
            </a:r>
            <a:r>
              <a:rPr lang="en-IN" sz="2000" dirty="0" smtClean="0">
                <a:latin typeface="Times New Roman" pitchFamily="18" charset="0"/>
                <a:cs typeface="Times New Roman" pitchFamily="18" charset="0"/>
              </a:rPr>
              <a:t> and oral mucosa.</a:t>
            </a:r>
          </a:p>
          <a:p>
            <a:endParaRPr lang="en-IN" sz="2000" dirty="0" smtClean="0">
              <a:latin typeface="Times New Roman" pitchFamily="18" charset="0"/>
              <a:cs typeface="Times New Roman" pitchFamily="18" charset="0"/>
            </a:endParaRPr>
          </a:p>
          <a:p>
            <a:pPr>
              <a:buFont typeface="Wingdings" pitchFamily="2" charset="2"/>
              <a:buChar char="ü"/>
            </a:pPr>
            <a:endParaRPr lang="en-IN" sz="2000" dirty="0" smtClean="0">
              <a:latin typeface="Times New Roman" pitchFamily="18" charset="0"/>
              <a:cs typeface="Times New Roman" pitchFamily="18" charset="0"/>
            </a:endParaRPr>
          </a:p>
          <a:p>
            <a:pPr>
              <a:buFont typeface="Wingdings" pitchFamily="2" charset="2"/>
              <a:buChar char="ü"/>
            </a:pPr>
            <a:r>
              <a:rPr lang="en-IN" sz="2000" dirty="0" smtClean="0">
                <a:latin typeface="Times New Roman" pitchFamily="18" charset="0"/>
                <a:cs typeface="Times New Roman" pitchFamily="18" charset="0"/>
              </a:rPr>
              <a:t> The proven efficacy of the  mouthwash and its potential adverse effects</a:t>
            </a: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04800"/>
            <a:ext cx="7391400" cy="5355312"/>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AGENTS USED FOR MOUTHWASH/MOUTHRINSE</a:t>
            </a:r>
          </a:p>
          <a:p>
            <a:pPr algn="ctr"/>
            <a:endParaRPr lang="en-US" sz="2400" b="1" dirty="0" smtClean="0">
              <a:latin typeface="Times New Roman" pitchFamily="18" charset="0"/>
              <a:cs typeface="Times New Roman" pitchFamily="18" charset="0"/>
            </a:endParaRPr>
          </a:p>
          <a:p>
            <a:pPr algn="ctr"/>
            <a:endParaRPr lang="en-US" sz="2400" b="1" dirty="0" smtClean="0">
              <a:latin typeface="Times New Roman" pitchFamily="18" charset="0"/>
              <a:cs typeface="Times New Roman" pitchFamily="18" charset="0"/>
            </a:endParaRPr>
          </a:p>
          <a:p>
            <a:pPr algn="ctr"/>
            <a:endParaRPr lang="en-US" sz="2400" b="1" dirty="0" smtClean="0">
              <a:latin typeface="Times New Roman" pitchFamily="18" charset="0"/>
              <a:cs typeface="Times New Roman" pitchFamily="18" charset="0"/>
            </a:endParaRPr>
          </a:p>
          <a:p>
            <a:pPr algn="ctr"/>
            <a:endParaRPr lang="en-US" sz="2400" b="1"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Chlorhexidine</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Povidone</a:t>
            </a:r>
            <a:r>
              <a:rPr lang="en-US" dirty="0" smtClean="0">
                <a:latin typeface="Times New Roman" pitchFamily="18" charset="0"/>
                <a:cs typeface="Times New Roman" pitchFamily="18" charset="0"/>
              </a:rPr>
              <a:t>-iodine containing mouthwashes</a:t>
            </a:r>
          </a:p>
          <a:p>
            <a:pPr>
              <a:buFont typeface="Wingdings" pitchFamily="2" charset="2"/>
              <a:buChar char="ü"/>
            </a:pP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Cetylpyridinium</a:t>
            </a:r>
            <a:r>
              <a:rPr lang="en-US" dirty="0" smtClean="0">
                <a:latin typeface="Times New Roman" pitchFamily="18" charset="0"/>
                <a:cs typeface="Times New Roman" pitchFamily="18" charset="0"/>
              </a:rPr>
              <a:t> chloride, sodium benzoate  and </a:t>
            </a:r>
            <a:r>
              <a:rPr lang="en-US" dirty="0" err="1" smtClean="0">
                <a:latin typeface="Times New Roman" pitchFamily="18" charset="0"/>
                <a:cs typeface="Times New Roman" pitchFamily="18" charset="0"/>
              </a:rPr>
              <a:t>Triclosan</a:t>
            </a:r>
            <a:endParaRPr lang="en-US" dirty="0" smtClean="0">
              <a:latin typeface="Times New Roman" pitchFamily="18" charset="0"/>
              <a:cs typeface="Times New Roman" pitchFamily="18" charset="0"/>
            </a:endParaRPr>
          </a:p>
          <a:p>
            <a:pPr>
              <a:buFont typeface="Wingdings" pitchFamily="2" charset="2"/>
              <a:buChar char="ü"/>
            </a:pP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   Oxygenating agents</a:t>
            </a:r>
          </a:p>
          <a:p>
            <a:pPr>
              <a:buFont typeface="Wingdings" pitchFamily="2" charset="2"/>
              <a:buChar char="ü"/>
            </a:pP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   Sodium bicarbonate</a:t>
            </a:r>
          </a:p>
          <a:p>
            <a:pPr>
              <a:buFont typeface="Wingdings" pitchFamily="2" charset="2"/>
              <a:buChar char="ü"/>
            </a:pP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   Fluoride-containing mouthwashes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304800"/>
            <a:ext cx="7239000" cy="6217087"/>
          </a:xfrm>
          <a:prstGeom prst="rect">
            <a:avLst/>
          </a:prstGeom>
        </p:spPr>
        <p:txBody>
          <a:bodyPr wrap="square">
            <a:spAutoFit/>
          </a:bodyPr>
          <a:lstStyle/>
          <a:p>
            <a:pPr lvl="0" algn="ctr">
              <a:buNone/>
            </a:pPr>
            <a:endParaRPr lang="en-US" dirty="0" smtClean="0">
              <a:latin typeface="Times New Roman" pitchFamily="18" charset="0"/>
              <a:cs typeface="Times New Roman" pitchFamily="18" charset="0"/>
            </a:endParaRPr>
          </a:p>
          <a:p>
            <a:pPr lvl="0" algn="ctr">
              <a:buNone/>
            </a:pPr>
            <a:r>
              <a:rPr lang="en-US" dirty="0" smtClean="0">
                <a:latin typeface="Times New Roman" pitchFamily="18" charset="0"/>
                <a:cs typeface="Times New Roman" pitchFamily="18" charset="0"/>
              </a:rPr>
              <a:t>MOUTHRINSES/MOUTHWASHES</a:t>
            </a:r>
          </a:p>
          <a:p>
            <a:pPr lvl="0" algn="ctr">
              <a:buNone/>
            </a:pPr>
            <a:r>
              <a:rPr lang="en-US" dirty="0" smtClean="0">
                <a:latin typeface="Times New Roman" pitchFamily="18" charset="0"/>
                <a:cs typeface="Times New Roman" pitchFamily="18" charset="0"/>
              </a:rPr>
              <a:t>IDEAL PROPERTIES OF MOUTH RINSES</a:t>
            </a:r>
          </a:p>
          <a:p>
            <a:pPr lvl="0" algn="ctr">
              <a:buNone/>
            </a:pPr>
            <a:endParaRPr lang="en-US" dirty="0" smtClean="0">
              <a:latin typeface="Times New Roman" pitchFamily="18" charset="0"/>
              <a:cs typeface="Times New Roman" pitchFamily="18" charset="0"/>
            </a:endParaRPr>
          </a:p>
          <a:p>
            <a:pPr lvl="0" algn="ctr">
              <a:buNone/>
            </a:pPr>
            <a:endParaRPr lang="en-US" dirty="0" smtClean="0">
              <a:latin typeface="Times New Roman" pitchFamily="18" charset="0"/>
              <a:cs typeface="Times New Roman" pitchFamily="18" charset="0"/>
            </a:endParaRPr>
          </a:p>
          <a:p>
            <a:pPr lvl="0" algn="ctr">
              <a:buNone/>
            </a:pPr>
            <a:endParaRPr lang="en-US" sz="2000" i="1"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Antimicrobial spectrum appropriate for site of application.</a:t>
            </a:r>
          </a:p>
          <a:p>
            <a:pPr>
              <a:buFont typeface="Wingdings" pitchFamily="2" charset="2"/>
              <a:buChar char="ü"/>
            </a:pP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Exhibit selective activity for some essential microbial biochemical reactions that is not a reaction of the host.</a:t>
            </a:r>
          </a:p>
          <a:p>
            <a:pPr>
              <a:buFont typeface="Wingdings" pitchFamily="2" charset="2"/>
              <a:buChar char="ü"/>
            </a:pP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Rapidly effective.</a:t>
            </a:r>
          </a:p>
          <a:p>
            <a:pPr>
              <a:buFont typeface="Wingdings" pitchFamily="2" charset="2"/>
              <a:buChar char="ü"/>
            </a:pP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Bactericidal instead of </a:t>
            </a:r>
            <a:r>
              <a:rPr lang="en-US" dirty="0" err="1" smtClean="0">
                <a:latin typeface="Times New Roman" pitchFamily="18" charset="0"/>
                <a:cs typeface="Times New Roman" pitchFamily="18" charset="0"/>
              </a:rPr>
              <a:t>bacteriostatic</a:t>
            </a:r>
            <a:r>
              <a:rPr lang="en-US" dirty="0" smtClean="0">
                <a:latin typeface="Times New Roman" pitchFamily="18" charset="0"/>
                <a:cs typeface="Times New Roman" pitchFamily="18" charset="0"/>
              </a:rPr>
              <a:t> </a:t>
            </a:r>
          </a:p>
          <a:p>
            <a:pPr>
              <a:buFont typeface="Wingdings" pitchFamily="2" charset="2"/>
              <a:buChar char="ü"/>
            </a:pP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Be stable &amp; not inactivated by body fluids or infectious exudates</a:t>
            </a:r>
          </a:p>
          <a:p>
            <a:pPr>
              <a:buFont typeface="Wingdings" pitchFamily="2" charset="2"/>
              <a:buChar char="ü"/>
            </a:pP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 Should not induce hypersensitivity with repeated applications</a:t>
            </a:r>
          </a:p>
          <a:p>
            <a:pPr>
              <a:buFont typeface="Wingdings" pitchFamily="2" charset="2"/>
              <a:buChar char="ü"/>
            </a:pP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 Have residual effect after each use</a:t>
            </a:r>
          </a:p>
          <a:p>
            <a:pPr>
              <a:buFont typeface="Wingdings" pitchFamily="2" charset="2"/>
              <a:buChar char="ü"/>
            </a:pP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 Reasonable cost .</a:t>
            </a:r>
            <a:r>
              <a:rPr lang="en-US" baseline="30000" dirty="0" smtClean="0">
                <a:latin typeface="Times New Roman" pitchFamily="18" charset="0"/>
                <a:cs typeface="Times New Roman" pitchFamily="18" charset="0"/>
              </a:rPr>
              <a:t>(28)</a:t>
            </a: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0" y="0"/>
            <a:ext cx="5029200" cy="646331"/>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AVAILABLE MOUTHWASHES AVALIABLE IN INDIA </a:t>
            </a:r>
            <a:endParaRPr lang="en-IN" dirty="0">
              <a:latin typeface="Times New Roman" pitchFamily="18" charset="0"/>
              <a:cs typeface="Times New Roman" pitchFamily="18" charset="0"/>
            </a:endParaRPr>
          </a:p>
        </p:txBody>
      </p:sp>
      <p:sp>
        <p:nvSpPr>
          <p:cNvPr id="7" name="TextBox 6"/>
          <p:cNvSpPr txBox="1"/>
          <p:nvPr/>
        </p:nvSpPr>
        <p:spPr>
          <a:xfrm>
            <a:off x="1676400" y="6119336"/>
            <a:ext cx="6400800" cy="738664"/>
          </a:xfrm>
          <a:prstGeom prst="rect">
            <a:avLst/>
          </a:prstGeom>
          <a:noFill/>
        </p:spPr>
        <p:txBody>
          <a:bodyPr wrap="square" rtlCol="0">
            <a:spAutoFit/>
          </a:bodyPr>
          <a:lstStyle/>
          <a:p>
            <a:r>
              <a:rPr lang="en-US" sz="1400" dirty="0" smtClean="0">
                <a:latin typeface="Times New Roman" pitchFamily="18" charset="0"/>
                <a:cs typeface="Times New Roman" pitchFamily="18" charset="0"/>
              </a:rPr>
              <a:t>ADAPTED FROM- </a:t>
            </a:r>
            <a:r>
              <a:rPr lang="en-IN" sz="1400" dirty="0" err="1" smtClean="0">
                <a:latin typeface="Times New Roman" pitchFamily="18" charset="0"/>
                <a:cs typeface="Times New Roman" pitchFamily="18" charset="0"/>
              </a:rPr>
              <a:t>Kesavarao</a:t>
            </a:r>
            <a:r>
              <a:rPr lang="en-IN" sz="1400" dirty="0" smtClean="0">
                <a:latin typeface="Times New Roman" pitchFamily="18" charset="0"/>
                <a:cs typeface="Times New Roman" pitchFamily="18" charset="0"/>
              </a:rPr>
              <a:t> </a:t>
            </a:r>
            <a:r>
              <a:rPr lang="en-IN" sz="1400" dirty="0" err="1" smtClean="0">
                <a:latin typeface="Times New Roman" pitchFamily="18" charset="0"/>
                <a:cs typeface="Times New Roman" pitchFamily="18" charset="0"/>
              </a:rPr>
              <a:t>Teki</a:t>
            </a:r>
            <a:r>
              <a:rPr lang="en-IN" sz="1400" dirty="0" smtClean="0">
                <a:latin typeface="Times New Roman" pitchFamily="18" charset="0"/>
                <a:cs typeface="Times New Roman" pitchFamily="18" charset="0"/>
              </a:rPr>
              <a:t> et al </a:t>
            </a:r>
            <a:r>
              <a:rPr lang="en-US" sz="1400" dirty="0" smtClean="0">
                <a:latin typeface="Times New Roman" pitchFamily="18" charset="0"/>
                <a:cs typeface="Times New Roman" pitchFamily="18" charset="0"/>
              </a:rPr>
              <a:t> </a:t>
            </a:r>
            <a:r>
              <a:rPr lang="en-IN" sz="1400" dirty="0" smtClean="0">
                <a:latin typeface="Times New Roman" pitchFamily="18" charset="0"/>
                <a:cs typeface="Times New Roman" pitchFamily="18" charset="0"/>
              </a:rPr>
              <a:t>Composition Analysis of the Oral Care products available in Indian market Part II:: Mouthwashes IJARPB, 2012; 2 (3): 338-347.</a:t>
            </a:r>
            <a:r>
              <a:rPr lang="en-IN" sz="1400" baseline="30000" dirty="0" smtClean="0">
                <a:latin typeface="Times New Roman" pitchFamily="18" charset="0"/>
                <a:cs typeface="Times New Roman" pitchFamily="18" charset="0"/>
              </a:rPr>
              <a:t>(29)</a:t>
            </a:r>
            <a:endParaRPr lang="en-IN" sz="1400" dirty="0">
              <a:latin typeface="Times New Roman" pitchFamily="18" charset="0"/>
              <a:cs typeface="Times New Roman" pitchFamily="18" charset="0"/>
            </a:endParaRPr>
          </a:p>
        </p:txBody>
      </p:sp>
      <p:pic>
        <p:nvPicPr>
          <p:cNvPr id="23553" name="Picture 1"/>
          <p:cNvPicPr>
            <a:picLocks noChangeAspect="1" noChangeArrowheads="1"/>
          </p:cNvPicPr>
          <p:nvPr/>
        </p:nvPicPr>
        <p:blipFill>
          <a:blip r:embed="rId2" cstate="print"/>
          <a:srcRect/>
          <a:stretch>
            <a:fillRect/>
          </a:stretch>
        </p:blipFill>
        <p:spPr bwMode="auto">
          <a:xfrm>
            <a:off x="2286000" y="2286000"/>
            <a:ext cx="2057400" cy="3699401"/>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2286000" y="1066800"/>
            <a:ext cx="2057400" cy="1254199"/>
          </a:xfrm>
          <a:prstGeom prst="rect">
            <a:avLst/>
          </a:prstGeom>
          <a:noFill/>
          <a:ln w="9525">
            <a:noFill/>
            <a:miter lim="800000"/>
            <a:headEnd/>
            <a:tailEnd/>
          </a:ln>
        </p:spPr>
      </p:pic>
      <p:pic>
        <p:nvPicPr>
          <p:cNvPr id="23558" name="Picture 6"/>
          <p:cNvPicPr>
            <a:picLocks noChangeAspect="1" noChangeArrowheads="1"/>
          </p:cNvPicPr>
          <p:nvPr/>
        </p:nvPicPr>
        <p:blipFill>
          <a:blip r:embed="rId4" cstate="print"/>
          <a:srcRect/>
          <a:stretch>
            <a:fillRect/>
          </a:stretch>
        </p:blipFill>
        <p:spPr bwMode="auto">
          <a:xfrm>
            <a:off x="4267200" y="1066800"/>
            <a:ext cx="2743200" cy="1250156"/>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4343400" y="2362200"/>
            <a:ext cx="2667000" cy="364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28600"/>
            <a:ext cx="6781800" cy="2862322"/>
          </a:xfrm>
          <a:prstGeom prst="rect">
            <a:avLst/>
          </a:prstGeom>
        </p:spPr>
        <p:txBody>
          <a:bodyPr wrap="square">
            <a:spAutoFit/>
          </a:bodyPr>
          <a:lstStyle/>
          <a:p>
            <a:pPr algn="ctr"/>
            <a:r>
              <a:rPr lang="en-IN" b="1" dirty="0" smtClean="0">
                <a:latin typeface="Times New Roman" pitchFamily="18" charset="0"/>
                <a:cs typeface="Times New Roman" pitchFamily="18" charset="0"/>
              </a:rPr>
              <a:t>ORAL IRRIGATION</a:t>
            </a:r>
          </a:p>
          <a:p>
            <a:pPr algn="ctr"/>
            <a:endParaRPr lang="en-US" b="1" dirty="0" smtClean="0">
              <a:latin typeface="Times New Roman" pitchFamily="18" charset="0"/>
              <a:cs typeface="Times New Roman" pitchFamily="18" charset="0"/>
            </a:endParaRPr>
          </a:p>
          <a:p>
            <a:pPr algn="ctr"/>
            <a:endParaRPr lang="en-IN" b="1" dirty="0" smtClean="0">
              <a:latin typeface="Times New Roman" pitchFamily="18" charset="0"/>
              <a:cs typeface="Times New Roman" pitchFamily="18" charset="0"/>
            </a:endParaRPr>
          </a:p>
          <a:p>
            <a:r>
              <a:rPr lang="en-IN" dirty="0" smtClean="0">
                <a:latin typeface="Times New Roman" pitchFamily="18" charset="0"/>
                <a:cs typeface="Times New Roman" pitchFamily="18" charset="0"/>
              </a:rPr>
              <a:t>Purpose of an oral irrigator</a:t>
            </a:r>
          </a:p>
          <a:p>
            <a:endParaRPr lang="en-IN" dirty="0" smtClean="0">
              <a:latin typeface="Times New Roman" pitchFamily="18" charset="0"/>
              <a:cs typeface="Times New Roman" pitchFamily="18" charset="0"/>
            </a:endParaRPr>
          </a:p>
          <a:p>
            <a:endParaRPr lang="en-IN" dirty="0" smtClean="0">
              <a:latin typeface="Times New Roman" pitchFamily="18" charset="0"/>
              <a:cs typeface="Times New Roman" pitchFamily="18" charset="0"/>
            </a:endParaRPr>
          </a:p>
          <a:p>
            <a:pPr>
              <a:buFont typeface="Wingdings" pitchFamily="2" charset="2"/>
              <a:buChar char="ü"/>
            </a:pPr>
            <a:endParaRPr lang="en-IN" dirty="0" smtClean="0">
              <a:latin typeface="Times New Roman" pitchFamily="18" charset="0"/>
              <a:cs typeface="Times New Roman" pitchFamily="18" charset="0"/>
            </a:endParaRPr>
          </a:p>
          <a:p>
            <a:pPr>
              <a:buFont typeface="Wingdings" pitchFamily="2" charset="2"/>
              <a:buChar char="ü"/>
            </a:pPr>
            <a:r>
              <a:rPr lang="en-IN" dirty="0" smtClean="0">
                <a:latin typeface="Times New Roman" pitchFamily="18" charset="0"/>
                <a:cs typeface="Times New Roman" pitchFamily="18" charset="0"/>
              </a:rPr>
              <a:t>Reduction of gingivitis &amp; bleeding</a:t>
            </a:r>
          </a:p>
          <a:p>
            <a:pPr>
              <a:buFont typeface="Wingdings" pitchFamily="2" charset="2"/>
              <a:buChar char="ü"/>
            </a:pPr>
            <a:r>
              <a:rPr lang="en-IN" dirty="0" smtClean="0">
                <a:latin typeface="Times New Roman" pitchFamily="18" charset="0"/>
                <a:cs typeface="Times New Roman" pitchFamily="18" charset="0"/>
              </a:rPr>
              <a:t>Reduction or alteration of </a:t>
            </a:r>
            <a:r>
              <a:rPr lang="en-IN" dirty="0" err="1" smtClean="0">
                <a:latin typeface="Times New Roman" pitchFamily="18" charset="0"/>
                <a:cs typeface="Times New Roman" pitchFamily="18" charset="0"/>
              </a:rPr>
              <a:t>subgingival</a:t>
            </a:r>
            <a:r>
              <a:rPr lang="en-IN" dirty="0" smtClean="0">
                <a:latin typeface="Times New Roman" pitchFamily="18" charset="0"/>
                <a:cs typeface="Times New Roman" pitchFamily="18" charset="0"/>
              </a:rPr>
              <a:t> dental </a:t>
            </a:r>
            <a:r>
              <a:rPr lang="en-IN" dirty="0" err="1" smtClean="0">
                <a:latin typeface="Times New Roman" pitchFamily="18" charset="0"/>
                <a:cs typeface="Times New Roman" pitchFamily="18" charset="0"/>
              </a:rPr>
              <a:t>biofilm</a:t>
            </a:r>
            <a:endParaRPr lang="en-IN" dirty="0" smtClean="0">
              <a:latin typeface="Times New Roman" pitchFamily="18" charset="0"/>
              <a:cs typeface="Times New Roman" pitchFamily="18" charset="0"/>
            </a:endParaRPr>
          </a:p>
          <a:p>
            <a:pPr>
              <a:buFont typeface="Wingdings" pitchFamily="2" charset="2"/>
              <a:buChar char="ü"/>
            </a:pPr>
            <a:r>
              <a:rPr lang="en-IN" dirty="0" err="1" smtClean="0">
                <a:latin typeface="Times New Roman" pitchFamily="18" charset="0"/>
                <a:cs typeface="Times New Roman" pitchFamily="18" charset="0"/>
              </a:rPr>
              <a:t>Subgingival</a:t>
            </a:r>
            <a:r>
              <a:rPr lang="en-IN" dirty="0" smtClean="0">
                <a:latin typeface="Times New Roman" pitchFamily="18" charset="0"/>
                <a:cs typeface="Times New Roman" pitchFamily="18" charset="0"/>
              </a:rPr>
              <a:t> delivery of antimicrobial agents</a:t>
            </a:r>
            <a:endParaRPr lang="en-IN" dirty="0">
              <a:latin typeface="Times New Roman" pitchFamily="18" charset="0"/>
              <a:cs typeface="Times New Roman" pitchFamily="18" charset="0"/>
            </a:endParaRPr>
          </a:p>
        </p:txBody>
      </p:sp>
      <p:sp>
        <p:nvSpPr>
          <p:cNvPr id="3" name="Rectangle 2"/>
          <p:cNvSpPr/>
          <p:nvPr/>
        </p:nvSpPr>
        <p:spPr>
          <a:xfrm>
            <a:off x="1752600" y="4038600"/>
            <a:ext cx="6324600" cy="1200329"/>
          </a:xfrm>
          <a:prstGeom prst="rect">
            <a:avLst/>
          </a:prstGeom>
        </p:spPr>
        <p:txBody>
          <a:bodyPr wrap="square">
            <a:spAutoFit/>
          </a:bodyPr>
          <a:lstStyle/>
          <a:p>
            <a:pPr algn="ctr"/>
            <a:r>
              <a:rPr lang="en-IN" dirty="0" smtClean="0">
                <a:latin typeface="Times New Roman" pitchFamily="18" charset="0"/>
                <a:cs typeface="Times New Roman" pitchFamily="18" charset="0"/>
              </a:rPr>
              <a:t>CLASSFICATION</a:t>
            </a:r>
          </a:p>
          <a:p>
            <a:pPr algn="ctr"/>
            <a:endParaRPr lang="en-IN" dirty="0" smtClean="0">
              <a:latin typeface="Times New Roman" pitchFamily="18" charset="0"/>
              <a:cs typeface="Times New Roman" pitchFamily="18" charset="0"/>
            </a:endParaRPr>
          </a:p>
          <a:p>
            <a:pPr>
              <a:buFont typeface="Wingdings" pitchFamily="2" charset="2"/>
              <a:buChar char="ü"/>
            </a:pPr>
            <a:r>
              <a:rPr lang="en-IN" dirty="0" smtClean="0">
                <a:latin typeface="Times New Roman" pitchFamily="18" charset="0"/>
                <a:cs typeface="Times New Roman" pitchFamily="18" charset="0"/>
              </a:rPr>
              <a:t>Power driven-  WATER JET</a:t>
            </a:r>
          </a:p>
          <a:p>
            <a:pPr>
              <a:buFont typeface="Wingdings" pitchFamily="2" charset="2"/>
              <a:buChar char="ü"/>
            </a:pPr>
            <a:r>
              <a:rPr lang="en-IN" dirty="0" smtClean="0">
                <a:latin typeface="Times New Roman" pitchFamily="18" charset="0"/>
                <a:cs typeface="Times New Roman" pitchFamily="18" charset="0"/>
              </a:rPr>
              <a:t>Non-power driven</a:t>
            </a:r>
            <a:endParaRPr lang="en-IN" dirty="0">
              <a:latin typeface="Times New Roman" pitchFamily="18" charset="0"/>
              <a:cs typeface="Times New Roman" pitchFamily="18" charset="0"/>
            </a:endParaRPr>
          </a:p>
        </p:txBody>
      </p:sp>
      <p:sp>
        <p:nvSpPr>
          <p:cNvPr id="4" name="Rectangle 3"/>
          <p:cNvSpPr/>
          <p:nvPr/>
        </p:nvSpPr>
        <p:spPr>
          <a:xfrm>
            <a:off x="1752600" y="5257800"/>
            <a:ext cx="6477000" cy="1200329"/>
          </a:xfrm>
          <a:prstGeom prst="rect">
            <a:avLst/>
          </a:prstGeom>
        </p:spPr>
        <p:txBody>
          <a:bodyPr wrap="square">
            <a:spAutoFit/>
          </a:bodyPr>
          <a:lstStyle/>
          <a:p>
            <a:r>
              <a:rPr lang="en-IN" dirty="0" smtClean="0">
                <a:latin typeface="Times New Roman" pitchFamily="18" charset="0"/>
                <a:cs typeface="Times New Roman" pitchFamily="18" charset="0"/>
              </a:rPr>
              <a:t>Non-powered driven irrigators attach to household water supply:</a:t>
            </a:r>
          </a:p>
          <a:p>
            <a:pPr>
              <a:buFont typeface="Wingdings" pitchFamily="2" charset="2"/>
              <a:buChar char="ü"/>
            </a:pPr>
            <a:endParaRPr lang="en-IN" dirty="0" smtClean="0">
              <a:latin typeface="Times New Roman" pitchFamily="18" charset="0"/>
              <a:cs typeface="Times New Roman" pitchFamily="18" charset="0"/>
            </a:endParaRPr>
          </a:p>
          <a:p>
            <a:pPr>
              <a:buFont typeface="Wingdings" pitchFamily="2" charset="2"/>
              <a:buChar char="ü"/>
            </a:pPr>
            <a:r>
              <a:rPr lang="en-IN" dirty="0" smtClean="0">
                <a:latin typeface="Times New Roman" pitchFamily="18" charset="0"/>
                <a:cs typeface="Times New Roman" pitchFamily="18" charset="0"/>
              </a:rPr>
              <a:t>Faucet</a:t>
            </a:r>
          </a:p>
          <a:p>
            <a:pPr>
              <a:buFont typeface="Wingdings" pitchFamily="2" charset="2"/>
              <a:buChar char="ü"/>
            </a:pPr>
            <a:r>
              <a:rPr lang="en-IN" dirty="0" smtClean="0">
                <a:latin typeface="Times New Roman" pitchFamily="18" charset="0"/>
                <a:cs typeface="Times New Roman" pitchFamily="18" charset="0"/>
              </a:rPr>
              <a:t>Shower</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28600"/>
            <a:ext cx="6553200" cy="2308324"/>
          </a:xfrm>
          <a:prstGeom prst="rect">
            <a:avLst/>
          </a:prstGeom>
        </p:spPr>
        <p:txBody>
          <a:bodyPr wrap="square">
            <a:spAutoFit/>
          </a:bodyPr>
          <a:lstStyle/>
          <a:p>
            <a:pPr algn="ctr"/>
            <a:r>
              <a:rPr lang="en-US" b="1" dirty="0" smtClean="0">
                <a:latin typeface="Times New Roman" pitchFamily="18" charset="0"/>
                <a:cs typeface="Times New Roman" pitchFamily="18" charset="0"/>
              </a:rPr>
              <a:t>ORAL  IRRIGATORS</a:t>
            </a:r>
          </a:p>
          <a:p>
            <a:pPr algn="ctr"/>
            <a:endParaRPr lang="en-US" b="1"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Oral irrigators deliver a pulsating stream of water or chemical agent through a nozzle to the teeth and </a:t>
            </a:r>
            <a:r>
              <a:rPr lang="en-US" dirty="0" err="1" smtClean="0">
                <a:latin typeface="Times New Roman" pitchFamily="18" charset="0"/>
                <a:cs typeface="Times New Roman" pitchFamily="18" charset="0"/>
              </a:rPr>
              <a:t>gingiva</a:t>
            </a:r>
            <a:r>
              <a:rPr lang="en-US" dirty="0" smtClean="0">
                <a:latin typeface="Times New Roman" pitchFamily="18" charset="0"/>
                <a:cs typeface="Times New Roman" pitchFamily="18" charset="0"/>
              </a:rPr>
              <a:t>.</a:t>
            </a:r>
          </a:p>
          <a:p>
            <a:pPr>
              <a:buFont typeface="Wingdings" pitchFamily="2" charset="2"/>
              <a:buChar char="ü"/>
            </a:pP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Oral irrigation can be applied at home by the patient or in the dental office. </a:t>
            </a:r>
          </a:p>
          <a:p>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4" name="Picture 4" descr="f015-028-X4245"/>
          <p:cNvPicPr>
            <a:picLocks noChangeAspect="1" noChangeArrowheads="1"/>
          </p:cNvPicPr>
          <p:nvPr/>
        </p:nvPicPr>
        <p:blipFill>
          <a:blip r:embed="rId2" cstate="print"/>
          <a:srcRect/>
          <a:stretch>
            <a:fillRect/>
          </a:stretch>
        </p:blipFill>
        <p:spPr bwMode="auto">
          <a:xfrm>
            <a:off x="3733800" y="2895600"/>
            <a:ext cx="2438400" cy="3522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2667000"/>
            <a:ext cx="6629400" cy="3908762"/>
          </a:xfrm>
          <a:prstGeom prst="rect">
            <a:avLst/>
          </a:prstGeom>
        </p:spPr>
        <p:txBody>
          <a:bodyPr wrap="square">
            <a:spAutoFit/>
          </a:bodyPr>
          <a:lstStyle/>
          <a:p>
            <a:pPr algn="ctr"/>
            <a:endParaRPr lang="en-IN" sz="1600" b="1" dirty="0" smtClean="0">
              <a:latin typeface="Times New Roman" pitchFamily="18" charset="0"/>
              <a:cs typeface="Times New Roman" pitchFamily="18" charset="0"/>
            </a:endParaRPr>
          </a:p>
          <a:p>
            <a:pPr algn="ctr"/>
            <a:endParaRPr lang="en-IN" sz="1600" b="1" dirty="0" smtClean="0">
              <a:latin typeface="Times New Roman" pitchFamily="18" charset="0"/>
              <a:cs typeface="Times New Roman" pitchFamily="18" charset="0"/>
            </a:endParaRPr>
          </a:p>
          <a:p>
            <a:pPr algn="ctr"/>
            <a:r>
              <a:rPr lang="en-IN" b="1" dirty="0" smtClean="0">
                <a:latin typeface="Times New Roman" pitchFamily="18" charset="0"/>
                <a:cs typeface="Times New Roman" pitchFamily="18" charset="0"/>
              </a:rPr>
              <a:t>SUPRAGINGIVAL IRRIGATION </a:t>
            </a:r>
          </a:p>
          <a:p>
            <a:pPr algn="ctr">
              <a:buFont typeface="Wingdings" pitchFamily="2" charset="2"/>
              <a:buChar char="ü"/>
            </a:pPr>
            <a:endParaRPr lang="en-US" sz="1600" b="1" dirty="0" smtClean="0">
              <a:latin typeface="Times New Roman" pitchFamily="18" charset="0"/>
              <a:cs typeface="Times New Roman" pitchFamily="18" charset="0"/>
            </a:endParaRPr>
          </a:p>
          <a:p>
            <a:pPr algn="ctr">
              <a:buFont typeface="Wingdings" pitchFamily="2" charset="2"/>
              <a:buChar char="ü"/>
            </a:pPr>
            <a:endParaRPr lang="en-IN" sz="1600" b="1" dirty="0" smtClean="0">
              <a:latin typeface="Times New Roman" pitchFamily="18" charset="0"/>
              <a:cs typeface="Times New Roman" pitchFamily="18" charset="0"/>
            </a:endParaRPr>
          </a:p>
          <a:p>
            <a:pPr>
              <a:buFont typeface="Wingdings" pitchFamily="2" charset="2"/>
              <a:buChar char="ü"/>
            </a:pPr>
            <a:r>
              <a:rPr lang="en-IN" sz="1600" dirty="0" err="1" smtClean="0">
                <a:latin typeface="Times New Roman" pitchFamily="18" charset="0"/>
                <a:cs typeface="Times New Roman" pitchFamily="18" charset="0"/>
              </a:rPr>
              <a:t>Supragingival</a:t>
            </a:r>
            <a:r>
              <a:rPr lang="en-IN" sz="1600" dirty="0" smtClean="0">
                <a:latin typeface="Times New Roman" pitchFamily="18" charset="0"/>
                <a:cs typeface="Times New Roman" pitchFamily="18" charset="0"/>
              </a:rPr>
              <a:t> is usually performed once or twice daily by the patient as an adjunct to </a:t>
            </a:r>
            <a:r>
              <a:rPr lang="en-IN" sz="1600" dirty="0" err="1" smtClean="0">
                <a:latin typeface="Times New Roman" pitchFamily="18" charset="0"/>
                <a:cs typeface="Times New Roman" pitchFamily="18" charset="0"/>
              </a:rPr>
              <a:t>toothbrushing</a:t>
            </a:r>
            <a:r>
              <a:rPr lang="en-IN" sz="1600" dirty="0" smtClean="0">
                <a:latin typeface="Times New Roman" pitchFamily="18" charset="0"/>
                <a:cs typeface="Times New Roman" pitchFamily="18" charset="0"/>
              </a:rPr>
              <a:t> and flossing. </a:t>
            </a:r>
          </a:p>
          <a:p>
            <a:pPr>
              <a:buFont typeface="Wingdings" pitchFamily="2" charset="2"/>
              <a:buChar char="ü"/>
            </a:pPr>
            <a:endParaRPr lang="en-IN" sz="1600" dirty="0" smtClean="0">
              <a:latin typeface="Times New Roman" pitchFamily="18" charset="0"/>
              <a:cs typeface="Times New Roman" pitchFamily="18" charset="0"/>
            </a:endParaRPr>
          </a:p>
          <a:p>
            <a:pPr>
              <a:buFont typeface="Wingdings" pitchFamily="2" charset="2"/>
              <a:buChar char="ü"/>
            </a:pPr>
            <a:r>
              <a:rPr lang="en-IN" sz="1600" dirty="0" smtClean="0">
                <a:latin typeface="Times New Roman" pitchFamily="18" charset="0"/>
                <a:cs typeface="Times New Roman" pitchFamily="18" charset="0"/>
              </a:rPr>
              <a:t>The irrigator's nozzle should be positioned at some distance from the gingival margin and the jet stream lined perpendicular to the long axis of the teeth to achieve optimal </a:t>
            </a:r>
            <a:r>
              <a:rPr lang="en-IN" sz="1600" dirty="0" err="1" smtClean="0">
                <a:latin typeface="Times New Roman" pitchFamily="18" charset="0"/>
                <a:cs typeface="Times New Roman" pitchFamily="18" charset="0"/>
              </a:rPr>
              <a:t>subgingival</a:t>
            </a:r>
            <a:r>
              <a:rPr lang="en-IN" sz="1600" dirty="0" smtClean="0">
                <a:latin typeface="Times New Roman" pitchFamily="18" charset="0"/>
                <a:cs typeface="Times New Roman" pitchFamily="18" charset="0"/>
              </a:rPr>
              <a:t> penetration of an </a:t>
            </a:r>
            <a:r>
              <a:rPr lang="en-IN" sz="1600" dirty="0" err="1" smtClean="0">
                <a:latin typeface="Times New Roman" pitchFamily="18" charset="0"/>
                <a:cs typeface="Times New Roman" pitchFamily="18" charset="0"/>
              </a:rPr>
              <a:t>irrigant</a:t>
            </a:r>
            <a:r>
              <a:rPr lang="en-IN" sz="1600" dirty="0" smtClean="0">
                <a:latin typeface="Times New Roman" pitchFamily="18" charset="0"/>
                <a:cs typeface="Times New Roman" pitchFamily="18" charset="0"/>
              </a:rPr>
              <a:t>.</a:t>
            </a:r>
          </a:p>
          <a:p>
            <a:pPr>
              <a:buFont typeface="Wingdings" pitchFamily="2" charset="2"/>
              <a:buChar char="ü"/>
            </a:pPr>
            <a:endParaRPr lang="en-US" sz="1600" dirty="0" smtClean="0">
              <a:latin typeface="Times New Roman" pitchFamily="18" charset="0"/>
              <a:cs typeface="Times New Roman" pitchFamily="18" charset="0"/>
            </a:endParaRPr>
          </a:p>
          <a:p>
            <a:pPr>
              <a:buFont typeface="Wingdings" pitchFamily="2" charset="2"/>
              <a:buChar char="ü"/>
            </a:pPr>
            <a:r>
              <a:rPr lang="en-IN" sz="1600" dirty="0" smtClean="0">
                <a:latin typeface="Times New Roman" pitchFamily="18" charset="0"/>
                <a:cs typeface="Times New Roman" pitchFamily="18" charset="0"/>
              </a:rPr>
              <a:t>Irrigation pressures of 540 </a:t>
            </a:r>
            <a:r>
              <a:rPr lang="en-IN" sz="1600" dirty="0" err="1" smtClean="0">
                <a:latin typeface="Times New Roman" pitchFamily="18" charset="0"/>
                <a:cs typeface="Times New Roman" pitchFamily="18" charset="0"/>
              </a:rPr>
              <a:t>kPa</a:t>
            </a:r>
            <a:r>
              <a:rPr lang="en-IN" sz="1600" dirty="0" smtClean="0">
                <a:latin typeface="Times New Roman" pitchFamily="18" charset="0"/>
                <a:cs typeface="Times New Roman" pitchFamily="18" charset="0"/>
              </a:rPr>
              <a:t> to 620 </a:t>
            </a:r>
            <a:r>
              <a:rPr lang="en-IN" sz="1600" dirty="0" err="1" smtClean="0">
                <a:latin typeface="Times New Roman" pitchFamily="18" charset="0"/>
                <a:cs typeface="Times New Roman" pitchFamily="18" charset="0"/>
              </a:rPr>
              <a:t>kPa</a:t>
            </a:r>
            <a:r>
              <a:rPr lang="en-IN" sz="1600" dirty="0" smtClean="0">
                <a:latin typeface="Times New Roman" pitchFamily="18" charset="0"/>
                <a:cs typeface="Times New Roman" pitchFamily="18" charset="0"/>
              </a:rPr>
              <a:t> (80 psi to 90 psi) can be tolerated without adverse effects.</a:t>
            </a:r>
            <a:r>
              <a:rPr lang="en-IN" sz="1600" baseline="30000" dirty="0" smtClean="0">
                <a:latin typeface="Times New Roman" pitchFamily="18" charset="0"/>
                <a:cs typeface="Times New Roman" pitchFamily="18" charset="0"/>
              </a:rPr>
              <a:t>(30)</a:t>
            </a:r>
            <a:endParaRPr lang="en-IN" sz="1600" dirty="0" smtClean="0">
              <a:latin typeface="Times New Roman" pitchFamily="18" charset="0"/>
              <a:cs typeface="Times New Roman" pitchFamily="18" charset="0"/>
            </a:endParaRPr>
          </a:p>
          <a:p>
            <a:pPr>
              <a:buFont typeface="Wingdings" pitchFamily="2" charset="2"/>
              <a:buChar char="ü"/>
            </a:pPr>
            <a:endParaRPr lang="en-IN" sz="1400" dirty="0">
              <a:latin typeface="Times New Roman" pitchFamily="18" charset="0"/>
              <a:cs typeface="Times New Roman" pitchFamily="18" charset="0"/>
            </a:endParaRPr>
          </a:p>
        </p:txBody>
      </p:sp>
      <p:pic>
        <p:nvPicPr>
          <p:cNvPr id="12290" name="Picture 2" descr="http://www.dentalaegis.com/media/36931/"/>
          <p:cNvPicPr>
            <a:picLocks noChangeAspect="1" noChangeArrowheads="1"/>
          </p:cNvPicPr>
          <p:nvPr/>
        </p:nvPicPr>
        <p:blipFill>
          <a:blip r:embed="rId2" cstate="print"/>
          <a:srcRect/>
          <a:stretch>
            <a:fillRect/>
          </a:stretch>
        </p:blipFill>
        <p:spPr bwMode="auto">
          <a:xfrm>
            <a:off x="2743200" y="381000"/>
            <a:ext cx="4645025" cy="26166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762000"/>
            <a:ext cx="6477000" cy="5509200"/>
          </a:xfrm>
          <a:prstGeom prst="rect">
            <a:avLst/>
          </a:prstGeom>
        </p:spPr>
        <p:txBody>
          <a:bodyPr wrap="square">
            <a:spAutoFit/>
          </a:bodyPr>
          <a:lstStyle/>
          <a:p>
            <a:pPr algn="ctr"/>
            <a:r>
              <a:rPr lang="en-IN" sz="1600" b="1" dirty="0" smtClean="0">
                <a:latin typeface="Times New Roman" pitchFamily="18" charset="0"/>
                <a:cs typeface="Times New Roman" pitchFamily="18" charset="0"/>
              </a:rPr>
              <a:t>SUBGINGIVAL IRRIGATION</a:t>
            </a:r>
          </a:p>
          <a:p>
            <a:pPr algn="ctr"/>
            <a:endParaRPr lang="en-US" sz="1600" b="1" dirty="0" smtClean="0">
              <a:latin typeface="Times New Roman" pitchFamily="18" charset="0"/>
              <a:cs typeface="Times New Roman" pitchFamily="18" charset="0"/>
            </a:endParaRPr>
          </a:p>
          <a:p>
            <a:pPr algn="ctr"/>
            <a:endParaRPr lang="en-US" sz="1600" b="1" dirty="0" smtClean="0">
              <a:latin typeface="Times New Roman" pitchFamily="18" charset="0"/>
              <a:cs typeface="Times New Roman" pitchFamily="18" charset="0"/>
            </a:endParaRPr>
          </a:p>
          <a:p>
            <a:pPr algn="ctr"/>
            <a:endParaRPr lang="en-IN" sz="1600" b="1" dirty="0" smtClean="0">
              <a:latin typeface="Times New Roman" pitchFamily="18" charset="0"/>
              <a:cs typeface="Times New Roman" pitchFamily="18" charset="0"/>
            </a:endParaRPr>
          </a:p>
          <a:p>
            <a:pPr algn="ctr"/>
            <a:endParaRPr lang="en-IN" sz="1600" b="1" dirty="0" smtClean="0">
              <a:latin typeface="Times New Roman" pitchFamily="18" charset="0"/>
              <a:cs typeface="Times New Roman" pitchFamily="18" charset="0"/>
            </a:endParaRPr>
          </a:p>
          <a:p>
            <a:pPr>
              <a:buFont typeface="Wingdings" pitchFamily="2" charset="2"/>
              <a:buChar char="ü"/>
            </a:pPr>
            <a:r>
              <a:rPr lang="en-IN" sz="1600" dirty="0" smtClean="0">
                <a:latin typeface="Times New Roman" pitchFamily="18" charset="0"/>
                <a:cs typeface="Times New Roman" pitchFamily="18" charset="0"/>
              </a:rPr>
              <a:t>To penetrate the periodontal pocket near its base by rubber tip nozzles are positioned at the gingival margin  or blunted </a:t>
            </a:r>
            <a:r>
              <a:rPr lang="en-IN" sz="1600" dirty="0" err="1" smtClean="0">
                <a:latin typeface="Times New Roman" pitchFamily="18" charset="0"/>
                <a:cs typeface="Times New Roman" pitchFamily="18" charset="0"/>
              </a:rPr>
              <a:t>cannulas</a:t>
            </a:r>
            <a:r>
              <a:rPr lang="en-IN" sz="1600" dirty="0" smtClean="0">
                <a:latin typeface="Times New Roman" pitchFamily="18" charset="0"/>
                <a:cs typeface="Times New Roman" pitchFamily="18" charset="0"/>
              </a:rPr>
              <a:t> with an end or side port are inserted into the periodontal pocket.</a:t>
            </a:r>
          </a:p>
          <a:p>
            <a:pPr>
              <a:buFont typeface="Wingdings" pitchFamily="2" charset="2"/>
              <a:buChar char="ü"/>
            </a:pPr>
            <a:endParaRPr lang="en-IN" sz="1600" dirty="0" smtClean="0">
              <a:latin typeface="Times New Roman" pitchFamily="18" charset="0"/>
              <a:cs typeface="Times New Roman" pitchFamily="18" charset="0"/>
            </a:endParaRPr>
          </a:p>
          <a:p>
            <a:endParaRPr lang="en-IN" sz="1600" dirty="0" smtClean="0">
              <a:latin typeface="Times New Roman" pitchFamily="18" charset="0"/>
              <a:cs typeface="Times New Roman" pitchFamily="18" charset="0"/>
            </a:endParaRPr>
          </a:p>
          <a:p>
            <a:pPr>
              <a:buFont typeface="Wingdings" pitchFamily="2" charset="2"/>
              <a:buChar char="ü"/>
            </a:pPr>
            <a:r>
              <a:rPr lang="en-IN" sz="1600" dirty="0" smtClean="0">
                <a:latin typeface="Times New Roman" pitchFamily="18" charset="0"/>
                <a:cs typeface="Times New Roman" pitchFamily="18" charset="0"/>
              </a:rPr>
              <a:t>Ejection site pressures at the opening of various tip designs have been</a:t>
            </a:r>
          </a:p>
          <a:p>
            <a:r>
              <a:rPr lang="en-IN" sz="1600" dirty="0" smtClean="0">
                <a:latin typeface="Times New Roman" pitchFamily="18" charset="0"/>
                <a:cs typeface="Times New Roman" pitchFamily="18" charset="0"/>
              </a:rPr>
              <a:t>demonstrated to range from 0.7 </a:t>
            </a:r>
            <a:r>
              <a:rPr lang="en-IN" sz="1600" dirty="0" err="1" smtClean="0">
                <a:latin typeface="Times New Roman" pitchFamily="18" charset="0"/>
                <a:cs typeface="Times New Roman" pitchFamily="18" charset="0"/>
              </a:rPr>
              <a:t>kPa</a:t>
            </a:r>
            <a:r>
              <a:rPr lang="en-IN" sz="1600" dirty="0" smtClean="0">
                <a:latin typeface="Times New Roman" pitchFamily="18" charset="0"/>
                <a:cs typeface="Times New Roman" pitchFamily="18" charset="0"/>
              </a:rPr>
              <a:t> to 35 </a:t>
            </a:r>
            <a:r>
              <a:rPr lang="en-IN" sz="1600" dirty="0" err="1" smtClean="0">
                <a:latin typeface="Times New Roman" pitchFamily="18" charset="0"/>
                <a:cs typeface="Times New Roman" pitchFamily="18" charset="0"/>
              </a:rPr>
              <a:t>kPa</a:t>
            </a:r>
            <a:r>
              <a:rPr lang="en-IN" sz="1600" dirty="0" smtClean="0">
                <a:latin typeface="Times New Roman" pitchFamily="18" charset="0"/>
                <a:cs typeface="Times New Roman" pitchFamily="18" charset="0"/>
              </a:rPr>
              <a:t> (0.1 psi to 5 psi) and were lowest in side port systems . </a:t>
            </a:r>
          </a:p>
          <a:p>
            <a:endParaRPr lang="en-US" sz="1600" dirty="0" smtClean="0">
              <a:latin typeface="Times New Roman" pitchFamily="18" charset="0"/>
              <a:cs typeface="Times New Roman" pitchFamily="18" charset="0"/>
            </a:endParaRPr>
          </a:p>
          <a:p>
            <a:endParaRPr lang="en-IN" sz="1600" dirty="0" smtClean="0">
              <a:latin typeface="Times New Roman" pitchFamily="18" charset="0"/>
              <a:cs typeface="Times New Roman" pitchFamily="18" charset="0"/>
            </a:endParaRPr>
          </a:p>
          <a:p>
            <a:pPr>
              <a:buFont typeface="Wingdings" pitchFamily="2" charset="2"/>
              <a:buChar char="ü"/>
            </a:pPr>
            <a:r>
              <a:rPr lang="en-IN" sz="1600" dirty="0" smtClean="0">
                <a:latin typeface="Times New Roman" pitchFamily="18" charset="0"/>
                <a:cs typeface="Times New Roman" pitchFamily="18" charset="0"/>
              </a:rPr>
              <a:t>Care should be taken not to block the opening of the </a:t>
            </a:r>
            <a:r>
              <a:rPr lang="en-IN" sz="1600" dirty="0" err="1" smtClean="0">
                <a:latin typeface="Times New Roman" pitchFamily="18" charset="0"/>
                <a:cs typeface="Times New Roman" pitchFamily="18" charset="0"/>
              </a:rPr>
              <a:t>canula</a:t>
            </a:r>
            <a:r>
              <a:rPr lang="en-IN" sz="1600" dirty="0" smtClean="0">
                <a:latin typeface="Times New Roman" pitchFamily="18" charset="0"/>
                <a:cs typeface="Times New Roman" pitchFamily="18" charset="0"/>
              </a:rPr>
              <a:t> to prevent excessive pressure </a:t>
            </a:r>
            <a:r>
              <a:rPr lang="en-IN" sz="1600" dirty="0" err="1" smtClean="0">
                <a:latin typeface="Times New Roman" pitchFamily="18" charset="0"/>
                <a:cs typeface="Times New Roman" pitchFamily="18" charset="0"/>
              </a:rPr>
              <a:t>buildup</a:t>
            </a:r>
            <a:r>
              <a:rPr lang="en-IN" sz="1600" dirty="0" smtClean="0">
                <a:latin typeface="Times New Roman" pitchFamily="18" charset="0"/>
                <a:cs typeface="Times New Roman" pitchFamily="18" charset="0"/>
              </a:rPr>
              <a:t>. </a:t>
            </a:r>
          </a:p>
          <a:p>
            <a:endParaRPr lang="en-US" sz="1600" dirty="0" smtClean="0">
              <a:latin typeface="Times New Roman" pitchFamily="18" charset="0"/>
              <a:cs typeface="Times New Roman" pitchFamily="18" charset="0"/>
            </a:endParaRPr>
          </a:p>
          <a:p>
            <a:endParaRPr lang="en-IN" sz="1600" dirty="0" smtClean="0">
              <a:latin typeface="Times New Roman" pitchFamily="18" charset="0"/>
              <a:cs typeface="Times New Roman" pitchFamily="18" charset="0"/>
            </a:endParaRPr>
          </a:p>
          <a:p>
            <a:pPr>
              <a:buFont typeface="Wingdings" pitchFamily="2" charset="2"/>
              <a:buChar char="ü"/>
            </a:pPr>
            <a:r>
              <a:rPr lang="en-IN" sz="1600" dirty="0" smtClean="0">
                <a:latin typeface="Times New Roman" pitchFamily="18" charset="0"/>
                <a:cs typeface="Times New Roman" pitchFamily="18" charset="0"/>
              </a:rPr>
              <a:t>To bring the </a:t>
            </a:r>
            <a:r>
              <a:rPr lang="en-IN" sz="1600" dirty="0" err="1" smtClean="0">
                <a:latin typeface="Times New Roman" pitchFamily="18" charset="0"/>
                <a:cs typeface="Times New Roman" pitchFamily="18" charset="0"/>
              </a:rPr>
              <a:t>irrigant</a:t>
            </a:r>
            <a:r>
              <a:rPr lang="en-IN" sz="1600" dirty="0" smtClean="0">
                <a:latin typeface="Times New Roman" pitchFamily="18" charset="0"/>
                <a:cs typeface="Times New Roman" pitchFamily="18" charset="0"/>
              </a:rPr>
              <a:t> into contact with all root surfaces, scaling and root </a:t>
            </a:r>
            <a:r>
              <a:rPr lang="en-IN" sz="1600" dirty="0" err="1" smtClean="0">
                <a:latin typeface="Times New Roman" pitchFamily="18" charset="0"/>
                <a:cs typeface="Times New Roman" pitchFamily="18" charset="0"/>
              </a:rPr>
              <a:t>planing</a:t>
            </a:r>
            <a:r>
              <a:rPr lang="en-IN" sz="1600" dirty="0" smtClean="0">
                <a:latin typeface="Times New Roman" pitchFamily="18" charset="0"/>
                <a:cs typeface="Times New Roman" pitchFamily="18" charset="0"/>
              </a:rPr>
              <a:t> should precede </a:t>
            </a:r>
            <a:r>
              <a:rPr lang="en-IN" sz="1600" dirty="0" err="1" smtClean="0">
                <a:latin typeface="Times New Roman" pitchFamily="18" charset="0"/>
                <a:cs typeface="Times New Roman" pitchFamily="18" charset="0"/>
              </a:rPr>
              <a:t>subgingival</a:t>
            </a:r>
            <a:r>
              <a:rPr lang="en-IN" sz="1600" dirty="0" smtClean="0">
                <a:latin typeface="Times New Roman" pitchFamily="18" charset="0"/>
                <a:cs typeface="Times New Roman" pitchFamily="18" charset="0"/>
              </a:rPr>
              <a:t> irrigation, and irrigation should be</a:t>
            </a:r>
          </a:p>
          <a:p>
            <a:r>
              <a:rPr lang="en-IN" sz="1600" dirty="0" smtClean="0">
                <a:latin typeface="Times New Roman" pitchFamily="18" charset="0"/>
                <a:cs typeface="Times New Roman" pitchFamily="18" charset="0"/>
              </a:rPr>
              <a:t>performed circumferentially</a:t>
            </a:r>
            <a:endParaRPr lang="en-IN"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457200"/>
            <a:ext cx="7239000" cy="6186309"/>
          </a:xfrm>
          <a:prstGeom prst="rect">
            <a:avLst/>
          </a:prstGeom>
        </p:spPr>
        <p:txBody>
          <a:bodyPr wrap="square">
            <a:spAutoFit/>
          </a:bodyPr>
          <a:lstStyle/>
          <a:p>
            <a:pPr algn="ctr"/>
            <a:r>
              <a:rPr lang="en-IN" b="1" dirty="0" smtClean="0">
                <a:latin typeface="Times New Roman" pitchFamily="18" charset="0"/>
                <a:cs typeface="Times New Roman" pitchFamily="18" charset="0"/>
              </a:rPr>
              <a:t>RELATED STUDIES</a:t>
            </a:r>
            <a:br>
              <a:rPr lang="en-IN" b="1" dirty="0" smtClean="0">
                <a:latin typeface="Times New Roman" pitchFamily="18" charset="0"/>
                <a:cs typeface="Times New Roman" pitchFamily="18" charset="0"/>
              </a:rPr>
            </a:br>
            <a:endParaRPr lang="en-IN" b="1" dirty="0" smtClean="0">
              <a:latin typeface="Times New Roman" pitchFamily="18" charset="0"/>
              <a:cs typeface="Times New Roman" pitchFamily="18" charset="0"/>
            </a:endParaRPr>
          </a:p>
          <a:p>
            <a:pPr algn="ctr">
              <a:buFont typeface="Wingdings" pitchFamily="2" charset="2"/>
              <a:buChar char="ü"/>
            </a:pPr>
            <a:endParaRPr lang="en-IN" b="1" dirty="0" smtClean="0">
              <a:latin typeface="Times New Roman" pitchFamily="18" charset="0"/>
              <a:cs typeface="Times New Roman" pitchFamily="18" charset="0"/>
            </a:endParaRPr>
          </a:p>
          <a:p>
            <a:pPr>
              <a:buFont typeface="Wingdings" pitchFamily="2" charset="2"/>
              <a:buChar char="ü"/>
            </a:pPr>
            <a:endParaRPr lang="en-IN" dirty="0" smtClean="0">
              <a:latin typeface="Times New Roman" pitchFamily="18" charset="0"/>
              <a:cs typeface="Times New Roman" pitchFamily="18" charset="0"/>
            </a:endParaRPr>
          </a:p>
          <a:p>
            <a:pPr>
              <a:buFont typeface="Wingdings" pitchFamily="2" charset="2"/>
              <a:buChar char="ü"/>
            </a:pPr>
            <a:r>
              <a:rPr lang="en-IN" dirty="0" smtClean="0">
                <a:latin typeface="Times New Roman" pitchFamily="18" charset="0"/>
                <a:cs typeface="Times New Roman" pitchFamily="18" charset="0"/>
              </a:rPr>
              <a:t>J </a:t>
            </a:r>
            <a:r>
              <a:rPr lang="en-IN" dirty="0" err="1" smtClean="0">
                <a:latin typeface="Times New Roman" pitchFamily="18" charset="0"/>
                <a:cs typeface="Times New Roman" pitchFamily="18" charset="0"/>
              </a:rPr>
              <a:t>Clin</a:t>
            </a:r>
            <a:r>
              <a:rPr lang="en-IN" dirty="0" smtClean="0">
                <a:latin typeface="Times New Roman" pitchFamily="18" charset="0"/>
                <a:cs typeface="Times New Roman" pitchFamily="18" charset="0"/>
              </a:rPr>
              <a:t> Periodontol.1985 Sep;12(8):630-8. </a:t>
            </a:r>
            <a:r>
              <a:rPr lang="en-IN" dirty="0" err="1" smtClean="0">
                <a:latin typeface="Times New Roman" pitchFamily="18" charset="0"/>
                <a:cs typeface="Times New Roman" pitchFamily="18" charset="0"/>
              </a:rPr>
              <a:t>Braatz</a:t>
            </a:r>
            <a:r>
              <a:rPr lang="en-IN" dirty="0" smtClean="0">
                <a:latin typeface="Times New Roman" pitchFamily="18" charset="0"/>
                <a:cs typeface="Times New Roman" pitchFamily="18" charset="0"/>
              </a:rPr>
              <a:t> L et al.</a:t>
            </a:r>
            <a:r>
              <a:rPr lang="en-IN" baseline="30000" dirty="0" smtClean="0">
                <a:latin typeface="Times New Roman" pitchFamily="18" charset="0"/>
                <a:cs typeface="Times New Roman" pitchFamily="18" charset="0"/>
              </a:rPr>
              <a:t>(31)</a:t>
            </a:r>
            <a:endParaRPr lang="en-IN" dirty="0" smtClean="0">
              <a:latin typeface="Times New Roman" pitchFamily="18" charset="0"/>
              <a:cs typeface="Times New Roman" pitchFamily="18" charset="0"/>
            </a:endParaRPr>
          </a:p>
          <a:p>
            <a:pPr>
              <a:buFont typeface="Wingdings" pitchFamily="2" charset="2"/>
              <a:buChar char="ü"/>
            </a:pPr>
            <a:endParaRPr lang="en-IN" b="1" dirty="0" smtClean="0">
              <a:latin typeface="Times New Roman" pitchFamily="18" charset="0"/>
              <a:cs typeface="Times New Roman" pitchFamily="18" charset="0"/>
            </a:endParaRPr>
          </a:p>
          <a:p>
            <a:pPr>
              <a:buFont typeface="Wingdings" pitchFamily="2" charset="2"/>
              <a:buChar char="ü"/>
            </a:pPr>
            <a:r>
              <a:rPr lang="en-IN" dirty="0" smtClean="0">
                <a:latin typeface="Times New Roman" pitchFamily="18" charset="0"/>
                <a:cs typeface="Times New Roman" pitchFamily="18" charset="0"/>
              </a:rPr>
              <a:t>106 sites probing pocket depths 7 mm .</a:t>
            </a:r>
          </a:p>
          <a:p>
            <a:endParaRPr lang="en-IN" dirty="0" smtClean="0">
              <a:latin typeface="Times New Roman" pitchFamily="18" charset="0"/>
              <a:cs typeface="Times New Roman" pitchFamily="18" charset="0"/>
            </a:endParaRPr>
          </a:p>
          <a:p>
            <a:pPr>
              <a:buFont typeface="Wingdings" pitchFamily="2" charset="2"/>
              <a:buChar char="ü"/>
            </a:pPr>
            <a:r>
              <a:rPr lang="en-IN" dirty="0" smtClean="0">
                <a:latin typeface="Times New Roman" pitchFamily="18" charset="0"/>
                <a:cs typeface="Times New Roman" pitchFamily="18" charset="0"/>
              </a:rPr>
              <a:t>14 patients were treated with plaque control .</a:t>
            </a:r>
          </a:p>
          <a:p>
            <a:endParaRPr lang="en-IN" dirty="0" smtClean="0">
              <a:latin typeface="Times New Roman" pitchFamily="18" charset="0"/>
              <a:cs typeface="Times New Roman" pitchFamily="18" charset="0"/>
            </a:endParaRPr>
          </a:p>
          <a:p>
            <a:pPr>
              <a:buFont typeface="Wingdings" pitchFamily="2" charset="2"/>
              <a:buChar char="ü"/>
            </a:pPr>
            <a:r>
              <a:rPr lang="en-IN" dirty="0" smtClean="0">
                <a:latin typeface="Times New Roman" pitchFamily="18" charset="0"/>
                <a:cs typeface="Times New Roman" pitchFamily="18" charset="0"/>
              </a:rPr>
              <a:t> Sites in each patient were either irrigated with 2% </a:t>
            </a:r>
            <a:r>
              <a:rPr lang="en-IN" dirty="0" err="1" smtClean="0">
                <a:latin typeface="Times New Roman" pitchFamily="18" charset="0"/>
                <a:cs typeface="Times New Roman" pitchFamily="18" charset="0"/>
              </a:rPr>
              <a:t>chlorhexidine</a:t>
            </a:r>
            <a:r>
              <a:rPr lang="en-IN" dirty="0" smtClean="0">
                <a:latin typeface="Times New Roman" pitchFamily="18" charset="0"/>
                <a:cs typeface="Times New Roman" pitchFamily="18" charset="0"/>
              </a:rPr>
              <a:t> or left as non-irrigated controls. </a:t>
            </a:r>
          </a:p>
          <a:p>
            <a:endParaRPr lang="en-IN" dirty="0" smtClean="0">
              <a:latin typeface="Times New Roman" pitchFamily="18" charset="0"/>
              <a:cs typeface="Times New Roman" pitchFamily="18" charset="0"/>
            </a:endParaRPr>
          </a:p>
          <a:p>
            <a:r>
              <a:rPr lang="en-IN" dirty="0" smtClean="0">
                <a:latin typeface="Times New Roman" pitchFamily="18" charset="0"/>
                <a:cs typeface="Times New Roman" pitchFamily="18" charset="0"/>
              </a:rPr>
              <a:t>Irrigation immediately followed root </a:t>
            </a:r>
            <a:r>
              <a:rPr lang="en-IN" dirty="0" err="1" smtClean="0">
                <a:latin typeface="Times New Roman" pitchFamily="18" charset="0"/>
                <a:cs typeface="Times New Roman" pitchFamily="18" charset="0"/>
              </a:rPr>
              <a:t>planing</a:t>
            </a:r>
            <a:r>
              <a:rPr lang="en-IN" dirty="0" smtClean="0">
                <a:latin typeface="Times New Roman" pitchFamily="18" charset="0"/>
                <a:cs typeface="Times New Roman" pitchFamily="18" charset="0"/>
              </a:rPr>
              <a:t> was done.</a:t>
            </a:r>
          </a:p>
          <a:p>
            <a:pPr>
              <a:buFont typeface="Wingdings" pitchFamily="2" charset="2"/>
              <a:buChar char="ü"/>
            </a:pPr>
            <a:endParaRPr lang="en-IN" dirty="0" smtClean="0">
              <a:latin typeface="Times New Roman" pitchFamily="18" charset="0"/>
              <a:cs typeface="Times New Roman" pitchFamily="18" charset="0"/>
            </a:endParaRPr>
          </a:p>
          <a:p>
            <a:pPr>
              <a:buFont typeface="Wingdings" pitchFamily="2" charset="2"/>
              <a:buChar char="ü"/>
            </a:pPr>
            <a:r>
              <a:rPr lang="en-IN" dirty="0" smtClean="0">
                <a:latin typeface="Times New Roman" pitchFamily="18" charset="0"/>
                <a:cs typeface="Times New Roman" pitchFamily="18" charset="0"/>
              </a:rPr>
              <a:t>Results at 24 weeks demonstrated that bleeding scores decreased from 91% to 9%.</a:t>
            </a:r>
          </a:p>
          <a:p>
            <a:endParaRPr lang="en-IN" dirty="0" smtClean="0">
              <a:latin typeface="Times New Roman" pitchFamily="18" charset="0"/>
              <a:cs typeface="Times New Roman" pitchFamily="18" charset="0"/>
            </a:endParaRPr>
          </a:p>
          <a:p>
            <a:r>
              <a:rPr lang="en-IN" dirty="0" smtClean="0">
                <a:latin typeface="Times New Roman" pitchFamily="18" charset="0"/>
                <a:cs typeface="Times New Roman" pitchFamily="18" charset="0"/>
              </a:rPr>
              <a:t>Probing pocket depths decreased from 7.5 to 4.5 mm</a:t>
            </a:r>
          </a:p>
          <a:p>
            <a:r>
              <a:rPr lang="en-IN" dirty="0" smtClean="0">
                <a:latin typeface="Times New Roman" pitchFamily="18" charset="0"/>
                <a:cs typeface="Times New Roman" pitchFamily="18" charset="0"/>
              </a:rPr>
              <a:t>Probing attachment levels gained 1.1 to 1.4 mm. </a:t>
            </a:r>
          </a:p>
          <a:p>
            <a:pPr>
              <a:buFont typeface="Wingdings" pitchFamily="2" charset="2"/>
              <a:buChar char="ü"/>
            </a:pPr>
            <a:endParaRPr lang="en-IN" dirty="0" smtClean="0">
              <a:latin typeface="Times New Roman" pitchFamily="18" charset="0"/>
              <a:cs typeface="Times New Roman" pitchFamily="18" charset="0"/>
            </a:endParaRPr>
          </a:p>
          <a:p>
            <a:pPr>
              <a:buFont typeface="Wingdings" pitchFamily="2" charset="2"/>
              <a:buChar char="ü"/>
            </a:pPr>
            <a:endParaRPr lang="en-IN"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914400"/>
            <a:ext cx="5791200" cy="4401205"/>
          </a:xfrm>
          <a:prstGeom prst="rect">
            <a:avLst/>
          </a:prstGeom>
        </p:spPr>
        <p:txBody>
          <a:bodyPr wrap="square">
            <a:spAutoFit/>
          </a:bodyPr>
          <a:lstStyle/>
          <a:p>
            <a:pPr algn="ctr"/>
            <a:r>
              <a:rPr lang="en-IN" sz="2000" dirty="0" smtClean="0">
                <a:latin typeface="Times New Roman" pitchFamily="18" charset="0"/>
                <a:cs typeface="Times New Roman" pitchFamily="18" charset="0"/>
              </a:rPr>
              <a:t>DIFFERENT BRANDS OF ORAL</a:t>
            </a:r>
          </a:p>
          <a:p>
            <a:pPr algn="ctr"/>
            <a:r>
              <a:rPr lang="en-IN" sz="2000" dirty="0" smtClean="0">
                <a:latin typeface="Times New Roman" pitchFamily="18" charset="0"/>
                <a:cs typeface="Times New Roman" pitchFamily="18" charset="0"/>
              </a:rPr>
              <a:t>IRRIGATIONS</a:t>
            </a:r>
          </a:p>
          <a:p>
            <a:pPr algn="ctr"/>
            <a:endParaRPr lang="en-US" sz="2000" dirty="0" smtClean="0">
              <a:latin typeface="Times New Roman" pitchFamily="18" charset="0"/>
              <a:cs typeface="Times New Roman" pitchFamily="18" charset="0"/>
            </a:endParaRPr>
          </a:p>
          <a:p>
            <a:pPr algn="ctr"/>
            <a:endParaRPr lang="en-US" sz="2000" dirty="0" smtClean="0">
              <a:latin typeface="Times New Roman" pitchFamily="18" charset="0"/>
              <a:cs typeface="Times New Roman" pitchFamily="18" charset="0"/>
            </a:endParaRPr>
          </a:p>
          <a:p>
            <a:pPr algn="ctr"/>
            <a:endParaRPr lang="en-IN" sz="2000" dirty="0" smtClean="0">
              <a:latin typeface="Times New Roman" pitchFamily="18" charset="0"/>
              <a:cs typeface="Times New Roman" pitchFamily="18" charset="0"/>
            </a:endParaRPr>
          </a:p>
          <a:p>
            <a:pPr>
              <a:buFont typeface="Wingdings" pitchFamily="2" charset="2"/>
              <a:buChar char="ü"/>
            </a:pPr>
            <a:r>
              <a:rPr lang="nl-NL" sz="2000" dirty="0" smtClean="0">
                <a:latin typeface="Times New Roman" pitchFamily="18" charset="0"/>
                <a:cs typeface="Times New Roman" pitchFamily="18" charset="0"/>
              </a:rPr>
              <a:t> Waterpik Ultra Dental Water Jet.</a:t>
            </a:r>
          </a:p>
          <a:p>
            <a:pPr>
              <a:buFont typeface="Wingdings" pitchFamily="2" charset="2"/>
              <a:buChar char="ü"/>
            </a:pPr>
            <a:endParaRPr lang="nl-NL" sz="2000" dirty="0" smtClean="0">
              <a:latin typeface="Times New Roman" pitchFamily="18" charset="0"/>
              <a:cs typeface="Times New Roman" pitchFamily="18" charset="0"/>
            </a:endParaRPr>
          </a:p>
          <a:p>
            <a:pPr>
              <a:buFont typeface="Wingdings" pitchFamily="2" charset="2"/>
              <a:buChar char="ü"/>
            </a:pPr>
            <a:r>
              <a:rPr lang="en-IN" sz="2000" dirty="0" smtClean="0">
                <a:latin typeface="Times New Roman" pitchFamily="18" charset="0"/>
                <a:cs typeface="Times New Roman" pitchFamily="18" charset="0"/>
              </a:rPr>
              <a:t> Panasonic EW1270AC Portable Oral Irrigator.</a:t>
            </a:r>
          </a:p>
          <a:p>
            <a:pPr>
              <a:buFont typeface="Wingdings" pitchFamily="2" charset="2"/>
              <a:buChar char="ü"/>
            </a:pPr>
            <a:endParaRPr lang="en-IN" sz="2000" dirty="0" smtClean="0">
              <a:latin typeface="Times New Roman" pitchFamily="18" charset="0"/>
              <a:cs typeface="Times New Roman" pitchFamily="18" charset="0"/>
            </a:endParaRPr>
          </a:p>
          <a:p>
            <a:pPr>
              <a:buFont typeface="Wingdings" pitchFamily="2" charset="2"/>
              <a:buChar char="ü"/>
            </a:pPr>
            <a:r>
              <a:rPr lang="en-IN" sz="2000" dirty="0" smtClean="0">
                <a:latin typeface="Times New Roman" pitchFamily="18" charset="0"/>
                <a:cs typeface="Times New Roman" pitchFamily="18" charset="0"/>
              </a:rPr>
              <a:t> Oral Breeze—(non-power).</a:t>
            </a:r>
          </a:p>
          <a:p>
            <a:pPr>
              <a:buFont typeface="Wingdings" pitchFamily="2" charset="2"/>
              <a:buChar char="ü"/>
            </a:pPr>
            <a:endParaRPr lang="en-IN" sz="2000" dirty="0" smtClean="0">
              <a:latin typeface="Times New Roman" pitchFamily="18" charset="0"/>
              <a:cs typeface="Times New Roman" pitchFamily="18" charset="0"/>
            </a:endParaRPr>
          </a:p>
          <a:p>
            <a:pPr>
              <a:buFont typeface="Wingdings" pitchFamily="2" charset="2"/>
              <a:buChar char="ü"/>
            </a:pPr>
            <a:r>
              <a:rPr lang="en-IN" sz="2000" dirty="0" smtClean="0">
                <a:latin typeface="Times New Roman" pitchFamily="18" charset="0"/>
                <a:cs typeface="Times New Roman" pitchFamily="18" charset="0"/>
              </a:rPr>
              <a:t> Hydro Floss Oral Irrigator.</a:t>
            </a:r>
          </a:p>
          <a:p>
            <a:pPr>
              <a:buFont typeface="Wingdings" pitchFamily="2" charset="2"/>
              <a:buChar char="ü"/>
            </a:pPr>
            <a:endParaRPr lang="en-IN" sz="2000" dirty="0" smtClean="0">
              <a:latin typeface="Times New Roman" pitchFamily="18" charset="0"/>
              <a:cs typeface="Times New Roman" pitchFamily="18" charset="0"/>
            </a:endParaRPr>
          </a:p>
          <a:p>
            <a:pPr>
              <a:buFont typeface="Wingdings" pitchFamily="2" charset="2"/>
              <a:buChar char="ü"/>
            </a:pPr>
            <a:r>
              <a:rPr lang="en-IN" sz="2000" dirty="0" smtClean="0">
                <a:latin typeface="Times New Roman" pitchFamily="18" charset="0"/>
                <a:cs typeface="Times New Roman" pitchFamily="18" charset="0"/>
              </a:rPr>
              <a:t> Glacier Floss Dental Magnetic Oral Irrigator.</a:t>
            </a: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381000"/>
            <a:ext cx="7315200" cy="1692771"/>
          </a:xfrm>
          <a:prstGeom prst="rect">
            <a:avLst/>
          </a:prstGeom>
        </p:spPr>
        <p:txBody>
          <a:bodyPr wrap="square">
            <a:spAutoFit/>
          </a:bodyPr>
          <a:lstStyle/>
          <a:p>
            <a:pPr algn="ctr">
              <a:buFont typeface="Wingdings" pitchFamily="2" charset="2"/>
              <a:buNone/>
            </a:pPr>
            <a:r>
              <a:rPr lang="en-US" sz="3600" dirty="0" smtClean="0">
                <a:latin typeface="Times New Roman" pitchFamily="18" charset="0"/>
                <a:ea typeface="Tahoma" pitchFamily="34" charset="0"/>
                <a:cs typeface="Times New Roman" pitchFamily="18" charset="0"/>
              </a:rPr>
              <a:t>ETIOLOGY OF PERIODONTAL DISEASES  &amp; RELATED STUDIES</a:t>
            </a:r>
          </a:p>
          <a:p>
            <a:pPr algn="ctr">
              <a:buFont typeface="Wingdings" pitchFamily="2" charset="2"/>
              <a:buNone/>
            </a:pPr>
            <a:endParaRPr lang="en-US" sz="3200" u="sng" dirty="0" smtClean="0">
              <a:latin typeface="Times New Roman" pitchFamily="18" charset="0"/>
              <a:ea typeface="Tahoma" pitchFamily="34" charset="0"/>
              <a:cs typeface="Times New Roman" pitchFamily="18" charset="0"/>
            </a:endParaRPr>
          </a:p>
        </p:txBody>
      </p:sp>
      <p:sp>
        <p:nvSpPr>
          <p:cNvPr id="3" name="Rectangle 2"/>
          <p:cNvSpPr/>
          <p:nvPr/>
        </p:nvSpPr>
        <p:spPr>
          <a:xfrm>
            <a:off x="8305800" y="1981200"/>
            <a:ext cx="381000" cy="369332"/>
          </a:xfrm>
          <a:prstGeom prst="rect">
            <a:avLst/>
          </a:prstGeom>
        </p:spPr>
        <p:txBody>
          <a:bodyPr wrap="square">
            <a:spAutoFit/>
          </a:bodyPr>
          <a:lstStyle/>
          <a:p>
            <a:r>
              <a:rPr lang="en-IN" baseline="30000" dirty="0" smtClean="0">
                <a:latin typeface="Times New Roman" pitchFamily="18" charset="0"/>
                <a:cs typeface="Times New Roman" pitchFamily="18" charset="0"/>
              </a:rPr>
              <a:t>(3)</a:t>
            </a:r>
            <a:endParaRPr lang="en-IN" dirty="0">
              <a:latin typeface="Times New Roman" pitchFamily="18" charset="0"/>
              <a:cs typeface="Times New Roman" pitchFamily="18" charset="0"/>
            </a:endParaRPr>
          </a:p>
        </p:txBody>
      </p:sp>
      <p:sp>
        <p:nvSpPr>
          <p:cNvPr id="4" name="Rectangle 3"/>
          <p:cNvSpPr/>
          <p:nvPr/>
        </p:nvSpPr>
        <p:spPr>
          <a:xfrm>
            <a:off x="1066800" y="5029200"/>
            <a:ext cx="8077200" cy="923330"/>
          </a:xfrm>
          <a:prstGeom prst="rect">
            <a:avLst/>
          </a:prstGeom>
        </p:spPr>
        <p:txBody>
          <a:bodyPr wrap="square">
            <a:spAutoFit/>
          </a:bodyPr>
          <a:lstStyle/>
          <a:p>
            <a:pPr>
              <a:buFont typeface="Wingdings" pitchFamily="2" charset="2"/>
              <a:buChar char="ü"/>
            </a:pPr>
            <a:r>
              <a:rPr lang="en-IN" dirty="0" smtClean="0">
                <a:latin typeface="Times New Roman" pitchFamily="18" charset="0"/>
                <a:cs typeface="Times New Roman" pitchFamily="18" charset="0"/>
              </a:rPr>
              <a:t>Page &amp; Schroeder have demonstrated that an initial gingival lesion develops within approximately four days from a condition of healthy </a:t>
            </a:r>
            <a:r>
              <a:rPr lang="en-IN" dirty="0" err="1" smtClean="0">
                <a:latin typeface="Times New Roman" pitchFamily="18" charset="0"/>
                <a:cs typeface="Times New Roman" pitchFamily="18" charset="0"/>
              </a:rPr>
              <a:t>gingiva</a:t>
            </a:r>
            <a:r>
              <a:rPr lang="en-IN" dirty="0" smtClean="0">
                <a:latin typeface="Times New Roman" pitchFamily="18" charset="0"/>
                <a:cs typeface="Times New Roman" pitchFamily="18" charset="0"/>
              </a:rPr>
              <a:t> if plaque is allowed to accumulate freely.</a:t>
            </a:r>
            <a:r>
              <a:rPr lang="en-IN" baseline="30000" dirty="0" smtClean="0">
                <a:latin typeface="Times New Roman" pitchFamily="18" charset="0"/>
                <a:cs typeface="Times New Roman" pitchFamily="18" charset="0"/>
              </a:rPr>
              <a:t>(4)</a:t>
            </a:r>
            <a:endParaRPr lang="en-IN" dirty="0">
              <a:latin typeface="Times New Roman" pitchFamily="18" charset="0"/>
              <a:cs typeface="Times New Roman" pitchFamily="18" charset="0"/>
            </a:endParaRPr>
          </a:p>
        </p:txBody>
      </p:sp>
      <p:pic>
        <p:nvPicPr>
          <p:cNvPr id="71681" name="Picture 1" descr="C:\Users\croma\Desktop\Picture1.jpg"/>
          <p:cNvPicPr>
            <a:picLocks noChangeAspect="1" noChangeArrowheads="1"/>
          </p:cNvPicPr>
          <p:nvPr/>
        </p:nvPicPr>
        <p:blipFill>
          <a:blip r:embed="rId2" cstate="print"/>
          <a:srcRect/>
          <a:stretch>
            <a:fillRect/>
          </a:stretch>
        </p:blipFill>
        <p:spPr bwMode="auto">
          <a:xfrm>
            <a:off x="2590800" y="1752600"/>
            <a:ext cx="4313237" cy="26663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295400" y="1066800"/>
            <a:ext cx="7605688"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752600" y="381000"/>
            <a:ext cx="6096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DIFFERENT TYPES OF TIPS USED FOR IRRIGATION</a:t>
            </a:r>
            <a:endParaRPr lang="en-IN" b="1"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cstate="print"/>
          <a:srcRect/>
          <a:stretch>
            <a:fillRect/>
          </a:stretch>
        </p:blipFill>
        <p:spPr bwMode="auto">
          <a:xfrm>
            <a:off x="1066800" y="5486400"/>
            <a:ext cx="8305800" cy="609600"/>
          </a:xfrm>
          <a:prstGeom prst="rect">
            <a:avLst/>
          </a:prstGeom>
          <a:noFill/>
          <a:ln w="9525">
            <a:noFill/>
            <a:miter lim="800000"/>
            <a:headEnd/>
            <a:tailEnd/>
          </a:ln>
        </p:spPr>
      </p:pic>
      <p:sp>
        <p:nvSpPr>
          <p:cNvPr id="5" name="TextBox 4"/>
          <p:cNvSpPr txBox="1"/>
          <p:nvPr/>
        </p:nvSpPr>
        <p:spPr>
          <a:xfrm>
            <a:off x="2133600" y="6027003"/>
            <a:ext cx="6096000" cy="584775"/>
          </a:xfrm>
          <a:prstGeom prst="rect">
            <a:avLst/>
          </a:prstGeom>
          <a:noFill/>
        </p:spPr>
        <p:txBody>
          <a:bodyPr wrap="square" rtlCol="0">
            <a:spAutoFit/>
          </a:bodyPr>
          <a:lstStyle/>
          <a:p>
            <a:r>
              <a:rPr lang="en-US" sz="1600" dirty="0" smtClean="0">
                <a:latin typeface="Times New Roman" pitchFamily="18" charset="0"/>
                <a:cs typeface="Times New Roman" pitchFamily="18" charset="0"/>
              </a:rPr>
              <a:t>ADAPTED FROM :</a:t>
            </a:r>
            <a:r>
              <a:rPr lang="en-IN" sz="1600" dirty="0" err="1" smtClean="0">
                <a:latin typeface="Times New Roman" pitchFamily="18" charset="0"/>
                <a:cs typeface="Times New Roman" pitchFamily="18" charset="0"/>
              </a:rPr>
              <a:t>Bashkar</a:t>
            </a:r>
            <a:r>
              <a:rPr lang="en-IN" sz="1600" dirty="0" smtClean="0">
                <a:latin typeface="Times New Roman" pitchFamily="18" charset="0"/>
                <a:cs typeface="Times New Roman" pitchFamily="18" charset="0"/>
              </a:rPr>
              <a:t> S, </a:t>
            </a:r>
            <a:r>
              <a:rPr lang="en-IN" sz="1600" dirty="0" err="1" smtClean="0">
                <a:latin typeface="Times New Roman" pitchFamily="18" charset="0"/>
                <a:cs typeface="Times New Roman" pitchFamily="18" charset="0"/>
              </a:rPr>
              <a:t>Cutright</a:t>
            </a:r>
            <a:r>
              <a:rPr lang="en-IN" sz="1600" dirty="0" smtClean="0">
                <a:latin typeface="Times New Roman" pitchFamily="18" charset="0"/>
                <a:cs typeface="Times New Roman" pitchFamily="18" charset="0"/>
              </a:rPr>
              <a:t> DE, Gross A, et al. Water jet devices in dental practice. J </a:t>
            </a:r>
            <a:r>
              <a:rPr lang="en-IN" sz="1600" dirty="0" err="1" smtClean="0">
                <a:latin typeface="Times New Roman" pitchFamily="18" charset="0"/>
                <a:cs typeface="Times New Roman" pitchFamily="18" charset="0"/>
              </a:rPr>
              <a:t>Periodontol</a:t>
            </a:r>
            <a:r>
              <a:rPr lang="en-IN" sz="1600" dirty="0" smtClean="0">
                <a:latin typeface="Times New Roman" pitchFamily="18" charset="0"/>
                <a:cs typeface="Times New Roman" pitchFamily="18" charset="0"/>
              </a:rPr>
              <a:t>. 1971;42(10):658-664.</a:t>
            </a:r>
            <a:r>
              <a:rPr lang="en-IN" sz="1600" baseline="30000" dirty="0" smtClean="0">
                <a:latin typeface="Times New Roman" pitchFamily="18" charset="0"/>
                <a:cs typeface="Times New Roman" pitchFamily="18" charset="0"/>
              </a:rPr>
              <a:t>(32)</a:t>
            </a:r>
            <a:endParaRPr lang="en-IN"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effectLst/>
                <a:latin typeface="Times New Roman" pitchFamily="18" charset="0"/>
                <a:cs typeface="Times New Roman" pitchFamily="18" charset="0"/>
              </a:rPr>
              <a:t>CHEMICAL PLAQUE CONTROL AND IMPLANTS</a:t>
            </a:r>
            <a:endParaRPr lang="en-IN" sz="3600"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47500" lnSpcReduction="20000"/>
          </a:bodyPr>
          <a:lstStyle/>
          <a:p>
            <a:pPr>
              <a:buNone/>
            </a:pPr>
            <a:endParaRPr lang="en-IN" b="1" dirty="0" smtClean="0">
              <a:latin typeface="Times New Roman" pitchFamily="18" charset="0"/>
              <a:cs typeface="Times New Roman" pitchFamily="18" charset="0"/>
            </a:endParaRPr>
          </a:p>
          <a:p>
            <a:pPr>
              <a:buFont typeface="Wingdings 2" pitchFamily="18" charset="2"/>
              <a:buChar char="P"/>
            </a:pPr>
            <a:r>
              <a:rPr lang="en-IN" dirty="0" err="1" smtClean="0">
                <a:latin typeface="Times New Roman" pitchFamily="18" charset="0"/>
                <a:cs typeface="Times New Roman" pitchFamily="18" charset="0"/>
              </a:rPr>
              <a:t>Felo</a:t>
            </a:r>
            <a:r>
              <a:rPr lang="en-IN" dirty="0" smtClean="0">
                <a:latin typeface="Times New Roman" pitchFamily="18" charset="0"/>
                <a:cs typeface="Times New Roman" pitchFamily="18" charset="0"/>
              </a:rPr>
              <a:t> A</a:t>
            </a:r>
            <a:r>
              <a:rPr lang="en-IN" baseline="30000"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 et al</a:t>
            </a:r>
          </a:p>
          <a:p>
            <a:pPr>
              <a:buFont typeface="Wingdings 2" pitchFamily="18" charset="2"/>
              <a:buChar char="P"/>
            </a:pPr>
            <a:endParaRPr lang="en-IN" dirty="0" smtClean="0">
              <a:latin typeface="Times New Roman" pitchFamily="18" charset="0"/>
              <a:cs typeface="Times New Roman" pitchFamily="18" charset="0"/>
            </a:endParaRPr>
          </a:p>
          <a:p>
            <a:pPr>
              <a:buFont typeface="Wingdings 2" pitchFamily="18" charset="2"/>
              <a:buChar char="P"/>
            </a:pPr>
            <a:r>
              <a:rPr lang="en-IN" dirty="0" smtClean="0">
                <a:latin typeface="Times New Roman" pitchFamily="18" charset="0"/>
                <a:cs typeface="Times New Roman" pitchFamily="18" charset="0"/>
              </a:rPr>
              <a:t>To evaluate the effect of irrigation in Patients with </a:t>
            </a:r>
            <a:r>
              <a:rPr lang="en-IN" dirty="0" err="1" smtClean="0">
                <a:latin typeface="Times New Roman" pitchFamily="18" charset="0"/>
                <a:cs typeface="Times New Roman" pitchFamily="18" charset="0"/>
              </a:rPr>
              <a:t>peri</a:t>
            </a:r>
            <a:r>
              <a:rPr lang="en-IN" dirty="0" smtClean="0">
                <a:latin typeface="Times New Roman" pitchFamily="18" charset="0"/>
                <a:cs typeface="Times New Roman" pitchFamily="18" charset="0"/>
              </a:rPr>
              <a:t> implant maintenance  </a:t>
            </a:r>
          </a:p>
          <a:p>
            <a:pPr>
              <a:buFont typeface="Wingdings 2" pitchFamily="18" charset="2"/>
              <a:buChar char="P"/>
            </a:pPr>
            <a:endParaRPr lang="en-IN" dirty="0" smtClean="0">
              <a:latin typeface="Times New Roman" pitchFamily="18" charset="0"/>
              <a:cs typeface="Times New Roman" pitchFamily="18" charset="0"/>
            </a:endParaRPr>
          </a:p>
          <a:p>
            <a:pPr>
              <a:buFont typeface="Wingdings 2" pitchFamily="18" charset="2"/>
              <a:buChar char="P"/>
            </a:pPr>
            <a:r>
              <a:rPr lang="en-IN" dirty="0" smtClean="0">
                <a:latin typeface="Times New Roman" pitchFamily="18" charset="0"/>
                <a:cs typeface="Times New Roman" pitchFamily="18" charset="0"/>
              </a:rPr>
              <a:t>1.0.06% </a:t>
            </a:r>
            <a:r>
              <a:rPr lang="en-IN" dirty="0" err="1" smtClean="0">
                <a:latin typeface="Times New Roman" pitchFamily="18" charset="0"/>
                <a:cs typeface="Times New Roman" pitchFamily="18" charset="0"/>
              </a:rPr>
              <a:t>chlorhexidine</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PerioGard</a:t>
            </a:r>
            <a:r>
              <a:rPr lang="en-IN" dirty="0" smtClean="0">
                <a:latin typeface="Times New Roman" pitchFamily="18" charset="0"/>
                <a:cs typeface="Times New Roman" pitchFamily="18" charset="0"/>
              </a:rPr>
              <a:t>) (CHX) using a powered oral irrigator (Water </a:t>
            </a:r>
            <a:r>
              <a:rPr lang="en-IN" dirty="0" err="1" smtClean="0">
                <a:latin typeface="Times New Roman" pitchFamily="18" charset="0"/>
                <a:cs typeface="Times New Roman" pitchFamily="18" charset="0"/>
              </a:rPr>
              <a:t>Pik</a:t>
            </a:r>
            <a:r>
              <a:rPr lang="en-IN" dirty="0" smtClean="0">
                <a:latin typeface="Times New Roman" pitchFamily="18" charset="0"/>
                <a:cs typeface="Times New Roman" pitchFamily="18" charset="0"/>
              </a:rPr>
              <a:t>) </a:t>
            </a:r>
          </a:p>
          <a:p>
            <a:pPr>
              <a:buFont typeface="Wingdings 2" pitchFamily="18" charset="2"/>
              <a:buChar char="P"/>
            </a:pPr>
            <a:r>
              <a:rPr lang="en-IN" dirty="0" smtClean="0">
                <a:latin typeface="Times New Roman" pitchFamily="18" charset="0"/>
                <a:cs typeface="Times New Roman" pitchFamily="18" charset="0"/>
              </a:rPr>
              <a:t>2.special </a:t>
            </a:r>
            <a:r>
              <a:rPr lang="en-IN" dirty="0" err="1" smtClean="0">
                <a:latin typeface="Times New Roman" pitchFamily="18" charset="0"/>
                <a:cs typeface="Times New Roman" pitchFamily="18" charset="0"/>
              </a:rPr>
              <a:t>subgingival</a:t>
            </a:r>
            <a:r>
              <a:rPr lang="en-IN" dirty="0" smtClean="0">
                <a:latin typeface="Times New Roman" pitchFamily="18" charset="0"/>
                <a:cs typeface="Times New Roman" pitchFamily="18" charset="0"/>
              </a:rPr>
              <a:t> irrigating tip (</a:t>
            </a:r>
            <a:r>
              <a:rPr lang="en-IN" dirty="0" err="1" smtClean="0">
                <a:latin typeface="Times New Roman" pitchFamily="18" charset="0"/>
                <a:cs typeface="Times New Roman" pitchFamily="18" charset="0"/>
              </a:rPr>
              <a:t>Pik</a:t>
            </a:r>
            <a:r>
              <a:rPr lang="en-IN" dirty="0" smtClean="0">
                <a:latin typeface="Times New Roman" pitchFamily="18" charset="0"/>
                <a:cs typeface="Times New Roman" pitchFamily="18" charset="0"/>
              </a:rPr>
              <a:t> Pocket </a:t>
            </a:r>
            <a:r>
              <a:rPr lang="en-IN" dirty="0" err="1" smtClean="0">
                <a:latin typeface="Times New Roman" pitchFamily="18" charset="0"/>
                <a:cs typeface="Times New Roman" pitchFamily="18" charset="0"/>
              </a:rPr>
              <a:t>Subgingival</a:t>
            </a:r>
            <a:r>
              <a:rPr lang="en-IN" dirty="0" smtClean="0">
                <a:latin typeface="Times New Roman" pitchFamily="18" charset="0"/>
                <a:cs typeface="Times New Roman" pitchFamily="18" charset="0"/>
              </a:rPr>
              <a:t> Tip) compared to rinsing with 0.12% </a:t>
            </a:r>
            <a:r>
              <a:rPr lang="en-IN" dirty="0" err="1" smtClean="0">
                <a:latin typeface="Times New Roman" pitchFamily="18" charset="0"/>
                <a:cs typeface="Times New Roman" pitchFamily="18" charset="0"/>
              </a:rPr>
              <a:t>chlorhexidine</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gluconate</a:t>
            </a:r>
            <a:r>
              <a:rPr lang="en-IN" dirty="0" smtClean="0">
                <a:latin typeface="Times New Roman" pitchFamily="18" charset="0"/>
                <a:cs typeface="Times New Roman" pitchFamily="18" charset="0"/>
              </a:rPr>
              <a:t> once daily.</a:t>
            </a:r>
          </a:p>
          <a:p>
            <a:pPr>
              <a:buFont typeface="Wingdings 2" pitchFamily="18" charset="2"/>
              <a:buChar char="P"/>
            </a:pPr>
            <a:endParaRPr lang="en-IN" dirty="0" smtClean="0">
              <a:latin typeface="Times New Roman" pitchFamily="18" charset="0"/>
              <a:cs typeface="Times New Roman" pitchFamily="18" charset="0"/>
            </a:endParaRPr>
          </a:p>
          <a:p>
            <a:pPr>
              <a:buFont typeface="Wingdings 2" pitchFamily="18" charset="2"/>
              <a:buChar char="P"/>
            </a:pPr>
            <a:r>
              <a:rPr lang="en-IN" smtClean="0">
                <a:latin typeface="Times New Roman" pitchFamily="18" charset="0"/>
                <a:cs typeface="Times New Roman" pitchFamily="18" charset="0"/>
              </a:rPr>
              <a:t>Modified </a:t>
            </a:r>
            <a:r>
              <a:rPr lang="en-IN" dirty="0" smtClean="0">
                <a:latin typeface="Times New Roman" pitchFamily="18" charset="0"/>
                <a:cs typeface="Times New Roman" pitchFamily="18" charset="0"/>
              </a:rPr>
              <a:t>Gingival Index (MGI), Plaque Index (PI), Bleeding Index (BI), and Calculus Index (CI). Also, a Stain Index (SI) was measured at 3 months.</a:t>
            </a:r>
          </a:p>
          <a:p>
            <a:pPr>
              <a:buFont typeface="Wingdings 2" pitchFamily="18" charset="2"/>
              <a:buChar char="P"/>
            </a:pPr>
            <a:endParaRPr lang="en-IN" dirty="0" smtClean="0">
              <a:latin typeface="Times New Roman" pitchFamily="18" charset="0"/>
              <a:cs typeface="Times New Roman" pitchFamily="18" charset="0"/>
            </a:endParaRPr>
          </a:p>
          <a:p>
            <a:pPr>
              <a:buFont typeface="Wingdings 2" pitchFamily="18" charset="2"/>
              <a:buChar char="P"/>
            </a:pPr>
            <a:r>
              <a:rPr lang="en-IN" dirty="0" smtClean="0">
                <a:latin typeface="Times New Roman" pitchFamily="18" charset="0"/>
                <a:cs typeface="Times New Roman" pitchFamily="18" charset="0"/>
              </a:rPr>
              <a:t>The rinse group showed a non significant (P &gt; 0.05) increase from baseline in CI and a non significant decrease in PI. Intergroup comparisons showed that CHX irrigation produced statistically significantly greater reductions than CHX rinsing in the PI, MGI, and SI.</a:t>
            </a:r>
          </a:p>
          <a:p>
            <a:pPr>
              <a:buFont typeface="Wingdings 2" pitchFamily="18" charset="2"/>
              <a:buChar char="P"/>
            </a:pPr>
            <a:endParaRPr lang="en-IN" dirty="0" smtClean="0">
              <a:latin typeface="Times New Roman" pitchFamily="18" charset="0"/>
              <a:cs typeface="Times New Roman" pitchFamily="18" charset="0"/>
            </a:endParaRPr>
          </a:p>
          <a:p>
            <a:pPr>
              <a:buFont typeface="Wingdings 2" pitchFamily="18" charset="2"/>
              <a:buChar char="P"/>
            </a:pPr>
            <a:r>
              <a:rPr lang="en-IN" dirty="0" smtClean="0">
                <a:latin typeface="Times New Roman" pitchFamily="18" charset="0"/>
                <a:cs typeface="Times New Roman" pitchFamily="18" charset="0"/>
              </a:rPr>
              <a:t>The results of this study suggest that use of diluted 0.06% CHX when used in a powered irrigator may be a valuable adjunct to oral health in patients with implants.</a:t>
            </a:r>
            <a:r>
              <a:rPr lang="en-IN" baseline="30000" dirty="0" smtClean="0">
                <a:latin typeface="Times New Roman" pitchFamily="18" charset="0"/>
                <a:cs typeface="Times New Roman" pitchFamily="18" charset="0"/>
              </a:rPr>
              <a:t>(33)</a:t>
            </a:r>
            <a:endParaRPr lang="en-IN" dirty="0" smtClean="0">
              <a:latin typeface="Times New Roman" pitchFamily="18" charset="0"/>
              <a:cs typeface="Times New Roman" pitchFamily="18" charset="0"/>
            </a:endParaRPr>
          </a:p>
          <a:p>
            <a:pPr>
              <a:buFont typeface="Wingdings 2" pitchFamily="18" charset="2"/>
              <a:buChar char="P"/>
            </a:pP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143000"/>
            <a:ext cx="6400800" cy="4431983"/>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CONCLUSION</a:t>
            </a:r>
          </a:p>
          <a:p>
            <a:pPr algn="ctr"/>
            <a:endParaRPr lang="en-US" sz="2400" dirty="0" smtClean="0">
              <a:latin typeface="Times New Roman" pitchFamily="18" charset="0"/>
              <a:cs typeface="Times New Roman" pitchFamily="18" charset="0"/>
            </a:endParaRPr>
          </a:p>
          <a:p>
            <a:pPr algn="ctr"/>
            <a:r>
              <a:rPr lang="en-US" dirty="0" smtClean="0">
                <a:solidFill>
                  <a:schemeClr val="tx2"/>
                </a:solidFill>
                <a:latin typeface="Times New Roman" pitchFamily="18" charset="0"/>
                <a:cs typeface="Times New Roman" pitchFamily="18" charset="0"/>
              </a:rPr>
              <a:t>	</a:t>
            </a:r>
          </a:p>
          <a:p>
            <a:pPr algn="ctr"/>
            <a:r>
              <a:rPr lang="en-US" dirty="0" smtClean="0">
                <a:latin typeface="Times New Roman" pitchFamily="18" charset="0"/>
                <a:cs typeface="Times New Roman" pitchFamily="18" charset="0"/>
              </a:rPr>
              <a:t>Mechanical plaque control methods remain to be a primary preventive method to control dental diseases and it should not be replaced by chemical control.</a:t>
            </a:r>
          </a:p>
          <a:p>
            <a:pPr algn="ctr"/>
            <a:endParaRPr lang="en-US" dirty="0" smtClean="0">
              <a:latin typeface="Times New Roman" pitchFamily="18" charset="0"/>
              <a:cs typeface="Times New Roman" pitchFamily="18" charset="0"/>
            </a:endParaRPr>
          </a:p>
          <a:p>
            <a:pPr algn="ctr"/>
            <a:endParaRPr lang="en-US" dirty="0" smtClean="0">
              <a:latin typeface="Times New Roman" pitchFamily="18" charset="0"/>
              <a:cs typeface="Times New Roman" pitchFamily="18" charset="0"/>
            </a:endParaRPr>
          </a:p>
          <a:p>
            <a:pPr algn="ct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Chemical agents are especially useful in :</a:t>
            </a:r>
          </a:p>
          <a:p>
            <a:pPr algn="ct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     1. Mentally/ Physically handicapped individuals.</a:t>
            </a:r>
          </a:p>
          <a:p>
            <a:pPr algn="ctr"/>
            <a:r>
              <a:rPr lang="en-US" dirty="0" smtClean="0">
                <a:latin typeface="Times New Roman" pitchFamily="18" charset="0"/>
                <a:cs typeface="Times New Roman" pitchFamily="18" charset="0"/>
              </a:rPr>
              <a:t>     2. Patients who have undergone surgical procedures it is used post – operatively.</a:t>
            </a:r>
          </a:p>
          <a:p>
            <a:pPr algn="ctr"/>
            <a:r>
              <a:rPr lang="en-US" dirty="0" smtClean="0">
                <a:latin typeface="Times New Roman" pitchFamily="18" charset="0"/>
                <a:cs typeface="Times New Roman" pitchFamily="18" charset="0"/>
              </a:rPr>
              <a:t>     3.Individuals with defective host </a:t>
            </a:r>
            <a:r>
              <a:rPr lang="en-US" dirty="0" err="1" smtClean="0">
                <a:latin typeface="Times New Roman" pitchFamily="18" charset="0"/>
                <a:cs typeface="Times New Roman" pitchFamily="18" charset="0"/>
              </a:rPr>
              <a:t>defence</a:t>
            </a:r>
            <a:r>
              <a:rPr lang="en-US" dirty="0" smtClean="0">
                <a:latin typeface="Times New Roman" pitchFamily="18" charset="0"/>
                <a:cs typeface="Times New Roman" pitchFamily="18" charset="0"/>
              </a:rPr>
              <a:t> mechanism</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latin typeface="Times New Roman" pitchFamily="18" charset="0"/>
                <a:cs typeface="Times New Roman" pitchFamily="18" charset="0"/>
              </a:rPr>
              <a:t>REFRENCES</a:t>
            </a:r>
            <a:endParaRPr lang="en-IN"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62500" lnSpcReduction="20000"/>
          </a:bodyPr>
          <a:lstStyle/>
          <a:p>
            <a:pPr>
              <a:buFont typeface="Wingdings" pitchFamily="2" charset="2"/>
              <a:buChar char="ü"/>
            </a:pPr>
            <a:r>
              <a:rPr lang="en-US" dirty="0" smtClean="0">
                <a:latin typeface="Times New Roman" pitchFamily="18" charset="0"/>
                <a:cs typeface="Times New Roman" pitchFamily="18" charset="0"/>
              </a:rPr>
              <a:t>1.Who </a:t>
            </a:r>
            <a:r>
              <a:rPr lang="en-US" dirty="0" err="1" smtClean="0">
                <a:latin typeface="Times New Roman" pitchFamily="18" charset="0"/>
                <a:cs typeface="Times New Roman" pitchFamily="18" charset="0"/>
              </a:rPr>
              <a:t>Refrence</a:t>
            </a:r>
            <a:r>
              <a:rPr lang="en-US" dirty="0" smtClean="0">
                <a:latin typeface="Times New Roman" pitchFamily="18" charset="0"/>
                <a:cs typeface="Times New Roman" pitchFamily="18" charset="0"/>
              </a:rPr>
              <a:t> 1978</a:t>
            </a:r>
          </a:p>
          <a:p>
            <a:pPr>
              <a:buFont typeface="Wingdings" pitchFamily="2" charset="2"/>
              <a:buChar char="ü"/>
            </a:pP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2.</a:t>
            </a:r>
            <a:r>
              <a:rPr lang="en-IN" dirty="0" smtClean="0">
                <a:latin typeface="Times New Roman" pitchFamily="18" charset="0"/>
                <a:cs typeface="Times New Roman" pitchFamily="18" charset="0"/>
              </a:rPr>
              <a:t> Michael G. Newman, Henry Takei, Perry R. </a:t>
            </a:r>
            <a:r>
              <a:rPr lang="en-IN" dirty="0" err="1" smtClean="0">
                <a:latin typeface="Times New Roman" pitchFamily="18" charset="0"/>
                <a:cs typeface="Times New Roman" pitchFamily="18" charset="0"/>
              </a:rPr>
              <a:t>Klokkevold</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Fermin</a:t>
            </a:r>
            <a:r>
              <a:rPr lang="en-IN" dirty="0" smtClean="0">
                <a:latin typeface="Times New Roman" pitchFamily="18" charset="0"/>
                <a:cs typeface="Times New Roman" pitchFamily="18" charset="0"/>
              </a:rPr>
              <a:t> A. Carranza, Carranza's Clinical Period ontology. Elsevier( Saunders )10</a:t>
            </a:r>
            <a:r>
              <a:rPr lang="en-IN" baseline="30000" dirty="0" smtClean="0">
                <a:latin typeface="Times New Roman" pitchFamily="18" charset="0"/>
                <a:cs typeface="Times New Roman" pitchFamily="18" charset="0"/>
              </a:rPr>
              <a:t>th</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edition.Page</a:t>
            </a:r>
            <a:r>
              <a:rPr lang="en-IN" dirty="0" smtClean="0">
                <a:latin typeface="Times New Roman" pitchFamily="18" charset="0"/>
                <a:cs typeface="Times New Roman" pitchFamily="18" charset="0"/>
              </a:rPr>
              <a:t> no 98.</a:t>
            </a:r>
          </a:p>
          <a:p>
            <a:pPr>
              <a:buFont typeface="Wingdings" pitchFamily="2" charset="2"/>
              <a:buChar char="ü"/>
            </a:pPr>
            <a:endParaRPr lang="en-IN"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3.</a:t>
            </a:r>
            <a:r>
              <a:rPr lang="en-IN" dirty="0" smtClean="0">
                <a:latin typeface="Times New Roman" pitchFamily="18" charset="0"/>
                <a:cs typeface="Times New Roman" pitchFamily="18" charset="0"/>
              </a:rPr>
              <a:t> MAN.LOE H, THEILADE E, JENSEN SB EXPERIMENTAL GINGIVITIS IN J </a:t>
            </a:r>
            <a:r>
              <a:rPr lang="en-IN" dirty="0" err="1" smtClean="0">
                <a:latin typeface="Times New Roman" pitchFamily="18" charset="0"/>
                <a:cs typeface="Times New Roman" pitchFamily="18" charset="0"/>
              </a:rPr>
              <a:t>Periodontol</a:t>
            </a:r>
            <a:r>
              <a:rPr lang="en-IN" dirty="0" smtClean="0">
                <a:latin typeface="Times New Roman" pitchFamily="18" charset="0"/>
                <a:cs typeface="Times New Roman" pitchFamily="18" charset="0"/>
              </a:rPr>
              <a:t> 1965 May-Jun;36:177-87.</a:t>
            </a:r>
          </a:p>
          <a:p>
            <a:pPr>
              <a:buFont typeface="Wingdings" pitchFamily="2" charset="2"/>
              <a:buChar char="ü"/>
            </a:pPr>
            <a:endParaRPr lang="en-IN"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4.</a:t>
            </a:r>
            <a:r>
              <a:rPr lang="en-IN" dirty="0" smtClean="0">
                <a:latin typeface="Times New Roman" pitchFamily="18" charset="0"/>
                <a:cs typeface="Times New Roman" pitchFamily="18" charset="0"/>
              </a:rPr>
              <a:t> RC, Schroeder HE. Pathogenesis of inflammatory periodontal disease. A summary of current work.. Lab Invest1976 Mar;34(3):235-49.</a:t>
            </a:r>
          </a:p>
          <a:p>
            <a:pPr>
              <a:buFont typeface="Wingdings" pitchFamily="2" charset="2"/>
              <a:buChar char="ü"/>
            </a:pPr>
            <a:endParaRPr lang="en-IN"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5.</a:t>
            </a:r>
            <a:r>
              <a:rPr lang="en-IN" dirty="0" smtClean="0">
                <a:latin typeface="Times New Roman" pitchFamily="18" charset="0"/>
                <a:cs typeface="Times New Roman" pitchFamily="18" charset="0"/>
              </a:rPr>
              <a:t> P </a:t>
            </a:r>
            <a:r>
              <a:rPr lang="en-IN" dirty="0" err="1" smtClean="0">
                <a:latin typeface="Times New Roman" pitchFamily="18" charset="0"/>
                <a:cs typeface="Times New Roman" pitchFamily="18" charset="0"/>
              </a:rPr>
              <a:t>Kolenbrander</a:t>
            </a:r>
            <a:r>
              <a:rPr lang="en-IN" dirty="0" smtClean="0">
                <a:latin typeface="Times New Roman" pitchFamily="18" charset="0"/>
                <a:cs typeface="Times New Roman" pitchFamily="18" charset="0"/>
              </a:rPr>
              <a:t> et al .Oral multispecies </a:t>
            </a:r>
            <a:r>
              <a:rPr lang="en-IN" dirty="0" err="1" smtClean="0">
                <a:latin typeface="Times New Roman" pitchFamily="18" charset="0"/>
                <a:cs typeface="Times New Roman" pitchFamily="18" charset="0"/>
              </a:rPr>
              <a:t>biofilm</a:t>
            </a:r>
            <a:r>
              <a:rPr lang="en-IN" dirty="0" smtClean="0">
                <a:latin typeface="Times New Roman" pitchFamily="18" charset="0"/>
                <a:cs typeface="Times New Roman" pitchFamily="18" charset="0"/>
              </a:rPr>
              <a:t> development and the key role of cell–cell </a:t>
            </a:r>
            <a:r>
              <a:rPr lang="en-IN" dirty="0" err="1" smtClean="0">
                <a:latin typeface="Times New Roman" pitchFamily="18" charset="0"/>
                <a:cs typeface="Times New Roman" pitchFamily="18" charset="0"/>
              </a:rPr>
              <a:t>distance.Nature</a:t>
            </a:r>
            <a:r>
              <a:rPr lang="en-IN" i="1" dirty="0" smtClean="0">
                <a:latin typeface="Times New Roman" pitchFamily="18" charset="0"/>
                <a:cs typeface="Times New Roman" pitchFamily="18" charset="0"/>
              </a:rPr>
              <a:t> Reviews Microbiology </a:t>
            </a:r>
            <a:r>
              <a:rPr lang="en-IN" dirty="0" smtClean="0">
                <a:latin typeface="Times New Roman" pitchFamily="18" charset="0"/>
                <a:cs typeface="Times New Roman" pitchFamily="18" charset="0"/>
              </a:rPr>
              <a:t>8:471-480  2010</a:t>
            </a:r>
          </a:p>
          <a:p>
            <a:pPr>
              <a:buFont typeface="Wingdings" pitchFamily="2" charset="2"/>
              <a:buChar char="ü"/>
            </a:pPr>
            <a:endParaRPr lang="en-IN" dirty="0" smtClean="0">
              <a:latin typeface="Times New Roman" pitchFamily="18" charset="0"/>
              <a:cs typeface="Times New Roman" pitchFamily="18" charset="0"/>
            </a:endParaRPr>
          </a:p>
          <a:p>
            <a:pPr>
              <a:buFont typeface="Wingdings" pitchFamily="2" charset="2"/>
              <a:buChar char="ü"/>
            </a:pP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latin typeface="Times New Roman" pitchFamily="18" charset="0"/>
                <a:cs typeface="Times New Roman" pitchFamily="18" charset="0"/>
              </a:rPr>
              <a:t>REFRENCES</a:t>
            </a:r>
            <a:endParaRPr lang="en-IN"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62500" lnSpcReduction="20000"/>
          </a:bodyPr>
          <a:lstStyle/>
          <a:p>
            <a:pPr>
              <a:buFont typeface="Wingdings 2" pitchFamily="18" charset="2"/>
              <a:buChar char="P"/>
            </a:pPr>
            <a:r>
              <a:rPr lang="en-US" dirty="0" smtClean="0">
                <a:latin typeface="Times New Roman" pitchFamily="18" charset="0"/>
                <a:cs typeface="Times New Roman" pitchFamily="18" charset="0"/>
              </a:rPr>
              <a:t>6. </a:t>
            </a:r>
            <a:r>
              <a:rPr lang="en-IN" dirty="0" err="1" smtClean="0">
                <a:latin typeface="Times New Roman" pitchFamily="18" charset="0"/>
                <a:cs typeface="Times New Roman" pitchFamily="18" charset="0"/>
              </a:rPr>
              <a:t>Beiswanger</a:t>
            </a:r>
            <a:r>
              <a:rPr lang="en-IN" dirty="0" smtClean="0">
                <a:latin typeface="Times New Roman" pitchFamily="18" charset="0"/>
                <a:cs typeface="Times New Roman" pitchFamily="18" charset="0"/>
              </a:rPr>
              <a:t> BB, Doyle PM, Jackson RD, </a:t>
            </a:r>
            <a:r>
              <a:rPr lang="en-IN" dirty="0" err="1" smtClean="0">
                <a:latin typeface="Times New Roman" pitchFamily="18" charset="0"/>
                <a:cs typeface="Times New Roman" pitchFamily="18" charset="0"/>
              </a:rPr>
              <a:t>Mallatt</a:t>
            </a:r>
            <a:r>
              <a:rPr lang="en-IN" dirty="0" smtClean="0">
                <a:latin typeface="Times New Roman" pitchFamily="18" charset="0"/>
                <a:cs typeface="Times New Roman" pitchFamily="18" charset="0"/>
              </a:rPr>
              <a:t> ME, Mau M, </a:t>
            </a:r>
            <a:r>
              <a:rPr lang="en-IN" dirty="0" err="1" smtClean="0">
                <a:latin typeface="Times New Roman" pitchFamily="18" charset="0"/>
                <a:cs typeface="Times New Roman" pitchFamily="18" charset="0"/>
              </a:rPr>
              <a:t>Bollmer</a:t>
            </a:r>
            <a:r>
              <a:rPr lang="en-IN" dirty="0" smtClean="0">
                <a:latin typeface="Times New Roman" pitchFamily="18" charset="0"/>
                <a:cs typeface="Times New Roman" pitchFamily="18" charset="0"/>
              </a:rPr>
              <a:t> BW, et al. The clinical effect of dentifrices containing stabilized stannous fluoride on plaque formation and gingivitis—a six-month study with ad </a:t>
            </a:r>
            <a:r>
              <a:rPr lang="en-IN" dirty="0" err="1" smtClean="0">
                <a:latin typeface="Times New Roman" pitchFamily="18" charset="0"/>
                <a:cs typeface="Times New Roman" pitchFamily="18" charset="0"/>
              </a:rPr>
              <a:t>libitum</a:t>
            </a:r>
            <a:r>
              <a:rPr lang="en-IN" dirty="0" smtClean="0">
                <a:latin typeface="Times New Roman" pitchFamily="18" charset="0"/>
                <a:cs typeface="Times New Roman" pitchFamily="18" charset="0"/>
              </a:rPr>
              <a:t> brushing. Journal of Clinical Dentistry Dent 1995;6:46–53.</a:t>
            </a:r>
          </a:p>
          <a:p>
            <a:pPr>
              <a:buFont typeface="Wingdings 2" pitchFamily="18" charset="2"/>
              <a:buChar char="P"/>
            </a:pPr>
            <a:endParaRPr lang="en-IN" dirty="0" smtClean="0">
              <a:latin typeface="Times New Roman" pitchFamily="18" charset="0"/>
              <a:cs typeface="Times New Roman" pitchFamily="18" charset="0"/>
            </a:endParaRPr>
          </a:p>
          <a:p>
            <a:pPr>
              <a:buFont typeface="Wingdings 2" pitchFamily="18" charset="2"/>
              <a:buChar char="P"/>
            </a:pPr>
            <a:r>
              <a:rPr lang="en-US" dirty="0" smtClean="0">
                <a:latin typeface="Times New Roman" pitchFamily="18" charset="0"/>
                <a:cs typeface="Times New Roman" pitchFamily="18" charset="0"/>
              </a:rPr>
              <a:t>7.</a:t>
            </a:r>
            <a:r>
              <a:rPr lang="en-IN" i="1"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Christopher T </a:t>
            </a:r>
            <a:r>
              <a:rPr lang="en-IN" dirty="0" err="1" smtClean="0">
                <a:latin typeface="Times New Roman" pitchFamily="18" charset="0"/>
                <a:cs typeface="Times New Roman" pitchFamily="18" charset="0"/>
              </a:rPr>
              <a:t>Walsh.Prospects</a:t>
            </a:r>
            <a:r>
              <a:rPr lang="en-IN" dirty="0" smtClean="0">
                <a:latin typeface="Times New Roman" pitchFamily="18" charset="0"/>
                <a:cs typeface="Times New Roman" pitchFamily="18" charset="0"/>
              </a:rPr>
              <a:t> for new antibiotics: a molecule-</a:t>
            </a:r>
            <a:r>
              <a:rPr lang="en-IN" dirty="0" err="1" smtClean="0">
                <a:latin typeface="Times New Roman" pitchFamily="18" charset="0"/>
                <a:cs typeface="Times New Roman" pitchFamily="18" charset="0"/>
              </a:rPr>
              <a:t>centered</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perspective.</a:t>
            </a:r>
            <a:r>
              <a:rPr lang="en-IN" i="1" dirty="0" err="1" smtClean="0">
                <a:latin typeface="Times New Roman" pitchFamily="18" charset="0"/>
                <a:cs typeface="Times New Roman" pitchFamily="18" charset="0"/>
              </a:rPr>
              <a:t>The</a:t>
            </a:r>
            <a:r>
              <a:rPr lang="en-IN" i="1" dirty="0" smtClean="0">
                <a:latin typeface="Times New Roman" pitchFamily="18" charset="0"/>
                <a:cs typeface="Times New Roman" pitchFamily="18" charset="0"/>
              </a:rPr>
              <a:t> Journal of Antibiotics</a:t>
            </a:r>
            <a:r>
              <a:rPr lang="en-IN" dirty="0" smtClean="0">
                <a:latin typeface="Times New Roman" pitchFamily="18" charset="0"/>
                <a:cs typeface="Times New Roman" pitchFamily="18" charset="0"/>
              </a:rPr>
              <a:t> (2014) 67, 7–22; 2013</a:t>
            </a:r>
          </a:p>
          <a:p>
            <a:pPr>
              <a:buFont typeface="Wingdings 2" pitchFamily="18" charset="2"/>
              <a:buChar char="P"/>
            </a:pPr>
            <a:endParaRPr lang="en-IN" dirty="0" smtClean="0">
              <a:latin typeface="Times New Roman" pitchFamily="18" charset="0"/>
              <a:cs typeface="Times New Roman" pitchFamily="18" charset="0"/>
            </a:endParaRPr>
          </a:p>
          <a:p>
            <a:pPr fontAlgn="base">
              <a:buFont typeface="Wingdings 2" pitchFamily="18" charset="2"/>
              <a:buChar char="P"/>
            </a:pPr>
            <a:r>
              <a:rPr lang="en-US" dirty="0" smtClean="0">
                <a:latin typeface="Times New Roman" pitchFamily="18" charset="0"/>
                <a:cs typeface="Times New Roman" pitchFamily="18" charset="0"/>
              </a:rPr>
              <a:t>8.</a:t>
            </a:r>
            <a:r>
              <a:rPr lang="en-IN" dirty="0" smtClean="0">
                <a:latin typeface="Times New Roman" pitchFamily="18" charset="0"/>
                <a:cs typeface="Times New Roman" pitchFamily="18" charset="0"/>
              </a:rPr>
              <a:t> P. Gilbert and L.E. </a:t>
            </a:r>
            <a:r>
              <a:rPr lang="en-IN" dirty="0" err="1" smtClean="0">
                <a:latin typeface="Times New Roman" pitchFamily="18" charset="0"/>
                <a:cs typeface="Times New Roman" pitchFamily="18" charset="0"/>
              </a:rPr>
              <a:t>Moore.Cationic</a:t>
            </a:r>
            <a:r>
              <a:rPr lang="en-IN" dirty="0" smtClean="0">
                <a:latin typeface="Times New Roman" pitchFamily="18" charset="0"/>
                <a:cs typeface="Times New Roman" pitchFamily="18" charset="0"/>
              </a:rPr>
              <a:t> antiseptics: diversity of action under a common </a:t>
            </a:r>
            <a:r>
              <a:rPr lang="en-IN" dirty="0" err="1" smtClean="0">
                <a:latin typeface="Times New Roman" pitchFamily="18" charset="0"/>
                <a:cs typeface="Times New Roman" pitchFamily="18" charset="0"/>
              </a:rPr>
              <a:t>epithet.Journal</a:t>
            </a:r>
            <a:r>
              <a:rPr lang="en-IN" dirty="0" smtClean="0">
                <a:latin typeface="Times New Roman" pitchFamily="18" charset="0"/>
                <a:cs typeface="Times New Roman" pitchFamily="18" charset="0"/>
              </a:rPr>
              <a:t> of Applied Microbiology Volume 99, Issue 4, pages 703–715.</a:t>
            </a:r>
          </a:p>
          <a:p>
            <a:pPr fontAlgn="base">
              <a:buFont typeface="Wingdings 2" pitchFamily="18" charset="2"/>
              <a:buChar char="P"/>
            </a:pPr>
            <a:endParaRPr lang="en-IN" dirty="0" smtClean="0">
              <a:latin typeface="Times New Roman" pitchFamily="18" charset="0"/>
              <a:cs typeface="Times New Roman" pitchFamily="18" charset="0"/>
            </a:endParaRPr>
          </a:p>
          <a:p>
            <a:pPr>
              <a:buFont typeface="Wingdings 2" pitchFamily="18" charset="2"/>
              <a:buChar char="P"/>
            </a:pPr>
            <a:r>
              <a:rPr lang="en-US" dirty="0" smtClean="0">
                <a:latin typeface="Times New Roman" pitchFamily="18" charset="0"/>
                <a:cs typeface="Times New Roman" pitchFamily="18" charset="0"/>
              </a:rPr>
              <a:t>9. </a:t>
            </a:r>
            <a:r>
              <a:rPr lang="en-US" dirty="0" err="1" smtClean="0">
                <a:latin typeface="Times New Roman" pitchFamily="18" charset="0"/>
                <a:cs typeface="Times New Roman" pitchFamily="18" charset="0"/>
              </a:rPr>
              <a:t>Addy</a:t>
            </a:r>
            <a:r>
              <a:rPr lang="en-US" dirty="0" smtClean="0">
                <a:latin typeface="Times New Roman" pitchFamily="18" charset="0"/>
                <a:cs typeface="Times New Roman" pitchFamily="18" charset="0"/>
              </a:rPr>
              <a:t> et al </a:t>
            </a:r>
            <a:r>
              <a:rPr lang="en-US" dirty="0" err="1" smtClean="0">
                <a:latin typeface="Times New Roman" pitchFamily="18" charset="0"/>
                <a:cs typeface="Times New Roman" pitchFamily="18" charset="0"/>
              </a:rPr>
              <a:t>Chlorhexidine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digluconate</a:t>
            </a:r>
            <a:r>
              <a:rPr lang="en-US" dirty="0" smtClean="0">
                <a:latin typeface="Times New Roman" pitchFamily="18" charset="0"/>
                <a:cs typeface="Times New Roman" pitchFamily="18" charset="0"/>
              </a:rPr>
              <a:t>–an agent for chemical plaque  control and prevention of gingival inflammation: </a:t>
            </a:r>
          </a:p>
          <a:p>
            <a:pPr>
              <a:buNone/>
            </a:pPr>
            <a:r>
              <a:rPr lang="en-US" dirty="0" smtClean="0">
                <a:latin typeface="Times New Roman" pitchFamily="18" charset="0"/>
                <a:cs typeface="Times New Roman" pitchFamily="18" charset="0"/>
              </a:rPr>
              <a:t>     J </a:t>
            </a:r>
            <a:r>
              <a:rPr lang="en-US" dirty="0" err="1" smtClean="0">
                <a:latin typeface="Times New Roman" pitchFamily="18" charset="0"/>
                <a:cs typeface="Times New Roman" pitchFamily="18" charset="0"/>
              </a:rPr>
              <a:t>Periodont</a:t>
            </a:r>
            <a:r>
              <a:rPr lang="en-US" dirty="0" smtClean="0">
                <a:latin typeface="Times New Roman" pitchFamily="18" charset="0"/>
                <a:cs typeface="Times New Roman" pitchFamily="18" charset="0"/>
              </a:rPr>
              <a:t> res 1986;  21:16 74-8</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latin typeface="Times New Roman" pitchFamily="18" charset="0"/>
                <a:cs typeface="Times New Roman" pitchFamily="18" charset="0"/>
              </a:rPr>
              <a:t>REFRENCES</a:t>
            </a:r>
            <a:endParaRPr lang="en-IN"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buFont typeface="Wingdings 2" pitchFamily="18" charset="2"/>
              <a:buChar char="P"/>
            </a:pPr>
            <a:r>
              <a:rPr lang="en-US" sz="2400" dirty="0" smtClean="0">
                <a:latin typeface="Times New Roman" pitchFamily="18" charset="0"/>
                <a:cs typeface="Times New Roman" pitchFamily="18" charset="0"/>
              </a:rPr>
              <a:t>10.</a:t>
            </a:r>
            <a:r>
              <a:rPr lang="en-IN" sz="2400" dirty="0" smtClean="0">
                <a:latin typeface="Times New Roman" pitchFamily="18" charset="0"/>
                <a:cs typeface="Times New Roman" pitchFamily="18" charset="0"/>
              </a:rPr>
              <a:t> Pharmacology </a:t>
            </a:r>
            <a:r>
              <a:rPr lang="en-IN" sz="2400" dirty="0" err="1" smtClean="0">
                <a:latin typeface="Times New Roman" pitchFamily="18" charset="0"/>
                <a:cs typeface="Times New Roman" pitchFamily="18" charset="0"/>
              </a:rPr>
              <a:t>ReCap</a:t>
            </a:r>
            <a:r>
              <a:rPr lang="en-IN" sz="2400" dirty="0" smtClean="0">
                <a:latin typeface="Times New Roman" pitchFamily="18" charset="0"/>
                <a:cs typeface="Times New Roman" pitchFamily="18" charset="0"/>
              </a:rPr>
              <a:t> 2.0 </a:t>
            </a:r>
            <a:r>
              <a:rPr lang="en-IN" sz="2400" dirty="0" err="1" smtClean="0">
                <a:latin typeface="Times New Roman" pitchFamily="18" charset="0"/>
                <a:cs typeface="Times New Roman" pitchFamily="18" charset="0"/>
              </a:rPr>
              <a:t>for×Bachelor</a:t>
            </a:r>
            <a:r>
              <a:rPr lang="en-IN" sz="2400" dirty="0" smtClean="0">
                <a:latin typeface="Times New Roman" pitchFamily="18" charset="0"/>
                <a:cs typeface="Times New Roman" pitchFamily="18" charset="0"/>
              </a:rPr>
              <a:t> of Dentistry Students. Dr. J. G. Buch.4</a:t>
            </a:r>
            <a:r>
              <a:rPr lang="en-IN" sz="2400" baseline="30000" dirty="0" smtClean="0">
                <a:latin typeface="Times New Roman" pitchFamily="18" charset="0"/>
                <a:cs typeface="Times New Roman" pitchFamily="18" charset="0"/>
              </a:rPr>
              <a:t>TH</a:t>
            </a:r>
            <a:r>
              <a:rPr lang="en-IN" sz="2400" dirty="0" smtClean="0">
                <a:latin typeface="Times New Roman" pitchFamily="18" charset="0"/>
                <a:cs typeface="Times New Roman" pitchFamily="18" charset="0"/>
              </a:rPr>
              <a:t> EDITION.PAGE NO 78</a:t>
            </a:r>
          </a:p>
          <a:p>
            <a:pPr>
              <a:buFont typeface="Wingdings 2" pitchFamily="18" charset="2"/>
              <a:buChar char="P"/>
            </a:pPr>
            <a:endParaRPr lang="en-IN" sz="2400" dirty="0" smtClean="0">
              <a:latin typeface="Times New Roman" pitchFamily="18" charset="0"/>
              <a:cs typeface="Times New Roman" pitchFamily="18" charset="0"/>
            </a:endParaRPr>
          </a:p>
          <a:p>
            <a:pPr>
              <a:buFont typeface="Wingdings 2" pitchFamily="18" charset="2"/>
              <a:buChar char="P"/>
            </a:pPr>
            <a:r>
              <a:rPr lang="en-US" sz="2400" dirty="0" smtClean="0">
                <a:latin typeface="Times New Roman" pitchFamily="18" charset="0"/>
                <a:cs typeface="Times New Roman" pitchFamily="18" charset="0"/>
              </a:rPr>
              <a:t>11.</a:t>
            </a:r>
            <a:r>
              <a:rPr lang="en-IN" sz="2400" dirty="0" err="1" smtClean="0">
                <a:latin typeface="Times New Roman" pitchFamily="18" charset="0"/>
                <a:cs typeface="Times New Roman" pitchFamily="18" charset="0"/>
              </a:rPr>
              <a:t>Joyston-Bechals</a:t>
            </a:r>
            <a:r>
              <a:rPr lang="en-IN" sz="2400" dirty="0" smtClean="0">
                <a:latin typeface="Times New Roman" pitchFamily="18" charset="0"/>
                <a:cs typeface="Times New Roman" pitchFamily="18" charset="0"/>
              </a:rPr>
              <a:t>. Chemical agents in control of dental plaque in dentistry. J </a:t>
            </a:r>
            <a:r>
              <a:rPr lang="en-IN" sz="2400" dirty="0" err="1" smtClean="0">
                <a:latin typeface="Times New Roman" pitchFamily="18" charset="0"/>
                <a:cs typeface="Times New Roman" pitchFamily="18" charset="0"/>
              </a:rPr>
              <a:t>Clin</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periodontol</a:t>
            </a:r>
            <a:r>
              <a:rPr lang="en-IN" sz="2400" dirty="0" smtClean="0">
                <a:latin typeface="Times New Roman" pitchFamily="18" charset="0"/>
                <a:cs typeface="Times New Roman" pitchFamily="18" charset="0"/>
              </a:rPr>
              <a:t>. 1993;20:49-53. </a:t>
            </a:r>
          </a:p>
          <a:p>
            <a:pPr>
              <a:buFont typeface="Wingdings 2" pitchFamily="18" charset="2"/>
              <a:buChar char="P"/>
            </a:pPr>
            <a:endParaRPr lang="en-IN" sz="2400" dirty="0" smtClean="0">
              <a:latin typeface="Times New Roman" pitchFamily="18" charset="0"/>
              <a:cs typeface="Times New Roman" pitchFamily="18" charset="0"/>
            </a:endParaRPr>
          </a:p>
          <a:p>
            <a:pPr>
              <a:buFont typeface="Wingdings 2" pitchFamily="18" charset="2"/>
              <a:buChar char="P"/>
            </a:pPr>
            <a:r>
              <a:rPr lang="en-US" sz="2400" dirty="0" smtClean="0">
                <a:latin typeface="Times New Roman" pitchFamily="18" charset="0"/>
                <a:cs typeface="Times New Roman" pitchFamily="18" charset="0"/>
              </a:rPr>
              <a:t>12.</a:t>
            </a:r>
            <a:r>
              <a:rPr lang="en-IN" sz="2400" dirty="0" smtClean="0">
                <a:latin typeface="Times New Roman" pitchFamily="18" charset="0"/>
                <a:cs typeface="Times New Roman" pitchFamily="18" charset="0"/>
              </a:rPr>
              <a:t> NAYAK Textbook Of </a:t>
            </a:r>
            <a:r>
              <a:rPr lang="en-IN" sz="2400" dirty="0" err="1" smtClean="0">
                <a:latin typeface="Times New Roman" pitchFamily="18" charset="0"/>
                <a:cs typeface="Times New Roman" pitchFamily="18" charset="0"/>
              </a:rPr>
              <a:t>Periodontology</a:t>
            </a:r>
            <a:r>
              <a:rPr lang="en-IN" sz="2400" dirty="0" smtClean="0">
                <a:latin typeface="Times New Roman" pitchFamily="18" charset="0"/>
                <a:cs typeface="Times New Roman" pitchFamily="18" charset="0"/>
              </a:rPr>
              <a:t> And Oral </a:t>
            </a:r>
            <a:r>
              <a:rPr lang="en-IN" sz="2400" dirty="0" err="1" smtClean="0">
                <a:latin typeface="Times New Roman" pitchFamily="18" charset="0"/>
                <a:cs typeface="Times New Roman" pitchFamily="18" charset="0"/>
              </a:rPr>
              <a:t>Implantology</a:t>
            </a:r>
            <a:r>
              <a:rPr lang="en-IN" sz="2400" dirty="0" smtClean="0">
                <a:latin typeface="Times New Roman" pitchFamily="18" charset="0"/>
                <a:cs typeface="Times New Roman" pitchFamily="18" charset="0"/>
              </a:rPr>
              <a:t>  2010 page 96</a:t>
            </a:r>
          </a:p>
          <a:p>
            <a:pPr>
              <a:buFont typeface="Wingdings 2" pitchFamily="18" charset="2"/>
              <a:buChar char="P"/>
            </a:pPr>
            <a:endParaRPr lang="en-IN" sz="2400" dirty="0" smtClean="0">
              <a:latin typeface="Times New Roman" pitchFamily="18" charset="0"/>
              <a:cs typeface="Times New Roman" pitchFamily="18" charset="0"/>
            </a:endParaRPr>
          </a:p>
          <a:p>
            <a:pPr>
              <a:buFont typeface="Wingdings 2" pitchFamily="18" charset="2"/>
              <a:buChar char="P"/>
            </a:pPr>
            <a:r>
              <a:rPr lang="en-US" sz="2400" dirty="0" smtClean="0">
                <a:latin typeface="Times New Roman" pitchFamily="18" charset="0"/>
                <a:cs typeface="Times New Roman" pitchFamily="18" charset="0"/>
              </a:rPr>
              <a:t>13.</a:t>
            </a:r>
            <a:r>
              <a:rPr lang="en-IN" sz="2400" dirty="0" smtClean="0">
                <a:latin typeface="Times New Roman" pitchFamily="18" charset="0"/>
                <a:cs typeface="Times New Roman" pitchFamily="18" charset="0"/>
              </a:rPr>
              <a:t> WHO Model List of </a:t>
            </a:r>
            <a:r>
              <a:rPr lang="en-IN" sz="2400" dirty="0" err="1" smtClean="0">
                <a:latin typeface="Times New Roman" pitchFamily="18" charset="0"/>
                <a:cs typeface="Times New Roman" pitchFamily="18" charset="0"/>
              </a:rPr>
              <a:t>EssentialMedicines</a:t>
            </a:r>
            <a:r>
              <a:rPr lang="en-IN" sz="2400" dirty="0" smtClean="0">
                <a:latin typeface="Times New Roman" pitchFamily="18" charset="0"/>
                <a:cs typeface="Times New Roman" pitchFamily="18" charset="0"/>
              </a:rPr>
              <a:t>". </a:t>
            </a:r>
            <a:r>
              <a:rPr lang="en-IN" sz="2400" i="1" dirty="0" smtClean="0">
                <a:latin typeface="Times New Roman" pitchFamily="18" charset="0"/>
                <a:cs typeface="Times New Roman" pitchFamily="18" charset="0"/>
              </a:rPr>
              <a:t>World Health Organization</a:t>
            </a:r>
            <a:r>
              <a:rPr lang="en-IN" sz="2400" dirty="0" smtClean="0">
                <a:latin typeface="Times New Roman" pitchFamily="18" charset="0"/>
                <a:cs typeface="Times New Roman" pitchFamily="18" charset="0"/>
              </a:rPr>
              <a:t>. October 2013. Retrieved 22 April 2014.</a:t>
            </a:r>
            <a:endParaRPr lang="en-IN" sz="2400"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latin typeface="Times New Roman" pitchFamily="18" charset="0"/>
                <a:cs typeface="Times New Roman" pitchFamily="18" charset="0"/>
              </a:rPr>
              <a:t>REFRENCES</a:t>
            </a:r>
            <a:endParaRPr lang="en-IN"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a:buFont typeface="Wingdings 2" pitchFamily="18" charset="2"/>
              <a:buChar char="P"/>
            </a:pPr>
            <a:endParaRPr lang="en-US" sz="2400" dirty="0" smtClean="0">
              <a:latin typeface="Times New Roman" pitchFamily="18" charset="0"/>
              <a:cs typeface="Times New Roman" pitchFamily="18" charset="0"/>
            </a:endParaRPr>
          </a:p>
          <a:p>
            <a:pPr>
              <a:buFont typeface="Wingdings 2" pitchFamily="18" charset="2"/>
              <a:buChar char="P"/>
            </a:pPr>
            <a:r>
              <a:rPr lang="en-US" sz="2400" dirty="0" smtClean="0">
                <a:latin typeface="Times New Roman" pitchFamily="18" charset="0"/>
                <a:cs typeface="Times New Roman" pitchFamily="18" charset="0"/>
              </a:rPr>
              <a:t>14.</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Otten</a:t>
            </a:r>
            <a:r>
              <a:rPr lang="en-IN" sz="2400" dirty="0" smtClean="0">
                <a:latin typeface="Times New Roman" pitchFamily="18" charset="0"/>
                <a:cs typeface="Times New Roman" pitchFamily="18" charset="0"/>
              </a:rPr>
              <a:t> MP, </a:t>
            </a:r>
            <a:r>
              <a:rPr lang="en-IN" sz="2400" dirty="0" err="1" smtClean="0">
                <a:latin typeface="Times New Roman" pitchFamily="18" charset="0"/>
                <a:cs typeface="Times New Roman" pitchFamily="18" charset="0"/>
              </a:rPr>
              <a:t>Busscher</a:t>
            </a:r>
            <a:r>
              <a:rPr lang="en-IN" sz="2400" dirty="0" smtClean="0">
                <a:latin typeface="Times New Roman" pitchFamily="18" charset="0"/>
                <a:cs typeface="Times New Roman" pitchFamily="18" charset="0"/>
              </a:rPr>
              <a:t> HJ, van </a:t>
            </a:r>
            <a:r>
              <a:rPr lang="en-IN" sz="2400" dirty="0" err="1" smtClean="0">
                <a:latin typeface="Times New Roman" pitchFamily="18" charset="0"/>
                <a:cs typeface="Times New Roman" pitchFamily="18" charset="0"/>
              </a:rPr>
              <a:t>der</a:t>
            </a:r>
            <a:r>
              <a:rPr lang="en-IN" sz="2400" dirty="0" smtClean="0">
                <a:latin typeface="Times New Roman" pitchFamily="18" charset="0"/>
                <a:cs typeface="Times New Roman" pitchFamily="18" charset="0"/>
              </a:rPr>
              <a:t> Mei HC, van </a:t>
            </a:r>
            <a:r>
              <a:rPr lang="en-IN" sz="2400" dirty="0" err="1" smtClean="0">
                <a:latin typeface="Times New Roman" pitchFamily="18" charset="0"/>
                <a:cs typeface="Times New Roman" pitchFamily="18" charset="0"/>
              </a:rPr>
              <a:t>HoogmAcute</a:t>
            </a:r>
            <a:r>
              <a:rPr lang="en-IN" sz="2400" dirty="0" smtClean="0">
                <a:latin typeface="Times New Roman" pitchFamily="18" charset="0"/>
                <a:cs typeface="Times New Roman" pitchFamily="18" charset="0"/>
              </a:rPr>
              <a:t> and substantive action of antimicrobial toothpastes and </a:t>
            </a:r>
            <a:r>
              <a:rPr lang="en-IN" sz="2400" dirty="0" err="1" smtClean="0">
                <a:latin typeface="Times New Roman" pitchFamily="18" charset="0"/>
                <a:cs typeface="Times New Roman" pitchFamily="18" charset="0"/>
              </a:rPr>
              <a:t>mouthrinses</a:t>
            </a:r>
            <a:r>
              <a:rPr lang="en-IN" sz="2400" dirty="0" smtClean="0">
                <a:latin typeface="Times New Roman" pitchFamily="18" charset="0"/>
                <a:cs typeface="Times New Roman" pitchFamily="18" charset="0"/>
              </a:rPr>
              <a:t> on oral </a:t>
            </a:r>
            <a:r>
              <a:rPr lang="en-IN" sz="2400" dirty="0" err="1" smtClean="0">
                <a:latin typeface="Times New Roman" pitchFamily="18" charset="0"/>
                <a:cs typeface="Times New Roman" pitchFamily="18" charset="0"/>
              </a:rPr>
              <a:t>biofilm</a:t>
            </a:r>
            <a:r>
              <a:rPr lang="en-IN" sz="2400" dirty="0" smtClean="0">
                <a:latin typeface="Times New Roman" pitchFamily="18" charset="0"/>
                <a:cs typeface="Times New Roman" pitchFamily="18" charset="0"/>
              </a:rPr>
              <a:t> in vitro.</a:t>
            </a:r>
          </a:p>
          <a:p>
            <a:pPr>
              <a:buNone/>
            </a:pP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Eur</a:t>
            </a:r>
            <a:r>
              <a:rPr lang="en-IN" sz="2400" dirty="0" smtClean="0">
                <a:latin typeface="Times New Roman" pitchFamily="18" charset="0"/>
                <a:cs typeface="Times New Roman" pitchFamily="18" charset="0"/>
              </a:rPr>
              <a:t> J Oral Sci. 2011 Apr;119(2):151-5. </a:t>
            </a:r>
          </a:p>
          <a:p>
            <a:pPr>
              <a:buNone/>
            </a:pPr>
            <a:endParaRPr lang="en-IN" sz="2400" dirty="0" smtClean="0">
              <a:latin typeface="Times New Roman" pitchFamily="18" charset="0"/>
              <a:cs typeface="Times New Roman" pitchFamily="18" charset="0"/>
            </a:endParaRPr>
          </a:p>
          <a:p>
            <a:pPr>
              <a:buFont typeface="Wingdings 2" pitchFamily="18" charset="2"/>
              <a:buChar char="P"/>
            </a:pPr>
            <a:endParaRPr lang="en-IN" sz="2400" dirty="0" smtClean="0">
              <a:latin typeface="Times New Roman" pitchFamily="18" charset="0"/>
              <a:cs typeface="Times New Roman" pitchFamily="18" charset="0"/>
            </a:endParaRPr>
          </a:p>
          <a:p>
            <a:pPr>
              <a:buFont typeface="Wingdings 2" pitchFamily="18" charset="2"/>
              <a:buChar char="P"/>
            </a:pPr>
            <a:r>
              <a:rPr lang="en-US" sz="2400" dirty="0" smtClean="0">
                <a:latin typeface="Times New Roman" pitchFamily="18" charset="0"/>
                <a:cs typeface="Times New Roman" pitchFamily="18" charset="0"/>
              </a:rPr>
              <a:t>15.</a:t>
            </a:r>
            <a:r>
              <a:rPr lang="en-IN" sz="2400" dirty="0" smtClean="0">
                <a:latin typeface="Times New Roman" pitchFamily="18" charset="0"/>
                <a:cs typeface="Times New Roman" pitchFamily="18" charset="0"/>
              </a:rPr>
              <a:t> Available at www.schuelke.com.last </a:t>
            </a:r>
            <a:r>
              <a:rPr lang="en-IN" sz="2400" dirty="0" err="1" smtClean="0">
                <a:latin typeface="Times New Roman" pitchFamily="18" charset="0"/>
                <a:cs typeface="Times New Roman" pitchFamily="18" charset="0"/>
              </a:rPr>
              <a:t>accesed</a:t>
            </a:r>
            <a:r>
              <a:rPr lang="en-IN" sz="2400" dirty="0" smtClean="0">
                <a:latin typeface="Times New Roman" pitchFamily="18" charset="0"/>
                <a:cs typeface="Times New Roman" pitchFamily="18" charset="0"/>
              </a:rPr>
              <a:t> on 27 </a:t>
            </a:r>
            <a:r>
              <a:rPr lang="en-IN" sz="2400" dirty="0" err="1" smtClean="0">
                <a:latin typeface="Times New Roman" pitchFamily="18" charset="0"/>
                <a:cs typeface="Times New Roman" pitchFamily="18" charset="0"/>
              </a:rPr>
              <a:t>th</a:t>
            </a:r>
            <a:r>
              <a:rPr lang="en-IN" sz="2400" dirty="0" smtClean="0">
                <a:latin typeface="Times New Roman" pitchFamily="18" charset="0"/>
                <a:cs typeface="Times New Roman" pitchFamily="18" charset="0"/>
              </a:rPr>
              <a:t> august.2014.</a:t>
            </a:r>
          </a:p>
          <a:p>
            <a:pPr>
              <a:buFont typeface="Wingdings 2" pitchFamily="18" charset="2"/>
              <a:buChar char="P"/>
            </a:pPr>
            <a:endParaRPr lang="en-IN" sz="2400" dirty="0" smtClean="0">
              <a:latin typeface="Times New Roman" pitchFamily="18" charset="0"/>
              <a:cs typeface="Times New Roman" pitchFamily="18" charset="0"/>
            </a:endParaRPr>
          </a:p>
          <a:p>
            <a:pPr>
              <a:buFont typeface="Wingdings 2" pitchFamily="18" charset="2"/>
              <a:buChar char="P"/>
            </a:pPr>
            <a:r>
              <a:rPr lang="en-US" sz="2400" dirty="0" smtClean="0">
                <a:latin typeface="Times New Roman" pitchFamily="18" charset="0"/>
                <a:cs typeface="Times New Roman" pitchFamily="18" charset="0"/>
              </a:rPr>
              <a:t>16. SCHROEDER H E: Formation and Inhibition of Dental Calculus.  Hans Huber, Berlin, pp 145–172 (1969).5</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EDITION</a:t>
            </a:r>
          </a:p>
          <a:p>
            <a:pPr>
              <a:buFont typeface="Wingdings 2" pitchFamily="18" charset="2"/>
              <a:buChar char="P"/>
            </a:pPr>
            <a:endParaRPr lang="en-US" sz="2400" dirty="0" smtClean="0">
              <a:latin typeface="Times New Roman" pitchFamily="18" charset="0"/>
              <a:cs typeface="Times New Roman" pitchFamily="18" charset="0"/>
            </a:endParaRPr>
          </a:p>
          <a:p>
            <a:pPr fontAlgn="t">
              <a:buFont typeface="Wingdings 2" pitchFamily="18" charset="2"/>
              <a:buChar char="P"/>
            </a:pPr>
            <a:r>
              <a:rPr lang="en-US" sz="2400" dirty="0" smtClean="0">
                <a:latin typeface="Times New Roman" pitchFamily="18" charset="0"/>
                <a:cs typeface="Times New Roman" pitchFamily="18" charset="0"/>
              </a:rPr>
              <a:t>17.</a:t>
            </a:r>
            <a:r>
              <a:rPr lang="en-IN" sz="2400" dirty="0" smtClean="0">
                <a:latin typeface="Times New Roman" pitchFamily="18" charset="0"/>
                <a:cs typeface="Times New Roman" pitchFamily="18" charset="0"/>
              </a:rPr>
              <a:t> Mary Ellen </a:t>
            </a:r>
            <a:r>
              <a:rPr lang="en-IN" sz="2400" dirty="0" err="1" smtClean="0">
                <a:latin typeface="Times New Roman" pitchFamily="18" charset="0"/>
                <a:cs typeface="Times New Roman" pitchFamily="18" charset="0"/>
              </a:rPr>
              <a:t>Davey,George</a:t>
            </a:r>
            <a:r>
              <a:rPr lang="en-IN" sz="2400" dirty="0" smtClean="0">
                <a:latin typeface="Times New Roman" pitchFamily="18" charset="0"/>
                <a:cs typeface="Times New Roman" pitchFamily="18" charset="0"/>
              </a:rPr>
              <a:t> A. </a:t>
            </a:r>
            <a:r>
              <a:rPr lang="en-IN" sz="2400" dirty="0" err="1" smtClean="0">
                <a:latin typeface="Times New Roman" pitchFamily="18" charset="0"/>
                <a:cs typeface="Times New Roman" pitchFamily="18" charset="0"/>
              </a:rPr>
              <a:t>Chlorohexidine</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O'toole</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Microbiol</a:t>
            </a:r>
            <a:r>
              <a:rPr lang="en-IN" sz="2400" dirty="0" smtClean="0">
                <a:latin typeface="Times New Roman" pitchFamily="18" charset="0"/>
                <a:cs typeface="Times New Roman" pitchFamily="18" charset="0"/>
              </a:rPr>
              <a:t> Mol </a:t>
            </a:r>
            <a:r>
              <a:rPr lang="en-IN" sz="2400" dirty="0" err="1" smtClean="0">
                <a:latin typeface="Times New Roman" pitchFamily="18" charset="0"/>
                <a:cs typeface="Times New Roman" pitchFamily="18" charset="0"/>
              </a:rPr>
              <a:t>Biol</a:t>
            </a:r>
            <a:r>
              <a:rPr lang="en-IN" sz="2400" dirty="0" smtClean="0">
                <a:latin typeface="Times New Roman" pitchFamily="18" charset="0"/>
                <a:cs typeface="Times New Roman" pitchFamily="18" charset="0"/>
              </a:rPr>
              <a:t> Rev. Dec 2000; 64(4): 847–867.</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latin typeface="Times New Roman" pitchFamily="18" charset="0"/>
                <a:cs typeface="Times New Roman" pitchFamily="18" charset="0"/>
              </a:rPr>
              <a:t>REFRENCES</a:t>
            </a:r>
            <a:endParaRPr lang="en-IN"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1219200" y="1219200"/>
            <a:ext cx="7498080" cy="4800600"/>
          </a:xfrm>
        </p:spPr>
        <p:txBody>
          <a:bodyPr>
            <a:noAutofit/>
          </a:bodyPr>
          <a:lstStyle/>
          <a:p>
            <a:pPr fontAlgn="t">
              <a:buFont typeface="Wingdings" pitchFamily="2" charset="2"/>
              <a:buChar char="ü"/>
            </a:pPr>
            <a:endParaRPr lang="en-US" sz="2400" dirty="0" smtClean="0">
              <a:latin typeface="Times New Roman" pitchFamily="18" charset="0"/>
              <a:cs typeface="Times New Roman" pitchFamily="18" charset="0"/>
            </a:endParaRPr>
          </a:p>
          <a:p>
            <a:pPr>
              <a:buFont typeface="Wingdings" pitchFamily="2" charset="2"/>
              <a:buChar char="ü"/>
            </a:pPr>
            <a:r>
              <a:rPr lang="en-US" sz="2400" dirty="0" smtClean="0">
                <a:latin typeface="Times New Roman" pitchFamily="18" charset="0"/>
                <a:cs typeface="Times New Roman" pitchFamily="18" charset="0"/>
              </a:rPr>
              <a:t>18.</a:t>
            </a:r>
            <a:r>
              <a:rPr lang="en-IN" sz="2400" dirty="0" smtClean="0">
                <a:latin typeface="Times New Roman" pitchFamily="18" charset="0"/>
                <a:cs typeface="Times New Roman" pitchFamily="18" charset="0"/>
              </a:rPr>
              <a:t> Jenkins S, </a:t>
            </a:r>
            <a:r>
              <a:rPr lang="en-IN" sz="2400" dirty="0" err="1" smtClean="0">
                <a:latin typeface="Times New Roman" pitchFamily="18" charset="0"/>
                <a:cs typeface="Times New Roman" pitchFamily="18" charset="0"/>
              </a:rPr>
              <a:t>Addy</a:t>
            </a:r>
            <a:r>
              <a:rPr lang="en-IN" sz="2400" dirty="0" smtClean="0">
                <a:latin typeface="Times New Roman" pitchFamily="18" charset="0"/>
                <a:cs typeface="Times New Roman" pitchFamily="18" charset="0"/>
              </a:rPr>
              <a:t> M, </a:t>
            </a:r>
            <a:r>
              <a:rPr lang="en-IN" sz="2400" dirty="0" err="1" smtClean="0">
                <a:latin typeface="Times New Roman" pitchFamily="18" charset="0"/>
                <a:cs typeface="Times New Roman" pitchFamily="18" charset="0"/>
              </a:rPr>
              <a:t>Newcombe</a:t>
            </a:r>
            <a:r>
              <a:rPr lang="en-IN" sz="2400" dirty="0" smtClean="0">
                <a:latin typeface="Times New Roman" pitchFamily="18" charset="0"/>
                <a:cs typeface="Times New Roman" pitchFamily="18" charset="0"/>
              </a:rPr>
              <a:t> R. The effects of a </a:t>
            </a:r>
            <a:r>
              <a:rPr lang="en-IN" sz="2400" dirty="0" err="1" smtClean="0">
                <a:latin typeface="Times New Roman" pitchFamily="18" charset="0"/>
                <a:cs typeface="Times New Roman" pitchFamily="18" charset="0"/>
              </a:rPr>
              <a:t>chlorhexidine</a:t>
            </a:r>
            <a:r>
              <a:rPr lang="en-IN" sz="2400" dirty="0" smtClean="0">
                <a:latin typeface="Times New Roman" pitchFamily="18" charset="0"/>
                <a:cs typeface="Times New Roman" pitchFamily="18" charset="0"/>
              </a:rPr>
              <a:t> toothpaste on the development of plaque, gingivitis and tooth staining. J </a:t>
            </a:r>
            <a:r>
              <a:rPr lang="en-IN" sz="2400" dirty="0" err="1" smtClean="0">
                <a:latin typeface="Times New Roman" pitchFamily="18" charset="0"/>
                <a:cs typeface="Times New Roman" pitchFamily="18" charset="0"/>
              </a:rPr>
              <a:t>Clin</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Periodontol</a:t>
            </a:r>
            <a:r>
              <a:rPr lang="en-IN" sz="2400" dirty="0" smtClean="0">
                <a:latin typeface="Times New Roman" pitchFamily="18" charset="0"/>
                <a:cs typeface="Times New Roman" pitchFamily="18" charset="0"/>
              </a:rPr>
              <a:t>. 1993 Jan;20(1):59-62.</a:t>
            </a:r>
          </a:p>
          <a:p>
            <a:pPr fontAlgn="t">
              <a:buFont typeface="Wingdings" pitchFamily="2" charset="2"/>
              <a:buChar char="ü"/>
            </a:pPr>
            <a:endParaRPr lang="en-IN" sz="2400" dirty="0" smtClean="0">
              <a:latin typeface="Times New Roman" pitchFamily="18" charset="0"/>
              <a:cs typeface="Times New Roman" pitchFamily="18" charset="0"/>
            </a:endParaRPr>
          </a:p>
          <a:p>
            <a:pPr fontAlgn="t">
              <a:buFont typeface="Wingdings" pitchFamily="2" charset="2"/>
              <a:buChar char="ü"/>
            </a:pPr>
            <a:r>
              <a:rPr lang="en-IN"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19.</a:t>
            </a:r>
            <a:r>
              <a:rPr lang="en-IN" sz="2400" dirty="0" smtClean="0">
                <a:latin typeface="Times New Roman" pitchFamily="18" charset="0"/>
                <a:cs typeface="Times New Roman" pitchFamily="18" charset="0"/>
              </a:rPr>
              <a:t> R </a:t>
            </a:r>
            <a:r>
              <a:rPr lang="en-IN" sz="2400" dirty="0" err="1" smtClean="0">
                <a:latin typeface="Times New Roman" pitchFamily="18" charset="0"/>
                <a:cs typeface="Times New Roman" pitchFamily="18" charset="0"/>
              </a:rPr>
              <a:t>Aly,H</a:t>
            </a:r>
            <a:r>
              <a:rPr lang="en-IN" sz="2400" dirty="0" smtClean="0">
                <a:latin typeface="Times New Roman" pitchFamily="18" charset="0"/>
                <a:cs typeface="Times New Roman" pitchFamily="18" charset="0"/>
              </a:rPr>
              <a:t> I </a:t>
            </a:r>
            <a:r>
              <a:rPr lang="en-IN" sz="2400" dirty="0" err="1" smtClean="0">
                <a:latin typeface="Times New Roman" pitchFamily="18" charset="0"/>
                <a:cs typeface="Times New Roman" pitchFamily="18" charset="0"/>
              </a:rPr>
              <a:t>Maibach.Comparative</a:t>
            </a:r>
            <a:r>
              <a:rPr lang="en-IN" sz="2400" dirty="0" smtClean="0">
                <a:latin typeface="Times New Roman" pitchFamily="18" charset="0"/>
                <a:cs typeface="Times New Roman" pitchFamily="18" charset="0"/>
              </a:rPr>
              <a:t> study on the antimicrobial effect of 0.5% </a:t>
            </a:r>
            <a:r>
              <a:rPr lang="en-IN" sz="2400" dirty="0" err="1" smtClean="0">
                <a:latin typeface="Times New Roman" pitchFamily="18" charset="0"/>
                <a:cs typeface="Times New Roman" pitchFamily="18" charset="0"/>
              </a:rPr>
              <a:t>chlorhexidine</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gluconate</a:t>
            </a:r>
            <a:r>
              <a:rPr lang="en-IN" sz="2400" dirty="0" smtClean="0">
                <a:latin typeface="Times New Roman" pitchFamily="18" charset="0"/>
                <a:cs typeface="Times New Roman" pitchFamily="18" charset="0"/>
              </a:rPr>
              <a:t> and 70% isopropyl alcohol on the normal flora of </a:t>
            </a:r>
            <a:r>
              <a:rPr lang="en-IN" sz="2400" dirty="0" err="1" smtClean="0">
                <a:latin typeface="Times New Roman" pitchFamily="18" charset="0"/>
                <a:cs typeface="Times New Roman" pitchFamily="18" charset="0"/>
              </a:rPr>
              <a:t>hands.Mar</a:t>
            </a:r>
            <a:r>
              <a:rPr lang="en-IN" sz="2400" dirty="0" smtClean="0">
                <a:latin typeface="Times New Roman" pitchFamily="18" charset="0"/>
                <a:cs typeface="Times New Roman" pitchFamily="18" charset="0"/>
              </a:rPr>
              <a:t> 1979; 37(3): 610–613.</a:t>
            </a:r>
          </a:p>
          <a:p>
            <a:pPr>
              <a:buFont typeface="Wingdings" pitchFamily="2" charset="2"/>
              <a:buChar char="ü"/>
            </a:pPr>
            <a:endParaRPr lang="en-IN" sz="2400" dirty="0" smtClean="0">
              <a:latin typeface="Times New Roman" pitchFamily="18" charset="0"/>
              <a:cs typeface="Times New Roman" pitchFamily="18" charset="0"/>
            </a:endParaRPr>
          </a:p>
          <a:p>
            <a:pPr>
              <a:buFont typeface="Wingdings" pitchFamily="2" charset="2"/>
              <a:buChar char="ü"/>
            </a:pPr>
            <a:r>
              <a:rPr lang="en-US" sz="2400" dirty="0" smtClean="0">
                <a:latin typeface="Times New Roman" pitchFamily="18" charset="0"/>
                <a:cs typeface="Times New Roman" pitchFamily="18" charset="0"/>
              </a:rPr>
              <a:t>20.</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Addy</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M,Moran</a:t>
            </a:r>
            <a:r>
              <a:rPr lang="en-IN" sz="2400" dirty="0" smtClean="0">
                <a:latin typeface="Times New Roman" pitchFamily="18" charset="0"/>
                <a:cs typeface="Times New Roman" pitchFamily="18" charset="0"/>
              </a:rPr>
              <a:t> JM, Clinical indications for the use of chemical adjuncts to plaque control, </a:t>
            </a:r>
            <a:r>
              <a:rPr lang="en-IN" sz="2400" dirty="0" err="1" smtClean="0">
                <a:latin typeface="Times New Roman" pitchFamily="18" charset="0"/>
                <a:cs typeface="Times New Roman" pitchFamily="18" charset="0"/>
              </a:rPr>
              <a:t>Periodontol</a:t>
            </a:r>
            <a:r>
              <a:rPr lang="en-IN" sz="2400" dirty="0" smtClean="0">
                <a:latin typeface="Times New Roman" pitchFamily="18" charset="0"/>
                <a:cs typeface="Times New Roman" pitchFamily="18" charset="0"/>
              </a:rPr>
              <a:t> 2000, 1997 Oct;15:52-54.</a:t>
            </a:r>
          </a:p>
          <a:p>
            <a:pPr>
              <a:buFont typeface="Wingdings" pitchFamily="2" charset="2"/>
              <a:buChar char="ü"/>
            </a:pPr>
            <a:endParaRPr lang="en-IN" sz="2400"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latin typeface="Times New Roman" pitchFamily="18" charset="0"/>
                <a:cs typeface="Times New Roman" pitchFamily="18" charset="0"/>
              </a:rPr>
              <a:t>REFRENCES</a:t>
            </a:r>
            <a:endParaRPr lang="en-IN"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pPr fontAlgn="t">
              <a:buFont typeface="Wingdings" pitchFamily="2" charset="2"/>
              <a:buChar char="ü"/>
            </a:pPr>
            <a:endParaRPr lang="en-US" dirty="0" smtClean="0">
              <a:latin typeface="Times New Roman" pitchFamily="18" charset="0"/>
              <a:cs typeface="Times New Roman" pitchFamily="18" charset="0"/>
            </a:endParaRPr>
          </a:p>
          <a:p>
            <a:pPr fontAlgn="t">
              <a:buFont typeface="Wingdings" pitchFamily="2" charset="2"/>
              <a:buChar char="ü"/>
            </a:pPr>
            <a:r>
              <a:rPr lang="en-US" dirty="0" smtClean="0">
                <a:latin typeface="Times New Roman" pitchFamily="18" charset="0"/>
                <a:cs typeface="Times New Roman" pitchFamily="18" charset="0"/>
              </a:rPr>
              <a:t>21.</a:t>
            </a:r>
            <a:r>
              <a:rPr lang="en-IN" dirty="0" smtClean="0">
                <a:latin typeface="Times New Roman" pitchFamily="18" charset="0"/>
                <a:cs typeface="Times New Roman" pitchFamily="18" charset="0"/>
              </a:rPr>
              <a:t> E L Thomas et </a:t>
            </a:r>
            <a:r>
              <a:rPr lang="en-IN" dirty="0" err="1" smtClean="0">
                <a:latin typeface="Times New Roman" pitchFamily="18" charset="0"/>
                <a:cs typeface="Times New Roman" pitchFamily="18" charset="0"/>
              </a:rPr>
              <a:t>alAntibacterial</a:t>
            </a:r>
            <a:r>
              <a:rPr lang="en-IN" dirty="0" smtClean="0">
                <a:latin typeface="Times New Roman" pitchFamily="18" charset="0"/>
                <a:cs typeface="Times New Roman" pitchFamily="18" charset="0"/>
              </a:rPr>
              <a:t> activity of hydrogen peroxide and the </a:t>
            </a:r>
            <a:r>
              <a:rPr lang="en-IN" dirty="0" err="1" smtClean="0">
                <a:latin typeface="Times New Roman" pitchFamily="18" charset="0"/>
                <a:cs typeface="Times New Roman" pitchFamily="18" charset="0"/>
              </a:rPr>
              <a:t>lactoperoxidase</a:t>
            </a:r>
            <a:r>
              <a:rPr lang="en-IN" dirty="0" smtClean="0">
                <a:latin typeface="Times New Roman" pitchFamily="18" charset="0"/>
                <a:cs typeface="Times New Roman" pitchFamily="18" charset="0"/>
              </a:rPr>
              <a:t>-hydrogen peroxide-</a:t>
            </a:r>
            <a:r>
              <a:rPr lang="en-IN" dirty="0" err="1" smtClean="0">
                <a:latin typeface="Times New Roman" pitchFamily="18" charset="0"/>
                <a:cs typeface="Times New Roman" pitchFamily="18" charset="0"/>
              </a:rPr>
              <a:t>thiocyanate</a:t>
            </a:r>
            <a:r>
              <a:rPr lang="en-IN" dirty="0" smtClean="0">
                <a:latin typeface="Times New Roman" pitchFamily="18" charset="0"/>
                <a:cs typeface="Times New Roman" pitchFamily="18" charset="0"/>
              </a:rPr>
              <a:t> system against oral streptococci. Infect Immun. Feb 1994; 62(2): 529–535.</a:t>
            </a:r>
          </a:p>
          <a:p>
            <a:pPr fontAlgn="t">
              <a:buFont typeface="Wingdings" pitchFamily="2" charset="2"/>
              <a:buChar char="ü"/>
            </a:pPr>
            <a:endParaRPr lang="en-IN"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22.</a:t>
            </a:r>
            <a:r>
              <a:rPr lang="en-IN" dirty="0" smtClean="0">
                <a:latin typeface="Times New Roman" pitchFamily="18" charset="0"/>
                <a:cs typeface="Times New Roman" pitchFamily="18" charset="0"/>
              </a:rPr>
              <a:t>Grossman E, </a:t>
            </a:r>
            <a:r>
              <a:rPr lang="en-IN" dirty="0" err="1" smtClean="0">
                <a:latin typeface="Times New Roman" pitchFamily="18" charset="0"/>
                <a:cs typeface="Times New Roman" pitchFamily="18" charset="0"/>
              </a:rPr>
              <a:t>Meckel</a:t>
            </a:r>
            <a:r>
              <a:rPr lang="en-IN" dirty="0" smtClean="0">
                <a:latin typeface="Times New Roman" pitchFamily="18" charset="0"/>
                <a:cs typeface="Times New Roman" pitchFamily="18" charset="0"/>
              </a:rPr>
              <a:t> A, Isaacs R, </a:t>
            </a:r>
            <a:r>
              <a:rPr lang="en-IN" dirty="0" err="1" smtClean="0">
                <a:latin typeface="Times New Roman" pitchFamily="18" charset="0"/>
                <a:cs typeface="Times New Roman" pitchFamily="18" charset="0"/>
              </a:rPr>
              <a:t>Ferretti</a:t>
            </a:r>
            <a:r>
              <a:rPr lang="en-IN" dirty="0" smtClean="0">
                <a:latin typeface="Times New Roman" pitchFamily="18" charset="0"/>
                <a:cs typeface="Times New Roman" pitchFamily="18" charset="0"/>
              </a:rPr>
              <a:t> G, </a:t>
            </a:r>
            <a:r>
              <a:rPr lang="en-IN" dirty="0" err="1" smtClean="0">
                <a:latin typeface="Times New Roman" pitchFamily="18" charset="0"/>
                <a:cs typeface="Times New Roman" pitchFamily="18" charset="0"/>
              </a:rPr>
              <a:t>Sturzenberger</a:t>
            </a:r>
            <a:r>
              <a:rPr lang="en-IN" dirty="0" smtClean="0">
                <a:latin typeface="Times New Roman" pitchFamily="18" charset="0"/>
                <a:cs typeface="Times New Roman" pitchFamily="18" charset="0"/>
              </a:rPr>
              <a:t> O, </a:t>
            </a:r>
            <a:r>
              <a:rPr lang="en-IN" dirty="0" err="1" smtClean="0">
                <a:latin typeface="Times New Roman" pitchFamily="18" charset="0"/>
                <a:cs typeface="Times New Roman" pitchFamily="18" charset="0"/>
              </a:rPr>
              <a:t>Bollmer</a:t>
            </a:r>
            <a:r>
              <a:rPr lang="en-IN" dirty="0" smtClean="0">
                <a:latin typeface="Times New Roman" pitchFamily="18" charset="0"/>
                <a:cs typeface="Times New Roman" pitchFamily="18" charset="0"/>
              </a:rPr>
              <a:t> B, et al. A clinical comparison of antibacterial </a:t>
            </a:r>
            <a:r>
              <a:rPr lang="en-IN" dirty="0" err="1" smtClean="0">
                <a:latin typeface="Times New Roman" pitchFamily="18" charset="0"/>
                <a:cs typeface="Times New Roman" pitchFamily="18" charset="0"/>
              </a:rPr>
              <a:t>mouthrinses</a:t>
            </a:r>
            <a:r>
              <a:rPr lang="en-IN" dirty="0" smtClean="0">
                <a:latin typeface="Times New Roman" pitchFamily="18" charset="0"/>
                <a:cs typeface="Times New Roman" pitchFamily="18" charset="0"/>
              </a:rPr>
              <a:t>: effects of </a:t>
            </a:r>
            <a:r>
              <a:rPr lang="en-IN" dirty="0" err="1" smtClean="0">
                <a:latin typeface="Times New Roman" pitchFamily="18" charset="0"/>
                <a:cs typeface="Times New Roman" pitchFamily="18" charset="0"/>
              </a:rPr>
              <a:t>chlorhexidine</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phenolics</a:t>
            </a:r>
            <a:r>
              <a:rPr lang="en-IN" dirty="0" smtClean="0">
                <a:latin typeface="Times New Roman" pitchFamily="18" charset="0"/>
                <a:cs typeface="Times New Roman" pitchFamily="18" charset="0"/>
              </a:rPr>
              <a:t>, and </a:t>
            </a:r>
            <a:r>
              <a:rPr lang="en-IN" dirty="0" err="1" smtClean="0">
                <a:latin typeface="Times New Roman" pitchFamily="18" charset="0"/>
                <a:cs typeface="Times New Roman" pitchFamily="18" charset="0"/>
              </a:rPr>
              <a:t>sanguinarine</a:t>
            </a:r>
            <a:r>
              <a:rPr lang="en-IN" dirty="0" smtClean="0">
                <a:latin typeface="Times New Roman" pitchFamily="18" charset="0"/>
                <a:cs typeface="Times New Roman" pitchFamily="18" charset="0"/>
              </a:rPr>
              <a:t> on dental plaque and gingivitis. </a:t>
            </a:r>
            <a:r>
              <a:rPr lang="en-IN" i="1" dirty="0" smtClean="0">
                <a:latin typeface="Times New Roman" pitchFamily="18" charset="0"/>
                <a:cs typeface="Times New Roman" pitchFamily="18" charset="0"/>
              </a:rPr>
              <a:t>Journal of </a:t>
            </a:r>
            <a:r>
              <a:rPr lang="en-IN" i="1" dirty="0" err="1" smtClean="0">
                <a:latin typeface="Times New Roman" pitchFamily="18" charset="0"/>
                <a:cs typeface="Times New Roman" pitchFamily="18" charset="0"/>
              </a:rPr>
              <a:t>periodontology</a:t>
            </a:r>
            <a:r>
              <a:rPr lang="en-IN" dirty="0" smtClean="0">
                <a:latin typeface="Times New Roman" pitchFamily="18" charset="0"/>
                <a:cs typeface="Times New Roman" pitchFamily="18" charset="0"/>
              </a:rPr>
              <a:t>. 1989;60(8):435-40.</a:t>
            </a:r>
          </a:p>
          <a:p>
            <a:pPr>
              <a:buFont typeface="Wingdings" pitchFamily="2" charset="2"/>
              <a:buChar char="ü"/>
            </a:pPr>
            <a:endParaRPr lang="en-IN"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23.</a:t>
            </a:r>
            <a:r>
              <a:rPr lang="en-IN" dirty="0" smtClean="0">
                <a:latin typeface="Times New Roman" pitchFamily="18" charset="0"/>
                <a:cs typeface="Times New Roman" pitchFamily="18" charset="0"/>
              </a:rPr>
              <a:t> Russell AD (May 2004). "Whither </a:t>
            </a:r>
            <a:r>
              <a:rPr lang="en-IN" dirty="0" err="1" smtClean="0">
                <a:latin typeface="Times New Roman" pitchFamily="18" charset="0"/>
                <a:cs typeface="Times New Roman" pitchFamily="18" charset="0"/>
              </a:rPr>
              <a:t>triclosan</a:t>
            </a:r>
            <a:r>
              <a:rPr lang="en-IN" dirty="0" smtClean="0">
                <a:latin typeface="Times New Roman" pitchFamily="18" charset="0"/>
                <a:cs typeface="Times New Roman" pitchFamily="18" charset="0"/>
              </a:rPr>
              <a:t> ? . </a:t>
            </a:r>
            <a:r>
              <a:rPr lang="en-IN" i="1" dirty="0" smtClean="0">
                <a:latin typeface="Times New Roman" pitchFamily="18" charset="0"/>
                <a:cs typeface="Times New Roman" pitchFamily="18" charset="0"/>
              </a:rPr>
              <a:t>J. </a:t>
            </a:r>
            <a:r>
              <a:rPr lang="en-IN" i="1" dirty="0" err="1" smtClean="0">
                <a:latin typeface="Times New Roman" pitchFamily="18" charset="0"/>
                <a:cs typeface="Times New Roman" pitchFamily="18" charset="0"/>
              </a:rPr>
              <a:t>Antimicrob</a:t>
            </a:r>
            <a:r>
              <a:rPr lang="en-IN" i="1" dirty="0" smtClean="0">
                <a:latin typeface="Times New Roman" pitchFamily="18" charset="0"/>
                <a:cs typeface="Times New Roman" pitchFamily="18" charset="0"/>
              </a:rPr>
              <a:t>. </a:t>
            </a:r>
            <a:r>
              <a:rPr lang="en-IN" i="1" dirty="0" err="1" smtClean="0">
                <a:latin typeface="Times New Roman" pitchFamily="18" charset="0"/>
                <a:cs typeface="Times New Roman" pitchFamily="18" charset="0"/>
              </a:rPr>
              <a:t>Chemother</a:t>
            </a:r>
            <a:r>
              <a:rPr lang="en-IN" i="1" dirty="0" smtClean="0">
                <a:latin typeface="Times New Roman" pitchFamily="18" charset="0"/>
                <a:cs typeface="Times New Roman" pitchFamily="18" charset="0"/>
              </a:rPr>
              <a:t>.</a:t>
            </a:r>
            <a:r>
              <a:rPr lang="en-IN" dirty="0" smtClean="0">
                <a:latin typeface="Times New Roman" pitchFamily="18" charset="0"/>
                <a:cs typeface="Times New Roman" pitchFamily="18" charset="0"/>
              </a:rPr>
              <a:t> 53 (5): 693–5.</a:t>
            </a:r>
          </a:p>
          <a:p>
            <a:pPr>
              <a:buFont typeface="Wingdings" pitchFamily="2" charset="2"/>
              <a:buChar char="ü"/>
            </a:pPr>
            <a:endParaRPr lang="en-US" dirty="0" smtClean="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latin typeface="Times New Roman" pitchFamily="18" charset="0"/>
                <a:cs typeface="Times New Roman" pitchFamily="18" charset="0"/>
              </a:rPr>
              <a:t>REFRENCES</a:t>
            </a:r>
            <a:endParaRPr lang="en-IN"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ü"/>
            </a:pPr>
            <a:r>
              <a:rPr lang="en-US" sz="2800" dirty="0" smtClean="0">
                <a:latin typeface="Times New Roman" pitchFamily="18" charset="0"/>
                <a:cs typeface="Times New Roman" pitchFamily="18" charset="0"/>
              </a:rPr>
              <a:t>24.</a:t>
            </a:r>
            <a:r>
              <a:rPr lang="en-IN" sz="2800" dirty="0" smtClean="0">
                <a:latin typeface="Times New Roman" pitchFamily="18" charset="0"/>
                <a:cs typeface="Times New Roman" pitchFamily="18" charset="0"/>
              </a:rPr>
              <a:t> Adapted  from LG </a:t>
            </a:r>
            <a:r>
              <a:rPr lang="en-IN" sz="2800" dirty="0" err="1" smtClean="0">
                <a:latin typeface="Times New Roman" pitchFamily="18" charset="0"/>
                <a:cs typeface="Times New Roman" pitchFamily="18" charset="0"/>
              </a:rPr>
              <a:t>DePaola</a:t>
            </a:r>
            <a:r>
              <a:rPr lang="en-IN" sz="2800" dirty="0" smtClean="0">
                <a:latin typeface="Times New Roman" pitchFamily="18" charset="0"/>
                <a:cs typeface="Times New Roman" pitchFamily="18" charset="0"/>
              </a:rPr>
              <a:t> et al. Chemotherapeutic inhibition of </a:t>
            </a:r>
            <a:r>
              <a:rPr lang="en-IN" sz="2800" dirty="0" err="1" smtClean="0">
                <a:latin typeface="Times New Roman" pitchFamily="18" charset="0"/>
                <a:cs typeface="Times New Roman" pitchFamily="18" charset="0"/>
              </a:rPr>
              <a:t>supragingival</a:t>
            </a:r>
            <a:r>
              <a:rPr lang="en-IN" sz="2800" dirty="0" smtClean="0">
                <a:latin typeface="Times New Roman" pitchFamily="18" charset="0"/>
                <a:cs typeface="Times New Roman" pitchFamily="18" charset="0"/>
              </a:rPr>
              <a:t> dental plaque and gingivitis development. </a:t>
            </a:r>
          </a:p>
          <a:p>
            <a:pPr>
              <a:buNone/>
            </a:pPr>
            <a:r>
              <a:rPr lang="en-IN" sz="2800" i="1" dirty="0" smtClean="0">
                <a:latin typeface="Times New Roman" pitchFamily="18" charset="0"/>
                <a:cs typeface="Times New Roman" pitchFamily="18" charset="0"/>
              </a:rPr>
              <a:t>     J </a:t>
            </a:r>
            <a:r>
              <a:rPr lang="en-IN" sz="2800" i="1" dirty="0" err="1" smtClean="0">
                <a:latin typeface="Times New Roman" pitchFamily="18" charset="0"/>
                <a:cs typeface="Times New Roman" pitchFamily="18" charset="0"/>
              </a:rPr>
              <a:t>Clin</a:t>
            </a:r>
            <a:r>
              <a:rPr lang="en-IN" sz="2800" i="1" dirty="0" smtClean="0">
                <a:latin typeface="Times New Roman" pitchFamily="18" charset="0"/>
                <a:cs typeface="Times New Roman" pitchFamily="18" charset="0"/>
              </a:rPr>
              <a:t> </a:t>
            </a:r>
            <a:r>
              <a:rPr lang="en-IN" sz="2800" i="1" dirty="0" err="1" smtClean="0">
                <a:latin typeface="Times New Roman" pitchFamily="18" charset="0"/>
                <a:cs typeface="Times New Roman" pitchFamily="18" charset="0"/>
              </a:rPr>
              <a:t>Periodontol</a:t>
            </a:r>
            <a:r>
              <a:rPr lang="en-IN" sz="2800" i="1" dirty="0" smtClean="0">
                <a:latin typeface="Times New Roman" pitchFamily="18" charset="0"/>
                <a:cs typeface="Times New Roman" pitchFamily="18" charset="0"/>
              </a:rPr>
              <a:t> ;</a:t>
            </a:r>
            <a:r>
              <a:rPr lang="en-IN" sz="2800" dirty="0" smtClean="0">
                <a:latin typeface="Times New Roman" pitchFamily="18" charset="0"/>
                <a:cs typeface="Times New Roman" pitchFamily="18" charset="0"/>
              </a:rPr>
              <a:t>1989:16: 311-315</a:t>
            </a:r>
            <a:endParaRPr lang="en-IN" sz="2800" baseline="-25000" dirty="0" smtClean="0">
              <a:latin typeface="Times New Roman" pitchFamily="18" charset="0"/>
              <a:cs typeface="Times New Roman" pitchFamily="18" charset="0"/>
            </a:endParaRPr>
          </a:p>
          <a:p>
            <a:pPr>
              <a:buFont typeface="Wingdings 2" pitchFamily="18" charset="2"/>
              <a:buChar char="P"/>
            </a:pPr>
            <a:endParaRPr lang="en-US" sz="2800" dirty="0" smtClean="0">
              <a:latin typeface="Times New Roman" pitchFamily="18" charset="0"/>
              <a:cs typeface="Times New Roman" pitchFamily="18" charset="0"/>
            </a:endParaRPr>
          </a:p>
          <a:p>
            <a:pPr>
              <a:buFont typeface="Wingdings 2" pitchFamily="18" charset="2"/>
              <a:buChar char="P"/>
            </a:pPr>
            <a:endParaRPr lang="en-US" sz="2800" dirty="0" smtClean="0">
              <a:latin typeface="Times New Roman" pitchFamily="18" charset="0"/>
              <a:cs typeface="Times New Roman" pitchFamily="18" charset="0"/>
            </a:endParaRPr>
          </a:p>
          <a:p>
            <a:pPr>
              <a:buFont typeface="Wingdings 2" pitchFamily="18" charset="2"/>
              <a:buChar char="P"/>
            </a:pPr>
            <a:r>
              <a:rPr lang="en-US" sz="2800" dirty="0" smtClean="0">
                <a:latin typeface="Times New Roman" pitchFamily="18" charset="0"/>
                <a:cs typeface="Times New Roman" pitchFamily="18" charset="0"/>
              </a:rPr>
              <a:t>25.Vinay Kumar </a:t>
            </a:r>
            <a:r>
              <a:rPr lang="en-US" sz="2800" dirty="0" err="1" smtClean="0">
                <a:latin typeface="Times New Roman" pitchFamily="18" charset="0"/>
                <a:cs typeface="Times New Roman" pitchFamily="18" charset="0"/>
              </a:rPr>
              <a:t>Srivastav</a:t>
            </a:r>
            <a:r>
              <a:rPr lang="en-US" sz="2800" dirty="0" smtClean="0">
                <a:latin typeface="Times New Roman" pitchFamily="18" charset="0"/>
                <a:cs typeface="Times New Roman" pitchFamily="18" charset="0"/>
              </a:rPr>
              <a:t>. Modern </a:t>
            </a:r>
            <a:r>
              <a:rPr lang="en-US" sz="2800" dirty="0" err="1" smtClean="0">
                <a:latin typeface="Times New Roman" pitchFamily="18" charset="0"/>
                <a:cs typeface="Times New Roman" pitchFamily="18" charset="0"/>
              </a:rPr>
              <a:t>Peiadtric</a:t>
            </a:r>
            <a:r>
              <a:rPr lang="en-US" sz="2800" dirty="0" smtClean="0">
                <a:latin typeface="Times New Roman" pitchFamily="18" charset="0"/>
                <a:cs typeface="Times New Roman" pitchFamily="18" charset="0"/>
              </a:rPr>
              <a:t> dentistry.5</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edition.JP.Page</a:t>
            </a:r>
            <a:r>
              <a:rPr lang="en-US" sz="2800" dirty="0" smtClean="0">
                <a:latin typeface="Times New Roman" pitchFamily="18" charset="0"/>
                <a:cs typeface="Times New Roman" pitchFamily="18" charset="0"/>
              </a:rPr>
              <a:t> no 67</a:t>
            </a:r>
          </a:p>
          <a:p>
            <a:pPr>
              <a:buFont typeface="Wingdings 2" pitchFamily="18" charset="2"/>
              <a:buChar char="P"/>
            </a:pPr>
            <a:endParaRPr lang="en-US" sz="2800" dirty="0" smtClean="0">
              <a:latin typeface="Times New Roman" pitchFamily="18" charset="0"/>
              <a:cs typeface="Times New Roman" pitchFamily="18" charset="0"/>
            </a:endParaRPr>
          </a:p>
          <a:p>
            <a:pPr>
              <a:buFont typeface="Wingdings 2" pitchFamily="18" charset="2"/>
              <a:buChar char="P"/>
            </a:pPr>
            <a:r>
              <a:rPr lang="en-US" sz="2800" dirty="0" smtClean="0">
                <a:latin typeface="Times New Roman" pitchFamily="18" charset="0"/>
                <a:cs typeface="Times New Roman" pitchFamily="18" charset="0"/>
              </a:rPr>
              <a:t>26.</a:t>
            </a:r>
            <a:r>
              <a:rPr lang="en-IN" sz="2400" dirty="0" smtClean="0">
                <a:latin typeface="Times New Roman" pitchFamily="18" charset="0"/>
                <a:cs typeface="Times New Roman" pitchFamily="18" charset="0"/>
              </a:rPr>
              <a:t> </a:t>
            </a:r>
            <a:r>
              <a:rPr lang="en-IN" sz="2600" dirty="0" smtClean="0">
                <a:latin typeface="Times New Roman" pitchFamily="18" charset="0"/>
                <a:cs typeface="Times New Roman" pitchFamily="18" charset="0"/>
              </a:rPr>
              <a:t>Singh S, </a:t>
            </a:r>
            <a:r>
              <a:rPr lang="en-IN" sz="2600" dirty="0" err="1" smtClean="0">
                <a:latin typeface="Times New Roman" pitchFamily="18" charset="0"/>
                <a:cs typeface="Times New Roman" pitchFamily="18" charset="0"/>
              </a:rPr>
              <a:t>Chaknis</a:t>
            </a:r>
            <a:r>
              <a:rPr lang="en-IN" sz="2600" dirty="0" smtClean="0">
                <a:latin typeface="Times New Roman" pitchFamily="18" charset="0"/>
                <a:cs typeface="Times New Roman" pitchFamily="18" charset="0"/>
              </a:rPr>
              <a:t> P, </a:t>
            </a:r>
            <a:r>
              <a:rPr lang="en-IN" sz="2600" dirty="0" err="1" smtClean="0">
                <a:latin typeface="Times New Roman" pitchFamily="18" charset="0"/>
                <a:cs typeface="Times New Roman" pitchFamily="18" charset="0"/>
              </a:rPr>
              <a:t>DeVizio</a:t>
            </a:r>
            <a:r>
              <a:rPr lang="en-IN" sz="2600" dirty="0" smtClean="0">
                <a:latin typeface="Times New Roman" pitchFamily="18" charset="0"/>
                <a:cs typeface="Times New Roman" pitchFamily="18" charset="0"/>
              </a:rPr>
              <a:t> W.A clinical investigation of the efficacy of three commercially available dentifrices for controlling established gingivitis and </a:t>
            </a:r>
            <a:r>
              <a:rPr lang="en-IN" sz="2600" dirty="0" err="1" smtClean="0">
                <a:latin typeface="Times New Roman" pitchFamily="18" charset="0"/>
                <a:cs typeface="Times New Roman" pitchFamily="18" charset="0"/>
              </a:rPr>
              <a:t>supragingival</a:t>
            </a:r>
            <a:r>
              <a:rPr lang="en-IN" sz="2600" dirty="0" smtClean="0">
                <a:latin typeface="Times New Roman" pitchFamily="18" charset="0"/>
                <a:cs typeface="Times New Roman" pitchFamily="18" charset="0"/>
              </a:rPr>
              <a:t> plaque J </a:t>
            </a:r>
            <a:r>
              <a:rPr lang="en-IN" sz="2600" dirty="0" err="1" smtClean="0">
                <a:latin typeface="Times New Roman" pitchFamily="18" charset="0"/>
                <a:cs typeface="Times New Roman" pitchFamily="18" charset="0"/>
              </a:rPr>
              <a:t>Clin</a:t>
            </a:r>
            <a:r>
              <a:rPr lang="en-IN" sz="2600" dirty="0" smtClean="0">
                <a:latin typeface="Times New Roman" pitchFamily="18" charset="0"/>
                <a:cs typeface="Times New Roman" pitchFamily="18" charset="0"/>
              </a:rPr>
              <a:t> Dent. 2010;21(4):105-10.</a:t>
            </a:r>
          </a:p>
          <a:p>
            <a:pPr>
              <a:buNone/>
            </a:pPr>
            <a:endParaRPr lang="en-US" sz="2800" dirty="0" smtClean="0">
              <a:latin typeface="Times New Roman" pitchFamily="18" charset="0"/>
              <a:cs typeface="Times New Roman" pitchFamily="18" charset="0"/>
            </a:endParaRPr>
          </a:p>
          <a:p>
            <a:pPr>
              <a:buFont typeface="Wingdings 2" pitchFamily="18" charset="2"/>
              <a:buChar char="P"/>
            </a:pPr>
            <a:r>
              <a:rPr lang="en-US" sz="2800" dirty="0" smtClean="0">
                <a:latin typeface="Times New Roman" pitchFamily="18" charset="0"/>
                <a:cs typeface="Times New Roman" pitchFamily="18" charset="0"/>
              </a:rPr>
              <a:t>27.S.Robensen.All Mouthwash</a:t>
            </a:r>
            <a:r>
              <a:rPr lang="en-US" sz="2800" i="1" dirty="0" smtClean="0">
                <a:latin typeface="Times New Roman" pitchFamily="18" charset="0"/>
                <a:cs typeface="Times New Roman" pitchFamily="18" charset="0"/>
              </a:rPr>
              <a:t>. Australian prescriber.</a:t>
            </a:r>
            <a:r>
              <a:rPr lang="en-US" sz="2800" dirty="0" smtClean="0">
                <a:latin typeface="Times New Roman" pitchFamily="18" charset="0"/>
                <a:cs typeface="Times New Roman" pitchFamily="18" charset="0"/>
              </a:rPr>
              <a:t>2012:32(6).23-39</a:t>
            </a:r>
            <a:endParaRPr lang="en-IN" sz="28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066800" y="3276600"/>
            <a:ext cx="7696200" cy="1815882"/>
          </a:xfrm>
          <a:prstGeom prst="rect">
            <a:avLst/>
          </a:prstGeom>
        </p:spPr>
        <p:txBody>
          <a:bodyPr wrap="square">
            <a:spAutoFit/>
          </a:bodyPr>
          <a:lstStyle/>
          <a:p>
            <a:pPr algn="just">
              <a:buFont typeface="Wingdings" pitchFamily="2" charset="2"/>
              <a:buChar char="ü"/>
            </a:pPr>
            <a:endParaRPr lang="en-US" sz="2800" dirty="0" smtClean="0">
              <a:latin typeface="Times New Roman" pitchFamily="18" charset="0"/>
              <a:ea typeface="Tahoma" pitchFamily="34" charset="0"/>
              <a:cs typeface="Times New Roman" pitchFamily="18" charset="0"/>
            </a:endParaRPr>
          </a:p>
          <a:p>
            <a:pPr algn="just">
              <a:buFont typeface="Wingdings" pitchFamily="2" charset="2"/>
              <a:buChar char="ü"/>
            </a:pPr>
            <a:r>
              <a:rPr lang="en-US" sz="2800" dirty="0" smtClean="0">
                <a:latin typeface="Times New Roman" pitchFamily="18" charset="0"/>
                <a:ea typeface="Tahoma" pitchFamily="34" charset="0"/>
                <a:cs typeface="Times New Roman" pitchFamily="18" charset="0"/>
              </a:rPr>
              <a:t>Chemical plaque control can be defined as use of various chemical agents for the purpose of removal of plaque and maintaining of oral health.</a:t>
            </a:r>
            <a:endParaRPr lang="en-US" sz="2800" dirty="0">
              <a:latin typeface="Times New Roman" pitchFamily="18" charset="0"/>
              <a:ea typeface="Tahoma" pitchFamily="34" charset="0"/>
              <a:cs typeface="Times New Roman" pitchFamily="18" charset="0"/>
            </a:endParaRPr>
          </a:p>
        </p:txBody>
      </p:sp>
      <p:sp>
        <p:nvSpPr>
          <p:cNvPr id="6" name="Content Placeholder 5"/>
          <p:cNvSpPr>
            <a:spLocks noGrp="1"/>
          </p:cNvSpPr>
          <p:nvPr>
            <p:ph idx="1"/>
          </p:nvPr>
        </p:nvSpPr>
        <p:spPr>
          <a:xfrm rot="10800000" flipV="1">
            <a:off x="1447800" y="457200"/>
            <a:ext cx="6260592" cy="1219200"/>
          </a:xfrm>
        </p:spPr>
        <p:txBody>
          <a:bodyPr>
            <a:noAutofit/>
          </a:bodyPr>
          <a:lstStyle/>
          <a:p>
            <a:pPr algn="ctr">
              <a:buNone/>
            </a:pPr>
            <a:r>
              <a:rPr lang="en-US" sz="3600" dirty="0" smtClean="0">
                <a:latin typeface="Times New Roman" pitchFamily="18" charset="0"/>
                <a:ea typeface="Tahoma" pitchFamily="34" charset="0"/>
                <a:cs typeface="Times New Roman" pitchFamily="18" charset="0"/>
              </a:rPr>
              <a:t>CHEMICAL PLAQUE CONTROL</a:t>
            </a:r>
          </a:p>
          <a:p>
            <a:pPr algn="ctr">
              <a:buNone/>
            </a:pPr>
            <a:endParaRPr lang="en-US" sz="3600" dirty="0" smtClean="0">
              <a:latin typeface="Times New Roman" pitchFamily="18" charset="0"/>
              <a:ea typeface="Tahoma" pitchFamily="34" charset="0"/>
              <a:cs typeface="Times New Roman" pitchFamily="18" charset="0"/>
            </a:endParaRPr>
          </a:p>
          <a:p>
            <a:pPr algn="ctr">
              <a:buNone/>
            </a:pPr>
            <a:r>
              <a:rPr lang="en-US" sz="3600" dirty="0" smtClean="0">
                <a:latin typeface="Times New Roman" pitchFamily="18" charset="0"/>
                <a:ea typeface="Tahoma" pitchFamily="34" charset="0"/>
                <a:cs typeface="Times New Roman" pitchFamily="18" charset="0"/>
              </a:rPr>
              <a:t>DEFINTION</a:t>
            </a:r>
          </a:p>
          <a:p>
            <a:pPr algn="ctr">
              <a:buNone/>
            </a:pPr>
            <a:endParaRPr lang="en-US" sz="3600" dirty="0" smtClean="0">
              <a:latin typeface="Times New Roman" pitchFamily="18" charset="0"/>
              <a:ea typeface="Tahoma" pitchFamily="34" charset="0"/>
              <a:cs typeface="Times New Roman" pitchFamily="18" charset="0"/>
            </a:endParaRPr>
          </a:p>
          <a:p>
            <a:pPr algn="ctr">
              <a:buNone/>
            </a:pPr>
            <a:endParaRPr lang="en-IN" sz="3600" dirty="0">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latin typeface="Times New Roman" pitchFamily="18" charset="0"/>
                <a:cs typeface="Times New Roman" pitchFamily="18" charset="0"/>
              </a:rPr>
              <a:t>REFRENCES</a:t>
            </a:r>
            <a:endParaRPr lang="en-IN"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ü"/>
            </a:pPr>
            <a:r>
              <a:rPr lang="en-US" dirty="0" smtClean="0">
                <a:latin typeface="Times New Roman" pitchFamily="18" charset="0"/>
                <a:cs typeface="Times New Roman" pitchFamily="18" charset="0"/>
              </a:rPr>
              <a:t>28.</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Aneja</a:t>
            </a:r>
            <a:r>
              <a:rPr lang="en-IN" dirty="0" smtClean="0">
                <a:latin typeface="Times New Roman" pitchFamily="18" charset="0"/>
                <a:cs typeface="Times New Roman" pitchFamily="18" charset="0"/>
              </a:rPr>
              <a:t> KR, Joshi R, Sharma C. The antimicrobial potential of ten often used mouthwashes against four </a:t>
            </a:r>
            <a:r>
              <a:rPr lang="en-IN" dirty="0" err="1" smtClean="0">
                <a:latin typeface="Times New Roman" pitchFamily="18" charset="0"/>
                <a:cs typeface="Times New Roman" pitchFamily="18" charset="0"/>
              </a:rPr>
              <a:t>dentalcaries</a:t>
            </a:r>
            <a:r>
              <a:rPr lang="en-IN" dirty="0" smtClean="0">
                <a:latin typeface="Times New Roman" pitchFamily="18" charset="0"/>
                <a:cs typeface="Times New Roman" pitchFamily="18" charset="0"/>
              </a:rPr>
              <a:t> pathogens. </a:t>
            </a:r>
            <a:r>
              <a:rPr lang="en-IN" dirty="0" err="1" smtClean="0">
                <a:latin typeface="Times New Roman" pitchFamily="18" charset="0"/>
                <a:cs typeface="Times New Roman" pitchFamily="18" charset="0"/>
              </a:rPr>
              <a:t>Jundishapur</a:t>
            </a:r>
            <a:r>
              <a:rPr lang="en-IN" dirty="0" smtClean="0">
                <a:latin typeface="Times New Roman" pitchFamily="18" charset="0"/>
                <a:cs typeface="Times New Roman" pitchFamily="18" charset="0"/>
              </a:rPr>
              <a:t> J </a:t>
            </a:r>
            <a:r>
              <a:rPr lang="en-IN" dirty="0" err="1" smtClean="0">
                <a:latin typeface="Times New Roman" pitchFamily="18" charset="0"/>
                <a:cs typeface="Times New Roman" pitchFamily="18" charset="0"/>
              </a:rPr>
              <a:t>Microbiol</a:t>
            </a:r>
            <a:r>
              <a:rPr lang="en-IN" dirty="0" smtClean="0">
                <a:latin typeface="Times New Roman" pitchFamily="18" charset="0"/>
                <a:cs typeface="Times New Roman" pitchFamily="18" charset="0"/>
              </a:rPr>
              <a:t>. 2010; 3(1): 15-27.</a:t>
            </a:r>
          </a:p>
          <a:p>
            <a:pPr>
              <a:buFont typeface="Wingdings" pitchFamily="2" charset="2"/>
              <a:buChar char="ü"/>
            </a:pPr>
            <a:endParaRPr lang="en-IN"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29.</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Kesavarao</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Teki</a:t>
            </a:r>
            <a:r>
              <a:rPr lang="en-IN" dirty="0" smtClean="0">
                <a:latin typeface="Times New Roman" pitchFamily="18" charset="0"/>
                <a:cs typeface="Times New Roman" pitchFamily="18" charset="0"/>
              </a:rPr>
              <a:t> et al </a:t>
            </a:r>
            <a:r>
              <a:rPr lang="en-US"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Composition Analysis of the Oral Care products available in Indian market Part II:: Mouthwashes IJARPB, 2012; 2 (3): 338-347</a:t>
            </a:r>
          </a:p>
          <a:p>
            <a:pPr>
              <a:buFont typeface="Wingdings" pitchFamily="2" charset="2"/>
              <a:buChar char="ü"/>
            </a:pPr>
            <a:endParaRPr lang="en-IN"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30.</a:t>
            </a:r>
            <a:r>
              <a:rPr lang="en-IN" dirty="0" smtClean="0">
                <a:latin typeface="Times New Roman" pitchFamily="18" charset="0"/>
                <a:cs typeface="Times New Roman" pitchFamily="18" charset="0"/>
              </a:rPr>
              <a:t> Braun RE, </a:t>
            </a:r>
            <a:r>
              <a:rPr lang="en-IN" dirty="0" err="1" smtClean="0">
                <a:latin typeface="Times New Roman" pitchFamily="18" charset="0"/>
                <a:cs typeface="Times New Roman" pitchFamily="18" charset="0"/>
              </a:rPr>
              <a:t>Ciancio</a:t>
            </a:r>
            <a:r>
              <a:rPr lang="en-IN" dirty="0" smtClean="0">
                <a:latin typeface="Times New Roman" pitchFamily="18" charset="0"/>
                <a:cs typeface="Times New Roman" pitchFamily="18" charset="0"/>
              </a:rPr>
              <a:t> SG: </a:t>
            </a:r>
            <a:r>
              <a:rPr lang="en-IN" dirty="0" err="1" smtClean="0">
                <a:latin typeface="Times New Roman" pitchFamily="18" charset="0"/>
                <a:cs typeface="Times New Roman" pitchFamily="18" charset="0"/>
              </a:rPr>
              <a:t>Subgingival</a:t>
            </a:r>
            <a:r>
              <a:rPr lang="en-IN" dirty="0" smtClean="0">
                <a:latin typeface="Times New Roman" pitchFamily="18" charset="0"/>
                <a:cs typeface="Times New Roman" pitchFamily="18" charset="0"/>
              </a:rPr>
              <a:t> delivery by an oral irrigation device. J </a:t>
            </a:r>
            <a:r>
              <a:rPr lang="en-IN" dirty="0" err="1" smtClean="0">
                <a:latin typeface="Times New Roman" pitchFamily="18" charset="0"/>
                <a:cs typeface="Times New Roman" pitchFamily="18" charset="0"/>
              </a:rPr>
              <a:t>Periodontol</a:t>
            </a:r>
            <a:r>
              <a:rPr lang="en-IN" dirty="0" smtClean="0">
                <a:latin typeface="Times New Roman" pitchFamily="18" charset="0"/>
                <a:cs typeface="Times New Roman" pitchFamily="18" charset="0"/>
              </a:rPr>
              <a:t> 1992; 63:469.</a:t>
            </a:r>
          </a:p>
          <a:p>
            <a:pPr>
              <a:buFont typeface="Wingdings" pitchFamily="2" charset="2"/>
              <a:buChar char="ü"/>
            </a:pPr>
            <a:endParaRPr lang="en-IN"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31.</a:t>
            </a:r>
            <a:r>
              <a:rPr lang="en-IN" dirty="0" smtClean="0">
                <a:latin typeface="Times New Roman" pitchFamily="18" charset="0"/>
                <a:cs typeface="Times New Roman" pitchFamily="18" charset="0"/>
                <a:hlinkClick r:id="rId2" tooltip="Journal of clinical periodontology."/>
              </a:rPr>
              <a:t> </a:t>
            </a:r>
            <a:r>
              <a:rPr lang="en-IN" dirty="0" err="1" smtClean="0">
                <a:latin typeface="Times New Roman" pitchFamily="18" charset="0"/>
                <a:cs typeface="Times New Roman" pitchFamily="18" charset="0"/>
              </a:rPr>
              <a:t>Braatz</a:t>
            </a:r>
            <a:r>
              <a:rPr lang="en-IN" dirty="0" smtClean="0">
                <a:latin typeface="Times New Roman" pitchFamily="18" charset="0"/>
                <a:cs typeface="Times New Roman" pitchFamily="18" charset="0"/>
              </a:rPr>
              <a:t> L, Garrett S, </a:t>
            </a:r>
            <a:r>
              <a:rPr lang="en-IN" dirty="0" err="1" smtClean="0">
                <a:latin typeface="Times New Roman" pitchFamily="18" charset="0"/>
                <a:cs typeface="Times New Roman" pitchFamily="18" charset="0"/>
              </a:rPr>
              <a:t>Claffey</a:t>
            </a:r>
            <a:r>
              <a:rPr lang="en-IN" dirty="0" smtClean="0">
                <a:latin typeface="Times New Roman" pitchFamily="18" charset="0"/>
                <a:cs typeface="Times New Roman" pitchFamily="18" charset="0"/>
              </a:rPr>
              <a:t> N, </a:t>
            </a:r>
            <a:r>
              <a:rPr lang="en-IN" dirty="0" err="1" smtClean="0">
                <a:latin typeface="Times New Roman" pitchFamily="18" charset="0"/>
                <a:cs typeface="Times New Roman" pitchFamily="18" charset="0"/>
              </a:rPr>
              <a:t>Egelberg</a:t>
            </a:r>
            <a:r>
              <a:rPr lang="en-IN" dirty="0" smtClean="0">
                <a:latin typeface="Times New Roman" pitchFamily="18" charset="0"/>
                <a:cs typeface="Times New Roman" pitchFamily="18" charset="0"/>
              </a:rPr>
              <a:t> J. Antimicrobial irrigation of deep pockets to supplement non-surgical periodontal therapy. II. Daily irrigation J </a:t>
            </a:r>
            <a:r>
              <a:rPr lang="en-IN" dirty="0" err="1" smtClean="0">
                <a:latin typeface="Times New Roman" pitchFamily="18" charset="0"/>
                <a:cs typeface="Times New Roman" pitchFamily="18" charset="0"/>
              </a:rPr>
              <a:t>Clin</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Periodontol</a:t>
            </a:r>
            <a:r>
              <a:rPr lang="en-IN" dirty="0" smtClean="0">
                <a:latin typeface="Times New Roman" pitchFamily="18" charset="0"/>
                <a:cs typeface="Times New Roman" pitchFamily="18" charset="0"/>
              </a:rPr>
              <a:t>. 1985 Sep;12(8):630-8.</a:t>
            </a:r>
          </a:p>
          <a:p>
            <a:pPr>
              <a:buFont typeface="Wingdings" pitchFamily="2" charset="2"/>
              <a:buChar char="ü"/>
            </a:pPr>
            <a:endParaRPr lang="en-IN" dirty="0" smtClean="0">
              <a:latin typeface="Times New Roman" pitchFamily="18" charset="0"/>
              <a:cs typeface="Times New Roman" pitchFamily="18" charset="0"/>
            </a:endParaRPr>
          </a:p>
          <a:p>
            <a:pPr>
              <a:buFont typeface="Wingdings" pitchFamily="2" charset="2"/>
              <a:buChar char="ü"/>
            </a:pPr>
            <a:endParaRPr lang="en-IN" dirty="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latin typeface="Times New Roman" pitchFamily="18" charset="0"/>
                <a:cs typeface="Times New Roman" pitchFamily="18" charset="0"/>
              </a:rPr>
              <a:t>REFRENCES</a:t>
            </a:r>
            <a:endParaRPr lang="en-IN"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Font typeface="Wingdings 2" pitchFamily="18" charset="2"/>
              <a:buChar char="P"/>
            </a:pPr>
            <a:r>
              <a:rPr lang="en-US" sz="2800" dirty="0" smtClean="0">
                <a:latin typeface="Times New Roman" pitchFamily="18" charset="0"/>
                <a:cs typeface="Times New Roman" pitchFamily="18" charset="0"/>
              </a:rPr>
              <a:t>32.</a:t>
            </a:r>
            <a:r>
              <a:rPr lang="en-IN" sz="2800" dirty="0" smtClean="0">
                <a:latin typeface="Times New Roman" pitchFamily="18" charset="0"/>
                <a:cs typeface="Times New Roman" pitchFamily="18" charset="0"/>
              </a:rPr>
              <a:t> </a:t>
            </a:r>
            <a:r>
              <a:rPr lang="en-IN" sz="2800" dirty="0" err="1" smtClean="0">
                <a:latin typeface="Times New Roman" pitchFamily="18" charset="0"/>
                <a:cs typeface="Times New Roman" pitchFamily="18" charset="0"/>
              </a:rPr>
              <a:t>Bashkar</a:t>
            </a:r>
            <a:r>
              <a:rPr lang="en-IN" sz="2800" dirty="0" smtClean="0">
                <a:latin typeface="Times New Roman" pitchFamily="18" charset="0"/>
                <a:cs typeface="Times New Roman" pitchFamily="18" charset="0"/>
              </a:rPr>
              <a:t> S, </a:t>
            </a:r>
            <a:r>
              <a:rPr lang="en-IN" sz="2800" dirty="0" err="1" smtClean="0">
                <a:latin typeface="Times New Roman" pitchFamily="18" charset="0"/>
                <a:cs typeface="Times New Roman" pitchFamily="18" charset="0"/>
              </a:rPr>
              <a:t>Cutright</a:t>
            </a:r>
            <a:r>
              <a:rPr lang="en-IN" sz="2800" dirty="0" smtClean="0">
                <a:latin typeface="Times New Roman" pitchFamily="18" charset="0"/>
                <a:cs typeface="Times New Roman" pitchFamily="18" charset="0"/>
              </a:rPr>
              <a:t> DE, Gross A, et al. Water jet devices in dental practice. </a:t>
            </a:r>
            <a:r>
              <a:rPr lang="en-IN" sz="2800" i="1" dirty="0" smtClean="0">
                <a:latin typeface="Times New Roman" pitchFamily="18" charset="0"/>
                <a:cs typeface="Times New Roman" pitchFamily="18" charset="0"/>
              </a:rPr>
              <a:t>J </a:t>
            </a:r>
            <a:r>
              <a:rPr lang="en-IN" sz="2800" i="1" dirty="0" err="1" smtClean="0">
                <a:latin typeface="Times New Roman" pitchFamily="18" charset="0"/>
                <a:cs typeface="Times New Roman" pitchFamily="18" charset="0"/>
              </a:rPr>
              <a:t>Periodontol</a:t>
            </a:r>
            <a:r>
              <a:rPr lang="en-IN" sz="2800" dirty="0" smtClean="0">
                <a:latin typeface="Times New Roman" pitchFamily="18" charset="0"/>
                <a:cs typeface="Times New Roman" pitchFamily="18" charset="0"/>
              </a:rPr>
              <a:t>. 1971;42(10):658-664.</a:t>
            </a:r>
          </a:p>
          <a:p>
            <a:pPr>
              <a:buFont typeface="Wingdings 2" pitchFamily="18" charset="2"/>
              <a:buChar char="P"/>
            </a:pPr>
            <a:endParaRPr lang="en-IN" sz="2800" dirty="0" smtClean="0">
              <a:latin typeface="Times New Roman" pitchFamily="18" charset="0"/>
              <a:cs typeface="Times New Roman" pitchFamily="18" charset="0"/>
            </a:endParaRPr>
          </a:p>
          <a:p>
            <a:pPr>
              <a:buFont typeface="Wingdings 2" pitchFamily="18" charset="2"/>
              <a:buChar char="P"/>
            </a:pPr>
            <a:r>
              <a:rPr lang="en-IN" sz="2800" dirty="0" smtClean="0">
                <a:latin typeface="Times New Roman" pitchFamily="18" charset="0"/>
                <a:cs typeface="Times New Roman" pitchFamily="18" charset="0"/>
              </a:rPr>
              <a:t>33.</a:t>
            </a:r>
            <a:r>
              <a:rPr lang="en-IN" sz="2800" dirty="0" smtClean="0">
                <a:latin typeface="Times New Roman" pitchFamily="18" charset="0"/>
                <a:cs typeface="Times New Roman" pitchFamily="18" charset="0"/>
                <a:hlinkClick r:id="rId2" tooltip="American journal of dentistry."/>
              </a:rPr>
              <a:t> </a:t>
            </a:r>
            <a:r>
              <a:rPr lang="en-IN" sz="2800" dirty="0" err="1" smtClean="0">
                <a:latin typeface="Times New Roman" pitchFamily="18" charset="0"/>
                <a:cs typeface="Times New Roman" pitchFamily="18" charset="0"/>
              </a:rPr>
              <a:t>Felo</a:t>
            </a:r>
            <a:r>
              <a:rPr lang="en-IN" sz="2800" dirty="0" smtClean="0">
                <a:latin typeface="Times New Roman" pitchFamily="18" charset="0"/>
                <a:cs typeface="Times New Roman" pitchFamily="18" charset="0"/>
              </a:rPr>
              <a:t> A, </a:t>
            </a:r>
            <a:r>
              <a:rPr lang="en-IN" sz="2800" dirty="0" err="1" smtClean="0">
                <a:latin typeface="Times New Roman" pitchFamily="18" charset="0"/>
                <a:cs typeface="Times New Roman" pitchFamily="18" charset="0"/>
              </a:rPr>
              <a:t>Shibly</a:t>
            </a:r>
            <a:r>
              <a:rPr lang="en-IN" sz="2800" dirty="0" smtClean="0">
                <a:latin typeface="Times New Roman" pitchFamily="18" charset="0"/>
                <a:cs typeface="Times New Roman" pitchFamily="18" charset="0"/>
              </a:rPr>
              <a:t> O, </a:t>
            </a:r>
            <a:r>
              <a:rPr lang="en-IN" sz="2800" dirty="0" err="1" smtClean="0">
                <a:latin typeface="Times New Roman" pitchFamily="18" charset="0"/>
                <a:cs typeface="Times New Roman" pitchFamily="18" charset="0"/>
              </a:rPr>
              <a:t>Ciancio</a:t>
            </a:r>
            <a:r>
              <a:rPr lang="en-IN" sz="2800" dirty="0" smtClean="0">
                <a:latin typeface="Times New Roman" pitchFamily="18" charset="0"/>
                <a:cs typeface="Times New Roman" pitchFamily="18" charset="0"/>
              </a:rPr>
              <a:t> SG, </a:t>
            </a:r>
            <a:r>
              <a:rPr lang="en-IN" sz="2800" dirty="0" err="1" smtClean="0">
                <a:latin typeface="Times New Roman" pitchFamily="18" charset="0"/>
                <a:cs typeface="Times New Roman" pitchFamily="18" charset="0"/>
              </a:rPr>
              <a:t>Lauciello</a:t>
            </a:r>
            <a:r>
              <a:rPr lang="en-IN" sz="2800" dirty="0" smtClean="0">
                <a:latin typeface="Times New Roman" pitchFamily="18" charset="0"/>
                <a:cs typeface="Times New Roman" pitchFamily="18" charset="0"/>
              </a:rPr>
              <a:t> FR, Ho </a:t>
            </a:r>
            <a:r>
              <a:rPr lang="en-IN" sz="2800" dirty="0" err="1" smtClean="0">
                <a:latin typeface="Times New Roman" pitchFamily="18" charset="0"/>
                <a:cs typeface="Times New Roman" pitchFamily="18" charset="0"/>
              </a:rPr>
              <a:t>A.Effects</a:t>
            </a:r>
            <a:r>
              <a:rPr lang="en-IN" sz="2800" dirty="0" smtClean="0">
                <a:latin typeface="Times New Roman" pitchFamily="18" charset="0"/>
                <a:cs typeface="Times New Roman" pitchFamily="18" charset="0"/>
              </a:rPr>
              <a:t> of </a:t>
            </a:r>
            <a:r>
              <a:rPr lang="en-IN" sz="2800" dirty="0" err="1" smtClean="0">
                <a:latin typeface="Times New Roman" pitchFamily="18" charset="0"/>
                <a:cs typeface="Times New Roman" pitchFamily="18" charset="0"/>
              </a:rPr>
              <a:t>subgingival</a:t>
            </a:r>
            <a:r>
              <a:rPr lang="en-IN" sz="2800" dirty="0" smtClean="0">
                <a:latin typeface="Times New Roman" pitchFamily="18" charset="0"/>
                <a:cs typeface="Times New Roman" pitchFamily="18" charset="0"/>
              </a:rPr>
              <a:t> </a:t>
            </a:r>
            <a:r>
              <a:rPr lang="en-IN" sz="2800" dirty="0" err="1" smtClean="0">
                <a:latin typeface="Times New Roman" pitchFamily="18" charset="0"/>
                <a:cs typeface="Times New Roman" pitchFamily="18" charset="0"/>
              </a:rPr>
              <a:t>chlorhexidine</a:t>
            </a:r>
            <a:r>
              <a:rPr lang="en-IN" sz="2800" dirty="0" smtClean="0">
                <a:latin typeface="Times New Roman" pitchFamily="18" charset="0"/>
                <a:cs typeface="Times New Roman" pitchFamily="18" charset="0"/>
              </a:rPr>
              <a:t> irrigation on </a:t>
            </a:r>
            <a:r>
              <a:rPr lang="en-IN" sz="2800" dirty="0" err="1" smtClean="0">
                <a:latin typeface="Times New Roman" pitchFamily="18" charset="0"/>
                <a:cs typeface="Times New Roman" pitchFamily="18" charset="0"/>
              </a:rPr>
              <a:t>peri</a:t>
            </a:r>
            <a:r>
              <a:rPr lang="en-IN" sz="2800" dirty="0" smtClean="0">
                <a:latin typeface="Times New Roman" pitchFamily="18" charset="0"/>
                <a:cs typeface="Times New Roman" pitchFamily="18" charset="0"/>
              </a:rPr>
              <a:t>-implant maintenance. Am J Dent.1997 Apr;10(2):107-10</a:t>
            </a:r>
          </a:p>
          <a:p>
            <a:pPr>
              <a:buFont typeface="Wingdings 2" pitchFamily="18" charset="2"/>
              <a:buChar char="P"/>
            </a:pPr>
            <a:endParaRPr lang="en-IN" sz="28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304800"/>
            <a:ext cx="6858000" cy="6124754"/>
          </a:xfrm>
          <a:prstGeom prst="rect">
            <a:avLst/>
          </a:prstGeom>
        </p:spPr>
        <p:txBody>
          <a:bodyPr wrap="square">
            <a:spAutoFit/>
          </a:bodyPr>
          <a:lstStyle/>
          <a:p>
            <a:pPr algn="ctr">
              <a:buFont typeface="Wingdings" pitchFamily="2" charset="2"/>
              <a:buNone/>
            </a:pPr>
            <a:r>
              <a:rPr lang="en-US" sz="2800" b="1" dirty="0" smtClean="0">
                <a:latin typeface="Times New Roman" pitchFamily="18" charset="0"/>
                <a:ea typeface="Tahoma" pitchFamily="34" charset="0"/>
                <a:cs typeface="Times New Roman" pitchFamily="18" charset="0"/>
              </a:rPr>
              <a:t>CHEMICAL PLAQUE CONTROL</a:t>
            </a:r>
          </a:p>
          <a:p>
            <a:pPr algn="ctr">
              <a:buFont typeface="Wingdings" pitchFamily="2" charset="2"/>
              <a:buNone/>
            </a:pPr>
            <a:endParaRPr lang="en-US" sz="2400" b="1" dirty="0" smtClean="0">
              <a:latin typeface="Times New Roman" pitchFamily="18" charset="0"/>
              <a:ea typeface="Tahoma" pitchFamily="34" charset="0"/>
              <a:cs typeface="Times New Roman" pitchFamily="18" charset="0"/>
            </a:endParaRPr>
          </a:p>
          <a:p>
            <a:pPr algn="ctr">
              <a:buFont typeface="Wingdings" pitchFamily="2" charset="2"/>
              <a:buNone/>
            </a:pPr>
            <a:endParaRPr lang="en-US" sz="2400" b="1" dirty="0" smtClean="0">
              <a:latin typeface="Times New Roman" pitchFamily="18" charset="0"/>
              <a:ea typeface="Tahoma" pitchFamily="34" charset="0"/>
              <a:cs typeface="Times New Roman" pitchFamily="18" charset="0"/>
            </a:endParaRPr>
          </a:p>
          <a:p>
            <a:pPr algn="ctr">
              <a:buFont typeface="Wingdings" pitchFamily="2" charset="2"/>
              <a:buNone/>
            </a:pPr>
            <a:endParaRPr lang="en-US" sz="2400" b="1" dirty="0" smtClean="0">
              <a:latin typeface="Times New Roman" pitchFamily="18" charset="0"/>
              <a:ea typeface="Tahoma" pitchFamily="34" charset="0"/>
              <a:cs typeface="Times New Roman" pitchFamily="18" charset="0"/>
            </a:endParaRPr>
          </a:p>
          <a:p>
            <a:pPr algn="ctr">
              <a:buFont typeface="Wingdings" pitchFamily="2" charset="2"/>
              <a:buNone/>
            </a:pPr>
            <a:r>
              <a:rPr lang="en-US" sz="2400" b="1" dirty="0" smtClean="0">
                <a:latin typeface="Times New Roman" pitchFamily="18" charset="0"/>
                <a:ea typeface="Tahoma" pitchFamily="34" charset="0"/>
                <a:cs typeface="Times New Roman" pitchFamily="18" charset="0"/>
              </a:rPr>
              <a:t>IDEAL REQUISITE OF AN ANTI PLAQUE AGENTS:-</a:t>
            </a:r>
          </a:p>
          <a:p>
            <a:pPr algn="ctr">
              <a:buFont typeface="Wingdings" pitchFamily="2" charset="2"/>
              <a:buNone/>
            </a:pPr>
            <a:endParaRPr lang="en-US" sz="2400" b="1" dirty="0" smtClean="0">
              <a:latin typeface="Times New Roman" pitchFamily="18" charset="0"/>
              <a:ea typeface="Tahoma" pitchFamily="34" charset="0"/>
              <a:cs typeface="Times New Roman" pitchFamily="18" charset="0"/>
            </a:endParaRPr>
          </a:p>
          <a:p>
            <a:pPr algn="ctr">
              <a:buFont typeface="Wingdings" pitchFamily="2" charset="2"/>
              <a:buChar char="ü"/>
            </a:pPr>
            <a:r>
              <a:rPr lang="en-US" sz="2000" dirty="0" smtClean="0">
                <a:latin typeface="Times New Roman" pitchFamily="18" charset="0"/>
                <a:ea typeface="Tahoma" pitchFamily="34" charset="0"/>
                <a:cs typeface="Times New Roman" pitchFamily="18" charset="0"/>
              </a:rPr>
              <a:t>Should significantly reduce plaque &amp;   gingivitis.</a:t>
            </a:r>
          </a:p>
          <a:p>
            <a:pPr algn="ctr">
              <a:buFont typeface="Wingdings" pitchFamily="2" charset="2"/>
              <a:buChar char="ü"/>
            </a:pPr>
            <a:endParaRPr lang="en-US" sz="2000" dirty="0" smtClean="0">
              <a:latin typeface="Times New Roman" pitchFamily="18" charset="0"/>
              <a:ea typeface="Tahoma" pitchFamily="34" charset="0"/>
              <a:cs typeface="Times New Roman" pitchFamily="18" charset="0"/>
            </a:endParaRPr>
          </a:p>
          <a:p>
            <a:pPr algn="ctr">
              <a:buFont typeface="Wingdings" pitchFamily="2" charset="2"/>
              <a:buChar char="ü"/>
            </a:pPr>
            <a:r>
              <a:rPr lang="en-US" sz="2000" dirty="0" smtClean="0">
                <a:latin typeface="Times New Roman" pitchFamily="18" charset="0"/>
                <a:ea typeface="Tahoma" pitchFamily="34" charset="0"/>
                <a:cs typeface="Times New Roman" pitchFamily="18" charset="0"/>
              </a:rPr>
              <a:t>Should prevent growth of pathogenic bacteria.</a:t>
            </a:r>
          </a:p>
          <a:p>
            <a:pPr algn="ctr">
              <a:buFont typeface="Wingdings" pitchFamily="2" charset="2"/>
              <a:buChar char="ü"/>
            </a:pPr>
            <a:endParaRPr lang="en-US" sz="2000" dirty="0" smtClean="0">
              <a:latin typeface="Times New Roman" pitchFamily="18" charset="0"/>
              <a:ea typeface="Tahoma" pitchFamily="34" charset="0"/>
              <a:cs typeface="Times New Roman" pitchFamily="18" charset="0"/>
            </a:endParaRPr>
          </a:p>
          <a:p>
            <a:pPr algn="ctr">
              <a:buFont typeface="Wingdings" pitchFamily="2" charset="2"/>
              <a:buChar char="ü"/>
            </a:pPr>
            <a:r>
              <a:rPr lang="en-US" sz="2000" dirty="0" smtClean="0">
                <a:latin typeface="Times New Roman" pitchFamily="18" charset="0"/>
                <a:ea typeface="Tahoma" pitchFamily="34" charset="0"/>
                <a:cs typeface="Times New Roman" pitchFamily="18" charset="0"/>
              </a:rPr>
              <a:t>Should Prevent development of resistant bacteria.</a:t>
            </a:r>
          </a:p>
          <a:p>
            <a:pPr algn="ctr">
              <a:buFont typeface="Wingdings" pitchFamily="2" charset="2"/>
              <a:buChar char="ü"/>
            </a:pPr>
            <a:endParaRPr lang="en-US" sz="2000" dirty="0" smtClean="0">
              <a:latin typeface="Times New Roman" pitchFamily="18" charset="0"/>
              <a:ea typeface="Tahoma" pitchFamily="34" charset="0"/>
              <a:cs typeface="Times New Roman" pitchFamily="18" charset="0"/>
            </a:endParaRPr>
          </a:p>
          <a:p>
            <a:pPr algn="ctr">
              <a:buFont typeface="Wingdings" pitchFamily="2" charset="2"/>
              <a:buChar char="ü"/>
            </a:pPr>
            <a:r>
              <a:rPr lang="en-US" sz="2000" dirty="0" smtClean="0">
                <a:latin typeface="Times New Roman" pitchFamily="18" charset="0"/>
                <a:ea typeface="Tahoma" pitchFamily="34" charset="0"/>
                <a:cs typeface="Times New Roman" pitchFamily="18" charset="0"/>
              </a:rPr>
              <a:t>Should be compatible with the oral tissues.</a:t>
            </a:r>
          </a:p>
          <a:p>
            <a:pPr algn="ctr">
              <a:buFont typeface="Wingdings" pitchFamily="2" charset="2"/>
              <a:buChar char="ü"/>
            </a:pPr>
            <a:endParaRPr lang="en-US" sz="2000" dirty="0" smtClean="0">
              <a:latin typeface="Times New Roman" pitchFamily="18" charset="0"/>
              <a:ea typeface="Tahoma" pitchFamily="34" charset="0"/>
              <a:cs typeface="Times New Roman" pitchFamily="18" charset="0"/>
            </a:endParaRPr>
          </a:p>
          <a:p>
            <a:pPr algn="ctr">
              <a:buFont typeface="Wingdings" pitchFamily="2" charset="2"/>
              <a:buChar char="ü"/>
            </a:pPr>
            <a:r>
              <a:rPr lang="en-US" sz="2000" dirty="0" smtClean="0">
                <a:latin typeface="Times New Roman" pitchFamily="18" charset="0"/>
                <a:ea typeface="Tahoma" pitchFamily="34" charset="0"/>
                <a:cs typeface="Times New Roman" pitchFamily="18" charset="0"/>
              </a:rPr>
              <a:t>Should not stain teeth/ alter taste.</a:t>
            </a:r>
          </a:p>
          <a:p>
            <a:pPr algn="ctr">
              <a:buFont typeface="Wingdings" pitchFamily="2" charset="2"/>
              <a:buChar char="ü"/>
            </a:pPr>
            <a:endParaRPr lang="en-US" sz="2000" dirty="0" smtClean="0">
              <a:latin typeface="Times New Roman" pitchFamily="18" charset="0"/>
              <a:ea typeface="Tahoma" pitchFamily="34" charset="0"/>
              <a:cs typeface="Times New Roman" pitchFamily="18" charset="0"/>
            </a:endParaRPr>
          </a:p>
          <a:p>
            <a:pPr algn="ctr">
              <a:buFont typeface="Wingdings" pitchFamily="2" charset="2"/>
              <a:buChar char="ü"/>
            </a:pPr>
            <a:r>
              <a:rPr lang="en-US" sz="2000" dirty="0" smtClean="0">
                <a:latin typeface="Times New Roman" pitchFamily="18" charset="0"/>
                <a:ea typeface="Tahoma" pitchFamily="34" charset="0"/>
                <a:cs typeface="Times New Roman" pitchFamily="18" charset="0"/>
              </a:rPr>
              <a:t>Should be inexpensive &amp; easy to use.</a:t>
            </a:r>
            <a:r>
              <a:rPr lang="en-US" sz="2000" baseline="30000" dirty="0" smtClean="0">
                <a:latin typeface="Times New Roman" pitchFamily="18" charset="0"/>
                <a:ea typeface="Tahoma" pitchFamily="34" charset="0"/>
                <a:cs typeface="Times New Roman" pitchFamily="18" charset="0"/>
              </a:rPr>
              <a:t>(6)</a:t>
            </a:r>
            <a:endParaRPr lang="en-US" sz="2000" dirty="0">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457200"/>
            <a:ext cx="7086600" cy="5755422"/>
          </a:xfrm>
          <a:prstGeom prst="rect">
            <a:avLst/>
          </a:prstGeom>
        </p:spPr>
        <p:txBody>
          <a:bodyPr wrap="square">
            <a:spAutoFit/>
          </a:bodyPr>
          <a:lstStyle/>
          <a:p>
            <a:pPr algn="ctr"/>
            <a:r>
              <a:rPr lang="en-IN" sz="2800" dirty="0" smtClean="0">
                <a:latin typeface="Times New Roman" pitchFamily="18" charset="0"/>
                <a:ea typeface="Tahoma" pitchFamily="34" charset="0"/>
                <a:cs typeface="Times New Roman" pitchFamily="18" charset="0"/>
              </a:rPr>
              <a:t>FIVE CATEGARIES OF CHEMICAL PLAQUE CONTROL AGENTS. </a:t>
            </a:r>
          </a:p>
          <a:p>
            <a:pPr algn="ctr">
              <a:buFont typeface="Wingdings" pitchFamily="2" charset="2"/>
              <a:buChar char="ü"/>
            </a:pPr>
            <a:endParaRPr lang="en-US" sz="2400" dirty="0" smtClean="0">
              <a:latin typeface="Times New Roman" pitchFamily="18" charset="0"/>
              <a:ea typeface="Tahoma" pitchFamily="34" charset="0"/>
              <a:cs typeface="Times New Roman" pitchFamily="18" charset="0"/>
            </a:endParaRPr>
          </a:p>
          <a:p>
            <a:pPr algn="ctr">
              <a:buFont typeface="Wingdings" pitchFamily="2" charset="2"/>
              <a:buChar char="ü"/>
            </a:pPr>
            <a:endParaRPr lang="en-IN" sz="2400" dirty="0" smtClean="0">
              <a:latin typeface="Times New Roman" pitchFamily="18" charset="0"/>
              <a:ea typeface="Tahoma" pitchFamily="34" charset="0"/>
              <a:cs typeface="Times New Roman" pitchFamily="18" charset="0"/>
            </a:endParaRPr>
          </a:p>
          <a:p>
            <a:pPr>
              <a:buFont typeface="Wingdings" pitchFamily="2" charset="2"/>
              <a:buChar char="ü"/>
            </a:pPr>
            <a:endParaRPr lang="en-IN" sz="2400" dirty="0" smtClean="0">
              <a:latin typeface="Times New Roman" pitchFamily="18" charset="0"/>
              <a:ea typeface="Tahoma" pitchFamily="34" charset="0"/>
              <a:cs typeface="Times New Roman" pitchFamily="18" charset="0"/>
            </a:endParaRPr>
          </a:p>
          <a:p>
            <a:pPr marL="514350" indent="-514350">
              <a:buFont typeface="Wingdings" pitchFamily="2" charset="2"/>
              <a:buChar char="ü"/>
            </a:pPr>
            <a:r>
              <a:rPr lang="en-IN" sz="2400" dirty="0" smtClean="0">
                <a:latin typeface="Times New Roman" pitchFamily="18" charset="0"/>
                <a:ea typeface="Tahoma" pitchFamily="34" charset="0"/>
                <a:cs typeface="Times New Roman" pitchFamily="18" charset="0"/>
              </a:rPr>
              <a:t>Broad spectrum antiseptics. </a:t>
            </a:r>
          </a:p>
          <a:p>
            <a:pPr marL="514350" indent="-514350">
              <a:buFont typeface="Wingdings" pitchFamily="2" charset="2"/>
              <a:buChar char="ü"/>
            </a:pPr>
            <a:endParaRPr lang="en-IN" sz="2400" dirty="0" smtClean="0">
              <a:latin typeface="Times New Roman" pitchFamily="18" charset="0"/>
              <a:ea typeface="Tahoma" pitchFamily="34" charset="0"/>
              <a:cs typeface="Times New Roman" pitchFamily="18" charset="0"/>
            </a:endParaRPr>
          </a:p>
          <a:p>
            <a:pPr>
              <a:buFont typeface="Wingdings" pitchFamily="2" charset="2"/>
              <a:buChar char="ü"/>
            </a:pPr>
            <a:r>
              <a:rPr lang="en-IN" sz="2400" dirty="0" smtClean="0">
                <a:latin typeface="Times New Roman" pitchFamily="18" charset="0"/>
                <a:ea typeface="Tahoma" pitchFamily="34" charset="0"/>
                <a:cs typeface="Times New Roman" pitchFamily="18" charset="0"/>
              </a:rPr>
              <a:t> Antibiotics aimed at specific bacteria's.</a:t>
            </a:r>
          </a:p>
          <a:p>
            <a:endParaRPr lang="en-IN" sz="2400" dirty="0" smtClean="0">
              <a:latin typeface="Times New Roman" pitchFamily="18" charset="0"/>
              <a:ea typeface="Tahoma" pitchFamily="34" charset="0"/>
              <a:cs typeface="Times New Roman" pitchFamily="18" charset="0"/>
            </a:endParaRPr>
          </a:p>
          <a:p>
            <a:pPr>
              <a:buFont typeface="Wingdings" pitchFamily="2" charset="2"/>
              <a:buChar char="ü"/>
            </a:pPr>
            <a:r>
              <a:rPr lang="en-IN" sz="2400" dirty="0" smtClean="0">
                <a:latin typeface="Times New Roman" pitchFamily="18" charset="0"/>
                <a:ea typeface="Tahoma" pitchFamily="34" charset="0"/>
                <a:cs typeface="Times New Roman" pitchFamily="18" charset="0"/>
              </a:rPr>
              <a:t>  Single or combinations of enzymes that could modify plaque structure or activity. </a:t>
            </a:r>
          </a:p>
          <a:p>
            <a:pPr>
              <a:buFont typeface="Wingdings" pitchFamily="2" charset="2"/>
              <a:buChar char="ü"/>
            </a:pPr>
            <a:endParaRPr lang="en-IN" sz="2400" dirty="0" smtClean="0">
              <a:latin typeface="Times New Roman" pitchFamily="18" charset="0"/>
              <a:ea typeface="Tahoma" pitchFamily="34" charset="0"/>
              <a:cs typeface="Times New Roman" pitchFamily="18" charset="0"/>
            </a:endParaRPr>
          </a:p>
          <a:p>
            <a:pPr>
              <a:buFont typeface="Wingdings" pitchFamily="2" charset="2"/>
              <a:buChar char="ü"/>
            </a:pPr>
            <a:r>
              <a:rPr lang="en-IN" sz="2400" dirty="0" smtClean="0">
                <a:latin typeface="Times New Roman" pitchFamily="18" charset="0"/>
                <a:ea typeface="Tahoma" pitchFamily="34" charset="0"/>
                <a:cs typeface="Times New Roman" pitchFamily="18" charset="0"/>
              </a:rPr>
              <a:t>  Non – enzymatic dispersing or modifying agents.</a:t>
            </a:r>
          </a:p>
          <a:p>
            <a:pPr>
              <a:buFont typeface="Wingdings" pitchFamily="2" charset="2"/>
              <a:buChar char="ü"/>
            </a:pPr>
            <a:endParaRPr lang="en-IN" sz="2400" dirty="0" smtClean="0">
              <a:latin typeface="Times New Roman" pitchFamily="18" charset="0"/>
              <a:ea typeface="Tahoma" pitchFamily="34" charset="0"/>
              <a:cs typeface="Times New Roman" pitchFamily="18" charset="0"/>
            </a:endParaRPr>
          </a:p>
          <a:p>
            <a:pPr>
              <a:buFont typeface="Wingdings" pitchFamily="2" charset="2"/>
              <a:buChar char="ü"/>
            </a:pPr>
            <a:r>
              <a:rPr lang="en-IN" sz="2400" dirty="0" smtClean="0">
                <a:latin typeface="Times New Roman" pitchFamily="18" charset="0"/>
                <a:ea typeface="Tahoma" pitchFamily="34" charset="0"/>
                <a:cs typeface="Times New Roman" pitchFamily="18" charset="0"/>
              </a:rPr>
              <a:t>  Agents that could affect bacterial attachment. </a:t>
            </a:r>
            <a:endParaRPr lang="en-IN" sz="2400" dirty="0">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81000"/>
            <a:ext cx="7772400" cy="7109639"/>
          </a:xfrm>
          <a:prstGeom prst="rect">
            <a:avLst/>
          </a:prstGeom>
          <a:noFill/>
        </p:spPr>
        <p:txBody>
          <a:bodyPr wrap="square" rtlCol="0">
            <a:spAutoFit/>
          </a:bodyPr>
          <a:lstStyle/>
          <a:p>
            <a:pPr algn="ctr"/>
            <a:r>
              <a:rPr lang="en-US" sz="1600" b="1" dirty="0" smtClean="0">
                <a:latin typeface="Times New Roman" pitchFamily="18" charset="0"/>
                <a:cs typeface="Times New Roman" pitchFamily="18" charset="0"/>
              </a:rPr>
              <a:t>DIFFERNCE BETWEEN ANTISEPTIC AND ANTIMICROBIAL</a:t>
            </a:r>
          </a:p>
          <a:p>
            <a:pPr algn="ctr">
              <a:buFont typeface="Wingdings" pitchFamily="2" charset="2"/>
              <a:buChar char="ü"/>
            </a:pPr>
            <a:endParaRPr lang="en-US" sz="1600" b="1" dirty="0" smtClean="0">
              <a:latin typeface="Times New Roman" pitchFamily="18" charset="0"/>
              <a:cs typeface="Times New Roman" pitchFamily="18" charset="0"/>
            </a:endParaRPr>
          </a:p>
          <a:p>
            <a:pPr algn="ctr"/>
            <a:endParaRPr lang="en-US" sz="1600" b="1" dirty="0" smtClean="0">
              <a:latin typeface="Times New Roman" pitchFamily="18" charset="0"/>
              <a:cs typeface="Times New Roman" pitchFamily="18" charset="0"/>
            </a:endParaRPr>
          </a:p>
          <a:p>
            <a:pPr algn="ctr">
              <a:buFont typeface="Wingdings" pitchFamily="2" charset="2"/>
              <a:buChar char="ü"/>
            </a:pPr>
            <a:endParaRPr lang="en-US" sz="1600" b="1" dirty="0" smtClean="0">
              <a:latin typeface="Times New Roman" pitchFamily="18" charset="0"/>
              <a:cs typeface="Times New Roman" pitchFamily="18" charset="0"/>
            </a:endParaRPr>
          </a:p>
          <a:p>
            <a:pPr fontAlgn="base">
              <a:buFont typeface="Wingdings" pitchFamily="2" charset="2"/>
              <a:buChar char="ü"/>
            </a:pPr>
            <a:r>
              <a:rPr lang="en-IN" sz="1600" dirty="0" smtClean="0">
                <a:latin typeface="Times New Roman" pitchFamily="18" charset="0"/>
                <a:cs typeface="Times New Roman" pitchFamily="18" charset="0"/>
              </a:rPr>
              <a:t>Antibiotics are effective only against bacteria while antiseptic acts against a wide range of microorganisms.</a:t>
            </a:r>
          </a:p>
          <a:p>
            <a:pPr fontAlgn="base"/>
            <a:endParaRPr lang="en-IN" sz="1600" dirty="0" smtClean="0">
              <a:latin typeface="Times New Roman" pitchFamily="18" charset="0"/>
              <a:cs typeface="Times New Roman" pitchFamily="18" charset="0"/>
            </a:endParaRPr>
          </a:p>
          <a:p>
            <a:pPr fontAlgn="base">
              <a:buFont typeface="Wingdings" pitchFamily="2" charset="2"/>
              <a:buChar char="ü"/>
            </a:pPr>
            <a:r>
              <a:rPr lang="en-IN" sz="1600" dirty="0" smtClean="0">
                <a:latin typeface="Times New Roman" pitchFamily="18" charset="0"/>
                <a:cs typeface="Times New Roman" pitchFamily="18" charset="0"/>
              </a:rPr>
              <a:t>Antibiotics are chemical substances that kill and stop the growth of bacteria. </a:t>
            </a:r>
          </a:p>
          <a:p>
            <a:pPr fontAlgn="base">
              <a:buFont typeface="Wingdings" pitchFamily="2" charset="2"/>
              <a:buChar char="ü"/>
            </a:pPr>
            <a:endParaRPr lang="en-IN" sz="1600" dirty="0" smtClean="0">
              <a:latin typeface="Times New Roman" pitchFamily="18" charset="0"/>
              <a:cs typeface="Times New Roman" pitchFamily="18" charset="0"/>
            </a:endParaRPr>
          </a:p>
          <a:p>
            <a:pPr fontAlgn="base">
              <a:buFont typeface="Wingdings" pitchFamily="2" charset="2"/>
              <a:buChar char="ü"/>
            </a:pPr>
            <a:r>
              <a:rPr lang="en-IN" sz="1600" dirty="0" smtClean="0">
                <a:latin typeface="Times New Roman" pitchFamily="18" charset="0"/>
                <a:cs typeface="Times New Roman" pitchFamily="18" charset="0"/>
              </a:rPr>
              <a:t>They act by interfering with the cell wall synthesis and nucleic acid metabolism, and by inhibiting protein synthesis.</a:t>
            </a:r>
            <a:r>
              <a:rPr lang="en-IN" sz="1600" baseline="30000" dirty="0" smtClean="0">
                <a:latin typeface="Times New Roman" pitchFamily="18" charset="0"/>
                <a:cs typeface="Times New Roman" pitchFamily="18" charset="0"/>
              </a:rPr>
              <a:t>(7)</a:t>
            </a:r>
            <a:endParaRPr lang="en-IN" sz="1600" dirty="0" smtClean="0">
              <a:latin typeface="Times New Roman" pitchFamily="18" charset="0"/>
              <a:cs typeface="Times New Roman" pitchFamily="18" charset="0"/>
            </a:endParaRPr>
          </a:p>
          <a:p>
            <a:pPr fontAlgn="base">
              <a:buFont typeface="Wingdings" pitchFamily="2" charset="2"/>
              <a:buChar char="ü"/>
            </a:pPr>
            <a:endParaRPr lang="en-IN" sz="1600" dirty="0" smtClean="0">
              <a:latin typeface="Times New Roman" pitchFamily="18" charset="0"/>
              <a:cs typeface="Times New Roman" pitchFamily="18" charset="0"/>
            </a:endParaRPr>
          </a:p>
          <a:p>
            <a:pPr fontAlgn="base">
              <a:buFont typeface="Wingdings" pitchFamily="2" charset="2"/>
              <a:buChar char="ü"/>
            </a:pPr>
            <a:r>
              <a:rPr lang="en-IN" sz="1600" dirty="0" smtClean="0">
                <a:latin typeface="Times New Roman" pitchFamily="18" charset="0"/>
                <a:cs typeface="Times New Roman" pitchFamily="18" charset="0"/>
              </a:rPr>
              <a:t>They are broadly classified as </a:t>
            </a:r>
            <a:r>
              <a:rPr lang="en-IN" sz="1600" dirty="0" err="1" smtClean="0">
                <a:latin typeface="Times New Roman" pitchFamily="18" charset="0"/>
                <a:cs typeface="Times New Roman" pitchFamily="18" charset="0"/>
              </a:rPr>
              <a:t>bacteriostatic</a:t>
            </a:r>
            <a:r>
              <a:rPr lang="en-IN" sz="1600" dirty="0" smtClean="0">
                <a:latin typeface="Times New Roman" pitchFamily="18" charset="0"/>
                <a:cs typeface="Times New Roman" pitchFamily="18" charset="0"/>
              </a:rPr>
              <a:t>, which acts primarily by inhibiting bacterial multiplication, and bactericidal, which acts primarily by killing the bacteria. </a:t>
            </a:r>
          </a:p>
          <a:p>
            <a:pPr fontAlgn="base">
              <a:buFont typeface="Wingdings" pitchFamily="2" charset="2"/>
              <a:buChar char="ü"/>
            </a:pPr>
            <a:endParaRPr lang="en-US" sz="1600" dirty="0" smtClean="0">
              <a:latin typeface="Times New Roman" pitchFamily="18" charset="0"/>
              <a:cs typeface="Times New Roman" pitchFamily="18" charset="0"/>
            </a:endParaRPr>
          </a:p>
          <a:p>
            <a:pPr fontAlgn="base">
              <a:buFont typeface="Wingdings" pitchFamily="2" charset="2"/>
              <a:buChar char="ü"/>
            </a:pPr>
            <a:endParaRPr lang="en-US" sz="1600" dirty="0" smtClean="0">
              <a:latin typeface="Times New Roman" pitchFamily="18" charset="0"/>
              <a:cs typeface="Times New Roman" pitchFamily="18" charset="0"/>
            </a:endParaRPr>
          </a:p>
          <a:p>
            <a:pPr fontAlgn="base">
              <a:buFont typeface="Wingdings" pitchFamily="2" charset="2"/>
              <a:buChar char="ü"/>
            </a:pPr>
            <a:endParaRPr lang="en-IN" sz="1600" dirty="0" smtClean="0">
              <a:latin typeface="Times New Roman" pitchFamily="18" charset="0"/>
              <a:cs typeface="Times New Roman" pitchFamily="18" charset="0"/>
            </a:endParaRPr>
          </a:p>
          <a:p>
            <a:pPr algn="ctr" fontAlgn="base"/>
            <a:r>
              <a:rPr lang="en-IN" sz="1600" b="1" dirty="0" smtClean="0">
                <a:latin typeface="Times New Roman" pitchFamily="18" charset="0"/>
                <a:cs typeface="Times New Roman" pitchFamily="18" charset="0"/>
              </a:rPr>
              <a:t>ANTISEPTIC</a:t>
            </a:r>
          </a:p>
          <a:p>
            <a:pPr algn="ctr" fontAlgn="base"/>
            <a:endParaRPr lang="en-IN" sz="1600" dirty="0" smtClean="0">
              <a:latin typeface="Times New Roman" pitchFamily="18" charset="0"/>
              <a:cs typeface="Times New Roman" pitchFamily="18" charset="0"/>
            </a:endParaRPr>
          </a:p>
          <a:p>
            <a:pPr fontAlgn="base">
              <a:buFont typeface="Wingdings" pitchFamily="2" charset="2"/>
              <a:buChar char="ü"/>
            </a:pPr>
            <a:r>
              <a:rPr lang="en-IN" sz="1600" dirty="0" smtClean="0">
                <a:latin typeface="Times New Roman" pitchFamily="18" charset="0"/>
                <a:cs typeface="Times New Roman" pitchFamily="18" charset="0"/>
              </a:rPr>
              <a:t>Antiseptic prevents the growth and development of the microorganisms without necessarily killing them. They can be topical agents that are used to apply the skin, mucus membranes and intimate objects or can be internally used agents such as urinary tract antiseptics.</a:t>
            </a:r>
            <a:r>
              <a:rPr lang="en-IN" sz="1600" baseline="30000" dirty="0" smtClean="0">
                <a:latin typeface="Times New Roman" pitchFamily="18" charset="0"/>
                <a:cs typeface="Times New Roman" pitchFamily="18" charset="0"/>
              </a:rPr>
              <a:t>(8)</a:t>
            </a:r>
            <a:endParaRPr lang="en-IN" sz="1600" dirty="0" smtClean="0">
              <a:latin typeface="Times New Roman" pitchFamily="18" charset="0"/>
              <a:cs typeface="Times New Roman" pitchFamily="18" charset="0"/>
            </a:endParaRPr>
          </a:p>
          <a:p>
            <a:pPr fontAlgn="base">
              <a:buFont typeface="Wingdings" pitchFamily="2" charset="2"/>
              <a:buChar char="ü"/>
            </a:pPr>
            <a:endParaRPr lang="en-IN" sz="1600" dirty="0" smtClean="0">
              <a:latin typeface="Times New Roman" pitchFamily="18" charset="0"/>
              <a:cs typeface="Times New Roman" pitchFamily="18" charset="0"/>
            </a:endParaRPr>
          </a:p>
          <a:p>
            <a:r>
              <a:rPr lang="en-IN" sz="1200" dirty="0" smtClean="0">
                <a:latin typeface="Times New Roman" pitchFamily="18" charset="0"/>
                <a:cs typeface="Times New Roman" pitchFamily="18" charset="0"/>
              </a:rPr>
              <a:t/>
            </a:r>
            <a:br>
              <a:rPr lang="en-IN" sz="1200" dirty="0" smtClean="0">
                <a:latin typeface="Times New Roman" pitchFamily="18" charset="0"/>
                <a:cs typeface="Times New Roman" pitchFamily="18" charset="0"/>
              </a:rPr>
            </a:br>
            <a:r>
              <a:rPr lang="en-IN" sz="1200" dirty="0" smtClean="0">
                <a:latin typeface="Times New Roman" pitchFamily="18" charset="0"/>
                <a:cs typeface="Times New Roman" pitchFamily="18" charset="0"/>
              </a:rPr>
              <a:t/>
            </a:r>
            <a:br>
              <a:rPr lang="en-IN" sz="1200" dirty="0" smtClean="0">
                <a:latin typeface="Times New Roman" pitchFamily="18" charset="0"/>
                <a:cs typeface="Times New Roman" pitchFamily="18" charset="0"/>
              </a:rPr>
            </a:br>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IN" sz="1200"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2301</TotalTime>
  <Words>2738</Words>
  <Application>Microsoft Office PowerPoint</Application>
  <PresentationFormat>On-screen Show (4:3)</PresentationFormat>
  <Paragraphs>697</Paragraphs>
  <Slides>61</Slides>
  <Notes>2</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Solstice</vt:lpstr>
      <vt:lpstr>  CHEMICAL PLAQUE CONTROL A SEMINAR</vt:lpstr>
      <vt:lpstr>INDEX</vt:lpstr>
      <vt:lpstr> </vt:lpstr>
      <vt:lpstr>Slide 4</vt:lpstr>
      <vt:lpstr>Slide 5</vt:lpstr>
      <vt:lpstr>Slide 6</vt:lpstr>
      <vt:lpstr>Slide 7</vt:lpstr>
      <vt:lpstr>Slide 8</vt:lpstr>
      <vt:lpstr>Slide 9</vt:lpstr>
      <vt:lpstr>Slide 10</vt:lpstr>
      <vt:lpstr>ADDY’S CLASSIFICATION </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 </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CHEMICAL PLAQUE CONTROL AND IMPLANTS</vt:lpstr>
      <vt:lpstr>Slide 52</vt:lpstr>
      <vt:lpstr>REFRENCES</vt:lpstr>
      <vt:lpstr>REFRENCES</vt:lpstr>
      <vt:lpstr>REFRENCES</vt:lpstr>
      <vt:lpstr>REFRENCES</vt:lpstr>
      <vt:lpstr>REFRENCES</vt:lpstr>
      <vt:lpstr>REFRENCES</vt:lpstr>
      <vt:lpstr>REFRENCES</vt:lpstr>
      <vt:lpstr>REFRENCES</vt:lpstr>
      <vt:lpstr>REFRENCES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PLAQUE CONTROL</dc:title>
  <dc:creator>vishal</dc:creator>
  <cp:lastModifiedBy>Shivesh</cp:lastModifiedBy>
  <cp:revision>127</cp:revision>
  <dcterms:created xsi:type="dcterms:W3CDTF">2010-10-22T15:07:37Z</dcterms:created>
  <dcterms:modified xsi:type="dcterms:W3CDTF">2014-09-09T09:02:48Z</dcterms:modified>
</cp:coreProperties>
</file>