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31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8" r:id="rId22"/>
    <p:sldId id="276" r:id="rId23"/>
    <p:sldId id="277" r:id="rId24"/>
    <p:sldId id="278" r:id="rId25"/>
    <p:sldId id="279" r:id="rId26"/>
    <p:sldId id="280" r:id="rId27"/>
    <p:sldId id="281" r:id="rId28"/>
    <p:sldId id="284" r:id="rId29"/>
    <p:sldId id="285" r:id="rId30"/>
    <p:sldId id="282"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78DFE-0AC4-429C-B073-BC80325B792D}" type="datetimeFigureOut">
              <a:rPr lang="en-US" smtClean="0"/>
              <a:pPr/>
              <a:t>28-Feb-18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D6AEF-D322-46FE-98F3-4790F55A1B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adjunctive therapies &amp; point of intervention in t/t</a:t>
            </a:r>
            <a:r>
              <a:rPr lang="en-US" baseline="0" dirty="0" smtClean="0"/>
              <a:t> of periodontitis are presented related to pathologic cascade of </a:t>
            </a:r>
            <a:r>
              <a:rPr lang="en-US" baseline="0" dirty="0" err="1" smtClean="0"/>
              <a:t>evevnts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A9D6AEF-D322-46FE-98F3-4790F55A1BF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9D6AEF-D322-46FE-98F3-4790F55A1BF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28-Feb-18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28-Feb-18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28-Feb-18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28-Feb-18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28-Feb-18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jdr.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entalpress.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E:\case%20presentations\songs\06%20Tarif%20Kya%20Karoon%20-%20www.downloadming.com.mp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762000"/>
            <a:ext cx="7696200" cy="914400"/>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HOST MODULATION THERAPY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457200" y="2133600"/>
            <a:ext cx="7930896" cy="4038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924800" cy="515112"/>
          </a:xfrm>
        </p:spPr>
        <p:txBody>
          <a:bodyPr>
            <a:normAutofit fontScale="90000"/>
          </a:bodyPr>
          <a:lstStyle/>
          <a:p>
            <a:r>
              <a:rPr lang="en-US" sz="3600" dirty="0" smtClean="0"/>
              <a:t>Host Modulation Therapy</a:t>
            </a:r>
            <a:endParaRPr lang="en-US" sz="3600" dirty="0"/>
          </a:p>
        </p:txBody>
      </p:sp>
      <p:sp>
        <p:nvSpPr>
          <p:cNvPr id="3" name="Content Placeholder 2"/>
          <p:cNvSpPr>
            <a:spLocks noGrp="1"/>
          </p:cNvSpPr>
          <p:nvPr>
            <p:ph idx="1"/>
          </p:nvPr>
        </p:nvSpPr>
        <p:spPr>
          <a:xfrm>
            <a:off x="457200" y="1371600"/>
            <a:ext cx="8229600" cy="4953000"/>
          </a:xfrm>
        </p:spPr>
        <p:txBody>
          <a:bodyPr>
            <a:normAutofit/>
          </a:bodyPr>
          <a:lstStyle/>
          <a:p>
            <a:endParaRPr lang="en-US" dirty="0" smtClean="0"/>
          </a:p>
          <a:p>
            <a:r>
              <a:rPr lang="en-US" sz="2200" dirty="0" smtClean="0"/>
              <a:t>HMTs offer the opportunity for modulating or reducing this destruction by treating aspects of the chronic inflammatory response.</a:t>
            </a:r>
          </a:p>
          <a:p>
            <a:endParaRPr lang="en-US" sz="2200" dirty="0" smtClean="0"/>
          </a:p>
          <a:p>
            <a:r>
              <a:rPr lang="en-US" sz="2200" dirty="0" smtClean="0"/>
              <a:t>HMTs do not “switch off” normal defense mechanism or inflammation; instead, they ameliorate excessive of pathologically elevated inflammatory processes to enhance opportunities for wound healing. </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buNone/>
            </a:pPr>
            <a:r>
              <a:rPr lang="en-US" sz="2400" dirty="0" smtClean="0"/>
              <a:t>Specific aspects of disease pathogenesis for modulation</a:t>
            </a:r>
          </a:p>
          <a:p>
            <a:pPr>
              <a:buNone/>
            </a:pPr>
            <a:endParaRPr lang="en-US" sz="2400" dirty="0" smtClean="0"/>
          </a:p>
          <a:p>
            <a:pPr>
              <a:buNone/>
            </a:pPr>
            <a:r>
              <a:rPr lang="en-US" sz="2400" dirty="0" smtClean="0"/>
              <a:t>  a) Regulation of immune and inflammatory responses.</a:t>
            </a:r>
          </a:p>
          <a:p>
            <a:pPr>
              <a:buNone/>
            </a:pPr>
            <a:r>
              <a:rPr lang="en-US" sz="2400" dirty="0" smtClean="0"/>
              <a:t>  b) Regulation of excessive production of </a:t>
            </a:r>
            <a:r>
              <a:rPr lang="en-US" sz="2400" dirty="0" err="1" smtClean="0"/>
              <a:t>matrixmetalloproteinase’s</a:t>
            </a:r>
            <a:endParaRPr lang="en-US" sz="2400" dirty="0" smtClean="0"/>
          </a:p>
          <a:p>
            <a:pPr>
              <a:buNone/>
            </a:pPr>
            <a:r>
              <a:rPr lang="en-US" sz="2400" dirty="0" smtClean="0"/>
              <a:t>  c) Regulation of </a:t>
            </a:r>
            <a:r>
              <a:rPr lang="en-US" sz="2400" dirty="0" err="1" smtClean="0"/>
              <a:t>arachidonic</a:t>
            </a:r>
            <a:r>
              <a:rPr lang="en-US" sz="2400" dirty="0" smtClean="0"/>
              <a:t> acid metabolites</a:t>
            </a:r>
          </a:p>
          <a:p>
            <a:pPr>
              <a:buNone/>
            </a:pPr>
            <a:r>
              <a:rPr lang="en-US" sz="2400" dirty="0" smtClean="0"/>
              <a:t>  d) Regulation of bone metabolism.</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6324600"/>
            <a:ext cx="6400800" cy="338554"/>
          </a:xfrm>
          <a:prstGeom prst="rect">
            <a:avLst/>
          </a:prstGeom>
          <a:solidFill>
            <a:schemeClr val="accent1">
              <a:lumMod val="40000"/>
              <a:lumOff val="60000"/>
            </a:schemeClr>
          </a:solidFill>
        </p:spPr>
        <p:txBody>
          <a:bodyPr wrap="square" rtlCol="0">
            <a:spAutoFit/>
          </a:bodyPr>
          <a:lstStyle/>
          <a:p>
            <a:r>
              <a:rPr lang="en-US" sz="1600" i="1" dirty="0" smtClean="0"/>
              <a:t>Source : Carranza’s Clinical </a:t>
            </a:r>
            <a:r>
              <a:rPr lang="en-US" sz="1600" i="1" dirty="0" err="1" smtClean="0"/>
              <a:t>Periodontology</a:t>
            </a:r>
            <a:r>
              <a:rPr lang="en-US" sz="1600" i="1" dirty="0" smtClean="0"/>
              <a:t> 1oth Edition, Chapter 16 </a:t>
            </a:r>
            <a:r>
              <a:rPr lang="en-US" sz="1600" i="1" baseline="30000" dirty="0" smtClean="0"/>
              <a:t>5</a:t>
            </a:r>
            <a:endParaRPr lang="en-US" sz="1600" i="1" dirty="0"/>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 y="1447800"/>
            <a:ext cx="7349987"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828800" y="5867400"/>
            <a:ext cx="4572000" cy="369332"/>
          </a:xfrm>
          <a:prstGeom prst="rect">
            <a:avLst/>
          </a:prstGeom>
          <a:noFill/>
        </p:spPr>
        <p:txBody>
          <a:bodyPr wrap="square" rtlCol="0">
            <a:spAutoFit/>
          </a:bodyPr>
          <a:lstStyle/>
          <a:p>
            <a:r>
              <a:rPr lang="en-US" dirty="0" smtClean="0"/>
              <a:t>Potential adjunctive treatment approaches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410200"/>
          </a:xfrm>
        </p:spPr>
        <p:txBody>
          <a:bodyPr>
            <a:normAutofit/>
          </a:bodyPr>
          <a:lstStyle/>
          <a:p>
            <a:endParaRPr lang="en-US" sz="2100" dirty="0" smtClean="0"/>
          </a:p>
          <a:p>
            <a:r>
              <a:rPr lang="en-US" sz="2100" dirty="0" smtClean="0"/>
              <a:t>Host </a:t>
            </a:r>
            <a:r>
              <a:rPr lang="en-US" sz="2100" dirty="0" err="1" smtClean="0"/>
              <a:t>modulatory</a:t>
            </a:r>
            <a:r>
              <a:rPr lang="en-US" sz="2100" dirty="0" smtClean="0"/>
              <a:t> therapy (HMT) is a treatment concept that aims to reduce tissue destruction and stabilize or even regenerate the </a:t>
            </a:r>
            <a:r>
              <a:rPr lang="en-US" sz="2100" dirty="0" err="1" smtClean="0"/>
              <a:t>periodontium</a:t>
            </a:r>
            <a:r>
              <a:rPr lang="en-US" sz="2100" dirty="0" smtClean="0"/>
              <a:t> by modifying or </a:t>
            </a:r>
            <a:r>
              <a:rPr lang="en-US" sz="2100" dirty="0" err="1" smtClean="0"/>
              <a:t>downregulating</a:t>
            </a:r>
            <a:r>
              <a:rPr lang="en-US" sz="2100" dirty="0" smtClean="0"/>
              <a:t> destructive aspects of the host response and </a:t>
            </a:r>
            <a:r>
              <a:rPr lang="en-US" sz="2100" dirty="0" err="1" smtClean="0"/>
              <a:t>upregulating</a:t>
            </a:r>
            <a:r>
              <a:rPr lang="en-US" sz="2100" dirty="0" smtClean="0"/>
              <a:t> protective or regenerative responses.</a:t>
            </a:r>
            <a:r>
              <a:rPr lang="en-US" sz="2100" baseline="30000" dirty="0" smtClean="0"/>
              <a:t>5</a:t>
            </a:r>
          </a:p>
          <a:p>
            <a:endParaRPr lang="en-US" sz="2100" baseline="30000" dirty="0" smtClean="0"/>
          </a:p>
          <a:p>
            <a:endParaRPr lang="en-US" sz="2100" baseline="30000" dirty="0" smtClean="0"/>
          </a:p>
          <a:p>
            <a:r>
              <a:rPr lang="en-US" sz="2100" dirty="0" smtClean="0"/>
              <a:t>HMTs are systemically or locally delivered pharmaceuticals that are prescribed as part of periodontal therapy and are used as adjuncts to conventional periodontal treatments, such as scaling and root </a:t>
            </a:r>
            <a:r>
              <a:rPr lang="en-US" sz="2100" dirty="0" err="1" smtClean="0"/>
              <a:t>planing</a:t>
            </a:r>
            <a:r>
              <a:rPr lang="en-US" sz="2100" dirty="0" smtClean="0"/>
              <a:t> (SRP) and surgery. </a:t>
            </a:r>
          </a:p>
          <a:p>
            <a:endParaRPr lang="en-US" sz="2100" dirty="0" smtClean="0"/>
          </a:p>
          <a:p>
            <a:endParaRPr lang="en-US" sz="21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Autofit/>
          </a:bodyPr>
          <a:lstStyle/>
          <a:p>
            <a:endParaRPr lang="en-US" sz="2200" dirty="0" smtClean="0"/>
          </a:p>
          <a:p>
            <a:r>
              <a:rPr lang="en-US" sz="2200" dirty="0" smtClean="0"/>
              <a:t>The purpose of host </a:t>
            </a:r>
            <a:r>
              <a:rPr lang="en-US" sz="2200" dirty="0" err="1" smtClean="0"/>
              <a:t>modulatory</a:t>
            </a:r>
            <a:r>
              <a:rPr lang="en-US" sz="2200" dirty="0" smtClean="0"/>
              <a:t> therapy is to restore the balance of </a:t>
            </a:r>
            <a:r>
              <a:rPr lang="en-US" sz="2200" dirty="0" err="1" smtClean="0"/>
              <a:t>proinflammatory</a:t>
            </a:r>
            <a:r>
              <a:rPr lang="en-US" sz="2200" dirty="0" smtClean="0"/>
              <a:t> destructive mediators and </a:t>
            </a:r>
            <a:r>
              <a:rPr lang="en-US" sz="2200" dirty="0" err="1" smtClean="0"/>
              <a:t>antiinflammatory</a:t>
            </a:r>
            <a:r>
              <a:rPr lang="en-US" sz="2200" dirty="0" smtClean="0"/>
              <a:t> or protect mediators to that seen in healthy individuals. </a:t>
            </a:r>
          </a:p>
          <a:p>
            <a:endParaRPr lang="en-US" sz="2200" dirty="0" smtClean="0"/>
          </a:p>
          <a:p>
            <a:endParaRPr lang="en-US" sz="2200" dirty="0" smtClean="0"/>
          </a:p>
          <a:p>
            <a:r>
              <a:rPr lang="en-US" sz="2200" dirty="0" smtClean="0"/>
              <a:t>Intervention in periodontal disease can now include host </a:t>
            </a:r>
            <a:r>
              <a:rPr lang="en-US" sz="2200" dirty="0" err="1" smtClean="0"/>
              <a:t>modulatory</a:t>
            </a:r>
            <a:r>
              <a:rPr lang="en-US" sz="2200" dirty="0" smtClean="0"/>
              <a:t> therapy (HMT) as one of the available adjunctive treatment options. </a:t>
            </a:r>
          </a:p>
          <a:p>
            <a:endParaRPr lang="en-US" sz="2200" dirty="0" smtClean="0"/>
          </a:p>
          <a:p>
            <a:endParaRPr lang="en-US" sz="2200" dirty="0" smtClean="0"/>
          </a:p>
          <a:p>
            <a:endParaRPr lang="en-US" sz="2200" dirty="0" smtClean="0"/>
          </a:p>
          <a:p>
            <a:endParaRPr lang="en-US" sz="2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endParaRPr lang="en-US" sz="2200" dirty="0" smtClean="0"/>
          </a:p>
          <a:p>
            <a:endParaRPr lang="en-US" sz="2200" dirty="0" smtClean="0"/>
          </a:p>
          <a:p>
            <a:r>
              <a:rPr lang="en-US" sz="2200" dirty="0" smtClean="0"/>
              <a:t>The term adjunctive is meant to imply "in addition to conventional therapies" or in addition to other established therapies." </a:t>
            </a:r>
          </a:p>
          <a:p>
            <a:endParaRPr lang="en-US" sz="2200" dirty="0" smtClean="0"/>
          </a:p>
          <a:p>
            <a:r>
              <a:rPr lang="en-US" sz="2200" dirty="0" smtClean="0"/>
              <a:t>For the management of periodontal diseases, conventional approaches were initially mechanical in nature, that is, surgery as well as scaling and root </a:t>
            </a:r>
            <a:r>
              <a:rPr lang="en-US" sz="2200" dirty="0" err="1" smtClean="0"/>
              <a:t>planing</a:t>
            </a:r>
            <a:r>
              <a:rPr lang="en-US" sz="2200" dirty="0" smtClean="0"/>
              <a:t>. </a:t>
            </a:r>
          </a:p>
          <a:p>
            <a:endParaRPr lang="en-US" sz="2200" dirty="0" smtClean="0"/>
          </a:p>
          <a:p>
            <a:pPr>
              <a:buNone/>
            </a:pPr>
            <a:endParaRPr lang="en-US" sz="2200" dirty="0" smtClean="0"/>
          </a:p>
          <a:p>
            <a:endParaRPr lang="en-US" sz="2200" dirty="0" smtClean="0"/>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1676400"/>
            <a:ext cx="7924800" cy="4038600"/>
          </a:xfrm>
          <a:prstGeom prst="rect">
            <a:avLst/>
          </a:prstGeom>
          <a:ln w="3175">
            <a:solidFill>
              <a:schemeClr val="tx2">
                <a:lumMod val="50000"/>
              </a:schemeClr>
            </a:solidFill>
          </a:ln>
          <a:effectLst>
            <a:glow rad="63500">
              <a:schemeClr val="accent1">
                <a:satMod val="175000"/>
                <a:alpha val="40000"/>
              </a:schemeClr>
            </a:glow>
          </a:effectLst>
        </p:spPr>
        <p:txBody>
          <a:bodyPr vert="horz">
            <a:normAutofit/>
          </a:bodyPr>
          <a:lstStyle/>
          <a:p>
            <a:pPr marL="457200" marR="0" lvl="1"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smtClean="0">
                <a:ln>
                  <a:noFill/>
                </a:ln>
                <a:solidFill>
                  <a:srgbClr val="FF0000"/>
                </a:solidFill>
                <a:effectLst/>
                <a:uLnTx/>
                <a:uFillTx/>
                <a:latin typeface="+mn-lt"/>
                <a:ea typeface="+mn-ea"/>
                <a:cs typeface="+mn-cs"/>
              </a:rPr>
              <a:t>.</a:t>
            </a:r>
            <a:endParaRPr kumimoji="0" lang="en-US" sz="2400" b="0" i="0" u="none" strike="noStrike" kern="1200" cap="none" spc="0" normalizeH="0" baseline="0" noProof="0" dirty="0">
              <a:ln>
                <a:noFill/>
              </a:ln>
              <a:solidFill>
                <a:srgbClr val="FF0000"/>
              </a:solidFill>
              <a:effectLst/>
              <a:uLnTx/>
              <a:uFillTx/>
              <a:latin typeface="+mn-lt"/>
              <a:ea typeface="+mn-ea"/>
              <a:cs typeface="+mn-cs"/>
            </a:endParaRPr>
          </a:p>
        </p:txBody>
      </p:sp>
      <p:sp>
        <p:nvSpPr>
          <p:cNvPr id="5" name="TextBox 4"/>
          <p:cNvSpPr txBox="1"/>
          <p:nvPr/>
        </p:nvSpPr>
        <p:spPr>
          <a:xfrm>
            <a:off x="1066800" y="2819400"/>
            <a:ext cx="2895600" cy="1815882"/>
          </a:xfrm>
          <a:prstGeom prst="rect">
            <a:avLst/>
          </a:prstGeom>
          <a:solidFill>
            <a:schemeClr val="accent6">
              <a:lumMod val="20000"/>
              <a:lumOff val="80000"/>
            </a:schemeClr>
          </a:solidFill>
          <a:ln>
            <a:solidFill>
              <a:schemeClr val="accent1"/>
            </a:solidFill>
          </a:ln>
        </p:spPr>
        <p:txBody>
          <a:bodyPr wrap="square" rtlCol="0">
            <a:spAutoFit/>
          </a:bodyPr>
          <a:lstStyle/>
          <a:p>
            <a:pPr>
              <a:defRPr/>
            </a:pPr>
            <a:r>
              <a:rPr lang="en-US" sz="2000" i="1" dirty="0">
                <a:solidFill>
                  <a:srgbClr val="FF0000"/>
                </a:solidFill>
                <a:latin typeface="Andalus" pitchFamily="18" charset="-78"/>
                <a:cs typeface="Andalus" pitchFamily="18" charset="-78"/>
              </a:rPr>
              <a:t>Systemically Administered Agents </a:t>
            </a:r>
            <a:r>
              <a:rPr lang="en-US" i="1" dirty="0">
                <a:latin typeface="Andalus" pitchFamily="18" charset="-78"/>
                <a:cs typeface="Andalus" pitchFamily="18" charset="-78"/>
              </a:rPr>
              <a:t>:-</a:t>
            </a:r>
          </a:p>
          <a:p>
            <a:pPr>
              <a:buClr>
                <a:srgbClr val="CC3300"/>
              </a:buClr>
              <a:buFont typeface="Wingdings" pitchFamily="2" charset="2"/>
              <a:buChar char="ü"/>
              <a:defRPr/>
            </a:pPr>
            <a:r>
              <a:rPr lang="en-US" i="1" dirty="0">
                <a:latin typeface="Andalus" pitchFamily="18" charset="-78"/>
                <a:cs typeface="Andalus" pitchFamily="18" charset="-78"/>
              </a:rPr>
              <a:t> NSAIDs</a:t>
            </a:r>
          </a:p>
          <a:p>
            <a:pPr>
              <a:buClr>
                <a:srgbClr val="CC3300"/>
              </a:buClr>
              <a:buFont typeface="Wingdings" pitchFamily="2" charset="2"/>
              <a:buChar char="ü"/>
              <a:defRPr/>
            </a:pPr>
            <a:r>
              <a:rPr lang="en-US" i="1" dirty="0">
                <a:latin typeface="Andalus" pitchFamily="18" charset="-78"/>
                <a:cs typeface="Andalus" pitchFamily="18" charset="-78"/>
              </a:rPr>
              <a:t>Bisphosphonates</a:t>
            </a:r>
          </a:p>
          <a:p>
            <a:pPr>
              <a:buClr>
                <a:srgbClr val="CC3300"/>
              </a:buClr>
              <a:buFont typeface="Wingdings" pitchFamily="2" charset="2"/>
              <a:buChar char="ü"/>
              <a:defRPr/>
            </a:pPr>
            <a:r>
              <a:rPr lang="en-US" i="1" dirty="0" err="1" smtClean="0">
                <a:latin typeface="Andalus" pitchFamily="18" charset="-78"/>
                <a:cs typeface="Andalus" pitchFamily="18" charset="-78"/>
              </a:rPr>
              <a:t>Subantimicrobial</a:t>
            </a:r>
            <a:r>
              <a:rPr lang="en-US" i="1" dirty="0" smtClean="0">
                <a:latin typeface="Andalus" pitchFamily="18" charset="-78"/>
                <a:cs typeface="Andalus" pitchFamily="18" charset="-78"/>
              </a:rPr>
              <a:t>-</a:t>
            </a:r>
          </a:p>
          <a:p>
            <a:pPr>
              <a:buClr>
                <a:srgbClr val="CC3300"/>
              </a:buClr>
              <a:defRPr/>
            </a:pPr>
            <a:r>
              <a:rPr lang="en-US" i="1" dirty="0">
                <a:latin typeface="Andalus" pitchFamily="18" charset="-78"/>
                <a:cs typeface="Andalus" pitchFamily="18" charset="-78"/>
              </a:rPr>
              <a:t> </a:t>
            </a:r>
            <a:r>
              <a:rPr lang="en-US" i="1" dirty="0" smtClean="0">
                <a:latin typeface="Andalus" pitchFamily="18" charset="-78"/>
                <a:cs typeface="Andalus" pitchFamily="18" charset="-78"/>
              </a:rPr>
              <a:t>   </a:t>
            </a:r>
            <a:r>
              <a:rPr lang="en-US" i="1" dirty="0">
                <a:latin typeface="Andalus" pitchFamily="18" charset="-78"/>
                <a:cs typeface="Andalus" pitchFamily="18" charset="-78"/>
              </a:rPr>
              <a:t>Dose </a:t>
            </a:r>
            <a:r>
              <a:rPr lang="en-US" i="1" dirty="0" smtClean="0">
                <a:latin typeface="Andalus" pitchFamily="18" charset="-78"/>
                <a:cs typeface="Andalus" pitchFamily="18" charset="-78"/>
              </a:rPr>
              <a:t>Doxycycline</a:t>
            </a:r>
            <a:endParaRPr lang="en-US" i="1" dirty="0">
              <a:latin typeface="Andalus" pitchFamily="18" charset="-78"/>
              <a:cs typeface="Andalus" pitchFamily="18" charset="-78"/>
            </a:endParaRPr>
          </a:p>
        </p:txBody>
      </p:sp>
      <p:sp>
        <p:nvSpPr>
          <p:cNvPr id="6" name="TextBox 5"/>
          <p:cNvSpPr txBox="1"/>
          <p:nvPr/>
        </p:nvSpPr>
        <p:spPr>
          <a:xfrm>
            <a:off x="4495800" y="2819400"/>
            <a:ext cx="3505200" cy="1692771"/>
          </a:xfrm>
          <a:prstGeom prst="rect">
            <a:avLst/>
          </a:prstGeom>
          <a:solidFill>
            <a:schemeClr val="accent6">
              <a:lumMod val="20000"/>
              <a:lumOff val="80000"/>
            </a:schemeClr>
          </a:solidFill>
          <a:ln>
            <a:solidFill>
              <a:schemeClr val="accent1"/>
            </a:solidFill>
          </a:ln>
        </p:spPr>
        <p:txBody>
          <a:bodyPr wrap="square" rtlCol="0">
            <a:spAutoFit/>
          </a:bodyPr>
          <a:lstStyle/>
          <a:p>
            <a:pPr marL="457200" indent="-457200">
              <a:buFont typeface="Wingdings" pitchFamily="2" charset="2"/>
              <a:buChar char="§"/>
              <a:defRPr/>
            </a:pPr>
            <a:r>
              <a:rPr lang="en-US" sz="2000" i="1" dirty="0">
                <a:solidFill>
                  <a:srgbClr val="FF0000"/>
                </a:solidFill>
                <a:latin typeface="Andalus" pitchFamily="18" charset="-78"/>
                <a:cs typeface="Andalus" pitchFamily="18" charset="-78"/>
              </a:rPr>
              <a:t>Locally administered Agents </a:t>
            </a:r>
            <a:r>
              <a:rPr lang="en-US" sz="2000" i="1" dirty="0">
                <a:latin typeface="Andalus" pitchFamily="18" charset="-78"/>
                <a:cs typeface="Andalus" pitchFamily="18" charset="-78"/>
              </a:rPr>
              <a:t>:-</a:t>
            </a:r>
          </a:p>
          <a:p>
            <a:pPr marL="457200" indent="-457200">
              <a:buClr>
                <a:srgbClr val="CC3300"/>
              </a:buClr>
              <a:buFont typeface="Wingdings" pitchFamily="2" charset="2"/>
              <a:buChar char="ü"/>
              <a:defRPr/>
            </a:pPr>
            <a:r>
              <a:rPr lang="en-US" sz="1600" i="1" dirty="0">
                <a:latin typeface="Andalus" pitchFamily="18" charset="-78"/>
                <a:cs typeface="Andalus" pitchFamily="18" charset="-78"/>
              </a:rPr>
              <a:t>Topical NSAIDs</a:t>
            </a:r>
          </a:p>
          <a:p>
            <a:pPr marL="457200" indent="-457200">
              <a:buClr>
                <a:srgbClr val="CC3300"/>
              </a:buClr>
              <a:buFont typeface="Wingdings" pitchFamily="2" charset="2"/>
              <a:buChar char="ü"/>
              <a:defRPr/>
            </a:pPr>
            <a:r>
              <a:rPr lang="en-US" sz="1600" i="1" dirty="0">
                <a:latin typeface="Andalus" pitchFamily="18" charset="-78"/>
                <a:cs typeface="Andalus" pitchFamily="18" charset="-78"/>
              </a:rPr>
              <a:t>Enamel matrix proteins</a:t>
            </a:r>
          </a:p>
          <a:p>
            <a:pPr marL="457200" indent="-457200">
              <a:buClr>
                <a:srgbClr val="CC3300"/>
              </a:buClr>
              <a:buFont typeface="Wingdings" pitchFamily="2" charset="2"/>
              <a:buChar char="ü"/>
              <a:defRPr/>
            </a:pPr>
            <a:r>
              <a:rPr lang="en-US" sz="1600" i="1" dirty="0">
                <a:latin typeface="Andalus" pitchFamily="18" charset="-78"/>
                <a:cs typeface="Andalus" pitchFamily="18" charset="-78"/>
              </a:rPr>
              <a:t>Growth factors</a:t>
            </a:r>
          </a:p>
          <a:p>
            <a:pPr marL="457200" indent="-457200">
              <a:buClr>
                <a:srgbClr val="CC3300"/>
              </a:buClr>
              <a:buFont typeface="Wingdings" pitchFamily="2" charset="2"/>
              <a:buChar char="ü"/>
              <a:defRPr/>
            </a:pPr>
            <a:r>
              <a:rPr lang="en-US" sz="1600" i="1" dirty="0">
                <a:latin typeface="Andalus" pitchFamily="18" charset="-78"/>
                <a:cs typeface="Andalus" pitchFamily="18" charset="-78"/>
              </a:rPr>
              <a:t>Bone morphogenetic </a:t>
            </a:r>
            <a:r>
              <a:rPr lang="en-US" sz="1600" i="1" dirty="0">
                <a:solidFill>
                  <a:schemeClr val="bg1"/>
                </a:solidFill>
                <a:latin typeface="Andalus" pitchFamily="18" charset="-78"/>
                <a:cs typeface="Andalus" pitchFamily="18" charset="-78"/>
              </a:rPr>
              <a:t>proteins</a:t>
            </a:r>
          </a:p>
        </p:txBody>
      </p:sp>
      <p:sp>
        <p:nvSpPr>
          <p:cNvPr id="7" name="TextBox 6"/>
          <p:cNvSpPr txBox="1"/>
          <p:nvPr/>
        </p:nvSpPr>
        <p:spPr>
          <a:xfrm>
            <a:off x="3048000" y="2057400"/>
            <a:ext cx="3536775" cy="461665"/>
          </a:xfrm>
          <a:prstGeom prst="rect">
            <a:avLst/>
          </a:prstGeom>
          <a:solidFill>
            <a:srgbClr val="FFC000"/>
          </a:solidFill>
          <a:ln>
            <a:solidFill>
              <a:srgbClr val="92D050"/>
            </a:solidFill>
          </a:ln>
        </p:spPr>
        <p:txBody>
          <a:bodyPr wrap="square" rtlCol="0">
            <a:spAutoFit/>
          </a:bodyPr>
          <a:lstStyle/>
          <a:p>
            <a:pPr algn="ctr"/>
            <a:r>
              <a:rPr lang="en-US" sz="2400" b="1" dirty="0" smtClean="0">
                <a:latin typeface="Andalus" pitchFamily="18" charset="-78"/>
                <a:cs typeface="Andalus" pitchFamily="18" charset="-78"/>
              </a:rPr>
              <a:t>Host </a:t>
            </a:r>
            <a:r>
              <a:rPr lang="en-US" sz="2400" b="1" dirty="0">
                <a:latin typeface="Andalus" pitchFamily="18" charset="-78"/>
                <a:cs typeface="Andalus" pitchFamily="18" charset="-78"/>
              </a:rPr>
              <a:t>modulating agents </a:t>
            </a:r>
            <a:endParaRPr lang="en-US" sz="24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515112"/>
          </a:xfrm>
        </p:spPr>
        <p:txBody>
          <a:bodyPr>
            <a:normAutofit fontScale="90000"/>
          </a:bodyPr>
          <a:lstStyle/>
          <a:p>
            <a:r>
              <a:rPr lang="en-US" sz="3600" dirty="0" err="1" smtClean="0">
                <a:solidFill>
                  <a:schemeClr val="tx1"/>
                </a:solidFill>
                <a:latin typeface="+mn-lt"/>
                <a:cs typeface="Andalus" pitchFamily="18" charset="-78"/>
              </a:rPr>
              <a:t>Nonsteroidal</a:t>
            </a:r>
            <a:r>
              <a:rPr lang="en-US" sz="3600" dirty="0" smtClean="0">
                <a:solidFill>
                  <a:schemeClr val="tx1"/>
                </a:solidFill>
                <a:latin typeface="+mn-lt"/>
                <a:cs typeface="Andalus" pitchFamily="18" charset="-78"/>
              </a:rPr>
              <a:t> </a:t>
            </a:r>
            <a:r>
              <a:rPr lang="en-US" sz="3600" dirty="0" err="1" smtClean="0">
                <a:solidFill>
                  <a:schemeClr val="tx1"/>
                </a:solidFill>
                <a:latin typeface="+mn-lt"/>
                <a:cs typeface="Andalus" pitchFamily="18" charset="-78"/>
              </a:rPr>
              <a:t>antiinflammatory</a:t>
            </a:r>
            <a:r>
              <a:rPr lang="en-US" sz="3600" dirty="0" smtClean="0">
                <a:solidFill>
                  <a:schemeClr val="tx1"/>
                </a:solidFill>
                <a:latin typeface="+mn-lt"/>
                <a:cs typeface="Andalus" pitchFamily="18" charset="-78"/>
              </a:rPr>
              <a:t> drugs</a:t>
            </a:r>
            <a:endParaRPr lang="en-US" sz="3600" dirty="0">
              <a:solidFill>
                <a:schemeClr val="tx1"/>
              </a:solidFill>
              <a:latin typeface="+mn-lt"/>
            </a:endParaRPr>
          </a:p>
        </p:txBody>
      </p:sp>
      <p:sp>
        <p:nvSpPr>
          <p:cNvPr id="3" name="Content Placeholder 2"/>
          <p:cNvSpPr>
            <a:spLocks noGrp="1"/>
          </p:cNvSpPr>
          <p:nvPr>
            <p:ph idx="1"/>
          </p:nvPr>
        </p:nvSpPr>
        <p:spPr>
          <a:xfrm>
            <a:off x="304800" y="1371600"/>
            <a:ext cx="8382000" cy="4953000"/>
          </a:xfrm>
        </p:spPr>
        <p:txBody>
          <a:bodyPr>
            <a:normAutofit/>
          </a:bodyPr>
          <a:lstStyle/>
          <a:p>
            <a:r>
              <a:rPr lang="en-US" sz="2200" dirty="0" smtClean="0"/>
              <a:t>NSAIDs inhibit the formation of prostaglandins, including prostaglandin E2 (PGE2) .</a:t>
            </a:r>
          </a:p>
          <a:p>
            <a:endParaRPr lang="en-US" sz="2200" dirty="0" smtClean="0"/>
          </a:p>
          <a:p>
            <a:r>
              <a:rPr lang="en-US" sz="2200" dirty="0" smtClean="0"/>
              <a:t>Produced by </a:t>
            </a:r>
            <a:r>
              <a:rPr lang="en-US" sz="2200" dirty="0" err="1" smtClean="0"/>
              <a:t>neutrophils</a:t>
            </a:r>
            <a:r>
              <a:rPr lang="en-US" sz="2200" dirty="0" smtClean="0"/>
              <a:t>, macrophages, fibroblasts, and gingival epithelial cells in response to </a:t>
            </a:r>
            <a:r>
              <a:rPr lang="en-US" sz="2200" dirty="0" err="1" smtClean="0"/>
              <a:t>lipopolysaccaride</a:t>
            </a:r>
            <a:r>
              <a:rPr lang="en-US" sz="2200" dirty="0" smtClean="0"/>
              <a:t>(LPS).</a:t>
            </a:r>
          </a:p>
          <a:p>
            <a:endParaRPr lang="en-US" sz="2200" dirty="0" smtClean="0"/>
          </a:p>
          <a:p>
            <a:r>
              <a:rPr lang="en-US" sz="2200" dirty="0" err="1" smtClean="0"/>
              <a:t>Upregulates</a:t>
            </a:r>
            <a:r>
              <a:rPr lang="en-US" sz="2200" dirty="0" smtClean="0"/>
              <a:t> bone </a:t>
            </a:r>
            <a:r>
              <a:rPr lang="en-US" sz="2200" dirty="0" err="1" smtClean="0"/>
              <a:t>resorption</a:t>
            </a:r>
            <a:r>
              <a:rPr lang="en-US" sz="2200" dirty="0" smtClean="0"/>
              <a:t> by osteoclasts.</a:t>
            </a:r>
            <a:r>
              <a:rPr lang="en-US" sz="2200" baseline="30000" dirty="0" smtClean="0"/>
              <a:t>6</a:t>
            </a:r>
            <a:endParaRPr lang="en-US" sz="2200" dirty="0" smtClean="0"/>
          </a:p>
          <a:p>
            <a:pPr>
              <a:buNone/>
            </a:pPr>
            <a:endParaRPr lang="en-US" sz="2200" dirty="0" smtClean="0"/>
          </a:p>
          <a:p>
            <a:r>
              <a:rPr lang="en-US" sz="2200" dirty="0" smtClean="0"/>
              <a:t>It also inhibits fibroblasts function and has inhibitory effects on the immune response.</a:t>
            </a:r>
            <a:r>
              <a:rPr lang="en-US" sz="2200" baseline="30000" dirty="0" smtClean="0"/>
              <a:t>6</a:t>
            </a:r>
            <a:endParaRPr lang="en-US" sz="2200" dirty="0" smtClean="0"/>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09600" y="381001"/>
            <a:ext cx="7467600" cy="5407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743200" y="6324600"/>
            <a:ext cx="5867400" cy="338554"/>
          </a:xfrm>
          <a:prstGeom prst="rect">
            <a:avLst/>
          </a:prstGeom>
          <a:solidFill>
            <a:schemeClr val="accent1">
              <a:lumMod val="40000"/>
              <a:lumOff val="60000"/>
            </a:schemeClr>
          </a:solidFill>
        </p:spPr>
        <p:txBody>
          <a:bodyPr wrap="square" rtlCol="0">
            <a:spAutoFit/>
          </a:bodyPr>
          <a:lstStyle/>
          <a:p>
            <a:r>
              <a:rPr lang="en-US" sz="1600" i="1" dirty="0" smtClean="0"/>
              <a:t>Source – www.medscape.org (Last accessed on 15</a:t>
            </a:r>
            <a:r>
              <a:rPr lang="en-US" sz="1600" i="1" baseline="30000" dirty="0" smtClean="0"/>
              <a:t>th</a:t>
            </a:r>
            <a:r>
              <a:rPr lang="en-US" sz="1600" i="1" dirty="0" smtClean="0"/>
              <a:t> Dec 2014)</a:t>
            </a:r>
            <a:endParaRPr lang="en-US" sz="1600" i="1" dirty="0"/>
          </a:p>
        </p:txBody>
      </p:sp>
      <p:sp>
        <p:nvSpPr>
          <p:cNvPr id="5" name="TextBox 4"/>
          <p:cNvSpPr txBox="1"/>
          <p:nvPr/>
        </p:nvSpPr>
        <p:spPr>
          <a:xfrm>
            <a:off x="304800" y="6096000"/>
            <a:ext cx="2286000" cy="646331"/>
          </a:xfrm>
          <a:prstGeom prst="rect">
            <a:avLst/>
          </a:prstGeom>
          <a:noFill/>
        </p:spPr>
        <p:txBody>
          <a:bodyPr wrap="square" rtlCol="0">
            <a:spAutoFit/>
          </a:bodyPr>
          <a:lstStyle/>
          <a:p>
            <a:r>
              <a:rPr lang="en-US" dirty="0" smtClean="0"/>
              <a:t>Mechanism of Action of NSAID’s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848600" cy="667512"/>
          </a:xfrm>
        </p:spPr>
        <p:txBody>
          <a:bodyPr>
            <a:normAutofit fontScale="90000"/>
          </a:bodyPr>
          <a:lstStyle/>
          <a:p>
            <a:r>
              <a:rPr lang="en-US" dirty="0" smtClean="0"/>
              <a:t>Action</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sz="2000" dirty="0" smtClean="0"/>
              <a:t>Inhibits prostaglandins</a:t>
            </a:r>
          </a:p>
          <a:p>
            <a:r>
              <a:rPr lang="en-US" sz="2000" dirty="0" smtClean="0"/>
              <a:t>Reduce inflammation</a:t>
            </a:r>
          </a:p>
          <a:p>
            <a:r>
              <a:rPr lang="en-US" sz="2000" dirty="0" smtClean="0"/>
              <a:t>Used to treat pain, acute inflammation, and chronic inflammatory conditions.</a:t>
            </a:r>
          </a:p>
          <a:p>
            <a:r>
              <a:rPr lang="en-US" sz="2000" dirty="0" smtClean="0"/>
              <a:t>Inhibits </a:t>
            </a:r>
            <a:r>
              <a:rPr lang="en-US" sz="2000" dirty="0" err="1" smtClean="0"/>
              <a:t>osteoclastic</a:t>
            </a:r>
            <a:r>
              <a:rPr lang="en-US" sz="2000" dirty="0" smtClean="0"/>
              <a:t> activity in periodontitis (Howell TH in oral bio med 1993).</a:t>
            </a:r>
            <a:r>
              <a:rPr lang="en-US" sz="2000" baseline="30000" dirty="0" smtClean="0"/>
              <a:t>6</a:t>
            </a:r>
            <a:endParaRPr lang="en-US" sz="2000" dirty="0" smtClean="0"/>
          </a:p>
          <a:p>
            <a:r>
              <a:rPr lang="en-US" sz="2000" dirty="0" smtClean="0"/>
              <a:t>NSAIDs such as </a:t>
            </a:r>
            <a:r>
              <a:rPr lang="en-US" sz="2000" dirty="0" err="1" smtClean="0"/>
              <a:t>indomethacin</a:t>
            </a:r>
            <a:r>
              <a:rPr lang="en-US" sz="2000" dirty="0" smtClean="0"/>
              <a:t>, </a:t>
            </a:r>
            <a:r>
              <a:rPr lang="en-US" sz="2000" dirty="0" err="1" smtClean="0"/>
              <a:t>flurbiprofen</a:t>
            </a:r>
            <a:r>
              <a:rPr lang="en-US" sz="2000" dirty="0" smtClean="0"/>
              <a:t> , and naproxen(Howell TH 1993) administered daily for up to 3 years, significantly slowed the rate of alveolar bone loss compared with placebo.</a:t>
            </a: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a:bodyPr>
          <a:lstStyle/>
          <a:p>
            <a:r>
              <a:rPr lang="en-US" sz="3600" dirty="0" smtClean="0"/>
              <a:t>Contents</a:t>
            </a:r>
            <a:endParaRPr lang="en-US" sz="3600" dirty="0"/>
          </a:p>
        </p:txBody>
      </p:sp>
      <p:sp>
        <p:nvSpPr>
          <p:cNvPr id="3" name="Content Placeholder 2"/>
          <p:cNvSpPr>
            <a:spLocks noGrp="1"/>
          </p:cNvSpPr>
          <p:nvPr>
            <p:ph idx="1"/>
          </p:nvPr>
        </p:nvSpPr>
        <p:spPr>
          <a:xfrm>
            <a:off x="457200" y="1447800"/>
            <a:ext cx="8229600" cy="4953000"/>
          </a:xfrm>
        </p:spPr>
        <p:txBody>
          <a:bodyPr/>
          <a:lstStyle/>
          <a:p>
            <a:r>
              <a:rPr lang="en-US" dirty="0" smtClean="0"/>
              <a:t>Introduction</a:t>
            </a:r>
          </a:p>
          <a:p>
            <a:r>
              <a:rPr lang="en-US" dirty="0" smtClean="0"/>
              <a:t>Host Response</a:t>
            </a:r>
          </a:p>
          <a:p>
            <a:r>
              <a:rPr lang="en-US" dirty="0" smtClean="0"/>
              <a:t>Potential targets for host modulation</a:t>
            </a:r>
          </a:p>
          <a:p>
            <a:r>
              <a:rPr lang="en-US" dirty="0" smtClean="0"/>
              <a:t>Host modulation factors</a:t>
            </a:r>
          </a:p>
          <a:p>
            <a:r>
              <a:rPr lang="en-US" dirty="0" smtClean="0"/>
              <a:t>Host modulation agents</a:t>
            </a:r>
          </a:p>
          <a:p>
            <a:r>
              <a:rPr lang="en-US" dirty="0" smtClean="0"/>
              <a:t>Advantages</a:t>
            </a:r>
          </a:p>
          <a:p>
            <a:r>
              <a:rPr lang="en-US" dirty="0" smtClean="0"/>
              <a:t>Disadvantages</a:t>
            </a:r>
          </a:p>
          <a:p>
            <a:r>
              <a:rPr lang="en-US" dirty="0" smtClean="0"/>
              <a:t>Emerging Host Modulating agents</a:t>
            </a:r>
          </a:p>
          <a:p>
            <a:r>
              <a:rPr lang="en-US" dirty="0" smtClean="0"/>
              <a:t>Conclusion</a:t>
            </a:r>
          </a:p>
          <a:p>
            <a:r>
              <a:rPr lang="en-US" dirty="0" smtClean="0"/>
              <a:t>References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sz="2800" b="1" dirty="0" smtClean="0">
                <a:solidFill>
                  <a:schemeClr val="tx1"/>
                </a:solidFill>
                <a:latin typeface="+mn-lt"/>
                <a:cs typeface="Andalus" pitchFamily="18" charset="-78"/>
              </a:rPr>
              <a:t>Disadvantages when  used as a HMT for periodontitis</a:t>
            </a:r>
            <a:endParaRPr lang="en-US" sz="2800" b="1" dirty="0">
              <a:solidFill>
                <a:schemeClr val="tx1"/>
              </a:solidFill>
              <a:latin typeface="+mn-lt"/>
            </a:endParaRPr>
          </a:p>
        </p:txBody>
      </p:sp>
      <p:sp>
        <p:nvSpPr>
          <p:cNvPr id="3" name="Content Placeholder 2"/>
          <p:cNvSpPr>
            <a:spLocks noGrp="1"/>
          </p:cNvSpPr>
          <p:nvPr>
            <p:ph idx="1"/>
          </p:nvPr>
        </p:nvSpPr>
        <p:spPr>
          <a:xfrm>
            <a:off x="381000" y="1371600"/>
            <a:ext cx="8305800" cy="4953000"/>
          </a:xfrm>
        </p:spPr>
        <p:txBody>
          <a:bodyPr>
            <a:normAutofit/>
          </a:bodyPr>
          <a:lstStyle/>
          <a:p>
            <a:endParaRPr lang="en-US" sz="2200" dirty="0" smtClean="0"/>
          </a:p>
          <a:p>
            <a:r>
              <a:rPr lang="en-US" sz="2200" dirty="0" smtClean="0"/>
              <a:t>Administration for extended periods is necessary for periodontal benefits to become apparent, and  are associated with significant side effects:</a:t>
            </a:r>
          </a:p>
          <a:p>
            <a:r>
              <a:rPr lang="en-US" sz="2000" dirty="0" smtClean="0"/>
              <a:t>gastrointestinal problems, </a:t>
            </a:r>
          </a:p>
          <a:p>
            <a:r>
              <a:rPr lang="en-US" sz="2000" dirty="0" smtClean="0"/>
              <a:t>hemorrhage (from decreased platelet aggregation), </a:t>
            </a:r>
          </a:p>
          <a:p>
            <a:r>
              <a:rPr lang="en-US" sz="2000" dirty="0" smtClean="0"/>
              <a:t>and renal and hepatic impairment. </a:t>
            </a:r>
          </a:p>
          <a:p>
            <a:endParaRPr lang="en-US" sz="2200" dirty="0" smtClean="0"/>
          </a:p>
          <a:p>
            <a:endParaRPr lang="en-US" sz="2200"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100" dirty="0" smtClean="0"/>
              <a:t>Research shows that the periodontal benefits of taking long-term NSAIDs are lost when patients stop taking the drugs, with a return to or even an acceleration of the rate of bone loss seen before NSAID therapy, often referred to as a “rebound effect.” (William RC)</a:t>
            </a:r>
            <a:r>
              <a:rPr lang="en-US" sz="2100" baseline="30000" dirty="0" smtClean="0"/>
              <a:t>7</a:t>
            </a:r>
            <a:endParaRPr lang="en-US" sz="21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endParaRPr lang="en-US" sz="2100" dirty="0" smtClean="0"/>
          </a:p>
          <a:p>
            <a:r>
              <a:rPr lang="en-US" sz="2100" dirty="0" smtClean="0"/>
              <a:t>Selective cyclooxygenase-2 (COX-2) inhibitors  offers  as  adjunctive treatments in the management of periodontitis. </a:t>
            </a:r>
          </a:p>
          <a:p>
            <a:endParaRPr lang="en-US" sz="2100" dirty="0" smtClean="0"/>
          </a:p>
          <a:p>
            <a:r>
              <a:rPr lang="en-US" sz="2100" dirty="0" err="1" smtClean="0"/>
              <a:t>Cyclooxygenase</a:t>
            </a:r>
            <a:r>
              <a:rPr lang="en-US" sz="2100" dirty="0" smtClean="0"/>
              <a:t>, which converts </a:t>
            </a:r>
            <a:r>
              <a:rPr lang="en-US" sz="2100" dirty="0" err="1" smtClean="0"/>
              <a:t>arachidonic</a:t>
            </a:r>
            <a:r>
              <a:rPr lang="en-US" sz="2100" dirty="0" smtClean="0"/>
              <a:t> acid to prostaglandins, exists in two functionally distinct </a:t>
            </a:r>
            <a:r>
              <a:rPr lang="en-US" sz="2100" dirty="0" err="1" smtClean="0"/>
              <a:t>isoforms</a:t>
            </a:r>
            <a:r>
              <a:rPr lang="en-US" sz="2100" dirty="0" smtClean="0"/>
              <a:t>, COX-1 and COX-2.</a:t>
            </a:r>
          </a:p>
          <a:p>
            <a:r>
              <a:rPr lang="en-US" sz="2100" dirty="0" smtClean="0"/>
              <a:t> </a:t>
            </a:r>
          </a:p>
          <a:p>
            <a:r>
              <a:rPr lang="en-US" sz="2100" dirty="0" smtClean="0"/>
              <a:t>COX-1  has </a:t>
            </a:r>
            <a:r>
              <a:rPr lang="en-US" sz="2100" dirty="0" err="1" smtClean="0"/>
              <a:t>antithrombogenic</a:t>
            </a:r>
            <a:r>
              <a:rPr lang="en-US" sz="2100" dirty="0" smtClean="0"/>
              <a:t> and </a:t>
            </a:r>
            <a:r>
              <a:rPr lang="en-US" sz="2100" dirty="0" err="1" smtClean="0"/>
              <a:t>cytoprotective</a:t>
            </a:r>
            <a:r>
              <a:rPr lang="en-US" sz="2100" dirty="0" smtClean="0"/>
              <a:t> functions.</a:t>
            </a:r>
          </a:p>
          <a:p>
            <a:endParaRPr lang="en-US" sz="2100" dirty="0" smtClean="0"/>
          </a:p>
          <a:p>
            <a:r>
              <a:rPr lang="en-US" sz="2100" dirty="0" smtClean="0"/>
              <a:t>Inhibition of COX-1 by nonselective NSAIDs causes side effects</a:t>
            </a:r>
          </a:p>
          <a:p>
            <a:r>
              <a:rPr lang="en-US" sz="2100" dirty="0" smtClean="0"/>
              <a:t>gastrointestinal ulceration </a:t>
            </a:r>
          </a:p>
          <a:p>
            <a:r>
              <a:rPr lang="en-US" sz="2100" dirty="0" smtClean="0"/>
              <a:t>and impaired </a:t>
            </a:r>
            <a:r>
              <a:rPr lang="en-US" sz="2100" dirty="0" err="1" smtClean="0"/>
              <a:t>hemostasis</a:t>
            </a:r>
            <a:r>
              <a:rPr lang="en-US" sz="2100" dirty="0" smtClean="0"/>
              <a:t>. </a:t>
            </a:r>
          </a:p>
          <a:p>
            <a:pPr>
              <a:buNone/>
            </a:pPr>
            <a:r>
              <a:rPr lang="en-US" sz="2100" dirty="0" smtClean="0"/>
              <a:t>.</a:t>
            </a:r>
            <a:endParaRPr lang="en-US" sz="21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endParaRPr lang="en-US" sz="2100" dirty="0" smtClean="0"/>
          </a:p>
          <a:p>
            <a:r>
              <a:rPr lang="en-US" sz="2100" dirty="0" smtClean="0"/>
              <a:t>Use of selective COX-2 inhibitors reduce periodontal inflammation without the side effects typically observed after long-term (nonselective) NSAID therapy.</a:t>
            </a:r>
          </a:p>
          <a:p>
            <a:endParaRPr lang="en-US" sz="2100" dirty="0" smtClean="0"/>
          </a:p>
          <a:p>
            <a:r>
              <a:rPr lang="en-US" sz="2100" dirty="0" smtClean="0"/>
              <a:t>Selective COX-2 inhibitors slowed alveolar bone loss in animal models and modified prostaglandin production in human periodontal tissues.</a:t>
            </a:r>
            <a:r>
              <a:rPr lang="en-US" sz="2100" baseline="30000" dirty="0" smtClean="0"/>
              <a:t>8</a:t>
            </a:r>
            <a:endParaRPr lang="en-US" sz="2100" dirty="0" smtClean="0"/>
          </a:p>
          <a:p>
            <a:endParaRPr lang="en-US" sz="2100" dirty="0" smtClean="0"/>
          </a:p>
          <a:p>
            <a:r>
              <a:rPr lang="en-US" sz="2100" dirty="0" smtClean="0"/>
              <a:t>However, the selective COX-2 inhibitors were later identified to be associated with significant and life-threatening adverse effects, resulting in some drugs being withdrawn from the market.</a:t>
            </a:r>
            <a:r>
              <a:rPr lang="en-US" sz="2100" baseline="30000" dirty="0" smtClean="0"/>
              <a:t>8</a:t>
            </a:r>
            <a:endParaRPr lang="en-US" sz="2100" dirty="0" smtClean="0"/>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 xmlns:p14="http://schemas.microsoft.com/office/powerpoint/2010/main" val="3397212154"/>
              </p:ext>
            </p:extLst>
          </p:nvPr>
        </p:nvGraphicFramePr>
        <p:xfrm>
          <a:off x="0" y="1066800"/>
          <a:ext cx="9144000" cy="4759493"/>
        </p:xfrm>
        <a:graphic>
          <a:graphicData uri="http://schemas.openxmlformats.org/drawingml/2006/table">
            <a:tbl>
              <a:tblPr firstRow="1" bandRow="1">
                <a:tableStyleId>{8EC20E35-A176-4012-BC5E-935CFFF8708E}</a:tableStyleId>
              </a:tblPr>
              <a:tblGrid>
                <a:gridCol w="1905000"/>
                <a:gridCol w="1752600"/>
                <a:gridCol w="1524000"/>
                <a:gridCol w="1752600"/>
                <a:gridCol w="2209800"/>
              </a:tblGrid>
              <a:tr h="1077427">
                <a:tc>
                  <a:txBody>
                    <a:bodyPr/>
                    <a:lstStyle/>
                    <a:p>
                      <a:pPr algn="ctr"/>
                      <a:r>
                        <a:rPr lang="en-US" sz="2000" dirty="0" smtClean="0">
                          <a:solidFill>
                            <a:schemeClr val="tx1"/>
                          </a:solidFill>
                          <a:latin typeface="Andalus" pitchFamily="18" charset="-78"/>
                          <a:cs typeface="Andalus" pitchFamily="18" charset="-78"/>
                        </a:rPr>
                        <a:t>Role of</a:t>
                      </a:r>
                    </a:p>
                    <a:p>
                      <a:pPr algn="ctr"/>
                      <a:r>
                        <a:rPr lang="en-US" sz="2000" dirty="0" err="1" smtClean="0">
                          <a:solidFill>
                            <a:schemeClr val="tx1"/>
                          </a:solidFill>
                          <a:latin typeface="Andalus" pitchFamily="18" charset="-78"/>
                          <a:cs typeface="Andalus" pitchFamily="18" charset="-78"/>
                        </a:rPr>
                        <a:t>arachidonic</a:t>
                      </a:r>
                      <a:r>
                        <a:rPr lang="en-US" sz="2000" dirty="0" smtClean="0">
                          <a:solidFill>
                            <a:schemeClr val="tx1"/>
                          </a:solidFill>
                          <a:latin typeface="Andalus" pitchFamily="18" charset="-78"/>
                          <a:cs typeface="Andalus" pitchFamily="18" charset="-78"/>
                        </a:rPr>
                        <a:t> acid</a:t>
                      </a:r>
                    </a:p>
                    <a:p>
                      <a:pPr algn="ctr"/>
                      <a:r>
                        <a:rPr lang="en-US" sz="2000" dirty="0" smtClean="0">
                          <a:solidFill>
                            <a:schemeClr val="tx1"/>
                          </a:solidFill>
                          <a:latin typeface="Andalus" pitchFamily="18" charset="-78"/>
                          <a:cs typeface="Andalus" pitchFamily="18" charset="-78"/>
                        </a:rPr>
                        <a:t>metabolites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smtClean="0">
                          <a:solidFill>
                            <a:schemeClr val="tx1"/>
                          </a:solidFill>
                          <a:latin typeface="Andalus" pitchFamily="18" charset="-78"/>
                          <a:cs typeface="Andalus" pitchFamily="18" charset="-78"/>
                        </a:rPr>
                        <a:t>Mode of interception</a:t>
                      </a:r>
                      <a:endParaRPr lang="en-US" sz="2400" dirty="0">
                        <a:solidFill>
                          <a:schemeClr val="tx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smtClean="0">
                          <a:solidFill>
                            <a:schemeClr val="tx1"/>
                          </a:solidFill>
                          <a:latin typeface="Andalus" pitchFamily="18" charset="-78"/>
                          <a:cs typeface="Andalus" pitchFamily="18" charset="-78"/>
                        </a:rPr>
                        <a:t>Significant</a:t>
                      </a:r>
                    </a:p>
                    <a:p>
                      <a:pPr algn="ctr"/>
                      <a:r>
                        <a:rPr lang="en-US" sz="2400" dirty="0" smtClean="0">
                          <a:solidFill>
                            <a:schemeClr val="tx1"/>
                          </a:solidFill>
                          <a:latin typeface="Andalus" pitchFamily="18" charset="-78"/>
                          <a:cs typeface="Andalus" pitchFamily="18" charset="-78"/>
                        </a:rPr>
                        <a:t>Contributors</a:t>
                      </a:r>
                      <a:endParaRPr lang="en-US" sz="2400" dirty="0">
                        <a:solidFill>
                          <a:schemeClr val="tx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b="1" i="0" u="none" strike="noStrike" kern="1200" baseline="0" dirty="0" smtClean="0">
                          <a:solidFill>
                            <a:schemeClr val="tx1"/>
                          </a:solidFill>
                          <a:latin typeface="Andalus" pitchFamily="18" charset="-78"/>
                          <a:ea typeface="+mn-ea"/>
                          <a:cs typeface="Andalus" pitchFamily="18" charset="-78"/>
                        </a:rPr>
                        <a:t>Agents</a:t>
                      </a:r>
                    </a:p>
                    <a:p>
                      <a:pPr algn="ctr"/>
                      <a:r>
                        <a:rPr lang="en-US" sz="2400" b="1" i="0" u="none" strike="noStrike" kern="1200" baseline="0" dirty="0" smtClean="0">
                          <a:solidFill>
                            <a:schemeClr val="tx1"/>
                          </a:solidFill>
                          <a:latin typeface="Andalus" pitchFamily="18" charset="-78"/>
                          <a:ea typeface="+mn-ea"/>
                          <a:cs typeface="Andalus" pitchFamily="18" charset="-78"/>
                        </a:rPr>
                        <a:t>employed</a:t>
                      </a:r>
                      <a:endParaRPr lang="en-US" sz="2400" b="1" dirty="0">
                        <a:solidFill>
                          <a:schemeClr val="tx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400" dirty="0" smtClean="0">
                          <a:solidFill>
                            <a:schemeClr val="tx1"/>
                          </a:solidFill>
                          <a:latin typeface="Andalus" pitchFamily="18" charset="-78"/>
                          <a:cs typeface="Andalus" pitchFamily="18" charset="-78"/>
                        </a:rPr>
                        <a:t>Results</a:t>
                      </a:r>
                      <a:endParaRPr lang="en-US" sz="2400" dirty="0">
                        <a:solidFill>
                          <a:schemeClr val="tx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570773">
                <a:tc>
                  <a:txBody>
                    <a:bodyPr/>
                    <a:lstStyle/>
                    <a:p>
                      <a:pPr algn="ctr">
                        <a:lnSpc>
                          <a:spcPct val="100000"/>
                        </a:lnSpc>
                      </a:pPr>
                      <a:r>
                        <a:rPr lang="en-US" sz="2000" dirty="0" smtClean="0">
                          <a:solidFill>
                            <a:schemeClr val="bg1"/>
                          </a:solidFill>
                          <a:latin typeface="Andalus" pitchFamily="18" charset="-78"/>
                          <a:cs typeface="Andalus" pitchFamily="18" charset="-78"/>
                        </a:rPr>
                        <a:t>Prostaglandins</a:t>
                      </a:r>
                    </a:p>
                    <a:p>
                      <a:pPr algn="ctr">
                        <a:lnSpc>
                          <a:spcPct val="100000"/>
                        </a:lnSpc>
                      </a:pPr>
                      <a:r>
                        <a:rPr lang="en-US" sz="2000" dirty="0" smtClean="0">
                          <a:solidFill>
                            <a:schemeClr val="bg1"/>
                          </a:solidFill>
                          <a:latin typeface="Andalus" pitchFamily="18" charset="-78"/>
                          <a:cs typeface="Andalus" pitchFamily="18" charset="-78"/>
                        </a:rPr>
                        <a:t>and other</a:t>
                      </a:r>
                    </a:p>
                    <a:p>
                      <a:pPr algn="ctr">
                        <a:lnSpc>
                          <a:spcPct val="100000"/>
                        </a:lnSpc>
                      </a:pPr>
                      <a:r>
                        <a:rPr lang="en-US" sz="2000" dirty="0" err="1" smtClean="0">
                          <a:solidFill>
                            <a:schemeClr val="bg1"/>
                          </a:solidFill>
                          <a:latin typeface="Andalus" pitchFamily="18" charset="-78"/>
                          <a:cs typeface="Andalus" pitchFamily="18" charset="-78"/>
                        </a:rPr>
                        <a:t>arachidonic</a:t>
                      </a:r>
                      <a:r>
                        <a:rPr lang="en-US" sz="2000" dirty="0" smtClean="0">
                          <a:solidFill>
                            <a:schemeClr val="bg1"/>
                          </a:solidFill>
                          <a:latin typeface="Andalus" pitchFamily="18" charset="-78"/>
                          <a:cs typeface="Andalus" pitchFamily="18" charset="-78"/>
                        </a:rPr>
                        <a:t> acid</a:t>
                      </a:r>
                    </a:p>
                    <a:p>
                      <a:pPr algn="ctr">
                        <a:lnSpc>
                          <a:spcPct val="100000"/>
                        </a:lnSpc>
                      </a:pPr>
                      <a:r>
                        <a:rPr lang="en-US" sz="2000" dirty="0" smtClean="0">
                          <a:solidFill>
                            <a:schemeClr val="bg1"/>
                          </a:solidFill>
                          <a:latin typeface="Andalus" pitchFamily="18" charset="-78"/>
                          <a:cs typeface="Andalus" pitchFamily="18" charset="-78"/>
                        </a:rPr>
                        <a:t>metabolites within</a:t>
                      </a:r>
                    </a:p>
                    <a:p>
                      <a:pPr algn="ctr">
                        <a:lnSpc>
                          <a:spcPct val="100000"/>
                        </a:lnSpc>
                      </a:pPr>
                      <a:r>
                        <a:rPr lang="en-US" sz="2000" dirty="0" smtClean="0">
                          <a:solidFill>
                            <a:schemeClr val="bg1"/>
                          </a:solidFill>
                          <a:latin typeface="Andalus" pitchFamily="18" charset="-78"/>
                          <a:cs typeface="Andalus" pitchFamily="18" charset="-78"/>
                        </a:rPr>
                        <a:t>the periodontal</a:t>
                      </a:r>
                    </a:p>
                    <a:p>
                      <a:pPr algn="ctr">
                        <a:lnSpc>
                          <a:spcPct val="100000"/>
                        </a:lnSpc>
                      </a:pPr>
                      <a:r>
                        <a:rPr lang="en-US" sz="2000" dirty="0" smtClean="0">
                          <a:solidFill>
                            <a:schemeClr val="bg1"/>
                          </a:solidFill>
                          <a:latin typeface="Andalus" pitchFamily="18" charset="-78"/>
                          <a:cs typeface="Andalus" pitchFamily="18" charset="-78"/>
                        </a:rPr>
                        <a:t>tissues play a role</a:t>
                      </a:r>
                    </a:p>
                    <a:p>
                      <a:pPr algn="ctr">
                        <a:lnSpc>
                          <a:spcPct val="100000"/>
                        </a:lnSpc>
                      </a:pPr>
                      <a:r>
                        <a:rPr lang="en-US" sz="2000" dirty="0" smtClean="0">
                          <a:solidFill>
                            <a:schemeClr val="bg1"/>
                          </a:solidFill>
                          <a:latin typeface="Andalus" pitchFamily="18" charset="-78"/>
                          <a:cs typeface="Andalus" pitchFamily="18" charset="-78"/>
                        </a:rPr>
                        <a:t>in the</a:t>
                      </a:r>
                    </a:p>
                    <a:p>
                      <a:pPr algn="ctr">
                        <a:lnSpc>
                          <a:spcPct val="100000"/>
                        </a:lnSpc>
                      </a:pPr>
                      <a:r>
                        <a:rPr lang="en-US" sz="2000" dirty="0" smtClean="0">
                          <a:solidFill>
                            <a:schemeClr val="bg1"/>
                          </a:solidFill>
                          <a:latin typeface="Andalus" pitchFamily="18" charset="-78"/>
                          <a:cs typeface="Andalus" pitchFamily="18" charset="-78"/>
                        </a:rPr>
                        <a:t>pathogenesis</a:t>
                      </a:r>
                      <a:r>
                        <a:rPr lang="en-US" sz="2000" dirty="0" smtClean="0">
                          <a:solidFill>
                            <a:schemeClr val="bg1"/>
                          </a:solidFill>
                        </a:rPr>
                        <a:t>.</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dirty="0" smtClean="0">
                          <a:latin typeface="Andalus" pitchFamily="18" charset="-78"/>
                          <a:cs typeface="Andalus" pitchFamily="18" charset="-78"/>
                        </a:rPr>
                        <a:t>Inhibition of </a:t>
                      </a:r>
                      <a:r>
                        <a:rPr lang="en-US" sz="2000" dirty="0" err="1" smtClean="0">
                          <a:latin typeface="Andalus" pitchFamily="18" charset="-78"/>
                          <a:cs typeface="Andalus" pitchFamily="18" charset="-78"/>
                        </a:rPr>
                        <a:t>arachidonic</a:t>
                      </a:r>
                      <a:r>
                        <a:rPr lang="en-US" sz="2000" dirty="0" smtClean="0">
                          <a:latin typeface="Andalus" pitchFamily="18" charset="-78"/>
                          <a:cs typeface="Andalus" pitchFamily="18" charset="-78"/>
                        </a:rPr>
                        <a:t> acid metabolite by</a:t>
                      </a:r>
                    </a:p>
                    <a:p>
                      <a:pPr algn="ctr"/>
                      <a:r>
                        <a:rPr lang="en-US" sz="2000" dirty="0" smtClean="0">
                          <a:latin typeface="Andalus" pitchFamily="18" charset="-78"/>
                          <a:cs typeface="Andalus" pitchFamily="18" charset="-78"/>
                        </a:rPr>
                        <a:t>blocking of the cyclooxygenase pathway</a:t>
                      </a:r>
                      <a:endParaRPr lang="en-US" sz="2000" dirty="0">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da-DK" sz="1800" dirty="0" smtClean="0">
                          <a:solidFill>
                            <a:schemeClr val="bg1"/>
                          </a:solidFill>
                          <a:latin typeface="Andalus" pitchFamily="18" charset="-78"/>
                          <a:cs typeface="Andalus" pitchFamily="18" charset="-78"/>
                        </a:rPr>
                        <a:t>Goldhaber</a:t>
                      </a:r>
                    </a:p>
                    <a:p>
                      <a:pPr algn="ctr"/>
                      <a:r>
                        <a:rPr lang="da-DK" sz="1800" dirty="0" smtClean="0">
                          <a:solidFill>
                            <a:schemeClr val="bg1"/>
                          </a:solidFill>
                          <a:latin typeface="Andalus" pitchFamily="18" charset="-78"/>
                          <a:cs typeface="Andalus" pitchFamily="18" charset="-78"/>
                        </a:rPr>
                        <a:t>et al (1973)</a:t>
                      </a:r>
                    </a:p>
                    <a:p>
                      <a:pPr algn="ctr"/>
                      <a:r>
                        <a:rPr lang="da-DK" sz="1800" dirty="0" smtClean="0">
                          <a:solidFill>
                            <a:schemeClr val="bg1"/>
                          </a:solidFill>
                          <a:latin typeface="Andalus" pitchFamily="18" charset="-78"/>
                          <a:cs typeface="Andalus" pitchFamily="18" charset="-78"/>
                        </a:rPr>
                        <a:t>Nyman et al</a:t>
                      </a:r>
                    </a:p>
                    <a:p>
                      <a:pPr algn="ctr"/>
                      <a:r>
                        <a:rPr lang="da-DK" sz="1800" dirty="0" smtClean="0">
                          <a:solidFill>
                            <a:schemeClr val="bg1"/>
                          </a:solidFill>
                          <a:latin typeface="Andalus" pitchFamily="18" charset="-78"/>
                          <a:cs typeface="Andalus" pitchFamily="18" charset="-78"/>
                        </a:rPr>
                        <a:t>(1979)</a:t>
                      </a:r>
                    </a:p>
                    <a:p>
                      <a:pPr algn="ctr"/>
                      <a:r>
                        <a:rPr lang="da-DK" sz="1800" dirty="0" smtClean="0">
                          <a:solidFill>
                            <a:schemeClr val="bg1"/>
                          </a:solidFill>
                          <a:latin typeface="Andalus" pitchFamily="18" charset="-78"/>
                          <a:cs typeface="Andalus" pitchFamily="18" charset="-78"/>
                        </a:rPr>
                        <a:t>Weaks-</a:t>
                      </a:r>
                    </a:p>
                    <a:p>
                      <a:pPr algn="ctr"/>
                      <a:r>
                        <a:rPr lang="da-DK" sz="1800" dirty="0" smtClean="0">
                          <a:solidFill>
                            <a:schemeClr val="bg1"/>
                          </a:solidFill>
                          <a:latin typeface="Andalus" pitchFamily="18" charset="-78"/>
                          <a:cs typeface="Andalus" pitchFamily="18" charset="-78"/>
                        </a:rPr>
                        <a:t>Dybvig et al</a:t>
                      </a:r>
                    </a:p>
                    <a:p>
                      <a:pPr algn="ctr"/>
                      <a:r>
                        <a:rPr lang="da-DK" sz="1800" dirty="0" smtClean="0">
                          <a:solidFill>
                            <a:schemeClr val="bg1"/>
                          </a:solidFill>
                          <a:latin typeface="Andalus" pitchFamily="18" charset="-78"/>
                          <a:cs typeface="Andalus" pitchFamily="18" charset="-78"/>
                        </a:rPr>
                        <a:t>(1982)</a:t>
                      </a:r>
                    </a:p>
                    <a:p>
                      <a:pPr algn="ctr"/>
                      <a:r>
                        <a:rPr lang="da-DK" sz="1800" dirty="0" smtClean="0">
                          <a:solidFill>
                            <a:schemeClr val="bg1"/>
                          </a:solidFill>
                          <a:latin typeface="Andalus" pitchFamily="18" charset="-78"/>
                          <a:cs typeface="Andalus" pitchFamily="18" charset="-78"/>
                        </a:rPr>
                        <a:t>Offenbacher</a:t>
                      </a:r>
                    </a:p>
                    <a:p>
                      <a:pPr algn="ctr"/>
                      <a:r>
                        <a:rPr lang="da-DK" sz="1800" dirty="0" smtClean="0">
                          <a:solidFill>
                            <a:schemeClr val="bg1"/>
                          </a:solidFill>
                          <a:latin typeface="Andalus" pitchFamily="18" charset="-78"/>
                          <a:cs typeface="Andalus" pitchFamily="18" charset="-78"/>
                        </a:rPr>
                        <a:t>et al (1987)</a:t>
                      </a:r>
                    </a:p>
                    <a:p>
                      <a:pPr algn="ctr"/>
                      <a:r>
                        <a:rPr lang="da-DK" sz="1800" dirty="0" smtClean="0">
                          <a:solidFill>
                            <a:schemeClr val="bg1"/>
                          </a:solidFill>
                          <a:latin typeface="Andalus" pitchFamily="18" charset="-78"/>
                          <a:cs typeface="Andalus" pitchFamily="18" charset="-78"/>
                        </a:rPr>
                        <a:t>Jeffcoat et</a:t>
                      </a:r>
                    </a:p>
                    <a:p>
                      <a:pPr algn="ctr"/>
                      <a:r>
                        <a:rPr lang="da-DK" sz="1800" dirty="0" smtClean="0">
                          <a:solidFill>
                            <a:schemeClr val="bg1"/>
                          </a:solidFill>
                          <a:latin typeface="Andalus" pitchFamily="18" charset="-78"/>
                          <a:cs typeface="Andalus" pitchFamily="18" charset="-78"/>
                        </a:rPr>
                        <a:t>al (1991)</a:t>
                      </a:r>
                      <a:endParaRPr lang="en-US" sz="1800" dirty="0">
                        <a:solidFill>
                          <a:schemeClr val="bg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US" sz="2000" b="0" i="0" u="none" strike="noStrike" kern="1200" baseline="0" dirty="0" smtClean="0">
                          <a:solidFill>
                            <a:schemeClr val="tx1"/>
                          </a:solidFill>
                          <a:latin typeface="Andalus" pitchFamily="18" charset="-78"/>
                          <a:ea typeface="+mn-ea"/>
                          <a:cs typeface="Andalus" pitchFamily="18" charset="-78"/>
                        </a:rPr>
                        <a:t>Indomethacin,</a:t>
                      </a:r>
                    </a:p>
                    <a:p>
                      <a:pPr algn="ctr"/>
                      <a:r>
                        <a:rPr lang="en-US" sz="2000" b="0" i="0" u="none" strike="noStrike" kern="1200" baseline="0" dirty="0" err="1" smtClean="0">
                          <a:solidFill>
                            <a:schemeClr val="tx1"/>
                          </a:solidFill>
                          <a:latin typeface="Andalus" pitchFamily="18" charset="-78"/>
                          <a:ea typeface="+mn-ea"/>
                          <a:cs typeface="Andalus" pitchFamily="18" charset="-78"/>
                        </a:rPr>
                        <a:t>Flurbiprofen</a:t>
                      </a:r>
                      <a:r>
                        <a:rPr lang="en-US" sz="2000" b="0" i="0" u="none" strike="noStrike" kern="1200" baseline="0" dirty="0" smtClean="0">
                          <a:solidFill>
                            <a:schemeClr val="tx1"/>
                          </a:solidFill>
                          <a:latin typeface="Andalus" pitchFamily="18" charset="-78"/>
                          <a:ea typeface="+mn-ea"/>
                          <a:cs typeface="Andalus" pitchFamily="18" charset="-78"/>
                        </a:rPr>
                        <a:t>,</a:t>
                      </a:r>
                    </a:p>
                    <a:p>
                      <a:pPr algn="ctr"/>
                      <a:r>
                        <a:rPr lang="en-US" sz="2000" b="0" i="0" u="none" strike="noStrike" kern="1200" baseline="0" dirty="0" smtClean="0">
                          <a:solidFill>
                            <a:schemeClr val="tx1"/>
                          </a:solidFill>
                          <a:latin typeface="Andalus" pitchFamily="18" charset="-78"/>
                          <a:ea typeface="+mn-ea"/>
                          <a:cs typeface="Andalus" pitchFamily="18" charset="-78"/>
                        </a:rPr>
                        <a:t>S-</a:t>
                      </a:r>
                      <a:r>
                        <a:rPr lang="en-US" sz="2000" b="0" i="0" u="none" strike="noStrike" kern="1200" baseline="0" dirty="0" err="1" smtClean="0">
                          <a:solidFill>
                            <a:schemeClr val="tx1"/>
                          </a:solidFill>
                          <a:latin typeface="Andalus" pitchFamily="18" charset="-78"/>
                          <a:ea typeface="+mn-ea"/>
                          <a:cs typeface="Andalus" pitchFamily="18" charset="-78"/>
                        </a:rPr>
                        <a:t>Ketoprofen</a:t>
                      </a:r>
                      <a:r>
                        <a:rPr lang="en-US" sz="2000" b="0" i="0" u="none" strike="noStrike" kern="1200" baseline="0" dirty="0" smtClean="0">
                          <a:solidFill>
                            <a:schemeClr val="tx1"/>
                          </a:solidFill>
                          <a:latin typeface="Andalus" pitchFamily="18" charset="-78"/>
                          <a:ea typeface="+mn-ea"/>
                          <a:cs typeface="Andalus" pitchFamily="18" charset="-78"/>
                        </a:rPr>
                        <a:t>,</a:t>
                      </a:r>
                    </a:p>
                    <a:p>
                      <a:pPr algn="ctr"/>
                      <a:endParaRPr lang="en-US" sz="2000" dirty="0">
                        <a:solidFill>
                          <a:schemeClr val="tx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smtClean="0">
                          <a:solidFill>
                            <a:schemeClr val="bg1"/>
                          </a:solidFill>
                          <a:latin typeface="Andalus" pitchFamily="18" charset="-78"/>
                          <a:cs typeface="Andalus" pitchFamily="18" charset="-78"/>
                        </a:rPr>
                        <a:t>Systemic daily</a:t>
                      </a:r>
                    </a:p>
                    <a:p>
                      <a:pPr algn="ctr"/>
                      <a:r>
                        <a:rPr lang="en-US" sz="2000" dirty="0" smtClean="0">
                          <a:solidFill>
                            <a:schemeClr val="bg1"/>
                          </a:solidFill>
                          <a:latin typeface="Andalus" pitchFamily="18" charset="-78"/>
                          <a:cs typeface="Andalus" pitchFamily="18" charset="-78"/>
                        </a:rPr>
                        <a:t>administration for</a:t>
                      </a:r>
                    </a:p>
                    <a:p>
                      <a:pPr algn="ctr"/>
                      <a:r>
                        <a:rPr lang="en-US" sz="2000" dirty="0" smtClean="0">
                          <a:solidFill>
                            <a:schemeClr val="bg1"/>
                          </a:solidFill>
                          <a:latin typeface="Andalus" pitchFamily="18" charset="-78"/>
                          <a:cs typeface="Andalus" pitchFamily="18" charset="-78"/>
                        </a:rPr>
                        <a:t>periods up to three</a:t>
                      </a:r>
                    </a:p>
                    <a:p>
                      <a:pPr algn="ctr"/>
                      <a:r>
                        <a:rPr lang="en-US" sz="2000" dirty="0" smtClean="0">
                          <a:solidFill>
                            <a:schemeClr val="bg1"/>
                          </a:solidFill>
                          <a:latin typeface="Andalus" pitchFamily="18" charset="-78"/>
                          <a:cs typeface="Andalus" pitchFamily="18" charset="-78"/>
                        </a:rPr>
                        <a:t>years ,showed significant</a:t>
                      </a:r>
                      <a:r>
                        <a:rPr lang="en-US" sz="2000" baseline="0" dirty="0" smtClean="0">
                          <a:solidFill>
                            <a:schemeClr val="bg1"/>
                          </a:solidFill>
                          <a:latin typeface="Andalus" pitchFamily="18" charset="-78"/>
                          <a:cs typeface="Andalus" pitchFamily="18" charset="-78"/>
                        </a:rPr>
                        <a:t> </a:t>
                      </a:r>
                      <a:r>
                        <a:rPr lang="en-US" sz="2000" dirty="0" smtClean="0">
                          <a:solidFill>
                            <a:schemeClr val="bg1"/>
                          </a:solidFill>
                          <a:latin typeface="Andalus" pitchFamily="18" charset="-78"/>
                          <a:cs typeface="Andalus" pitchFamily="18" charset="-78"/>
                        </a:rPr>
                        <a:t>reduction in rate of</a:t>
                      </a:r>
                    </a:p>
                    <a:p>
                      <a:pPr algn="ctr"/>
                      <a:r>
                        <a:rPr lang="en-US" sz="2000" dirty="0" smtClean="0">
                          <a:solidFill>
                            <a:schemeClr val="bg1"/>
                          </a:solidFill>
                          <a:latin typeface="Andalus" pitchFamily="18" charset="-78"/>
                          <a:cs typeface="Andalus" pitchFamily="18" charset="-78"/>
                        </a:rPr>
                        <a:t>bone loss,</a:t>
                      </a:r>
                      <a:r>
                        <a:rPr lang="en-US" sz="2000" baseline="0" dirty="0" smtClean="0">
                          <a:solidFill>
                            <a:schemeClr val="bg1"/>
                          </a:solidFill>
                          <a:latin typeface="Andalus" pitchFamily="18" charset="-78"/>
                          <a:cs typeface="Andalus" pitchFamily="18" charset="-78"/>
                        </a:rPr>
                        <a:t> </a:t>
                      </a:r>
                      <a:r>
                        <a:rPr lang="en-US" sz="2000" dirty="0" smtClean="0">
                          <a:solidFill>
                            <a:schemeClr val="bg1"/>
                          </a:solidFill>
                          <a:latin typeface="Andalus" pitchFamily="18" charset="-78"/>
                          <a:cs typeface="Andalus" pitchFamily="18" charset="-78"/>
                        </a:rPr>
                        <a:t>major disadvantage of</a:t>
                      </a:r>
                    </a:p>
                    <a:p>
                      <a:pPr algn="ctr"/>
                      <a:r>
                        <a:rPr lang="en-US" sz="2000" dirty="0" smtClean="0">
                          <a:solidFill>
                            <a:schemeClr val="bg1"/>
                          </a:solidFill>
                          <a:latin typeface="Andalus" pitchFamily="18" charset="-78"/>
                          <a:cs typeface="Andalus" pitchFamily="18" charset="-78"/>
                        </a:rPr>
                        <a:t>rebound effect</a:t>
                      </a:r>
                      <a:endParaRPr lang="en-US" sz="2000" dirty="0">
                        <a:solidFill>
                          <a:schemeClr val="bg1"/>
                        </a:solidFill>
                        <a:latin typeface="Andalus" pitchFamily="18" charset="-78"/>
                        <a:cs typeface="Andalus"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796646424"/>
              </p:ext>
            </p:extLst>
          </p:nvPr>
        </p:nvGraphicFramePr>
        <p:xfrm>
          <a:off x="152400" y="93927"/>
          <a:ext cx="8991600" cy="6535473"/>
        </p:xfrm>
        <a:graphic>
          <a:graphicData uri="http://schemas.openxmlformats.org/drawingml/2006/table">
            <a:tbl>
              <a:tblPr firstRow="1" bandRow="1">
                <a:tableStyleId>{284E427A-3D55-4303-BF80-6455036E1DE7}</a:tableStyleId>
              </a:tblPr>
              <a:tblGrid>
                <a:gridCol w="1487949"/>
                <a:gridCol w="1640559"/>
                <a:gridCol w="1361093"/>
                <a:gridCol w="1526101"/>
                <a:gridCol w="1487949"/>
                <a:gridCol w="1487949"/>
              </a:tblGrid>
              <a:tr h="578309">
                <a:tc>
                  <a:txBody>
                    <a:bodyPr/>
                    <a:lstStyle/>
                    <a:p>
                      <a:r>
                        <a:rPr lang="en-US" sz="1400" dirty="0" smtClean="0">
                          <a:latin typeface="Andalus" pitchFamily="18" charset="-78"/>
                          <a:cs typeface="Andalus" pitchFamily="18" charset="-78"/>
                        </a:rPr>
                        <a:t>Author</a:t>
                      </a:r>
                      <a:endParaRPr lang="en-US" sz="1400" dirty="0">
                        <a:latin typeface="Andalus" pitchFamily="18" charset="-78"/>
                        <a:cs typeface="Andalus" pitchFamily="18" charset="-78"/>
                      </a:endParaRPr>
                    </a:p>
                  </a:txBody>
                  <a:tcPr/>
                </a:tc>
                <a:tc>
                  <a:txBody>
                    <a:bodyPr/>
                    <a:lstStyle/>
                    <a:p>
                      <a:r>
                        <a:rPr lang="en-US" sz="1400" dirty="0" smtClean="0">
                          <a:latin typeface="Andalus" pitchFamily="18" charset="-78"/>
                          <a:cs typeface="Andalus" pitchFamily="18" charset="-78"/>
                        </a:rPr>
                        <a:t>Purpose</a:t>
                      </a:r>
                      <a:endParaRPr lang="en-US" sz="1400" dirty="0">
                        <a:latin typeface="Andalus" pitchFamily="18" charset="-78"/>
                        <a:cs typeface="Andalus" pitchFamily="18" charset="-78"/>
                      </a:endParaRPr>
                    </a:p>
                  </a:txBody>
                  <a:tcPr/>
                </a:tc>
                <a:tc>
                  <a:txBody>
                    <a:bodyPr/>
                    <a:lstStyle/>
                    <a:p>
                      <a:r>
                        <a:rPr lang="en-US" sz="1400" dirty="0" smtClean="0">
                          <a:latin typeface="Andalus" pitchFamily="18" charset="-78"/>
                          <a:cs typeface="Andalus" pitchFamily="18" charset="-78"/>
                        </a:rPr>
                        <a:t>Hos</a:t>
                      </a:r>
                      <a:r>
                        <a:rPr lang="en-US" sz="1400" baseline="0" dirty="0" smtClean="0">
                          <a:latin typeface="Andalus" pitchFamily="18" charset="-78"/>
                          <a:cs typeface="Andalus" pitchFamily="18" charset="-78"/>
                        </a:rPr>
                        <a:t>t M</a:t>
                      </a:r>
                      <a:endParaRPr lang="en-US" sz="1400" dirty="0" smtClean="0">
                        <a:latin typeface="Andalus" pitchFamily="18" charset="-78"/>
                        <a:cs typeface="Andalus" pitchFamily="18" charset="-78"/>
                      </a:endParaRPr>
                    </a:p>
                    <a:p>
                      <a:r>
                        <a:rPr lang="en-US" sz="1400" dirty="0" smtClean="0">
                          <a:latin typeface="Andalus" pitchFamily="18" charset="-78"/>
                          <a:cs typeface="Andalus" pitchFamily="18" charset="-78"/>
                        </a:rPr>
                        <a:t>Agent</a:t>
                      </a:r>
                      <a:endParaRPr lang="en-US" sz="1400" dirty="0">
                        <a:latin typeface="Andalus" pitchFamily="18" charset="-78"/>
                        <a:cs typeface="Andalus" pitchFamily="18" charset="-78"/>
                      </a:endParaRPr>
                    </a:p>
                  </a:txBody>
                  <a:tcPr/>
                </a:tc>
                <a:tc>
                  <a:txBody>
                    <a:bodyPr/>
                    <a:lstStyle/>
                    <a:p>
                      <a:r>
                        <a:rPr lang="en-US" sz="1400" dirty="0" smtClean="0">
                          <a:latin typeface="Andalus" pitchFamily="18" charset="-78"/>
                          <a:cs typeface="Andalus" pitchFamily="18" charset="-78"/>
                        </a:rPr>
                        <a:t>Parameters</a:t>
                      </a:r>
                      <a:endParaRPr lang="en-US" sz="1400" dirty="0">
                        <a:latin typeface="Andalus" pitchFamily="18" charset="-78"/>
                        <a:cs typeface="Andalus" pitchFamily="18" charset="-78"/>
                      </a:endParaRPr>
                    </a:p>
                  </a:txBody>
                  <a:tcPr/>
                </a:tc>
                <a:tc>
                  <a:txBody>
                    <a:bodyPr/>
                    <a:lstStyle/>
                    <a:p>
                      <a:r>
                        <a:rPr lang="en-US" sz="1400" dirty="0" smtClean="0">
                          <a:latin typeface="Andalus" pitchFamily="18" charset="-78"/>
                          <a:cs typeface="Andalus" pitchFamily="18" charset="-78"/>
                        </a:rPr>
                        <a:t>Subjects</a:t>
                      </a:r>
                      <a:endParaRPr lang="en-US" sz="1400" dirty="0">
                        <a:latin typeface="Andalus" pitchFamily="18" charset="-78"/>
                        <a:cs typeface="Andalus" pitchFamily="18" charset="-78"/>
                      </a:endParaRPr>
                    </a:p>
                  </a:txBody>
                  <a:tcPr/>
                </a:tc>
                <a:tc>
                  <a:txBody>
                    <a:bodyPr/>
                    <a:lstStyle/>
                    <a:p>
                      <a:r>
                        <a:rPr lang="en-US" sz="1400" b="0" i="0" u="none" strike="noStrike" kern="1200" baseline="0" dirty="0" smtClean="0">
                          <a:solidFill>
                            <a:schemeClr val="lt1"/>
                          </a:solidFill>
                          <a:latin typeface="Andalus" pitchFamily="18" charset="-78"/>
                          <a:ea typeface="+mn-ea"/>
                          <a:cs typeface="Andalus" pitchFamily="18" charset="-78"/>
                        </a:rPr>
                        <a:t>Results</a:t>
                      </a:r>
                      <a:endParaRPr lang="en-US" sz="1400" dirty="0">
                        <a:latin typeface="Andalus" pitchFamily="18" charset="-78"/>
                        <a:cs typeface="Andalus" pitchFamily="18" charset="-78"/>
                      </a:endParaRPr>
                    </a:p>
                  </a:txBody>
                  <a:tcPr/>
                </a:tc>
              </a:tr>
              <a:tr h="1373706">
                <a:tc>
                  <a:txBody>
                    <a:bodyPr/>
                    <a:lstStyle/>
                    <a:p>
                      <a:r>
                        <a:rPr lang="en-US" sz="1800" b="1" i="0" u="none" strike="noStrike" kern="1200" baseline="0" dirty="0" smtClean="0">
                          <a:solidFill>
                            <a:schemeClr val="tx1"/>
                          </a:solidFill>
                          <a:latin typeface="Andalus" pitchFamily="18" charset="-78"/>
                          <a:ea typeface="+mn-ea"/>
                          <a:cs typeface="Andalus" pitchFamily="18" charset="-78"/>
                        </a:rPr>
                        <a:t>Ishihara Y,</a:t>
                      </a:r>
                    </a:p>
                    <a:p>
                      <a:r>
                        <a:rPr lang="en-US" sz="1800" b="1" i="0" u="none" strike="noStrike" kern="1200" baseline="0" dirty="0" smtClean="0">
                          <a:solidFill>
                            <a:schemeClr val="tx1"/>
                          </a:solidFill>
                          <a:latin typeface="Andalus" pitchFamily="18" charset="-78"/>
                          <a:ea typeface="+mn-ea"/>
                          <a:cs typeface="Andalus" pitchFamily="18" charset="-78"/>
                        </a:rPr>
                        <a:t>Nishihara T</a:t>
                      </a:r>
                    </a:p>
                    <a:p>
                      <a:r>
                        <a:rPr lang="en-US" sz="1800" b="1" i="0" u="none" strike="noStrike" kern="1200" baseline="0" dirty="0" smtClean="0">
                          <a:solidFill>
                            <a:schemeClr val="tx1"/>
                          </a:solidFill>
                          <a:latin typeface="Andalus" pitchFamily="18" charset="-78"/>
                          <a:ea typeface="+mn-ea"/>
                          <a:cs typeface="Andalus" pitchFamily="18" charset="-78"/>
                        </a:rPr>
                        <a:t>et al</a:t>
                      </a:r>
                    </a:p>
                    <a:p>
                      <a:r>
                        <a:rPr lang="en-US" sz="1800" b="1" i="0" u="none" strike="noStrike" kern="1200" baseline="0" dirty="0" smtClean="0">
                          <a:solidFill>
                            <a:schemeClr val="tx1"/>
                          </a:solidFill>
                          <a:latin typeface="Andalus" pitchFamily="18" charset="-78"/>
                          <a:ea typeface="+mn-ea"/>
                          <a:cs typeface="Andalus" pitchFamily="18" charset="-78"/>
                        </a:rPr>
                        <a:t>(1991)</a:t>
                      </a:r>
                      <a:endParaRPr lang="en-US" dirty="0">
                        <a:solidFill>
                          <a:schemeClr val="tx1"/>
                        </a:solidFill>
                        <a:latin typeface="Andalus" pitchFamily="18" charset="-78"/>
                        <a:cs typeface="Andalus" pitchFamily="18" charset="-78"/>
                      </a:endParaRPr>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demonstrate the</a:t>
                      </a:r>
                    </a:p>
                    <a:p>
                      <a:r>
                        <a:rPr lang="en-US" sz="1400" b="0" i="0" u="none" strike="noStrike" kern="1200" baseline="0" dirty="0" smtClean="0">
                          <a:solidFill>
                            <a:schemeClr val="dk1"/>
                          </a:solidFill>
                          <a:latin typeface="Andalus" pitchFamily="18" charset="-78"/>
                          <a:ea typeface="+mn-ea"/>
                          <a:cs typeface="Andalus" pitchFamily="18" charset="-78"/>
                        </a:rPr>
                        <a:t>lipopolysaccharide isolated from </a:t>
                      </a:r>
                      <a:r>
                        <a:rPr lang="en-US" sz="1400" b="0" i="0" u="none" strike="noStrike" kern="1200" baseline="0" dirty="0" err="1" smtClean="0">
                          <a:solidFill>
                            <a:schemeClr val="dk1"/>
                          </a:solidFill>
                          <a:latin typeface="Andalus" pitchFamily="18" charset="-78"/>
                          <a:ea typeface="+mn-ea"/>
                          <a:cs typeface="Andalus" pitchFamily="18" charset="-78"/>
                        </a:rPr>
                        <a:t>a.a</a:t>
                      </a:r>
                      <a:r>
                        <a:rPr lang="en-US" sz="1400" b="0" i="0" u="none" strike="noStrike" kern="1200" baseline="0" dirty="0" smtClean="0">
                          <a:solidFill>
                            <a:schemeClr val="dk1"/>
                          </a:solidFill>
                          <a:latin typeface="Andalus" pitchFamily="18" charset="-78"/>
                          <a:ea typeface="+mn-ea"/>
                          <a:cs typeface="Andalus" pitchFamily="18" charset="-78"/>
                        </a:rPr>
                        <a:t> </a:t>
                      </a:r>
                      <a:r>
                        <a:rPr lang="en-US" sz="1400" b="0" i="0" u="none" strike="noStrike" kern="1200" baseline="0" dirty="0" err="1" smtClean="0">
                          <a:solidFill>
                            <a:schemeClr val="dk1"/>
                          </a:solidFill>
                          <a:latin typeface="Andalus" pitchFamily="18" charset="-78"/>
                          <a:ea typeface="+mn-ea"/>
                          <a:cs typeface="Andalus" pitchFamily="18" charset="-78"/>
                        </a:rPr>
                        <a:t>comitans</a:t>
                      </a:r>
                      <a:r>
                        <a:rPr lang="en-US" sz="1400" b="0" i="0" u="none" strike="noStrike" kern="1200" baseline="0" dirty="0" smtClean="0">
                          <a:solidFill>
                            <a:schemeClr val="dk1"/>
                          </a:solidFill>
                          <a:latin typeface="Andalus" pitchFamily="18" charset="-78"/>
                          <a:ea typeface="+mn-ea"/>
                          <a:cs typeface="Andalus" pitchFamily="18" charset="-78"/>
                        </a:rPr>
                        <a:t> strain induced bone </a:t>
                      </a:r>
                      <a:r>
                        <a:rPr lang="en-US" sz="1400" b="0" i="0" u="none" strike="noStrike" kern="1200" baseline="0" dirty="0" err="1" smtClean="0">
                          <a:solidFill>
                            <a:schemeClr val="dk1"/>
                          </a:solidFill>
                          <a:latin typeface="Andalus" pitchFamily="18" charset="-78"/>
                          <a:ea typeface="+mn-ea"/>
                          <a:cs typeface="Andalus" pitchFamily="18" charset="-78"/>
                        </a:rPr>
                        <a:t>resorption</a:t>
                      </a:r>
                      <a:endParaRPr lang="en-US" sz="1400" dirty="0">
                        <a:latin typeface="Andalus" pitchFamily="18" charset="-78"/>
                        <a:cs typeface="Andalus" pitchFamily="18" charset="-78"/>
                      </a:endParaRPr>
                    </a:p>
                  </a:txBody>
                  <a:tcPr/>
                </a:tc>
                <a:tc>
                  <a:txBody>
                    <a:bodyPr/>
                    <a:lstStyle/>
                    <a:p>
                      <a:r>
                        <a:rPr lang="en-US" sz="1200" dirty="0" smtClean="0">
                          <a:latin typeface="Andalus" pitchFamily="18" charset="-78"/>
                          <a:cs typeface="Andalus" pitchFamily="18" charset="-78"/>
                        </a:rPr>
                        <a:t>Indomethacin</a:t>
                      </a:r>
                    </a:p>
                    <a:p>
                      <a:endParaRPr lang="en-US" sz="1200"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PGE2 and IL-1</a:t>
                      </a:r>
                    </a:p>
                    <a:p>
                      <a:r>
                        <a:rPr lang="en-US" dirty="0" smtClean="0">
                          <a:latin typeface="Andalus" pitchFamily="18" charset="-78"/>
                          <a:cs typeface="Andalus" pitchFamily="18" charset="-78"/>
                        </a:rPr>
                        <a:t>levels</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Mouse</a:t>
                      </a:r>
                      <a:endParaRPr lang="en-US" dirty="0">
                        <a:latin typeface="Andalus" pitchFamily="18" charset="-78"/>
                        <a:cs typeface="Andalus" pitchFamily="18" charset="-78"/>
                      </a:endParaRPr>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PGE2 and IL-1</a:t>
                      </a:r>
                    </a:p>
                    <a:p>
                      <a:r>
                        <a:rPr lang="en-US" sz="1400" b="0" i="0" u="none" strike="noStrike" kern="1200" baseline="0" dirty="0" smtClean="0">
                          <a:solidFill>
                            <a:schemeClr val="dk1"/>
                          </a:solidFill>
                          <a:latin typeface="Andalus" pitchFamily="18" charset="-78"/>
                          <a:ea typeface="+mn-ea"/>
                          <a:cs typeface="Andalus" pitchFamily="18" charset="-78"/>
                        </a:rPr>
                        <a:t>participate in  LPS</a:t>
                      </a:r>
                    </a:p>
                    <a:p>
                      <a:r>
                        <a:rPr lang="en-US" sz="1400" b="0" i="0" u="none" strike="noStrike" kern="1200" baseline="0" dirty="0" smtClean="0">
                          <a:solidFill>
                            <a:schemeClr val="dk1"/>
                          </a:solidFill>
                          <a:latin typeface="Andalus" pitchFamily="18" charset="-78"/>
                          <a:ea typeface="+mn-ea"/>
                          <a:cs typeface="Andalus" pitchFamily="18" charset="-78"/>
                        </a:rPr>
                        <a:t>induced bone</a:t>
                      </a:r>
                    </a:p>
                    <a:p>
                      <a:r>
                        <a:rPr lang="en-US" sz="1400" b="0" i="0" u="none" strike="noStrike" kern="1200" baseline="0" dirty="0" err="1" smtClean="0">
                          <a:solidFill>
                            <a:schemeClr val="dk1"/>
                          </a:solidFill>
                          <a:latin typeface="Andalus" pitchFamily="18" charset="-78"/>
                          <a:ea typeface="+mn-ea"/>
                          <a:cs typeface="Andalus" pitchFamily="18" charset="-78"/>
                        </a:rPr>
                        <a:t>resorption</a:t>
                      </a:r>
                      <a:r>
                        <a:rPr lang="en-US" sz="1400" b="0" i="0" u="none" strike="noStrike" kern="1200" baseline="0" dirty="0" smtClean="0">
                          <a:solidFill>
                            <a:schemeClr val="dk1"/>
                          </a:solidFill>
                          <a:latin typeface="Andalus" pitchFamily="18" charset="-78"/>
                          <a:ea typeface="+mn-ea"/>
                          <a:cs typeface="Andalus" pitchFamily="18" charset="-78"/>
                        </a:rPr>
                        <a:t> in vitro.</a:t>
                      </a:r>
                      <a:endParaRPr lang="en-US" sz="1400" dirty="0">
                        <a:latin typeface="Andalus" pitchFamily="18" charset="-78"/>
                        <a:cs typeface="Andalus" pitchFamily="18" charset="-78"/>
                      </a:endParaRPr>
                    </a:p>
                  </a:txBody>
                  <a:tcPr/>
                </a:tc>
              </a:tr>
              <a:tr h="1042349">
                <a:tc>
                  <a:txBody>
                    <a:bodyPr/>
                    <a:lstStyle/>
                    <a:p>
                      <a:r>
                        <a:rPr lang="en-US" sz="1400" b="1" i="0" u="none" strike="noStrike" kern="1200" baseline="0" dirty="0" smtClean="0">
                          <a:solidFill>
                            <a:schemeClr val="tx1"/>
                          </a:solidFill>
                          <a:latin typeface="Andalus" pitchFamily="18" charset="-78"/>
                          <a:ea typeface="+mn-ea"/>
                          <a:cs typeface="Andalus" pitchFamily="18" charset="-78"/>
                        </a:rPr>
                        <a:t>Howell TH</a:t>
                      </a:r>
                    </a:p>
                    <a:p>
                      <a:r>
                        <a:rPr lang="en-US" sz="1400" b="1" i="0" u="none" strike="noStrike" kern="1200" baseline="0" dirty="0" err="1" smtClean="0">
                          <a:solidFill>
                            <a:schemeClr val="tx1"/>
                          </a:solidFill>
                          <a:latin typeface="Andalus" pitchFamily="18" charset="-78"/>
                          <a:ea typeface="+mn-ea"/>
                          <a:cs typeface="Andalus" pitchFamily="18" charset="-78"/>
                        </a:rPr>
                        <a:t>Fiorellini</a:t>
                      </a:r>
                      <a:r>
                        <a:rPr lang="en-US" sz="1400" b="1" i="0" u="none" strike="noStrike" kern="1200" baseline="0" dirty="0" smtClean="0">
                          <a:solidFill>
                            <a:schemeClr val="tx1"/>
                          </a:solidFill>
                          <a:latin typeface="Andalus" pitchFamily="18" charset="-78"/>
                          <a:ea typeface="+mn-ea"/>
                          <a:cs typeface="Andalus" pitchFamily="18" charset="-78"/>
                        </a:rPr>
                        <a:t> I, Weber HP et al (1991)</a:t>
                      </a:r>
                      <a:endParaRPr lang="en-US" sz="1400" dirty="0">
                        <a:solidFill>
                          <a:schemeClr val="tx1"/>
                        </a:solidFill>
                        <a:latin typeface="Andalus" pitchFamily="18" charset="-78"/>
                        <a:cs typeface="Andalus" pitchFamily="18" charset="-78"/>
                      </a:endParaRPr>
                    </a:p>
                  </a:txBody>
                  <a:tcPr/>
                </a:tc>
                <a:tc>
                  <a:txBody>
                    <a:bodyPr/>
                    <a:lstStyle/>
                    <a:p>
                      <a:r>
                        <a:rPr lang="en-US" sz="1200" dirty="0" smtClean="0">
                          <a:latin typeface="Andalus" pitchFamily="18" charset="-78"/>
                          <a:cs typeface="Andalus" pitchFamily="18" charset="-78"/>
                        </a:rPr>
                        <a:t>To study the effects of </a:t>
                      </a:r>
                      <a:r>
                        <a:rPr lang="en-US" sz="1200" dirty="0" err="1" smtClean="0">
                          <a:latin typeface="Andalus" pitchFamily="18" charset="-78"/>
                          <a:cs typeface="Andalus" pitchFamily="18" charset="-78"/>
                        </a:rPr>
                        <a:t>piroxicam</a:t>
                      </a:r>
                      <a:r>
                        <a:rPr lang="en-US" sz="1200" dirty="0" smtClean="0">
                          <a:latin typeface="Andalus" pitchFamily="18" charset="-78"/>
                          <a:cs typeface="Andalus" pitchFamily="18" charset="-78"/>
                        </a:rPr>
                        <a:t> in</a:t>
                      </a:r>
                    </a:p>
                    <a:p>
                      <a:r>
                        <a:rPr lang="en-US" sz="1200" dirty="0" smtClean="0">
                          <a:latin typeface="Andalus" pitchFamily="18" charset="-78"/>
                          <a:cs typeface="Andalus" pitchFamily="18" charset="-78"/>
                        </a:rPr>
                        <a:t>preventing gingival inflammation</a:t>
                      </a:r>
                    </a:p>
                    <a:p>
                      <a:r>
                        <a:rPr lang="en-US" sz="1200" dirty="0" smtClean="0">
                          <a:latin typeface="Andalus" pitchFamily="18" charset="-78"/>
                          <a:cs typeface="Andalus" pitchFamily="18" charset="-78"/>
                        </a:rPr>
                        <a:t>and plaque formation</a:t>
                      </a:r>
                      <a:endParaRPr lang="en-US" sz="1200" dirty="0">
                        <a:latin typeface="Andalus" pitchFamily="18" charset="-78"/>
                        <a:cs typeface="Andalus" pitchFamily="18" charset="-78"/>
                      </a:endParaRPr>
                    </a:p>
                  </a:txBody>
                  <a:tcPr/>
                </a:tc>
                <a:tc>
                  <a:txBody>
                    <a:bodyPr/>
                    <a:lstStyle/>
                    <a:p>
                      <a:r>
                        <a:rPr lang="en-US" sz="1200" dirty="0" err="1" smtClean="0">
                          <a:latin typeface="Andalus" pitchFamily="18" charset="-78"/>
                          <a:cs typeface="Andalus" pitchFamily="18" charset="-78"/>
                        </a:rPr>
                        <a:t>Piroxicam</a:t>
                      </a:r>
                      <a:endParaRPr lang="en-US" sz="1200" dirty="0">
                        <a:latin typeface="Andalus" pitchFamily="18" charset="-78"/>
                        <a:cs typeface="Andalus" pitchFamily="18" charset="-78"/>
                      </a:endParaRPr>
                    </a:p>
                  </a:txBody>
                  <a:tcPr/>
                </a:tc>
                <a:tc>
                  <a:txBody>
                    <a:bodyPr/>
                    <a:lstStyle/>
                    <a:p>
                      <a:r>
                        <a:rPr lang="en-US" sz="1800" b="0" i="0" u="none" strike="noStrike" kern="1200" baseline="0" dirty="0" smtClean="0">
                          <a:solidFill>
                            <a:schemeClr val="dk1"/>
                          </a:solidFill>
                          <a:latin typeface="Andalus" pitchFamily="18" charset="-78"/>
                          <a:ea typeface="+mn-ea"/>
                          <a:cs typeface="Andalus" pitchFamily="18" charset="-78"/>
                        </a:rPr>
                        <a:t>Gingival</a:t>
                      </a:r>
                    </a:p>
                    <a:p>
                      <a:r>
                        <a:rPr lang="en-US" sz="1800" b="0" i="0" u="none" strike="noStrike" kern="1200" baseline="0" dirty="0" smtClean="0">
                          <a:solidFill>
                            <a:schemeClr val="dk1"/>
                          </a:solidFill>
                          <a:latin typeface="Andalus" pitchFamily="18" charset="-78"/>
                          <a:ea typeface="+mn-ea"/>
                          <a:cs typeface="Andalus" pitchFamily="18" charset="-78"/>
                        </a:rPr>
                        <a:t>inflammation</a:t>
                      </a:r>
                    </a:p>
                    <a:p>
                      <a:r>
                        <a:rPr lang="en-US" sz="1800" b="0" i="0" u="none" strike="noStrike" kern="1200" baseline="0" dirty="0" smtClean="0">
                          <a:solidFill>
                            <a:schemeClr val="dk1"/>
                          </a:solidFill>
                          <a:latin typeface="Andalus" pitchFamily="18" charset="-78"/>
                          <a:ea typeface="+mn-ea"/>
                          <a:cs typeface="Andalus" pitchFamily="18" charset="-78"/>
                        </a:rPr>
                        <a:t>plaque index</a:t>
                      </a:r>
                      <a:endParaRPr lang="en-US"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Beagle dogs</a:t>
                      </a:r>
                      <a:endParaRPr lang="en-US" dirty="0">
                        <a:latin typeface="Andalus" pitchFamily="18" charset="-78"/>
                        <a:cs typeface="Andalus" pitchFamily="18" charset="-78"/>
                      </a:endParaRPr>
                    </a:p>
                  </a:txBody>
                  <a:tcPr/>
                </a:tc>
                <a:tc>
                  <a:txBody>
                    <a:bodyPr/>
                    <a:lstStyle/>
                    <a:p>
                      <a:r>
                        <a:rPr lang="en-US" sz="1200" b="0" i="0" u="none" strike="noStrike" kern="1200" baseline="0" dirty="0" smtClean="0">
                          <a:solidFill>
                            <a:schemeClr val="dk1"/>
                          </a:solidFill>
                          <a:latin typeface="Andalus" pitchFamily="18" charset="-78"/>
                          <a:ea typeface="+mn-ea"/>
                          <a:cs typeface="Andalus" pitchFamily="18" charset="-78"/>
                        </a:rPr>
                        <a:t>Significantly inhibit</a:t>
                      </a:r>
                    </a:p>
                    <a:p>
                      <a:r>
                        <a:rPr lang="en-US" sz="1200" b="0" i="0" u="none" strike="noStrike" kern="1200" baseline="0" dirty="0" smtClean="0">
                          <a:solidFill>
                            <a:schemeClr val="dk1"/>
                          </a:solidFill>
                          <a:latin typeface="Andalus" pitchFamily="18" charset="-78"/>
                          <a:ea typeface="+mn-ea"/>
                          <a:cs typeface="Andalus" pitchFamily="18" charset="-78"/>
                        </a:rPr>
                        <a:t>the development of</a:t>
                      </a:r>
                    </a:p>
                    <a:p>
                      <a:r>
                        <a:rPr lang="en-US" sz="1200" b="0" i="0" u="none" strike="noStrike" kern="1200" baseline="0" dirty="0" smtClean="0">
                          <a:solidFill>
                            <a:schemeClr val="dk1"/>
                          </a:solidFill>
                          <a:latin typeface="Andalus" pitchFamily="18" charset="-78"/>
                          <a:ea typeface="+mn-ea"/>
                          <a:cs typeface="Andalus" pitchFamily="18" charset="-78"/>
                        </a:rPr>
                        <a:t>gingival inflammation</a:t>
                      </a:r>
                      <a:endParaRPr lang="en-US" sz="1200" dirty="0">
                        <a:latin typeface="Andalus" pitchFamily="18" charset="-78"/>
                        <a:cs typeface="Andalus" pitchFamily="18" charset="-78"/>
                      </a:endParaRPr>
                    </a:p>
                  </a:txBody>
                  <a:tcPr/>
                </a:tc>
              </a:tr>
              <a:tr h="1190545">
                <a:tc>
                  <a:txBody>
                    <a:bodyPr/>
                    <a:lstStyle/>
                    <a:p>
                      <a:r>
                        <a:rPr lang="en-US" sz="1600" b="1" i="0" u="none" strike="noStrike" kern="1200" baseline="0" dirty="0" smtClean="0">
                          <a:solidFill>
                            <a:schemeClr val="tx1"/>
                          </a:solidFill>
                          <a:latin typeface="Andalus" pitchFamily="18" charset="-78"/>
                          <a:ea typeface="+mn-ea"/>
                          <a:cs typeface="Andalus" pitchFamily="18" charset="-78"/>
                        </a:rPr>
                        <a:t>Roy S,</a:t>
                      </a:r>
                    </a:p>
                    <a:p>
                      <a:r>
                        <a:rPr lang="en-US" sz="1600" b="1" i="0" u="none" strike="noStrike" kern="1200" baseline="0" dirty="0" smtClean="0">
                          <a:solidFill>
                            <a:schemeClr val="tx1"/>
                          </a:solidFill>
                          <a:latin typeface="Andalus" pitchFamily="18" charset="-78"/>
                          <a:ea typeface="+mn-ea"/>
                          <a:cs typeface="Andalus" pitchFamily="18" charset="-78"/>
                        </a:rPr>
                        <a:t>Feldman,</a:t>
                      </a:r>
                    </a:p>
                    <a:p>
                      <a:r>
                        <a:rPr lang="en-US" sz="1600" b="1" i="0" u="none" strike="noStrike" kern="1200" baseline="0" dirty="0" err="1" smtClean="0">
                          <a:solidFill>
                            <a:schemeClr val="tx1"/>
                          </a:solidFill>
                          <a:latin typeface="Andalus" pitchFamily="18" charset="-78"/>
                          <a:ea typeface="+mn-ea"/>
                          <a:cs typeface="Andalus" pitchFamily="18" charset="-78"/>
                        </a:rPr>
                        <a:t>Szeto</a:t>
                      </a:r>
                      <a:r>
                        <a:rPr lang="en-US" sz="1600" b="1" i="0" u="none" strike="noStrike" kern="1200" baseline="0" dirty="0" smtClean="0">
                          <a:solidFill>
                            <a:schemeClr val="tx1"/>
                          </a:solidFill>
                          <a:latin typeface="Andalus" pitchFamily="18" charset="-78"/>
                          <a:ea typeface="+mn-ea"/>
                          <a:cs typeface="Andalus" pitchFamily="18" charset="-78"/>
                        </a:rPr>
                        <a:t> B et al</a:t>
                      </a:r>
                    </a:p>
                    <a:p>
                      <a:r>
                        <a:rPr lang="en-US" sz="1600" b="1" i="0" u="none" strike="noStrike" kern="1200" baseline="0" dirty="0" smtClean="0">
                          <a:solidFill>
                            <a:schemeClr val="tx1"/>
                          </a:solidFill>
                          <a:latin typeface="Andalus" pitchFamily="18" charset="-78"/>
                          <a:ea typeface="+mn-ea"/>
                          <a:cs typeface="Andalus" pitchFamily="18" charset="-78"/>
                        </a:rPr>
                        <a:t>(1983)</a:t>
                      </a:r>
                      <a:endParaRPr lang="en-US" sz="1600" dirty="0">
                        <a:solidFill>
                          <a:schemeClr val="tx1"/>
                        </a:solidFill>
                        <a:latin typeface="Andalus" pitchFamily="18" charset="-78"/>
                        <a:cs typeface="Andalus" pitchFamily="18" charset="-78"/>
                      </a:endParaRPr>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To evaluate the effect on bone</a:t>
                      </a:r>
                    </a:p>
                    <a:p>
                      <a:r>
                        <a:rPr lang="en-US" sz="1400" b="0" i="0" u="none" strike="noStrike" kern="1200" baseline="0" dirty="0" err="1" smtClean="0">
                          <a:solidFill>
                            <a:schemeClr val="dk1"/>
                          </a:solidFill>
                          <a:latin typeface="Andalus" pitchFamily="18" charset="-78"/>
                          <a:ea typeface="+mn-ea"/>
                          <a:cs typeface="Andalus" pitchFamily="18" charset="-78"/>
                        </a:rPr>
                        <a:t>resorption</a:t>
                      </a:r>
                      <a:r>
                        <a:rPr lang="en-US" sz="1400" b="0" i="0" u="none" strike="noStrike" kern="1200" baseline="0" dirty="0" smtClean="0">
                          <a:solidFill>
                            <a:schemeClr val="dk1"/>
                          </a:solidFill>
                          <a:latin typeface="Andalus" pitchFamily="18" charset="-78"/>
                          <a:ea typeface="+mn-ea"/>
                          <a:cs typeface="Andalus" pitchFamily="18" charset="-78"/>
                        </a:rPr>
                        <a:t>: A retrospective study</a:t>
                      </a:r>
                      <a:endParaRPr lang="en-US" sz="1400" dirty="0">
                        <a:latin typeface="Andalus" pitchFamily="18" charset="-78"/>
                        <a:cs typeface="Andalus" pitchFamily="18" charset="-78"/>
                      </a:endParaRPr>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Aspirin (asp) or</a:t>
                      </a:r>
                    </a:p>
                    <a:p>
                      <a:r>
                        <a:rPr lang="en-US" sz="1400" b="0" i="0" u="none" strike="noStrike" kern="1200" baseline="0" dirty="0" smtClean="0">
                          <a:solidFill>
                            <a:schemeClr val="dk1"/>
                          </a:solidFill>
                          <a:latin typeface="Andalus" pitchFamily="18" charset="-78"/>
                          <a:ea typeface="+mn-ea"/>
                          <a:cs typeface="Andalus" pitchFamily="18" charset="-78"/>
                        </a:rPr>
                        <a:t>aspirin plus</a:t>
                      </a:r>
                    </a:p>
                    <a:p>
                      <a:r>
                        <a:rPr lang="en-US" sz="1400" b="0" i="0" u="none" strike="noStrike" kern="1200" baseline="0" dirty="0" err="1" smtClean="0">
                          <a:solidFill>
                            <a:schemeClr val="dk1"/>
                          </a:solidFill>
                          <a:latin typeface="Andalus" pitchFamily="18" charset="-78"/>
                          <a:ea typeface="+mn-ea"/>
                          <a:cs typeface="Andalus" pitchFamily="18" charset="-78"/>
                        </a:rPr>
                        <a:t>indomethcin</a:t>
                      </a:r>
                      <a:endParaRPr lang="en-US" sz="1400" dirty="0">
                        <a:latin typeface="Andalus" pitchFamily="18" charset="-78"/>
                        <a:cs typeface="Andalus" pitchFamily="18" charset="-78"/>
                      </a:endParaRPr>
                    </a:p>
                  </a:txBody>
                  <a:tcPr/>
                </a:tc>
                <a:tc>
                  <a:txBody>
                    <a:bodyPr/>
                    <a:lstStyle/>
                    <a:p>
                      <a:r>
                        <a:rPr lang="en-US" dirty="0" smtClean="0">
                          <a:latin typeface="Andalus" pitchFamily="18" charset="-78"/>
                          <a:cs typeface="Andalus" pitchFamily="18" charset="-78"/>
                        </a:rPr>
                        <a:t>Radiographs</a:t>
                      </a:r>
                      <a:endParaRPr lang="en-US" dirty="0">
                        <a:latin typeface="Andalus" pitchFamily="18" charset="-78"/>
                        <a:cs typeface="Andalus" pitchFamily="18" charset="-78"/>
                      </a:endParaRPr>
                    </a:p>
                  </a:txBody>
                  <a:tcPr/>
                </a:tc>
                <a:tc>
                  <a:txBody>
                    <a:bodyPr/>
                    <a:lstStyle/>
                    <a:p>
                      <a:r>
                        <a:rPr lang="en-US" sz="1800" b="0" i="0" u="none" strike="noStrike" kern="1200" baseline="0" dirty="0" smtClean="0">
                          <a:solidFill>
                            <a:schemeClr val="dk1"/>
                          </a:solidFill>
                          <a:latin typeface="Andalus" pitchFamily="18" charset="-78"/>
                          <a:ea typeface="+mn-ea"/>
                          <a:cs typeface="Andalus" pitchFamily="18" charset="-78"/>
                        </a:rPr>
                        <a:t>Humans</a:t>
                      </a:r>
                      <a:endParaRPr lang="en-US" dirty="0">
                        <a:latin typeface="Andalus" pitchFamily="18" charset="-78"/>
                        <a:cs typeface="Andalus" pitchFamily="18" charset="-78"/>
                      </a:endParaRPr>
                    </a:p>
                  </a:txBody>
                  <a:tcPr/>
                </a:tc>
                <a:tc>
                  <a:txBody>
                    <a:bodyPr/>
                    <a:lstStyle/>
                    <a:p>
                      <a:r>
                        <a:rPr lang="en-US" sz="1200" dirty="0" smtClean="0">
                          <a:latin typeface="Andalus" pitchFamily="18" charset="-78"/>
                          <a:cs typeface="Andalus" pitchFamily="18" charset="-78"/>
                        </a:rPr>
                        <a:t>Percentage bone loss</a:t>
                      </a:r>
                    </a:p>
                    <a:p>
                      <a:r>
                        <a:rPr lang="en-US" sz="1200" dirty="0" smtClean="0">
                          <a:latin typeface="Andalus" pitchFamily="18" charset="-78"/>
                          <a:cs typeface="Andalus" pitchFamily="18" charset="-78"/>
                        </a:rPr>
                        <a:t>for the entire</a:t>
                      </a:r>
                    </a:p>
                    <a:p>
                      <a:r>
                        <a:rPr lang="en-US" sz="1200" dirty="0" smtClean="0">
                          <a:latin typeface="Andalus" pitchFamily="18" charset="-78"/>
                          <a:cs typeface="Andalus" pitchFamily="18" charset="-78"/>
                        </a:rPr>
                        <a:t>dentition was lower in</a:t>
                      </a:r>
                    </a:p>
                    <a:p>
                      <a:r>
                        <a:rPr lang="en-US" sz="1200" dirty="0" err="1" smtClean="0">
                          <a:latin typeface="Andalus" pitchFamily="18" charset="-78"/>
                          <a:cs typeface="Andalus" pitchFamily="18" charset="-78"/>
                        </a:rPr>
                        <a:t>asa</a:t>
                      </a:r>
                      <a:r>
                        <a:rPr lang="en-US" sz="1200" dirty="0" smtClean="0">
                          <a:latin typeface="Andalus" pitchFamily="18" charset="-78"/>
                          <a:cs typeface="Andalus" pitchFamily="18" charset="-78"/>
                        </a:rPr>
                        <a:t> group</a:t>
                      </a:r>
                      <a:endParaRPr lang="en-US" sz="1200" dirty="0">
                        <a:latin typeface="Andalus" pitchFamily="18" charset="-78"/>
                        <a:cs typeface="Andalus" pitchFamily="18" charset="-78"/>
                      </a:endParaRPr>
                    </a:p>
                  </a:txBody>
                  <a:tcPr/>
                </a:tc>
              </a:tr>
              <a:tr h="1160019">
                <a:tc>
                  <a:txBody>
                    <a:bodyPr/>
                    <a:lstStyle/>
                    <a:p>
                      <a:r>
                        <a:rPr lang="en-US" sz="1800" b="1" i="0" u="none" strike="noStrike" kern="1200" baseline="0" dirty="0" err="1" smtClean="0">
                          <a:solidFill>
                            <a:schemeClr val="tx1"/>
                          </a:solidFill>
                          <a:latin typeface="Andalus" pitchFamily="18" charset="-78"/>
                          <a:ea typeface="+mn-ea"/>
                          <a:cs typeface="Andalus" pitchFamily="18" charset="-78"/>
                        </a:rPr>
                        <a:t>Offenbacher</a:t>
                      </a:r>
                      <a:endParaRPr lang="en-US" sz="1800" b="1" i="0" u="none" strike="noStrike" kern="1200" baseline="0" dirty="0" smtClean="0">
                        <a:solidFill>
                          <a:schemeClr val="tx1"/>
                        </a:solidFill>
                        <a:latin typeface="Andalus" pitchFamily="18" charset="-78"/>
                        <a:ea typeface="+mn-ea"/>
                        <a:cs typeface="Andalus" pitchFamily="18" charset="-78"/>
                      </a:endParaRPr>
                    </a:p>
                    <a:p>
                      <a:r>
                        <a:rPr lang="en-US" sz="1800" b="1" i="0" u="none" strike="noStrike" kern="1200" baseline="0" dirty="0" smtClean="0">
                          <a:solidFill>
                            <a:schemeClr val="tx1"/>
                          </a:solidFill>
                          <a:latin typeface="Andalus" pitchFamily="18" charset="-78"/>
                          <a:ea typeface="+mn-ea"/>
                          <a:cs typeface="Andalus" pitchFamily="18" charset="-78"/>
                        </a:rPr>
                        <a:t>S, </a:t>
                      </a:r>
                      <a:r>
                        <a:rPr lang="en-US" sz="1800" b="1" i="0" u="none" strike="noStrike" kern="1200" baseline="0" dirty="0" err="1" smtClean="0">
                          <a:solidFill>
                            <a:schemeClr val="tx1"/>
                          </a:solidFill>
                          <a:latin typeface="Andalus" pitchFamily="18" charset="-78"/>
                          <a:ea typeface="+mn-ea"/>
                          <a:cs typeface="Andalus" pitchFamily="18" charset="-78"/>
                        </a:rPr>
                        <a:t>Odle</a:t>
                      </a:r>
                      <a:r>
                        <a:rPr lang="en-US" sz="1800" b="1" i="0" u="none" strike="noStrike" kern="1200" baseline="0" dirty="0" smtClean="0">
                          <a:solidFill>
                            <a:schemeClr val="tx1"/>
                          </a:solidFill>
                          <a:latin typeface="Andalus" pitchFamily="18" charset="-78"/>
                          <a:ea typeface="+mn-ea"/>
                          <a:cs typeface="Andalus" pitchFamily="18" charset="-78"/>
                        </a:rPr>
                        <a:t> BM</a:t>
                      </a:r>
                    </a:p>
                    <a:p>
                      <a:r>
                        <a:rPr lang="en-US" sz="1800" b="1" i="0" u="none" strike="noStrike" kern="1200" baseline="0" dirty="0" smtClean="0">
                          <a:solidFill>
                            <a:schemeClr val="tx1"/>
                          </a:solidFill>
                          <a:latin typeface="Andalus" pitchFamily="18" charset="-78"/>
                          <a:ea typeface="+mn-ea"/>
                          <a:cs typeface="Andalus" pitchFamily="18" charset="-78"/>
                        </a:rPr>
                        <a:t>et al (1989)</a:t>
                      </a:r>
                      <a:endParaRPr lang="en-US" dirty="0">
                        <a:solidFill>
                          <a:schemeClr val="tx1"/>
                        </a:solidFill>
                        <a:latin typeface="Andalus" pitchFamily="18" charset="-78"/>
                        <a:cs typeface="Andalus" pitchFamily="18" charset="-78"/>
                      </a:endParaRPr>
                    </a:p>
                  </a:txBody>
                  <a:tcPr/>
                </a:tc>
                <a:tc>
                  <a:txBody>
                    <a:bodyPr/>
                    <a:lstStyle/>
                    <a:p>
                      <a:r>
                        <a:rPr lang="en-US" sz="1200" b="0" i="0" u="none" strike="noStrike" kern="1200" baseline="0" dirty="0" smtClean="0">
                          <a:solidFill>
                            <a:schemeClr val="dk1"/>
                          </a:solidFill>
                          <a:latin typeface="Andalus" pitchFamily="18" charset="-78"/>
                          <a:ea typeface="+mn-ea"/>
                          <a:cs typeface="Andalus" pitchFamily="18" charset="-78"/>
                        </a:rPr>
                        <a:t>metabolites of cyclooxygenase</a:t>
                      </a:r>
                    </a:p>
                    <a:p>
                      <a:r>
                        <a:rPr lang="en-US" sz="1200" b="0" i="0" u="none" strike="noStrike" kern="1200" baseline="0" dirty="0" smtClean="0">
                          <a:solidFill>
                            <a:schemeClr val="dk1"/>
                          </a:solidFill>
                          <a:latin typeface="Andalus" pitchFamily="18" charset="-78"/>
                          <a:ea typeface="+mn-ea"/>
                          <a:cs typeface="Andalus" pitchFamily="18" charset="-78"/>
                        </a:rPr>
                        <a:t>(co) during the progression of periodontitis</a:t>
                      </a:r>
                      <a:endParaRPr lang="en-US" sz="1200" dirty="0">
                        <a:latin typeface="Andalus" pitchFamily="18" charset="-78"/>
                        <a:cs typeface="Andalus" pitchFamily="18" charset="-78"/>
                      </a:endParaRPr>
                    </a:p>
                  </a:txBody>
                  <a:tcPr/>
                </a:tc>
                <a:tc>
                  <a:txBody>
                    <a:bodyPr/>
                    <a:lstStyle/>
                    <a:p>
                      <a:r>
                        <a:rPr lang="en-US" sz="1200" b="0" i="0" u="none" strike="noStrike" kern="1200" baseline="0" dirty="0" err="1" smtClean="0">
                          <a:solidFill>
                            <a:schemeClr val="dk1"/>
                          </a:solidFill>
                          <a:latin typeface="Andalus" pitchFamily="18" charset="-78"/>
                          <a:ea typeface="+mn-ea"/>
                          <a:cs typeface="Andalus" pitchFamily="18" charset="-78"/>
                        </a:rPr>
                        <a:t>Flurbiprofen</a:t>
                      </a:r>
                      <a:endParaRPr lang="en-US" sz="1200" dirty="0">
                        <a:latin typeface="Andalus" pitchFamily="18" charset="-78"/>
                        <a:cs typeface="Andalus" pitchFamily="18" charset="-78"/>
                      </a:endParaRPr>
                    </a:p>
                  </a:txBody>
                  <a:tcPr/>
                </a:tc>
                <a:tc>
                  <a:txBody>
                    <a:bodyPr/>
                    <a:lstStyle/>
                    <a:p>
                      <a:r>
                        <a:rPr lang="en-US" sz="1600" dirty="0" err="1" smtClean="0">
                          <a:latin typeface="Andalus" pitchFamily="18" charset="-78"/>
                          <a:cs typeface="Andalus" pitchFamily="18" charset="-78"/>
                        </a:rPr>
                        <a:t>Crevicular</a:t>
                      </a:r>
                      <a:r>
                        <a:rPr lang="en-US" sz="1600" dirty="0" smtClean="0">
                          <a:latin typeface="Andalus" pitchFamily="18" charset="-78"/>
                          <a:cs typeface="Andalus" pitchFamily="18" charset="-78"/>
                        </a:rPr>
                        <a:t> fluid</a:t>
                      </a:r>
                    </a:p>
                    <a:p>
                      <a:r>
                        <a:rPr lang="en-US" sz="1600" dirty="0" smtClean="0">
                          <a:latin typeface="Andalus" pitchFamily="18" charset="-78"/>
                          <a:cs typeface="Andalus" pitchFamily="18" charset="-78"/>
                        </a:rPr>
                        <a:t>levels of PGE2</a:t>
                      </a:r>
                    </a:p>
                    <a:p>
                      <a:r>
                        <a:rPr lang="en-US" sz="1600" dirty="0" smtClean="0">
                          <a:latin typeface="Andalus" pitchFamily="18" charset="-78"/>
                          <a:cs typeface="Andalus" pitchFamily="18" charset="-78"/>
                        </a:rPr>
                        <a:t>and TXB2</a:t>
                      </a:r>
                      <a:endParaRPr lang="en-US" sz="1600" dirty="0">
                        <a:latin typeface="Andalus" pitchFamily="18" charset="-78"/>
                        <a:cs typeface="Andalus" pitchFamily="18" charset="-78"/>
                      </a:endParaRPr>
                    </a:p>
                  </a:txBody>
                  <a:tcPr/>
                </a:tc>
                <a:tc>
                  <a:txBody>
                    <a:bodyPr/>
                    <a:lstStyle/>
                    <a:p>
                      <a:r>
                        <a:rPr lang="en-US" sz="1800" b="0" i="0" u="none" strike="noStrike" kern="1200" baseline="0" dirty="0" smtClean="0">
                          <a:solidFill>
                            <a:schemeClr val="dk1"/>
                          </a:solidFill>
                          <a:latin typeface="Andalus" pitchFamily="18" charset="-78"/>
                          <a:ea typeface="+mn-ea"/>
                          <a:cs typeface="Andalus" pitchFamily="18" charset="-78"/>
                        </a:rPr>
                        <a:t>Rhesus monkey</a:t>
                      </a:r>
                      <a:endParaRPr lang="en-US" dirty="0">
                        <a:latin typeface="Andalus" pitchFamily="18" charset="-78"/>
                        <a:cs typeface="Andalus" pitchFamily="18" charset="-78"/>
                      </a:endParaRPr>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prevented rise in</a:t>
                      </a:r>
                    </a:p>
                    <a:p>
                      <a:r>
                        <a:rPr lang="en-US" sz="1400" b="0" i="0" u="none" strike="noStrike" kern="1200" baseline="0" dirty="0" smtClean="0">
                          <a:solidFill>
                            <a:schemeClr val="dk1"/>
                          </a:solidFill>
                          <a:latin typeface="Andalus" pitchFamily="18" charset="-78"/>
                          <a:ea typeface="+mn-ea"/>
                          <a:cs typeface="Andalus" pitchFamily="18" charset="-78"/>
                        </a:rPr>
                        <a:t>TXB2, but did not</a:t>
                      </a:r>
                    </a:p>
                    <a:p>
                      <a:r>
                        <a:rPr lang="en-US" sz="1400" b="0" i="0" u="none" strike="noStrike" kern="1200" baseline="0" dirty="0" smtClean="0">
                          <a:solidFill>
                            <a:schemeClr val="dk1"/>
                          </a:solidFill>
                          <a:latin typeface="Andalus" pitchFamily="18" charset="-78"/>
                          <a:ea typeface="+mn-ea"/>
                          <a:cs typeface="Andalus" pitchFamily="18" charset="-78"/>
                        </a:rPr>
                        <a:t>affect increase in PGE2.</a:t>
                      </a:r>
                      <a:endParaRPr lang="en-US" sz="1400" dirty="0">
                        <a:latin typeface="Andalus" pitchFamily="18" charset="-78"/>
                        <a:cs typeface="Andalus" pitchFamily="18" charset="-78"/>
                      </a:endParaRPr>
                    </a:p>
                  </a:txBody>
                  <a:tcPr/>
                </a:tc>
              </a:tr>
              <a:tr h="1190545">
                <a:tc>
                  <a:txBody>
                    <a:bodyPr/>
                    <a:lstStyle/>
                    <a:p>
                      <a:r>
                        <a:rPr lang="da-DK" b="1" dirty="0" smtClean="0">
                          <a:solidFill>
                            <a:schemeClr val="tx1"/>
                          </a:solidFill>
                          <a:latin typeface="Andalus" pitchFamily="18" charset="-78"/>
                          <a:cs typeface="Andalus" pitchFamily="18" charset="-78"/>
                        </a:rPr>
                        <a:t>Heasman</a:t>
                      </a:r>
                    </a:p>
                    <a:p>
                      <a:r>
                        <a:rPr lang="da-DK" b="1" dirty="0" smtClean="0">
                          <a:solidFill>
                            <a:schemeClr val="tx1"/>
                          </a:solidFill>
                          <a:latin typeface="Andalus" pitchFamily="18" charset="-78"/>
                          <a:cs typeface="Andalus" pitchFamily="18" charset="-78"/>
                        </a:rPr>
                        <a:t>PA, et al</a:t>
                      </a:r>
                    </a:p>
                    <a:p>
                      <a:r>
                        <a:rPr lang="da-DK" b="1" dirty="0" smtClean="0">
                          <a:solidFill>
                            <a:schemeClr val="tx1"/>
                          </a:solidFill>
                          <a:latin typeface="Andalus" pitchFamily="18" charset="-78"/>
                          <a:cs typeface="Andalus" pitchFamily="18" charset="-78"/>
                        </a:rPr>
                        <a:t>(1993)</a:t>
                      </a:r>
                      <a:endParaRPr lang="en-US" b="1" dirty="0">
                        <a:solidFill>
                          <a:schemeClr val="tx1"/>
                        </a:solidFill>
                        <a:latin typeface="Andalus" pitchFamily="18" charset="-78"/>
                        <a:cs typeface="Andalus" pitchFamily="18" charset="-78"/>
                      </a:endParaRPr>
                    </a:p>
                  </a:txBody>
                  <a:tcPr/>
                </a:tc>
                <a:tc>
                  <a:txBody>
                    <a:bodyPr/>
                    <a:lstStyle/>
                    <a:p>
                      <a:r>
                        <a:rPr lang="en-US" sz="1200" dirty="0" smtClean="0">
                          <a:latin typeface="Andalus" pitchFamily="18" charset="-78"/>
                          <a:cs typeface="Andalus" pitchFamily="18" charset="-78"/>
                        </a:rPr>
                        <a:t>efficacy of</a:t>
                      </a:r>
                    </a:p>
                    <a:p>
                      <a:r>
                        <a:rPr lang="en-US" sz="1200" dirty="0" err="1" smtClean="0">
                          <a:latin typeface="Andalus" pitchFamily="18" charset="-78"/>
                          <a:cs typeface="Andalus" pitchFamily="18" charset="-78"/>
                        </a:rPr>
                        <a:t>flurbiprofen</a:t>
                      </a:r>
                      <a:r>
                        <a:rPr lang="en-US" sz="1200" dirty="0" smtClean="0">
                          <a:latin typeface="Andalus" pitchFamily="18" charset="-78"/>
                          <a:cs typeface="Andalus" pitchFamily="18" charset="-78"/>
                        </a:rPr>
                        <a:t> (50mg) on both</a:t>
                      </a:r>
                    </a:p>
                    <a:p>
                      <a:r>
                        <a:rPr lang="en-US" sz="1200" dirty="0" smtClean="0">
                          <a:latin typeface="Andalus" pitchFamily="18" charset="-78"/>
                          <a:cs typeface="Andalus" pitchFamily="18" charset="-78"/>
                        </a:rPr>
                        <a:t>developing and established</a:t>
                      </a:r>
                    </a:p>
                    <a:p>
                      <a:r>
                        <a:rPr lang="en-US" sz="1200" dirty="0" smtClean="0">
                          <a:latin typeface="Andalus" pitchFamily="18" charset="-78"/>
                          <a:cs typeface="Andalus" pitchFamily="18" charset="-78"/>
                        </a:rPr>
                        <a:t>gingivitis</a:t>
                      </a:r>
                      <a:endParaRPr lang="en-US" sz="1200" dirty="0">
                        <a:latin typeface="Andalus" pitchFamily="18" charset="-78"/>
                        <a:cs typeface="Andalus" pitchFamily="18" charset="-78"/>
                      </a:endParaRPr>
                    </a:p>
                  </a:txBody>
                  <a:tcPr/>
                </a:tc>
                <a:tc>
                  <a:txBody>
                    <a:bodyPr/>
                    <a:lstStyle/>
                    <a:p>
                      <a:r>
                        <a:rPr lang="en-US" sz="1200" b="0" i="0" u="none" strike="noStrike" kern="1200" baseline="0" dirty="0" err="1" smtClean="0">
                          <a:solidFill>
                            <a:schemeClr val="dk1"/>
                          </a:solidFill>
                          <a:latin typeface="Andalus" pitchFamily="18" charset="-78"/>
                          <a:ea typeface="+mn-ea"/>
                          <a:cs typeface="Andalus" pitchFamily="18" charset="-78"/>
                        </a:rPr>
                        <a:t>Flurbiprofen</a:t>
                      </a:r>
                      <a:endParaRPr lang="en-US" sz="1200" dirty="0">
                        <a:latin typeface="Andalus" pitchFamily="18" charset="-78"/>
                        <a:cs typeface="Andalus" pitchFamily="18" charset="-78"/>
                      </a:endParaRPr>
                    </a:p>
                  </a:txBody>
                  <a:tcPr/>
                </a:tc>
                <a:tc>
                  <a:txBody>
                    <a:bodyPr/>
                    <a:lstStyle/>
                    <a:p>
                      <a:r>
                        <a:rPr lang="en-US" sz="1400" dirty="0" smtClean="0">
                          <a:latin typeface="Andalus" pitchFamily="18" charset="-78"/>
                          <a:cs typeface="Andalus" pitchFamily="18" charset="-78"/>
                        </a:rPr>
                        <a:t>GCF</a:t>
                      </a:r>
                    </a:p>
                    <a:p>
                      <a:r>
                        <a:rPr lang="en-US" sz="1400" dirty="0" smtClean="0">
                          <a:latin typeface="Andalus" pitchFamily="18" charset="-78"/>
                          <a:cs typeface="Andalus" pitchFamily="18" charset="-78"/>
                        </a:rPr>
                        <a:t>concentration</a:t>
                      </a:r>
                    </a:p>
                    <a:p>
                      <a:r>
                        <a:rPr lang="en-US" sz="1400" dirty="0" smtClean="0">
                          <a:latin typeface="Andalus" pitchFamily="18" charset="-78"/>
                          <a:cs typeface="Andalus" pitchFamily="18" charset="-78"/>
                        </a:rPr>
                        <a:t>of PGE2, TXB2</a:t>
                      </a:r>
                    </a:p>
                    <a:p>
                      <a:r>
                        <a:rPr lang="en-US" sz="1400" dirty="0" smtClean="0">
                          <a:latin typeface="Andalus" pitchFamily="18" charset="-78"/>
                          <a:cs typeface="Andalus" pitchFamily="18" charset="-78"/>
                        </a:rPr>
                        <a:t>and LTB4,</a:t>
                      </a:r>
                    </a:p>
                    <a:p>
                      <a:r>
                        <a:rPr lang="en-US" sz="1400" dirty="0" smtClean="0">
                          <a:latin typeface="Andalus" pitchFamily="18" charset="-78"/>
                          <a:cs typeface="Andalus" pitchFamily="18" charset="-78"/>
                        </a:rPr>
                        <a:t>Bleeding index</a:t>
                      </a:r>
                      <a:endParaRPr lang="en-US" sz="1400" dirty="0">
                        <a:latin typeface="Andalus" pitchFamily="18" charset="-78"/>
                        <a:cs typeface="Andalus" pitchFamily="18" charset="-78"/>
                      </a:endParaRPr>
                    </a:p>
                  </a:txBody>
                  <a:tcPr/>
                </a:tc>
                <a:tc>
                  <a:txBody>
                    <a:bodyPr/>
                    <a:lstStyle/>
                    <a:p>
                      <a:r>
                        <a:rPr lang="en-US" sz="1800" b="0" i="0" u="none" strike="noStrike" kern="1200" baseline="0" dirty="0" smtClean="0">
                          <a:solidFill>
                            <a:schemeClr val="dk1"/>
                          </a:solidFill>
                          <a:latin typeface="Andalus" pitchFamily="18" charset="-78"/>
                          <a:ea typeface="+mn-ea"/>
                          <a:cs typeface="Andalus" pitchFamily="18" charset="-78"/>
                        </a:rPr>
                        <a:t>Human</a:t>
                      </a:r>
                      <a:endParaRPr lang="en-US" dirty="0">
                        <a:latin typeface="Andalus" pitchFamily="18" charset="-78"/>
                        <a:cs typeface="Andalus" pitchFamily="18" charset="-78"/>
                      </a:endParaRPr>
                    </a:p>
                  </a:txBody>
                  <a:tcPr/>
                </a:tc>
                <a:tc>
                  <a:txBody>
                    <a:bodyPr/>
                    <a:lstStyle/>
                    <a:p>
                      <a:r>
                        <a:rPr lang="en-US" sz="1100" dirty="0" smtClean="0">
                          <a:latin typeface="Andalus" pitchFamily="18" charset="-78"/>
                          <a:cs typeface="Andalus" pitchFamily="18" charset="-78"/>
                        </a:rPr>
                        <a:t> </a:t>
                      </a:r>
                      <a:r>
                        <a:rPr lang="en-US" sz="1200" dirty="0" smtClean="0">
                          <a:latin typeface="Andalus" pitchFamily="18" charset="-78"/>
                          <a:cs typeface="Andalus" pitchFamily="18" charset="-78"/>
                        </a:rPr>
                        <a:t>control gingival</a:t>
                      </a:r>
                    </a:p>
                    <a:p>
                      <a:r>
                        <a:rPr lang="en-US" sz="1200" dirty="0" smtClean="0">
                          <a:latin typeface="Andalus" pitchFamily="18" charset="-78"/>
                          <a:cs typeface="Andalus" pitchFamily="18" charset="-78"/>
                        </a:rPr>
                        <a:t>inflammation with both</a:t>
                      </a:r>
                    </a:p>
                    <a:p>
                      <a:r>
                        <a:rPr lang="en-US" sz="1200" dirty="0" smtClean="0">
                          <a:latin typeface="Andalus" pitchFamily="18" charset="-78"/>
                          <a:cs typeface="Andalus" pitchFamily="18" charset="-78"/>
                        </a:rPr>
                        <a:t>preventive and therapeutic</a:t>
                      </a:r>
                    </a:p>
                    <a:p>
                      <a:r>
                        <a:rPr lang="en-US" sz="1200" dirty="0" smtClean="0">
                          <a:latin typeface="Andalus" pitchFamily="18" charset="-78"/>
                          <a:cs typeface="Andalus" pitchFamily="18" charset="-78"/>
                        </a:rPr>
                        <a:t>properties</a:t>
                      </a:r>
                      <a:endParaRPr lang="en-US" sz="1200" dirty="0">
                        <a:latin typeface="Andalus" pitchFamily="18" charset="-78"/>
                        <a:cs typeface="Andalus" pitchFamily="18" charset="-78"/>
                      </a:endParaRPr>
                    </a:p>
                  </a:txBody>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515112"/>
          </a:xfrm>
        </p:spPr>
        <p:txBody>
          <a:bodyPr>
            <a:noAutofit/>
          </a:bodyPr>
          <a:lstStyle/>
          <a:p>
            <a:r>
              <a:rPr lang="en-US" sz="4000" dirty="0" err="1" smtClean="0"/>
              <a:t>Bisphosphonates</a:t>
            </a:r>
            <a:endParaRPr lang="en-US" sz="4000" dirty="0"/>
          </a:p>
        </p:txBody>
      </p:sp>
      <p:sp>
        <p:nvSpPr>
          <p:cNvPr id="3" name="Content Placeholder 2"/>
          <p:cNvSpPr>
            <a:spLocks noGrp="1"/>
          </p:cNvSpPr>
          <p:nvPr>
            <p:ph idx="1"/>
          </p:nvPr>
        </p:nvSpPr>
        <p:spPr>
          <a:xfrm>
            <a:off x="457200" y="1295400"/>
            <a:ext cx="8229600" cy="5181600"/>
          </a:xfrm>
        </p:spPr>
        <p:txBody>
          <a:bodyPr>
            <a:normAutofit/>
          </a:bodyPr>
          <a:lstStyle/>
          <a:p>
            <a:r>
              <a:rPr lang="en-US" sz="2100" dirty="0" smtClean="0"/>
              <a:t>The </a:t>
            </a:r>
            <a:r>
              <a:rPr lang="en-US" sz="2100" dirty="0" err="1" smtClean="0"/>
              <a:t>bisphosphonates</a:t>
            </a:r>
            <a:r>
              <a:rPr lang="en-US" sz="2100" dirty="0" smtClean="0"/>
              <a:t> are bone-seeking agents . inhibit bone </a:t>
            </a:r>
            <a:r>
              <a:rPr lang="en-US" sz="2100" dirty="0" err="1" smtClean="0"/>
              <a:t>resorption</a:t>
            </a:r>
            <a:r>
              <a:rPr lang="en-US" sz="2100" dirty="0" smtClean="0"/>
              <a:t> by disrupting </a:t>
            </a:r>
            <a:r>
              <a:rPr lang="en-US" sz="2100" dirty="0" err="1" smtClean="0"/>
              <a:t>osteoclast</a:t>
            </a:r>
            <a:r>
              <a:rPr lang="en-US" sz="2100" dirty="0" smtClean="0"/>
              <a:t> activity. </a:t>
            </a:r>
          </a:p>
          <a:p>
            <a:endParaRPr lang="en-US" sz="2100" dirty="0" smtClean="0"/>
          </a:p>
          <a:p>
            <a:r>
              <a:rPr lang="en-US" sz="2100" dirty="0" smtClean="0"/>
              <a:t>Interfere with </a:t>
            </a:r>
            <a:r>
              <a:rPr lang="en-US" sz="2100" dirty="0" err="1" smtClean="0"/>
              <a:t>osteoclastic</a:t>
            </a:r>
            <a:r>
              <a:rPr lang="en-US" sz="2100" dirty="0" smtClean="0"/>
              <a:t> metabolism and secretion of </a:t>
            </a:r>
            <a:r>
              <a:rPr lang="en-US" sz="2100" dirty="0" err="1" smtClean="0"/>
              <a:t>lysosomal</a:t>
            </a:r>
            <a:r>
              <a:rPr lang="en-US" sz="2100" dirty="0" smtClean="0"/>
              <a:t> enzymes possess </a:t>
            </a:r>
            <a:r>
              <a:rPr lang="en-US" sz="2100" dirty="0" err="1" smtClean="0"/>
              <a:t>anticollagenase</a:t>
            </a:r>
            <a:r>
              <a:rPr lang="en-US" sz="2100" dirty="0" smtClean="0"/>
              <a:t> properties .</a:t>
            </a:r>
          </a:p>
          <a:p>
            <a:endParaRPr lang="en-US" sz="2100" dirty="0" smtClean="0"/>
          </a:p>
          <a:p>
            <a:r>
              <a:rPr lang="en-US" sz="2100" dirty="0" smtClean="0"/>
              <a:t>Treatment with the </a:t>
            </a:r>
            <a:r>
              <a:rPr lang="en-US" sz="2100" dirty="0" err="1" smtClean="0"/>
              <a:t>bisphosphonate</a:t>
            </a:r>
            <a:r>
              <a:rPr lang="en-US" sz="2100" dirty="0" smtClean="0"/>
              <a:t>  significantly increased bone density compared with placebo.</a:t>
            </a:r>
            <a:r>
              <a:rPr lang="en-US" sz="2100" baseline="30000" dirty="0" smtClean="0"/>
              <a:t>9</a:t>
            </a:r>
            <a:endParaRPr lang="en-US" sz="2100" dirty="0" smtClean="0"/>
          </a:p>
          <a:p>
            <a:endParaRPr lang="en-US" sz="2100" dirty="0" smtClean="0"/>
          </a:p>
          <a:p>
            <a:r>
              <a:rPr lang="en-US" sz="2100" dirty="0" smtClean="0"/>
              <a:t>In human studies, these agents resulted in enhanced alveolar bone status and density .</a:t>
            </a:r>
            <a:r>
              <a:rPr lang="en-US" sz="2100" baseline="30000" dirty="0" smtClean="0"/>
              <a:t>10</a:t>
            </a:r>
            <a:endParaRPr lang="en-US" sz="2100" dirty="0" smtClean="0"/>
          </a:p>
          <a:p>
            <a:endParaRPr lang="en-US" sz="2100" dirty="0" smtClean="0"/>
          </a:p>
          <a:p>
            <a:r>
              <a:rPr lang="en-US" sz="2100" dirty="0" smtClean="0"/>
              <a:t>The ability of </a:t>
            </a:r>
            <a:r>
              <a:rPr lang="en-US" sz="2100" dirty="0" err="1" smtClean="0"/>
              <a:t>bisphosphonates</a:t>
            </a:r>
            <a:r>
              <a:rPr lang="en-US" sz="2100" dirty="0" smtClean="0"/>
              <a:t> to modulate </a:t>
            </a:r>
            <a:r>
              <a:rPr lang="en-US" sz="2100" dirty="0" err="1" smtClean="0"/>
              <a:t>osteoclast</a:t>
            </a:r>
            <a:r>
              <a:rPr lang="en-US" sz="2100" dirty="0" smtClean="0"/>
              <a:t> activity clearly may be useful in the treatment of periodontitis.</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ure47"/>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38200" y="228600"/>
            <a:ext cx="7433246" cy="5618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2819400" y="6400800"/>
            <a:ext cx="5791200" cy="338554"/>
          </a:xfrm>
          <a:prstGeom prst="rect">
            <a:avLst/>
          </a:prstGeom>
          <a:solidFill>
            <a:schemeClr val="accent1">
              <a:lumMod val="40000"/>
              <a:lumOff val="60000"/>
            </a:schemeClr>
          </a:solidFill>
        </p:spPr>
        <p:txBody>
          <a:bodyPr wrap="square" rtlCol="0">
            <a:spAutoFit/>
          </a:bodyPr>
          <a:lstStyle/>
          <a:p>
            <a:r>
              <a:rPr lang="en-US" sz="1600" dirty="0" smtClean="0"/>
              <a:t>       </a:t>
            </a:r>
            <a:r>
              <a:rPr lang="en-US" sz="1600" i="1" dirty="0" smtClean="0"/>
              <a:t>Source – </a:t>
            </a:r>
            <a:r>
              <a:rPr lang="en-US" sz="1600" i="1" dirty="0" smtClean="0">
                <a:hlinkClick r:id="rId3"/>
              </a:rPr>
              <a:t>www.ijdr.org</a:t>
            </a:r>
            <a:r>
              <a:rPr lang="en-US" sz="1600" i="1" dirty="0" smtClean="0"/>
              <a:t> ( last accessed on 16/12/14)</a:t>
            </a:r>
            <a:endParaRPr lang="en-US" sz="1600" i="1" dirty="0"/>
          </a:p>
        </p:txBody>
      </p:sp>
      <p:sp>
        <p:nvSpPr>
          <p:cNvPr id="5" name="TextBox 4"/>
          <p:cNvSpPr txBox="1"/>
          <p:nvPr/>
        </p:nvSpPr>
        <p:spPr>
          <a:xfrm>
            <a:off x="2209800" y="6019800"/>
            <a:ext cx="4267200" cy="369332"/>
          </a:xfrm>
          <a:prstGeom prst="rect">
            <a:avLst/>
          </a:prstGeom>
          <a:noFill/>
        </p:spPr>
        <p:txBody>
          <a:bodyPr wrap="square" rtlCol="0">
            <a:spAutoFit/>
          </a:bodyPr>
          <a:lstStyle/>
          <a:p>
            <a:r>
              <a:rPr lang="en-US" dirty="0" smtClean="0"/>
              <a:t>          Action of </a:t>
            </a:r>
            <a:r>
              <a:rPr lang="en-US" dirty="0" err="1" smtClean="0"/>
              <a:t>Bisphosphonates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0"/>
            <a:ext cx="8235784" cy="601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590800" y="6477000"/>
            <a:ext cx="5715000" cy="338554"/>
          </a:xfrm>
          <a:prstGeom prst="rect">
            <a:avLst/>
          </a:prstGeom>
          <a:solidFill>
            <a:schemeClr val="accent1">
              <a:lumMod val="40000"/>
              <a:lumOff val="60000"/>
            </a:schemeClr>
          </a:solidFill>
        </p:spPr>
        <p:txBody>
          <a:bodyPr wrap="square" rtlCol="0">
            <a:spAutoFit/>
          </a:bodyPr>
          <a:lstStyle/>
          <a:p>
            <a:r>
              <a:rPr lang="en-US" sz="1600" i="1" dirty="0" smtClean="0"/>
              <a:t>Source – </a:t>
            </a:r>
            <a:r>
              <a:rPr lang="en-US" sz="1600" i="1" dirty="0" smtClean="0">
                <a:hlinkClick r:id="rId3"/>
              </a:rPr>
              <a:t>www.dentalpress.org</a:t>
            </a:r>
            <a:r>
              <a:rPr lang="en-US" sz="1600" i="1" dirty="0" smtClean="0"/>
              <a:t> (last accessed on 15/12/14)</a:t>
            </a:r>
            <a:endParaRPr lang="en-US" sz="16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698622328"/>
              </p:ext>
            </p:extLst>
          </p:nvPr>
        </p:nvGraphicFramePr>
        <p:xfrm>
          <a:off x="76200" y="228600"/>
          <a:ext cx="9067800" cy="6095999"/>
        </p:xfrm>
        <a:graphic>
          <a:graphicData uri="http://schemas.openxmlformats.org/drawingml/2006/table">
            <a:tbl>
              <a:tblPr firstRow="1" bandRow="1">
                <a:tableStyleId>{284E427A-3D55-4303-BF80-6455036E1DE7}</a:tableStyleId>
              </a:tblPr>
              <a:tblGrid>
                <a:gridCol w="1511300"/>
                <a:gridCol w="1511300"/>
                <a:gridCol w="1511300"/>
                <a:gridCol w="1511300"/>
                <a:gridCol w="1007533"/>
                <a:gridCol w="2015067"/>
              </a:tblGrid>
              <a:tr h="754144">
                <a:tc>
                  <a:txBody>
                    <a:bodyPr/>
                    <a:lstStyle/>
                    <a:p>
                      <a:r>
                        <a:rPr lang="en-US" dirty="0" smtClean="0"/>
                        <a:t>Author</a:t>
                      </a:r>
                      <a:endParaRPr lang="en-US" dirty="0"/>
                    </a:p>
                  </a:txBody>
                  <a:tcPr/>
                </a:tc>
                <a:tc>
                  <a:txBody>
                    <a:bodyPr/>
                    <a:lstStyle/>
                    <a:p>
                      <a:r>
                        <a:rPr lang="en-US" sz="1800" b="0" i="0" u="none" strike="noStrike" kern="1200" baseline="0" dirty="0" smtClean="0">
                          <a:solidFill>
                            <a:schemeClr val="lt1"/>
                          </a:solidFill>
                          <a:latin typeface="+mn-lt"/>
                          <a:ea typeface="+mn-ea"/>
                          <a:cs typeface="+mn-cs"/>
                        </a:rPr>
                        <a:t>Purpose</a:t>
                      </a:r>
                      <a:endParaRPr lang="en-US" dirty="0"/>
                    </a:p>
                  </a:txBody>
                  <a:tcPr/>
                </a:tc>
                <a:tc>
                  <a:txBody>
                    <a:bodyPr/>
                    <a:lstStyle/>
                    <a:p>
                      <a:r>
                        <a:rPr lang="en-US" sz="1400" dirty="0" smtClean="0"/>
                        <a:t>Host</a:t>
                      </a:r>
                    </a:p>
                    <a:p>
                      <a:r>
                        <a:rPr lang="en-US" sz="1400" dirty="0" smtClean="0"/>
                        <a:t>modulating</a:t>
                      </a:r>
                    </a:p>
                    <a:p>
                      <a:r>
                        <a:rPr lang="en-US" sz="1400" dirty="0" smtClean="0"/>
                        <a:t>agent</a:t>
                      </a:r>
                      <a:endParaRPr lang="en-US" sz="1400" dirty="0"/>
                    </a:p>
                  </a:txBody>
                  <a:tcPr/>
                </a:tc>
                <a:tc>
                  <a:txBody>
                    <a:bodyPr/>
                    <a:lstStyle/>
                    <a:p>
                      <a:r>
                        <a:rPr lang="en-US" sz="1800" b="0" i="0" u="none" strike="noStrike" kern="1200" baseline="0" dirty="0" smtClean="0">
                          <a:solidFill>
                            <a:schemeClr val="lt1"/>
                          </a:solidFill>
                          <a:latin typeface="+mn-lt"/>
                          <a:ea typeface="+mn-ea"/>
                          <a:cs typeface="+mn-cs"/>
                        </a:rPr>
                        <a:t>Parameters</a:t>
                      </a:r>
                      <a:endParaRPr lang="en-US" dirty="0"/>
                    </a:p>
                  </a:txBody>
                  <a:tcPr/>
                </a:tc>
                <a:tc>
                  <a:txBody>
                    <a:bodyPr/>
                    <a:lstStyle/>
                    <a:p>
                      <a:r>
                        <a:rPr lang="en-US" sz="1800" b="0" i="0" u="none" strike="noStrike" kern="1200" baseline="0" dirty="0" smtClean="0">
                          <a:solidFill>
                            <a:schemeClr val="lt1"/>
                          </a:solidFill>
                          <a:latin typeface="+mn-lt"/>
                          <a:ea typeface="+mn-ea"/>
                          <a:cs typeface="+mn-cs"/>
                        </a:rPr>
                        <a:t>Subjects</a:t>
                      </a:r>
                      <a:endParaRPr lang="en-US" dirty="0"/>
                    </a:p>
                  </a:txBody>
                  <a:tcPr/>
                </a:tc>
                <a:tc>
                  <a:txBody>
                    <a:bodyPr/>
                    <a:lstStyle/>
                    <a:p>
                      <a:r>
                        <a:rPr lang="en-US" dirty="0" smtClean="0"/>
                        <a:t>Results</a:t>
                      </a:r>
                      <a:endParaRPr lang="en-US" dirty="0"/>
                    </a:p>
                  </a:txBody>
                  <a:tcPr/>
                </a:tc>
              </a:tr>
              <a:tr h="1036948">
                <a:tc>
                  <a:txBody>
                    <a:bodyPr/>
                    <a:lstStyle/>
                    <a:p>
                      <a:r>
                        <a:rPr lang="en-US" sz="1600" b="1" dirty="0" smtClean="0">
                          <a:latin typeface="Andalus" pitchFamily="18" charset="-78"/>
                          <a:cs typeface="Andalus" pitchFamily="18" charset="-78"/>
                        </a:rPr>
                        <a:t>Shoji </a:t>
                      </a:r>
                      <a:r>
                        <a:rPr lang="en-US" sz="1600" b="1" dirty="0" err="1" smtClean="0">
                          <a:latin typeface="Andalus" pitchFamily="18" charset="-78"/>
                          <a:cs typeface="Andalus" pitchFamily="18" charset="-78"/>
                        </a:rPr>
                        <a:t>K,Horiuchi</a:t>
                      </a:r>
                      <a:endParaRPr lang="en-US" sz="1600" b="1" dirty="0" smtClean="0">
                        <a:latin typeface="Andalus" pitchFamily="18" charset="-78"/>
                        <a:cs typeface="Andalus" pitchFamily="18" charset="-78"/>
                      </a:endParaRPr>
                    </a:p>
                    <a:p>
                      <a:r>
                        <a:rPr lang="en-US" sz="1600" b="1" dirty="0" smtClean="0">
                          <a:latin typeface="Andalus" pitchFamily="18" charset="-78"/>
                          <a:cs typeface="Andalus" pitchFamily="18" charset="-78"/>
                        </a:rPr>
                        <a:t>H (1995)</a:t>
                      </a:r>
                      <a:endParaRPr lang="en-US" sz="1600" b="1" dirty="0">
                        <a:latin typeface="Andalus" pitchFamily="18" charset="-78"/>
                        <a:cs typeface="Andalus" pitchFamily="18" charset="-78"/>
                      </a:endParaRPr>
                    </a:p>
                  </a:txBody>
                  <a:tcPr/>
                </a:tc>
                <a:tc>
                  <a:txBody>
                    <a:bodyPr/>
                    <a:lstStyle/>
                    <a:p>
                      <a:r>
                        <a:rPr lang="en-US" sz="1200" dirty="0" smtClean="0"/>
                        <a:t>Efficacy of </a:t>
                      </a:r>
                      <a:r>
                        <a:rPr lang="en-US" sz="1200" dirty="0" err="1" smtClean="0"/>
                        <a:t>risendronate</a:t>
                      </a:r>
                      <a:r>
                        <a:rPr lang="en-US" sz="1200" dirty="0" smtClean="0"/>
                        <a:t> to prevent</a:t>
                      </a:r>
                    </a:p>
                    <a:p>
                      <a:r>
                        <a:rPr lang="en-US" sz="1200" dirty="0" smtClean="0"/>
                        <a:t>alveolar bone </a:t>
                      </a:r>
                      <a:r>
                        <a:rPr lang="en-US" sz="1200" dirty="0" err="1" smtClean="0"/>
                        <a:t>resorption</a:t>
                      </a:r>
                      <a:endParaRPr lang="en-US" sz="1200" dirty="0"/>
                    </a:p>
                  </a:txBody>
                  <a:tcPr/>
                </a:tc>
                <a:tc>
                  <a:txBody>
                    <a:bodyPr/>
                    <a:lstStyle/>
                    <a:p>
                      <a:r>
                        <a:rPr lang="en-US" sz="1600" b="0" i="0" u="none" strike="noStrike" kern="1200" baseline="0" dirty="0" err="1" smtClean="0">
                          <a:solidFill>
                            <a:schemeClr val="dk1"/>
                          </a:solidFill>
                          <a:latin typeface="Andalus" pitchFamily="18" charset="-78"/>
                          <a:ea typeface="+mn-ea"/>
                          <a:cs typeface="Andalus" pitchFamily="18" charset="-78"/>
                        </a:rPr>
                        <a:t>Risendronate</a:t>
                      </a:r>
                      <a:endParaRPr lang="en-US" sz="1600" dirty="0">
                        <a:latin typeface="Andalus" pitchFamily="18" charset="-78"/>
                        <a:cs typeface="Andalus" pitchFamily="18" charset="-78"/>
                      </a:endParaRPr>
                    </a:p>
                  </a:txBody>
                  <a:tcPr/>
                </a:tc>
                <a:tc>
                  <a:txBody>
                    <a:bodyPr/>
                    <a:lstStyle/>
                    <a:p>
                      <a:r>
                        <a:rPr lang="en-US" sz="1600" b="0" i="0" u="none" strike="noStrike" kern="1200" baseline="0" dirty="0" smtClean="0">
                          <a:solidFill>
                            <a:schemeClr val="dk1"/>
                          </a:solidFill>
                          <a:latin typeface="+mn-lt"/>
                          <a:ea typeface="+mn-ea"/>
                          <a:cs typeface="+mn-cs"/>
                        </a:rPr>
                        <a:t>Bone mineral</a:t>
                      </a:r>
                    </a:p>
                    <a:p>
                      <a:r>
                        <a:rPr lang="en-US" sz="1600" b="0" i="0" u="none" strike="noStrike" kern="1200" baseline="0" dirty="0" smtClean="0">
                          <a:solidFill>
                            <a:schemeClr val="dk1"/>
                          </a:solidFill>
                          <a:latin typeface="+mn-lt"/>
                          <a:ea typeface="+mn-ea"/>
                          <a:cs typeface="+mn-cs"/>
                        </a:rPr>
                        <a:t>density</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Rats.</a:t>
                      </a:r>
                      <a:endParaRPr lang="en-US" sz="1600" dirty="0"/>
                    </a:p>
                  </a:txBody>
                  <a:tcPr/>
                </a:tc>
                <a:tc>
                  <a:txBody>
                    <a:bodyPr/>
                    <a:lstStyle/>
                    <a:p>
                      <a:r>
                        <a:rPr lang="en-US" sz="1400" b="0" i="0" u="none" strike="noStrike" kern="1200" baseline="0" dirty="0" smtClean="0">
                          <a:solidFill>
                            <a:schemeClr val="dk1"/>
                          </a:solidFill>
                          <a:latin typeface="+mn-lt"/>
                          <a:ea typeface="+mn-ea"/>
                          <a:cs typeface="+mn-cs"/>
                        </a:rPr>
                        <a:t>In preventing bone </a:t>
                      </a:r>
                      <a:r>
                        <a:rPr lang="en-US" sz="1400" b="0" i="0" u="none" strike="noStrike" kern="1200" baseline="0" dirty="0" err="1" smtClean="0">
                          <a:solidFill>
                            <a:schemeClr val="dk1"/>
                          </a:solidFill>
                          <a:latin typeface="+mn-lt"/>
                          <a:ea typeface="+mn-ea"/>
                          <a:cs typeface="+mn-cs"/>
                        </a:rPr>
                        <a:t>resorption</a:t>
                      </a:r>
                      <a:r>
                        <a:rPr lang="en-US" sz="1400" b="0" i="0" u="none" strike="noStrike" kern="1200" baseline="0" dirty="0" smtClean="0">
                          <a:solidFill>
                            <a:schemeClr val="dk1"/>
                          </a:solidFill>
                          <a:latin typeface="+mn-lt"/>
                          <a:ea typeface="+mn-ea"/>
                          <a:cs typeface="+mn-cs"/>
                        </a:rPr>
                        <a:t>  in periodontitis</a:t>
                      </a:r>
                      <a:endParaRPr lang="en-US" sz="1400" dirty="0"/>
                    </a:p>
                  </a:txBody>
                  <a:tcPr/>
                </a:tc>
              </a:tr>
              <a:tr h="1036948">
                <a:tc>
                  <a:txBody>
                    <a:bodyPr/>
                    <a:lstStyle/>
                    <a:p>
                      <a:r>
                        <a:rPr lang="en-US" sz="1600" b="1" i="0" u="none" strike="noStrike" kern="1200" baseline="0" dirty="0" smtClean="0">
                          <a:solidFill>
                            <a:schemeClr val="dk1"/>
                          </a:solidFill>
                          <a:latin typeface="Andalus" pitchFamily="18" charset="-78"/>
                          <a:ea typeface="+mn-ea"/>
                          <a:cs typeface="Andalus" pitchFamily="18" charset="-78"/>
                        </a:rPr>
                        <a:t>M young H ,</a:t>
                      </a:r>
                    </a:p>
                    <a:p>
                      <a:r>
                        <a:rPr lang="en-US" sz="1600" b="1" i="0" u="none" strike="noStrike" kern="1200" baseline="0" dirty="0" smtClean="0">
                          <a:solidFill>
                            <a:schemeClr val="dk1"/>
                          </a:solidFill>
                          <a:latin typeface="Andalus" pitchFamily="18" charset="-78"/>
                          <a:ea typeface="+mn-ea"/>
                          <a:cs typeface="Andalus" pitchFamily="18" charset="-78"/>
                        </a:rPr>
                        <a:t>P ark JY et al</a:t>
                      </a:r>
                    </a:p>
                    <a:p>
                      <a:r>
                        <a:rPr lang="en-US" sz="1600" b="1" i="0" u="none" strike="noStrike" kern="1200" baseline="0" dirty="0" smtClean="0">
                          <a:solidFill>
                            <a:schemeClr val="dk1"/>
                          </a:solidFill>
                          <a:latin typeface="Andalus" pitchFamily="18" charset="-78"/>
                          <a:ea typeface="+mn-ea"/>
                          <a:cs typeface="Andalus" pitchFamily="18" charset="-78"/>
                        </a:rPr>
                        <a:t>(2 001 )</a:t>
                      </a:r>
                      <a:endParaRPr lang="en-US" sz="1600" b="1" dirty="0">
                        <a:latin typeface="Andalus" pitchFamily="18" charset="-78"/>
                        <a:cs typeface="Andalus" pitchFamily="18" charset="-78"/>
                      </a:endParaRPr>
                    </a:p>
                  </a:txBody>
                  <a:tcPr/>
                </a:tc>
                <a:tc>
                  <a:txBody>
                    <a:bodyPr/>
                    <a:lstStyle/>
                    <a:p>
                      <a:r>
                        <a:rPr lang="en-US" sz="1200" dirty="0" smtClean="0"/>
                        <a:t>evaluate the clinic al availability</a:t>
                      </a:r>
                    </a:p>
                    <a:p>
                      <a:r>
                        <a:rPr lang="en-US" sz="1200" dirty="0" smtClean="0"/>
                        <a:t>of bisphosphonate in auto </a:t>
                      </a:r>
                      <a:r>
                        <a:rPr lang="en-US" sz="1200" dirty="0" err="1" smtClean="0"/>
                        <a:t>genous</a:t>
                      </a:r>
                      <a:endParaRPr lang="en-US" sz="1200" dirty="0" smtClean="0"/>
                    </a:p>
                    <a:p>
                      <a:r>
                        <a:rPr lang="en-US" sz="1200" dirty="0" smtClean="0"/>
                        <a:t>free bone grafts</a:t>
                      </a:r>
                      <a:endParaRPr lang="en-US" sz="1200" dirty="0"/>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Bisphosphonates</a:t>
                      </a:r>
                      <a:endParaRPr lang="en-US" sz="1400" dirty="0">
                        <a:latin typeface="Andalus" pitchFamily="18" charset="-78"/>
                        <a:cs typeface="Andalus" pitchFamily="18" charset="-78"/>
                      </a:endParaRPr>
                    </a:p>
                  </a:txBody>
                  <a:tcPr/>
                </a:tc>
                <a:tc>
                  <a:txBody>
                    <a:bodyPr/>
                    <a:lstStyle/>
                    <a:p>
                      <a:r>
                        <a:rPr lang="en-US" sz="1400" dirty="0" smtClean="0"/>
                        <a:t>Clinical</a:t>
                      </a:r>
                    </a:p>
                    <a:p>
                      <a:r>
                        <a:rPr lang="en-US" sz="1400" dirty="0" smtClean="0"/>
                        <a:t>measurements,</a:t>
                      </a:r>
                    </a:p>
                    <a:p>
                      <a:r>
                        <a:rPr lang="en-US" sz="1400" dirty="0" err="1" smtClean="0"/>
                        <a:t>histomorphological</a:t>
                      </a:r>
                      <a:r>
                        <a:rPr lang="en-US" sz="1400" dirty="0" smtClean="0"/>
                        <a:t> review</a:t>
                      </a:r>
                      <a:endParaRPr lang="en-US" sz="1400" dirty="0"/>
                    </a:p>
                  </a:txBody>
                  <a:tcPr/>
                </a:tc>
                <a:tc>
                  <a:txBody>
                    <a:bodyPr/>
                    <a:lstStyle/>
                    <a:p>
                      <a:r>
                        <a:rPr lang="en-US" sz="1600" dirty="0" smtClean="0"/>
                        <a:t>Rats</a:t>
                      </a:r>
                      <a:endParaRPr lang="en-US" sz="1600" dirty="0"/>
                    </a:p>
                  </a:txBody>
                  <a:tcPr/>
                </a:tc>
                <a:tc>
                  <a:txBody>
                    <a:bodyPr/>
                    <a:lstStyle/>
                    <a:p>
                      <a:r>
                        <a:rPr lang="pt-BR" sz="1200" b="0" i="0" u="none" strike="noStrike" kern="1200" baseline="0" dirty="0" smtClean="0">
                          <a:solidFill>
                            <a:schemeClr val="dk1"/>
                          </a:solidFill>
                          <a:latin typeface="+mn-lt"/>
                          <a:ea typeface="+mn-ea"/>
                          <a:cs typeface="+mn-cs"/>
                        </a:rPr>
                        <a:t>Clinical application of</a:t>
                      </a:r>
                    </a:p>
                    <a:p>
                      <a:r>
                        <a:rPr lang="pt-BR" sz="1200" b="0" i="0" u="none" strike="noStrike" kern="1200" baseline="0" dirty="0" smtClean="0">
                          <a:solidFill>
                            <a:schemeClr val="dk1"/>
                          </a:solidFill>
                          <a:latin typeface="+mn-lt"/>
                          <a:ea typeface="+mn-ea"/>
                          <a:cs typeface="+mn-cs"/>
                        </a:rPr>
                        <a:t>bisphosphonates for</a:t>
                      </a:r>
                    </a:p>
                    <a:p>
                      <a:r>
                        <a:rPr lang="en-US" sz="1200" b="0" i="0" u="none" strike="noStrike" kern="1200" baseline="0" dirty="0" smtClean="0">
                          <a:solidFill>
                            <a:schemeClr val="dk1"/>
                          </a:solidFill>
                          <a:latin typeface="+mn-lt"/>
                          <a:ea typeface="+mn-ea"/>
                          <a:cs typeface="+mn-cs"/>
                        </a:rPr>
                        <a:t>decreasing </a:t>
                      </a:r>
                      <a:r>
                        <a:rPr lang="en-US" sz="1200" b="0" i="0" u="none" strike="noStrike" kern="1200" baseline="0" dirty="0" err="1" smtClean="0">
                          <a:solidFill>
                            <a:schemeClr val="dk1"/>
                          </a:solidFill>
                          <a:latin typeface="+mn-lt"/>
                          <a:ea typeface="+mn-ea"/>
                          <a:cs typeface="+mn-cs"/>
                        </a:rPr>
                        <a:t>resorption</a:t>
                      </a:r>
                      <a:r>
                        <a:rPr lang="en-US" sz="1200" b="0" i="0" u="none" strike="noStrike" kern="1200" baseline="0" dirty="0" smtClean="0">
                          <a:solidFill>
                            <a:schemeClr val="dk1"/>
                          </a:solidFill>
                          <a:latin typeface="+mn-lt"/>
                          <a:ea typeface="+mn-ea"/>
                          <a:cs typeface="+mn-cs"/>
                        </a:rPr>
                        <a:t> of</a:t>
                      </a:r>
                    </a:p>
                    <a:p>
                      <a:r>
                        <a:rPr lang="pl-PL" sz="1200" b="0" i="0" u="none" strike="noStrike" kern="1200" baseline="0" dirty="0" smtClean="0">
                          <a:solidFill>
                            <a:schemeClr val="dk1"/>
                          </a:solidFill>
                          <a:latin typeface="+mn-lt"/>
                          <a:ea typeface="+mn-ea"/>
                          <a:cs typeface="+mn-cs"/>
                        </a:rPr>
                        <a:t>grafted bone</a:t>
                      </a:r>
                      <a:endParaRPr lang="en-US" sz="1200" dirty="0"/>
                    </a:p>
                  </a:txBody>
                  <a:tcPr/>
                </a:tc>
              </a:tr>
              <a:tr h="1414021">
                <a:tc>
                  <a:txBody>
                    <a:bodyPr/>
                    <a:lstStyle/>
                    <a:p>
                      <a:r>
                        <a:rPr lang="en-US" sz="1600" b="1" i="0" u="none" strike="noStrike" kern="1200" baseline="0" dirty="0" err="1" smtClean="0">
                          <a:solidFill>
                            <a:schemeClr val="dk1"/>
                          </a:solidFill>
                          <a:latin typeface="Andalus" pitchFamily="18" charset="-78"/>
                          <a:ea typeface="+mn-ea"/>
                          <a:cs typeface="Andalus" pitchFamily="18" charset="-78"/>
                        </a:rPr>
                        <a:t>Durate</a:t>
                      </a:r>
                      <a:r>
                        <a:rPr lang="en-US" sz="1600" b="1" i="0" u="none" strike="noStrike" kern="1200" baseline="0" dirty="0" smtClean="0">
                          <a:solidFill>
                            <a:schemeClr val="dk1"/>
                          </a:solidFill>
                          <a:latin typeface="Andalus" pitchFamily="18" charset="-78"/>
                          <a:ea typeface="+mn-ea"/>
                          <a:cs typeface="Andalus" pitchFamily="18" charset="-78"/>
                        </a:rPr>
                        <a:t> P M ,</a:t>
                      </a:r>
                    </a:p>
                    <a:p>
                      <a:r>
                        <a:rPr lang="pt-BR" sz="1600" b="1" i="0" u="none" strike="noStrike" kern="1200" baseline="0" dirty="0" smtClean="0">
                          <a:solidFill>
                            <a:schemeClr val="dk1"/>
                          </a:solidFill>
                          <a:latin typeface="Andalus" pitchFamily="18" charset="-78"/>
                          <a:ea typeface="+mn-ea"/>
                          <a:cs typeface="Andalus" pitchFamily="18" charset="-78"/>
                        </a:rPr>
                        <a:t>Gurgel B C e t a l</a:t>
                      </a:r>
                    </a:p>
                    <a:p>
                      <a:r>
                        <a:rPr lang="en-US" sz="1600" b="1" i="0" u="none" strike="noStrike" kern="1200" baseline="0" dirty="0" smtClean="0">
                          <a:solidFill>
                            <a:schemeClr val="dk1"/>
                          </a:solidFill>
                          <a:latin typeface="Andalus" pitchFamily="18" charset="-78"/>
                          <a:ea typeface="+mn-ea"/>
                          <a:cs typeface="Andalus" pitchFamily="18" charset="-78"/>
                        </a:rPr>
                        <a:t>(2 0 0 5</a:t>
                      </a:r>
                      <a:endParaRPr lang="en-US" sz="1600" b="1" dirty="0">
                        <a:latin typeface="Andalus" pitchFamily="18" charset="-78"/>
                        <a:cs typeface="Andalus" pitchFamily="18" charset="-78"/>
                      </a:endParaRPr>
                    </a:p>
                  </a:txBody>
                  <a:tcPr/>
                </a:tc>
                <a:tc>
                  <a:txBody>
                    <a:bodyPr/>
                    <a:lstStyle/>
                    <a:p>
                      <a:r>
                        <a:rPr lang="pt-BR" sz="1200" b="0" i="0" u="none" strike="noStrike" kern="1200" baseline="0" dirty="0" smtClean="0">
                          <a:solidFill>
                            <a:schemeClr val="dk1"/>
                          </a:solidFill>
                          <a:latin typeface="+mn-lt"/>
                          <a:ea typeface="+mn-ea"/>
                          <a:cs typeface="+mn-cs"/>
                        </a:rPr>
                        <a:t>To evaluate whether alendronate (ald) influence</a:t>
                      </a:r>
                    </a:p>
                    <a:p>
                      <a:r>
                        <a:rPr lang="pt-BR" sz="1200" b="0" i="0" u="none" strike="noStrike" kern="1200" baseline="0" dirty="0" smtClean="0">
                          <a:solidFill>
                            <a:schemeClr val="dk1"/>
                          </a:solidFill>
                          <a:latin typeface="+mn-lt"/>
                          <a:ea typeface="+mn-ea"/>
                          <a:cs typeface="+mn-cs"/>
                        </a:rPr>
                        <a:t>Bone healing around titan ium</a:t>
                      </a:r>
                    </a:p>
                    <a:p>
                      <a:r>
                        <a:rPr lang="pt-BR" sz="1200" b="0" i="0" u="none" strike="noStrike" kern="1200" baseline="0" dirty="0" smtClean="0">
                          <a:solidFill>
                            <a:schemeClr val="dk1"/>
                          </a:solidFill>
                          <a:latin typeface="+mn-lt"/>
                          <a:ea typeface="+mn-ea"/>
                          <a:cs typeface="+mn-cs"/>
                        </a:rPr>
                        <a:t>implants</a:t>
                      </a:r>
                    </a:p>
                  </a:txBody>
                  <a:tcPr/>
                </a:tc>
                <a:tc>
                  <a:txBody>
                    <a:bodyPr/>
                    <a:lstStyle/>
                    <a:p>
                      <a:r>
                        <a:rPr lang="pt-BR" sz="1600" dirty="0" smtClean="0">
                          <a:latin typeface="Andalus" pitchFamily="18" charset="-78"/>
                          <a:cs typeface="Andalus" pitchFamily="18" charset="-78"/>
                        </a:rPr>
                        <a:t>Alendronate</a:t>
                      </a:r>
                      <a:endParaRPr lang="en-US" sz="1600" dirty="0">
                        <a:latin typeface="Andalus" pitchFamily="18" charset="-78"/>
                        <a:cs typeface="Andalus" pitchFamily="18" charset="-78"/>
                      </a:endParaRPr>
                    </a:p>
                  </a:txBody>
                  <a:tcPr/>
                </a:tc>
                <a:tc>
                  <a:txBody>
                    <a:bodyPr/>
                    <a:lstStyle/>
                    <a:p>
                      <a:r>
                        <a:rPr lang="pt-BR" sz="1600" dirty="0" smtClean="0"/>
                        <a:t>Estrogen levels</a:t>
                      </a:r>
                      <a:endParaRPr lang="en-US" sz="1600" dirty="0"/>
                    </a:p>
                  </a:txBody>
                  <a:tcPr/>
                </a:tc>
                <a:tc>
                  <a:txBody>
                    <a:bodyPr/>
                    <a:lstStyle/>
                    <a:p>
                      <a:r>
                        <a:rPr lang="en-US" sz="1600" dirty="0" smtClean="0"/>
                        <a:t>rats .</a:t>
                      </a:r>
                      <a:endParaRPr lang="en-US" sz="1600" dirty="0"/>
                    </a:p>
                  </a:txBody>
                  <a:tcPr/>
                </a:tc>
                <a:tc>
                  <a:txBody>
                    <a:bodyPr/>
                    <a:lstStyle/>
                    <a:p>
                      <a:r>
                        <a:rPr lang="pt-BR" sz="1200" dirty="0" smtClean="0"/>
                        <a:t>Alendronate may prevent</a:t>
                      </a:r>
                    </a:p>
                    <a:p>
                      <a:r>
                        <a:rPr lang="pt-BR" sz="1200" dirty="0" smtClean="0"/>
                        <a:t>negative influence of</a:t>
                      </a:r>
                      <a:r>
                        <a:rPr lang="pt-BR" sz="1200" baseline="0" dirty="0" smtClean="0"/>
                        <a:t> </a:t>
                      </a:r>
                      <a:r>
                        <a:rPr lang="pt-BR" sz="1200" dirty="0" smtClean="0"/>
                        <a:t>estrogen deficiency on</a:t>
                      </a:r>
                      <a:r>
                        <a:rPr lang="pt-BR" sz="1200" baseline="0" dirty="0" smtClean="0"/>
                        <a:t> </a:t>
                      </a:r>
                      <a:r>
                        <a:rPr lang="pt-BR" sz="1200" dirty="0" smtClean="0"/>
                        <a:t>bone healing around</a:t>
                      </a:r>
                      <a:r>
                        <a:rPr lang="pt-BR" sz="1200" baseline="0" dirty="0" smtClean="0"/>
                        <a:t> </a:t>
                      </a:r>
                      <a:r>
                        <a:rPr lang="pt-BR" sz="1200" dirty="0" smtClean="0"/>
                        <a:t>titanium implants</a:t>
                      </a:r>
                      <a:endParaRPr lang="en-US" sz="1200" dirty="0"/>
                    </a:p>
                  </a:txBody>
                  <a:tcPr/>
                </a:tc>
              </a:tr>
              <a:tr h="1853938">
                <a:tc>
                  <a:txBody>
                    <a:bodyPr/>
                    <a:lstStyle/>
                    <a:p>
                      <a:r>
                        <a:rPr lang="en-US" sz="1600" b="1" i="0" u="none" strike="noStrike" kern="1200" baseline="0" dirty="0" smtClean="0">
                          <a:solidFill>
                            <a:schemeClr val="dk1"/>
                          </a:solidFill>
                          <a:latin typeface="Andalus" pitchFamily="18" charset="-78"/>
                          <a:ea typeface="+mn-ea"/>
                          <a:cs typeface="Andalus" pitchFamily="18" charset="-78"/>
                        </a:rPr>
                        <a:t>Howell 1991,,</a:t>
                      </a:r>
                    </a:p>
                    <a:p>
                      <a:r>
                        <a:rPr lang="en-US" sz="1600" b="1" i="0" u="none" strike="noStrike" kern="1200" baseline="0" dirty="0" err="1" smtClean="0">
                          <a:solidFill>
                            <a:schemeClr val="dk1"/>
                          </a:solidFill>
                          <a:latin typeface="Andalus" pitchFamily="18" charset="-78"/>
                          <a:ea typeface="+mn-ea"/>
                          <a:cs typeface="Andalus" pitchFamily="18" charset="-78"/>
                        </a:rPr>
                        <a:t>Holzhausen</a:t>
                      </a:r>
                      <a:r>
                        <a:rPr lang="en-US" sz="1600" b="1" i="0" u="none" strike="noStrike" kern="1200" baseline="0" dirty="0" smtClean="0">
                          <a:solidFill>
                            <a:schemeClr val="dk1"/>
                          </a:solidFill>
                          <a:latin typeface="Andalus" pitchFamily="18" charset="-78"/>
                          <a:ea typeface="+mn-ea"/>
                          <a:cs typeface="Andalus" pitchFamily="18" charset="-78"/>
                        </a:rPr>
                        <a:t> 2005,</a:t>
                      </a:r>
                    </a:p>
                    <a:p>
                      <a:r>
                        <a:rPr lang="en-US" sz="1600" b="1" i="0" u="none" strike="noStrike" kern="1200" baseline="0" dirty="0" err="1" smtClean="0">
                          <a:solidFill>
                            <a:schemeClr val="dk1"/>
                          </a:solidFill>
                          <a:latin typeface="Andalus" pitchFamily="18" charset="-78"/>
                          <a:ea typeface="+mn-ea"/>
                          <a:cs typeface="Andalus" pitchFamily="18" charset="-78"/>
                        </a:rPr>
                        <a:t>Gurkan</a:t>
                      </a:r>
                      <a:r>
                        <a:rPr lang="en-US" sz="1600" b="1" i="0" u="none" strike="noStrike" kern="1200" baseline="0" dirty="0" smtClean="0">
                          <a:solidFill>
                            <a:schemeClr val="dk1"/>
                          </a:solidFill>
                          <a:latin typeface="Andalus" pitchFamily="18" charset="-78"/>
                          <a:ea typeface="+mn-ea"/>
                          <a:cs typeface="Andalus" pitchFamily="18" charset="-78"/>
                        </a:rPr>
                        <a:t> 2005,</a:t>
                      </a:r>
                    </a:p>
                    <a:p>
                      <a:r>
                        <a:rPr lang="en-US" sz="1600" b="1" i="0" u="none" strike="noStrike" kern="1200" baseline="0" dirty="0" err="1" smtClean="0">
                          <a:solidFill>
                            <a:schemeClr val="dk1"/>
                          </a:solidFill>
                          <a:latin typeface="Andalus" pitchFamily="18" charset="-78"/>
                          <a:ea typeface="+mn-ea"/>
                          <a:cs typeface="Andalus" pitchFamily="18" charset="-78"/>
                        </a:rPr>
                        <a:t>Durate</a:t>
                      </a:r>
                      <a:r>
                        <a:rPr lang="en-US" sz="1600" b="1" i="0" u="none" strike="noStrike" kern="1200" baseline="0" dirty="0" smtClean="0">
                          <a:solidFill>
                            <a:schemeClr val="dk1"/>
                          </a:solidFill>
                          <a:latin typeface="Andalus" pitchFamily="18" charset="-78"/>
                          <a:ea typeface="+mn-ea"/>
                          <a:cs typeface="Andalus" pitchFamily="18" charset="-78"/>
                        </a:rPr>
                        <a:t> 2005.</a:t>
                      </a:r>
                      <a:endParaRPr lang="en-US" sz="1600" b="1" dirty="0">
                        <a:latin typeface="Andalus" pitchFamily="18" charset="-78"/>
                        <a:cs typeface="Andalus" pitchFamily="18" charset="-78"/>
                      </a:endParaRPr>
                    </a:p>
                  </a:txBody>
                  <a:tcPr/>
                </a:tc>
                <a:tc>
                  <a:txBody>
                    <a:bodyPr/>
                    <a:lstStyle/>
                    <a:p>
                      <a:r>
                        <a:rPr lang="en-US" sz="1600" b="0" i="0" u="none" strike="noStrike" kern="1200" baseline="0" dirty="0" smtClean="0">
                          <a:solidFill>
                            <a:schemeClr val="dk1"/>
                          </a:solidFill>
                          <a:latin typeface="+mn-lt"/>
                          <a:ea typeface="+mn-ea"/>
                          <a:cs typeface="+mn-cs"/>
                        </a:rPr>
                        <a:t>Inhibition of</a:t>
                      </a:r>
                    </a:p>
                    <a:p>
                      <a:r>
                        <a:rPr lang="en-US" sz="1600" b="0" i="0" u="none" strike="noStrike" kern="1200" baseline="0" dirty="0" smtClean="0">
                          <a:solidFill>
                            <a:schemeClr val="dk1"/>
                          </a:solidFill>
                          <a:latin typeface="+mn-lt"/>
                          <a:ea typeface="+mn-ea"/>
                          <a:cs typeface="+mn-cs"/>
                        </a:rPr>
                        <a:t>osteoclast/MMP activity</a:t>
                      </a:r>
                    </a:p>
                    <a:p>
                      <a:r>
                        <a:rPr lang="en-US" sz="1600" b="0" i="0" u="none" strike="noStrike" kern="1200" baseline="0" dirty="0" smtClean="0">
                          <a:solidFill>
                            <a:schemeClr val="dk1"/>
                          </a:solidFill>
                          <a:latin typeface="+mn-lt"/>
                          <a:ea typeface="+mn-ea"/>
                          <a:cs typeface="+mn-cs"/>
                        </a:rPr>
                        <a:t>through chelation of</a:t>
                      </a:r>
                    </a:p>
                    <a:p>
                      <a:r>
                        <a:rPr lang="en-US" sz="1600" b="0" i="0" u="none" strike="noStrike" kern="1200" baseline="0" dirty="0" err="1" smtClean="0">
                          <a:solidFill>
                            <a:schemeClr val="dk1"/>
                          </a:solidFill>
                          <a:latin typeface="+mn-lt"/>
                          <a:ea typeface="+mn-ea"/>
                          <a:cs typeface="+mn-cs"/>
                        </a:rPr>
                        <a:t>cations</a:t>
                      </a:r>
                      <a:r>
                        <a:rPr lang="en-US" sz="1600" b="0" i="0" u="none" strike="noStrike" kern="1200" baseline="0" dirty="0" smtClean="0">
                          <a:solidFill>
                            <a:schemeClr val="dk1"/>
                          </a:solidFill>
                          <a:latin typeface="+mn-lt"/>
                          <a:ea typeface="+mn-ea"/>
                          <a:cs typeface="+mn-cs"/>
                        </a:rPr>
                        <a:t>.</a:t>
                      </a:r>
                      <a:endParaRPr lang="en-US" sz="1600" dirty="0"/>
                    </a:p>
                  </a:txBody>
                  <a:tcPr/>
                </a:tc>
                <a:tc>
                  <a:txBody>
                    <a:bodyPr/>
                    <a:lstStyle/>
                    <a:p>
                      <a:r>
                        <a:rPr lang="en-US" sz="1400" b="0" i="0" u="none" strike="noStrike" kern="1200" baseline="0" dirty="0" smtClean="0">
                          <a:solidFill>
                            <a:schemeClr val="dk1"/>
                          </a:solidFill>
                          <a:latin typeface="Andalus" pitchFamily="18" charset="-78"/>
                          <a:ea typeface="+mn-ea"/>
                          <a:cs typeface="Andalus" pitchFamily="18" charset="-78"/>
                        </a:rPr>
                        <a:t>Bisphosphonates</a:t>
                      </a:r>
                    </a:p>
                    <a:p>
                      <a:r>
                        <a:rPr lang="en-US" sz="1400" b="0" i="0" u="none" strike="noStrike" kern="1200" baseline="0" dirty="0" smtClean="0">
                          <a:solidFill>
                            <a:schemeClr val="dk1"/>
                          </a:solidFill>
                          <a:latin typeface="Andalus" pitchFamily="18" charset="-78"/>
                          <a:ea typeface="+mn-ea"/>
                          <a:cs typeface="Andalus" pitchFamily="18" charset="-78"/>
                        </a:rPr>
                        <a:t>(Alendronate),</a:t>
                      </a:r>
                    </a:p>
                    <a:p>
                      <a:r>
                        <a:rPr lang="en-US" sz="1400" b="0" i="0" u="none" strike="noStrike" kern="1200" baseline="0" dirty="0" smtClean="0">
                          <a:solidFill>
                            <a:schemeClr val="dk1"/>
                          </a:solidFill>
                          <a:latin typeface="Andalus" pitchFamily="18" charset="-78"/>
                          <a:ea typeface="+mn-ea"/>
                          <a:cs typeface="Andalus" pitchFamily="18" charset="-78"/>
                        </a:rPr>
                        <a:t>Hormone</a:t>
                      </a:r>
                    </a:p>
                    <a:p>
                      <a:r>
                        <a:rPr lang="en-US" sz="1400" b="0" i="0" u="none" strike="noStrike" kern="1200" baseline="0" dirty="0" smtClean="0">
                          <a:solidFill>
                            <a:schemeClr val="dk1"/>
                          </a:solidFill>
                          <a:latin typeface="Andalus" pitchFamily="18" charset="-78"/>
                          <a:ea typeface="+mn-ea"/>
                          <a:cs typeface="Andalus" pitchFamily="18" charset="-78"/>
                        </a:rPr>
                        <a:t>replacement</a:t>
                      </a:r>
                    </a:p>
                    <a:p>
                      <a:r>
                        <a:rPr lang="en-US" sz="1400" b="0" i="0" u="none" strike="noStrike" kern="1200" baseline="0" dirty="0" smtClean="0">
                          <a:solidFill>
                            <a:schemeClr val="dk1"/>
                          </a:solidFill>
                          <a:latin typeface="Andalus" pitchFamily="18" charset="-78"/>
                          <a:ea typeface="+mn-ea"/>
                          <a:cs typeface="Andalus" pitchFamily="18" charset="-78"/>
                        </a:rPr>
                        <a:t>therapy.(HRT),</a:t>
                      </a:r>
                    </a:p>
                    <a:p>
                      <a:r>
                        <a:rPr lang="en-US" sz="1400" b="0" i="0" u="none" strike="noStrike" kern="1200" baseline="0" dirty="0" smtClean="0">
                          <a:solidFill>
                            <a:schemeClr val="dk1"/>
                          </a:solidFill>
                          <a:latin typeface="Andalus" pitchFamily="18" charset="-78"/>
                          <a:ea typeface="+mn-ea"/>
                          <a:cs typeface="Andalus" pitchFamily="18" charset="-78"/>
                        </a:rPr>
                        <a:t>OPG- Fc</a:t>
                      </a:r>
                    </a:p>
                    <a:p>
                      <a:r>
                        <a:rPr lang="en-US" sz="1400" b="0" i="0" u="none" strike="noStrike" kern="1200" baseline="0" dirty="0" smtClean="0">
                          <a:solidFill>
                            <a:schemeClr val="dk1"/>
                          </a:solidFill>
                          <a:latin typeface="Andalus" pitchFamily="18" charset="-78"/>
                          <a:ea typeface="+mn-ea"/>
                          <a:cs typeface="Andalus" pitchFamily="18" charset="-78"/>
                        </a:rPr>
                        <a:t>therapeutic agents</a:t>
                      </a:r>
                      <a:endParaRPr lang="en-US" sz="1400" dirty="0">
                        <a:latin typeface="Andalus" pitchFamily="18" charset="-78"/>
                        <a:cs typeface="Andalus" pitchFamily="18" charset="-78"/>
                      </a:endParaRPr>
                    </a:p>
                  </a:txBody>
                  <a:tcPr/>
                </a:tc>
                <a:tc>
                  <a:txBody>
                    <a:bodyPr/>
                    <a:lstStyle/>
                    <a:p>
                      <a:r>
                        <a:rPr lang="en-US" sz="1600" b="0" i="0" u="none" strike="noStrike" kern="1200" baseline="0" dirty="0" smtClean="0">
                          <a:solidFill>
                            <a:schemeClr val="dk1"/>
                          </a:solidFill>
                          <a:latin typeface="+mn-lt"/>
                          <a:ea typeface="+mn-ea"/>
                          <a:cs typeface="+mn-cs"/>
                        </a:rPr>
                        <a:t>Osteoporosis and</a:t>
                      </a:r>
                    </a:p>
                    <a:p>
                      <a:r>
                        <a:rPr lang="en-US" sz="1600" b="0" i="0" u="none" strike="noStrike" kern="1200" baseline="0" dirty="0" smtClean="0">
                          <a:solidFill>
                            <a:schemeClr val="dk1"/>
                          </a:solidFill>
                          <a:latin typeface="+mn-lt"/>
                          <a:ea typeface="+mn-ea"/>
                          <a:cs typeface="+mn-cs"/>
                        </a:rPr>
                        <a:t>osteopenia may be</a:t>
                      </a:r>
                    </a:p>
                    <a:p>
                      <a:r>
                        <a:rPr lang="en-US" sz="1600" b="0" i="0" u="none" strike="noStrike" kern="1200" baseline="0" dirty="0" smtClean="0">
                          <a:solidFill>
                            <a:schemeClr val="dk1"/>
                          </a:solidFill>
                          <a:latin typeface="+mn-lt"/>
                          <a:ea typeface="+mn-ea"/>
                          <a:cs typeface="+mn-cs"/>
                        </a:rPr>
                        <a:t>indicators for</a:t>
                      </a:r>
                    </a:p>
                    <a:p>
                      <a:r>
                        <a:rPr lang="en-US" sz="1600" b="0" i="0" u="none" strike="noStrike" kern="1200" baseline="0" dirty="0" smtClean="0">
                          <a:solidFill>
                            <a:schemeClr val="dk1"/>
                          </a:solidFill>
                          <a:latin typeface="+mn-lt"/>
                          <a:ea typeface="+mn-ea"/>
                          <a:cs typeface="+mn-cs"/>
                        </a:rPr>
                        <a:t>periodontal</a:t>
                      </a:r>
                    </a:p>
                    <a:p>
                      <a:r>
                        <a:rPr lang="en-US" sz="1600" b="0" i="0" u="none" strike="noStrike" kern="1200" baseline="0" dirty="0" smtClean="0">
                          <a:solidFill>
                            <a:schemeClr val="dk1"/>
                          </a:solidFill>
                          <a:latin typeface="+mn-lt"/>
                          <a:ea typeface="+mn-ea"/>
                          <a:cs typeface="+mn-cs"/>
                        </a:rPr>
                        <a:t>diseases.</a:t>
                      </a:r>
                      <a:endParaRPr lang="en-US" sz="1600" dirty="0"/>
                    </a:p>
                  </a:txBody>
                  <a:tcPr/>
                </a:tc>
                <a:tc>
                  <a:txBody>
                    <a:bodyPr/>
                    <a:lstStyle/>
                    <a:p>
                      <a:r>
                        <a:rPr lang="en-US" sz="1600" dirty="0" smtClean="0"/>
                        <a:t>humans</a:t>
                      </a:r>
                      <a:endParaRPr lang="en-US" sz="1600" dirty="0"/>
                    </a:p>
                  </a:txBody>
                  <a:tcPr/>
                </a:tc>
                <a:tc>
                  <a:txBody>
                    <a:bodyPr/>
                    <a:lstStyle/>
                    <a:p>
                      <a:r>
                        <a:rPr lang="en-US" sz="1400" b="0" i="0" u="none" strike="noStrike" kern="1200" baseline="0" dirty="0" smtClean="0">
                          <a:solidFill>
                            <a:schemeClr val="dk1"/>
                          </a:solidFill>
                          <a:latin typeface="+mn-lt"/>
                          <a:ea typeface="+mn-ea"/>
                          <a:cs typeface="+mn-cs"/>
                        </a:rPr>
                        <a:t> improves the</a:t>
                      </a:r>
                    </a:p>
                    <a:p>
                      <a:r>
                        <a:rPr lang="en-US" sz="1400" b="0" i="0" u="none" strike="noStrike" kern="1200" baseline="0" dirty="0" smtClean="0">
                          <a:solidFill>
                            <a:schemeClr val="dk1"/>
                          </a:solidFill>
                          <a:latin typeface="+mn-lt"/>
                          <a:ea typeface="+mn-ea"/>
                          <a:cs typeface="+mn-cs"/>
                        </a:rPr>
                        <a:t>clinical outcome of nonsurgical periodontal</a:t>
                      </a:r>
                    </a:p>
                    <a:p>
                      <a:r>
                        <a:rPr lang="en-US" sz="1400" b="0" i="0" u="none" strike="noStrike" kern="1200" baseline="0" dirty="0" smtClean="0">
                          <a:solidFill>
                            <a:schemeClr val="dk1"/>
                          </a:solidFill>
                          <a:latin typeface="+mn-lt"/>
                          <a:ea typeface="+mn-ea"/>
                          <a:cs typeface="+mn-cs"/>
                        </a:rPr>
                        <a:t>therapy and may be an appropriate adjunctive treatment to preserve periodontal bone mass.</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66751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200" b="1" dirty="0" smtClean="0"/>
              <a:t>Host:</a:t>
            </a:r>
            <a:r>
              <a:rPr lang="en-US" sz="2200" dirty="0" smtClean="0"/>
              <a:t>- defined as the “the organism from which a parasite obtains its nourishment” or in the transplantation of the tissue,’ the individual who receives graft.</a:t>
            </a:r>
            <a:r>
              <a:rPr lang="en-US" sz="2200" baseline="30000" dirty="0" smtClean="0"/>
              <a:t>1</a:t>
            </a:r>
            <a:endParaRPr lang="en-US" sz="2200" dirty="0" smtClean="0"/>
          </a:p>
          <a:p>
            <a:endParaRPr lang="en-US" sz="2200" dirty="0" smtClean="0"/>
          </a:p>
          <a:p>
            <a:r>
              <a:rPr lang="en-US" sz="2200" b="1" dirty="0" smtClean="0"/>
              <a:t>Modulation</a:t>
            </a:r>
            <a:r>
              <a:rPr lang="en-US" sz="2200" dirty="0" smtClean="0"/>
              <a:t> is defined as “ alteration of function or status of something in response to a stimulus or an altered chemical or physical environment.</a:t>
            </a:r>
            <a:r>
              <a:rPr lang="en-US" sz="2200" baseline="30000" dirty="0" smtClean="0"/>
              <a:t>1</a:t>
            </a:r>
            <a:endParaRPr lang="en-US" sz="2200" dirty="0" smtClean="0"/>
          </a:p>
          <a:p>
            <a:endParaRPr lang="en-US" sz="2200" dirty="0" smtClean="0"/>
          </a:p>
          <a:p>
            <a:r>
              <a:rPr lang="en-US" sz="2200" dirty="0" smtClean="0"/>
              <a:t>Concept of host modulation was 1st introduced by Williams (1990) and </a:t>
            </a:r>
            <a:r>
              <a:rPr lang="en-US" sz="2200" dirty="0" err="1" smtClean="0"/>
              <a:t>Golub</a:t>
            </a:r>
            <a:r>
              <a:rPr lang="en-US" sz="2200" dirty="0" smtClean="0"/>
              <a:t> et al (1992).</a:t>
            </a:r>
            <a:r>
              <a:rPr lang="en-US" sz="2200" baseline="30000" dirty="0" smtClean="0"/>
              <a:t>2</a:t>
            </a:r>
            <a:endParaRPr lang="en-US" sz="2200" dirty="0" smtClean="0"/>
          </a:p>
          <a:p>
            <a:endParaRPr lang="en-US" dirty="0"/>
          </a:p>
        </p:txBody>
      </p:sp>
      <p:pic>
        <p:nvPicPr>
          <p:cNvPr id="4" name="06 Tarif Kya Karoon - www.downloadming.com.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endParaRPr lang="en-US" sz="2100" dirty="0" smtClean="0"/>
          </a:p>
          <a:p>
            <a:pPr>
              <a:buNone/>
            </a:pPr>
            <a:r>
              <a:rPr lang="en-US" sz="2100" dirty="0" smtClean="0"/>
              <a:t>Some </a:t>
            </a:r>
            <a:r>
              <a:rPr lang="en-US" sz="2100" dirty="0" err="1" smtClean="0"/>
              <a:t>bisphosphonates</a:t>
            </a:r>
            <a:r>
              <a:rPr lang="en-US" sz="2100" dirty="0" smtClean="0"/>
              <a:t> have the unwanted effects</a:t>
            </a:r>
          </a:p>
          <a:p>
            <a:r>
              <a:rPr lang="en-US" sz="2100" dirty="0" smtClean="0"/>
              <a:t>inhibiting bone calcification </a:t>
            </a:r>
          </a:p>
          <a:p>
            <a:r>
              <a:rPr lang="en-US" sz="2100" dirty="0" smtClean="0"/>
              <a:t>inducing changes in white blood cell counts. </a:t>
            </a:r>
          </a:p>
          <a:p>
            <a:r>
              <a:rPr lang="en-US" sz="2100" dirty="0" err="1" smtClean="0"/>
              <a:t>avascular</a:t>
            </a:r>
            <a:r>
              <a:rPr lang="en-US" sz="2100" dirty="0" smtClean="0"/>
              <a:t> necrosis of the jaws following </a:t>
            </a:r>
            <a:r>
              <a:rPr lang="en-US" sz="2100" dirty="0" err="1" smtClean="0"/>
              <a:t>bisphosphonate</a:t>
            </a:r>
            <a:r>
              <a:rPr lang="en-US" sz="2100" dirty="0" smtClean="0"/>
              <a:t> therapy, with the resultant risk of bone necrosis following dental extractions (Carter G, Goss AN).</a:t>
            </a:r>
            <a:r>
              <a:rPr lang="en-US" sz="2100" baseline="30000" dirty="0" smtClean="0"/>
              <a:t>11</a:t>
            </a:r>
            <a:endParaRPr lang="en-US" sz="2100" dirty="0" smtClean="0"/>
          </a:p>
          <a:p>
            <a:endParaRPr lang="en-US" sz="2100" dirty="0" smtClean="0"/>
          </a:p>
          <a:p>
            <a:endParaRPr lang="en-US" sz="2100" dirty="0" smtClean="0"/>
          </a:p>
          <a:p>
            <a:r>
              <a:rPr lang="en-US" sz="2100" dirty="0" smtClean="0"/>
              <a:t>As with NSAIDs, at present there are no </a:t>
            </a:r>
            <a:r>
              <a:rPr lang="en-US" sz="2100" dirty="0" err="1" smtClean="0"/>
              <a:t>bisphosphonate</a:t>
            </a:r>
            <a:r>
              <a:rPr lang="en-US" sz="2100" dirty="0" smtClean="0"/>
              <a:t> drugs that are approved and indicated for treatment of periodontal diseases</a:t>
            </a:r>
          </a:p>
          <a:p>
            <a:endParaRPr lang="en-US" sz="21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924800" cy="591312"/>
          </a:xfrm>
        </p:spPr>
        <p:txBody>
          <a:bodyPr>
            <a:normAutofit fontScale="90000"/>
          </a:bodyPr>
          <a:lstStyle/>
          <a:p>
            <a:r>
              <a:rPr lang="en-US" sz="3600" dirty="0" smtClean="0"/>
              <a:t>Sub-antimicrobial-dose </a:t>
            </a:r>
            <a:r>
              <a:rPr lang="en-US" sz="3600" dirty="0" err="1" smtClean="0"/>
              <a:t>doxycycline</a:t>
            </a:r>
            <a:r>
              <a:rPr lang="en-US" sz="3600" dirty="0" smtClean="0"/>
              <a:t> (SDD)</a:t>
            </a:r>
            <a:endParaRPr lang="en-US" sz="3600" dirty="0"/>
          </a:p>
        </p:txBody>
      </p:sp>
      <p:sp>
        <p:nvSpPr>
          <p:cNvPr id="3" name="Content Placeholder 2"/>
          <p:cNvSpPr>
            <a:spLocks noGrp="1"/>
          </p:cNvSpPr>
          <p:nvPr>
            <p:ph idx="1"/>
          </p:nvPr>
        </p:nvSpPr>
        <p:spPr>
          <a:xfrm>
            <a:off x="304800" y="1447800"/>
            <a:ext cx="8382000" cy="4876800"/>
          </a:xfrm>
        </p:spPr>
        <p:txBody>
          <a:bodyPr>
            <a:normAutofit/>
          </a:bodyPr>
          <a:lstStyle/>
          <a:p>
            <a:endParaRPr lang="en-US" sz="2100" dirty="0" smtClean="0"/>
          </a:p>
          <a:p>
            <a:r>
              <a:rPr lang="en-US" sz="2100" dirty="0" smtClean="0"/>
              <a:t>Sub-antimicrobial-dose </a:t>
            </a:r>
            <a:r>
              <a:rPr lang="en-US" sz="2100" dirty="0" err="1" smtClean="0"/>
              <a:t>doxycycline</a:t>
            </a:r>
            <a:r>
              <a:rPr lang="en-US" sz="2100" dirty="0" smtClean="0"/>
              <a:t> (SDD) is a 20-mg dose of </a:t>
            </a:r>
            <a:r>
              <a:rPr lang="en-US" sz="2100" dirty="0" err="1" smtClean="0"/>
              <a:t>doxycycline</a:t>
            </a:r>
            <a:r>
              <a:rPr lang="en-US" sz="2100" dirty="0" smtClean="0"/>
              <a:t> (</a:t>
            </a:r>
            <a:r>
              <a:rPr lang="en-US" sz="2100" dirty="0" err="1" smtClean="0"/>
              <a:t>Periostat</a:t>
            </a:r>
            <a:r>
              <a:rPr lang="en-US" sz="2100" dirty="0" smtClean="0"/>
              <a:t>) that is approved and indicated as an adjunct to SRP in the treatment of chronic periodontitis.</a:t>
            </a:r>
          </a:p>
          <a:p>
            <a:endParaRPr lang="en-US" sz="2100" dirty="0" smtClean="0"/>
          </a:p>
          <a:p>
            <a:r>
              <a:rPr lang="en-US" sz="2100" dirty="0" smtClean="0"/>
              <a:t> It is taken twice daily for 3 months, up to a maximum of 9 months of continuous dosing. </a:t>
            </a:r>
          </a:p>
          <a:p>
            <a:endParaRPr lang="en-US" sz="2100" dirty="0" smtClean="0"/>
          </a:p>
          <a:p>
            <a:r>
              <a:rPr lang="en-US" sz="2100" dirty="0" smtClean="0"/>
              <a:t> Therapeutic effect by enzyme, cytokine, and </a:t>
            </a:r>
            <a:r>
              <a:rPr lang="en-US" sz="2100" dirty="0" err="1" smtClean="0"/>
              <a:t>osteoclast</a:t>
            </a:r>
            <a:r>
              <a:rPr lang="en-US" sz="2100" dirty="0" smtClean="0"/>
              <a:t> inhibition rather than by any antibiotic effect. </a:t>
            </a:r>
          </a:p>
          <a:p>
            <a:pPr>
              <a:buNone/>
            </a:pPr>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endParaRPr lang="en-US" sz="2200" dirty="0" smtClean="0"/>
          </a:p>
          <a:p>
            <a:r>
              <a:rPr lang="en-US" sz="2200" dirty="0" smtClean="0"/>
              <a:t>At present SDD (</a:t>
            </a:r>
            <a:r>
              <a:rPr lang="en-US" sz="2200" dirty="0" err="1" smtClean="0"/>
              <a:t>Periostat</a:t>
            </a:r>
            <a:r>
              <a:rPr lang="en-US" sz="2200" dirty="0" smtClean="0"/>
              <a:t>) is the only systemically administered HMT specifically indicated for the treatment of chronic periodontitis that is approved by the US Food and Drug Administration (FDA) and accepted by the American Dental Association (ADA).</a:t>
            </a:r>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591312"/>
          </a:xfrm>
        </p:spPr>
        <p:txBody>
          <a:bodyPr>
            <a:noAutofit/>
          </a:bodyPr>
          <a:lstStyle/>
          <a:p>
            <a:r>
              <a:rPr lang="en-US" sz="4000" dirty="0" smtClean="0"/>
              <a:t>Mechanism of Action</a:t>
            </a:r>
            <a:endParaRPr lang="en-US" sz="4000" dirty="0"/>
          </a:p>
        </p:txBody>
      </p:sp>
      <p:pic>
        <p:nvPicPr>
          <p:cNvPr id="4" name="Picture 4" descr="Image9a"/>
          <p:cNvPicPr>
            <a:picLocks noGrp="1" noChangeAspect="1" noChangeArrowheads="1"/>
          </p:cNvPicPr>
          <p:nvPr>
            <p:ph idx="1"/>
          </p:nvPr>
        </p:nvPicPr>
        <p:blipFill>
          <a:blip r:embed="rId2"/>
          <a:srcRect l="4640" t="3326" r="5617" b="17500"/>
          <a:stretch>
            <a:fillRect/>
          </a:stretch>
        </p:blipFill>
        <p:spPr>
          <a:xfrm>
            <a:off x="914400" y="1295400"/>
            <a:ext cx="7162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124200" y="6553200"/>
            <a:ext cx="4724400" cy="307777"/>
          </a:xfrm>
          <a:prstGeom prst="rect">
            <a:avLst/>
          </a:prstGeom>
          <a:noFill/>
        </p:spPr>
        <p:txBody>
          <a:bodyPr wrap="square" rtlCol="0">
            <a:spAutoFit/>
          </a:bodyPr>
          <a:lstStyle/>
          <a:p>
            <a:r>
              <a:rPr lang="en-US" sz="1400" dirty="0" smtClean="0"/>
              <a:t>Carranza’s clinical </a:t>
            </a:r>
            <a:r>
              <a:rPr lang="en-US" sz="1400" dirty="0" err="1" smtClean="0"/>
              <a:t>Periodontology</a:t>
            </a:r>
            <a:r>
              <a:rPr lang="en-US" sz="1400" dirty="0" smtClean="0"/>
              <a:t>, 10</a:t>
            </a:r>
            <a:r>
              <a:rPr lang="en-US" sz="1400" baseline="30000" dirty="0" smtClean="0"/>
              <a:t>th</a:t>
            </a:r>
            <a:r>
              <a:rPr lang="en-US" sz="1400" dirty="0" smtClean="0"/>
              <a:t> edition, Chapter 53</a:t>
            </a:r>
            <a:endParaRPr lang="en-US" sz="1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48600" cy="609600"/>
          </a:xfrm>
        </p:spPr>
        <p:txBody>
          <a:bodyPr>
            <a:normAutofit fontScale="90000"/>
          </a:bodyPr>
          <a:lstStyle/>
          <a:p>
            <a:r>
              <a:rPr lang="en-US" sz="3200" dirty="0" smtClean="0">
                <a:solidFill>
                  <a:srgbClr val="0066FF"/>
                </a:solidFill>
              </a:rPr>
              <a:t>Sequencing Prescription with Periodontal Treatment</a:t>
            </a:r>
            <a:endParaRPr lang="en-US" sz="3200" dirty="0"/>
          </a:p>
        </p:txBody>
      </p:sp>
      <p:sp>
        <p:nvSpPr>
          <p:cNvPr id="3" name="Content Placeholder 2"/>
          <p:cNvSpPr>
            <a:spLocks noGrp="1"/>
          </p:cNvSpPr>
          <p:nvPr>
            <p:ph idx="1"/>
          </p:nvPr>
        </p:nvSpPr>
        <p:spPr>
          <a:xfrm>
            <a:off x="381000" y="1371600"/>
            <a:ext cx="8305800" cy="4953000"/>
          </a:xfrm>
        </p:spPr>
        <p:txBody>
          <a:bodyPr>
            <a:normAutofit/>
          </a:bodyPr>
          <a:lstStyle/>
          <a:p>
            <a:r>
              <a:rPr lang="en-US" sz="2100" dirty="0" smtClean="0"/>
              <a:t>SDD is indicated as an adjunct to mechanical periodontal therapy and should not be used as a stand­alone therapy. </a:t>
            </a:r>
          </a:p>
          <a:p>
            <a:endParaRPr lang="en-US" sz="2100" dirty="0" smtClean="0"/>
          </a:p>
          <a:p>
            <a:endParaRPr lang="en-US" sz="2100" dirty="0" smtClean="0"/>
          </a:p>
          <a:p>
            <a:r>
              <a:rPr lang="en-US" sz="2100" dirty="0" smtClean="0"/>
              <a:t>SDD should be prescribed to coincide with the first episode of SRP and is prescribed for 3 months, up to a maximum of 9 months of continuous dosing. </a:t>
            </a:r>
          </a:p>
          <a:p>
            <a:endParaRPr lang="en-US" sz="2100" dirty="0" smtClean="0"/>
          </a:p>
          <a:p>
            <a:endParaRPr lang="en-US" sz="2100" dirty="0" smtClean="0"/>
          </a:p>
          <a:p>
            <a:r>
              <a:rPr lang="en-US" sz="2100" dirty="0" smtClean="0"/>
              <a:t>Modification of any risk factors, such as smoking, nutrition, stress, contributing medications, faulty restorations, poor oral hygiene, and poor diabetic control, can also be addressed at this time.</a:t>
            </a:r>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848600" cy="667512"/>
          </a:xfrm>
        </p:spPr>
        <p:txBody>
          <a:bodyPr>
            <a:normAutofit fontScale="90000"/>
          </a:bodyPr>
          <a:lstStyle/>
          <a:p>
            <a:r>
              <a:rPr lang="en-US" sz="3200" b="1" dirty="0" smtClean="0">
                <a:solidFill>
                  <a:srgbClr val="0066FF"/>
                </a:solidFill>
              </a:rPr>
              <a:t>Combining with Periodontal Surgery or Local Delivery Systems</a:t>
            </a:r>
            <a:endParaRPr lang="en-US" sz="3200" dirty="0"/>
          </a:p>
        </p:txBody>
      </p:sp>
      <p:sp>
        <p:nvSpPr>
          <p:cNvPr id="3" name="Content Placeholder 2"/>
          <p:cNvSpPr>
            <a:spLocks noGrp="1"/>
          </p:cNvSpPr>
          <p:nvPr>
            <p:ph idx="1"/>
          </p:nvPr>
        </p:nvSpPr>
        <p:spPr>
          <a:xfrm>
            <a:off x="304800" y="1447800"/>
            <a:ext cx="8382000" cy="4876800"/>
          </a:xfrm>
        </p:spPr>
        <p:txBody>
          <a:bodyPr>
            <a:normAutofit/>
          </a:bodyPr>
          <a:lstStyle/>
          <a:p>
            <a:r>
              <a:rPr lang="en-US" sz="2100" dirty="0" smtClean="0"/>
              <a:t>Most clinical research to date has focused on using SDD as an   adjunct to nonsurgical  periodontal  treatment.</a:t>
            </a:r>
          </a:p>
          <a:p>
            <a:pPr>
              <a:buNone/>
            </a:pPr>
            <a:r>
              <a:rPr lang="en-US" sz="2100" dirty="0" smtClean="0"/>
              <a:t> </a:t>
            </a:r>
          </a:p>
          <a:p>
            <a:r>
              <a:rPr lang="en-US" sz="2100" dirty="0" smtClean="0"/>
              <a:t>However, emerging data in which SDD was used as an adjunct to access flap surgery in 24 patients revealed better probing depth reductions in surgically treated sites greater than 6 mm compared with surgically treated sites in patients given placebo (</a:t>
            </a:r>
            <a:r>
              <a:rPr lang="en-US" sz="2100" dirty="0" err="1" smtClean="0"/>
              <a:t>Gapski</a:t>
            </a:r>
            <a:r>
              <a:rPr lang="en-US" sz="2100" dirty="0" smtClean="0"/>
              <a:t> et al 2004).</a:t>
            </a:r>
            <a:r>
              <a:rPr lang="en-US" sz="2100" baseline="30000" dirty="0" smtClean="0"/>
              <a:t>12</a:t>
            </a:r>
            <a:r>
              <a:rPr lang="en-US" sz="2100" dirty="0" smtClean="0"/>
              <a:t> </a:t>
            </a:r>
          </a:p>
          <a:p>
            <a:endParaRPr lang="en-US" sz="2100" dirty="0" smtClean="0"/>
          </a:p>
          <a:p>
            <a:r>
              <a:rPr lang="en-US" sz="2100" dirty="0" smtClean="0"/>
              <a:t>SDD treatment can also be combined with the local delivery of antibiotics into the periodontal pocket through sustained-delivery systems. </a:t>
            </a:r>
          </a:p>
          <a:p>
            <a:endParaRPr lang="en-US" sz="2100" dirty="0" smtClean="0"/>
          </a:p>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 xmlns:p14="http://schemas.microsoft.com/office/powerpoint/2010/main" val="2391736343"/>
              </p:ext>
            </p:extLst>
          </p:nvPr>
        </p:nvGraphicFramePr>
        <p:xfrm>
          <a:off x="-3" y="-2"/>
          <a:ext cx="9144003" cy="6736535"/>
        </p:xfrm>
        <a:graphic>
          <a:graphicData uri="http://schemas.openxmlformats.org/drawingml/2006/table">
            <a:tbl>
              <a:tblPr firstRow="1" bandRow="1">
                <a:tableStyleId>{284E427A-3D55-4303-BF80-6455036E1DE7}</a:tableStyleId>
              </a:tblPr>
              <a:tblGrid>
                <a:gridCol w="1524000"/>
                <a:gridCol w="1684422"/>
                <a:gridCol w="1122949"/>
                <a:gridCol w="1764632"/>
                <a:gridCol w="1283368"/>
                <a:gridCol w="1764632"/>
              </a:tblGrid>
              <a:tr h="624743">
                <a:tc>
                  <a:txBody>
                    <a:bodyPr/>
                    <a:lstStyle/>
                    <a:p>
                      <a:r>
                        <a:rPr lang="en-US" sz="1600" b="0" i="0" u="none" strike="noStrike" kern="1200" baseline="0" dirty="0" smtClean="0">
                          <a:solidFill>
                            <a:schemeClr val="lt1"/>
                          </a:solidFill>
                          <a:latin typeface="+mn-lt"/>
                          <a:ea typeface="+mn-ea"/>
                          <a:cs typeface="+mn-cs"/>
                        </a:rPr>
                        <a:t>Author</a:t>
                      </a:r>
                      <a:endParaRPr lang="en-US" sz="1600" dirty="0"/>
                    </a:p>
                  </a:txBody>
                  <a:tcPr/>
                </a:tc>
                <a:tc>
                  <a:txBody>
                    <a:bodyPr/>
                    <a:lstStyle/>
                    <a:p>
                      <a:r>
                        <a:rPr lang="en-US" sz="1600" b="0" i="0" u="none" strike="noStrike" kern="1200" baseline="0" dirty="0" smtClean="0">
                          <a:solidFill>
                            <a:schemeClr val="lt1"/>
                          </a:solidFill>
                          <a:latin typeface="+mn-lt"/>
                          <a:ea typeface="+mn-ea"/>
                          <a:cs typeface="+mn-cs"/>
                        </a:rPr>
                        <a:t>Purpose</a:t>
                      </a:r>
                      <a:endParaRPr lang="en-US" sz="1600" dirty="0"/>
                    </a:p>
                  </a:txBody>
                  <a:tcPr/>
                </a:tc>
                <a:tc>
                  <a:txBody>
                    <a:bodyPr/>
                    <a:lstStyle/>
                    <a:p>
                      <a:r>
                        <a:rPr lang="en-US" sz="1200" dirty="0" smtClean="0"/>
                        <a:t>Host</a:t>
                      </a:r>
                    </a:p>
                    <a:p>
                      <a:r>
                        <a:rPr lang="en-US" sz="1200" dirty="0" smtClean="0"/>
                        <a:t>modulating</a:t>
                      </a:r>
                    </a:p>
                    <a:p>
                      <a:r>
                        <a:rPr lang="en-US" sz="1200" dirty="0" smtClean="0"/>
                        <a:t>agent</a:t>
                      </a:r>
                      <a:endParaRPr lang="en-US" sz="1200" dirty="0"/>
                    </a:p>
                  </a:txBody>
                  <a:tcPr/>
                </a:tc>
                <a:tc>
                  <a:txBody>
                    <a:bodyPr/>
                    <a:lstStyle/>
                    <a:p>
                      <a:r>
                        <a:rPr lang="en-US" sz="1600" dirty="0" smtClean="0"/>
                        <a:t>Parameters</a:t>
                      </a:r>
                      <a:endParaRPr lang="en-US" sz="1600" dirty="0"/>
                    </a:p>
                  </a:txBody>
                  <a:tcPr/>
                </a:tc>
                <a:tc>
                  <a:txBody>
                    <a:bodyPr/>
                    <a:lstStyle/>
                    <a:p>
                      <a:r>
                        <a:rPr lang="en-US" sz="1600" b="0" i="0" u="none" strike="noStrike" kern="1200" baseline="0" dirty="0" smtClean="0">
                          <a:solidFill>
                            <a:schemeClr val="lt1"/>
                          </a:solidFill>
                          <a:latin typeface="+mn-lt"/>
                          <a:ea typeface="+mn-ea"/>
                          <a:cs typeface="+mn-cs"/>
                        </a:rPr>
                        <a:t>Subjects</a:t>
                      </a:r>
                      <a:endParaRPr lang="en-US" sz="1600" dirty="0"/>
                    </a:p>
                  </a:txBody>
                  <a:tcPr/>
                </a:tc>
                <a:tc>
                  <a:txBody>
                    <a:bodyPr/>
                    <a:lstStyle/>
                    <a:p>
                      <a:r>
                        <a:rPr lang="en-US" sz="1600" b="0" i="0" u="none" strike="noStrike" kern="1200" baseline="0" dirty="0" smtClean="0">
                          <a:solidFill>
                            <a:schemeClr val="lt1"/>
                          </a:solidFill>
                          <a:latin typeface="+mn-lt"/>
                          <a:ea typeface="+mn-ea"/>
                          <a:cs typeface="+mn-cs"/>
                        </a:rPr>
                        <a:t>Results</a:t>
                      </a:r>
                      <a:endParaRPr lang="en-US" sz="1600" dirty="0"/>
                    </a:p>
                  </a:txBody>
                  <a:tcPr/>
                </a:tc>
              </a:tr>
              <a:tr h="1336507">
                <a:tc>
                  <a:txBody>
                    <a:bodyPr/>
                    <a:lstStyle/>
                    <a:p>
                      <a:r>
                        <a:rPr lang="en-US" sz="1200" b="1" i="0" u="none" strike="noStrike" kern="1200" baseline="0" dirty="0" err="1" smtClean="0">
                          <a:solidFill>
                            <a:schemeClr val="dk1"/>
                          </a:solidFill>
                          <a:latin typeface="+mn-lt"/>
                          <a:ea typeface="+mn-ea"/>
                          <a:cs typeface="+mn-cs"/>
                        </a:rPr>
                        <a:t>Crout</a:t>
                      </a:r>
                      <a:r>
                        <a:rPr lang="en-US" sz="1200" b="1" i="0" u="none" strike="noStrike" kern="1200" baseline="0" dirty="0" smtClean="0">
                          <a:solidFill>
                            <a:schemeClr val="dk1"/>
                          </a:solidFill>
                          <a:latin typeface="+mn-lt"/>
                          <a:ea typeface="+mn-ea"/>
                          <a:cs typeface="+mn-cs"/>
                        </a:rPr>
                        <a:t> RJ,</a:t>
                      </a:r>
                    </a:p>
                    <a:p>
                      <a:r>
                        <a:rPr lang="en-US" sz="1200" b="1" i="0" u="none" strike="noStrike" kern="1200" baseline="0" dirty="0" smtClean="0">
                          <a:solidFill>
                            <a:schemeClr val="dk1"/>
                          </a:solidFill>
                          <a:latin typeface="+mn-lt"/>
                          <a:ea typeface="+mn-ea"/>
                          <a:cs typeface="+mn-cs"/>
                        </a:rPr>
                        <a:t>Lee HM,</a:t>
                      </a:r>
                    </a:p>
                    <a:p>
                      <a:r>
                        <a:rPr lang="en-US" sz="1200" b="1" i="0" u="none" strike="noStrike" kern="1200" baseline="0" dirty="0" smtClean="0">
                          <a:solidFill>
                            <a:schemeClr val="dk1"/>
                          </a:solidFill>
                          <a:latin typeface="+mn-lt"/>
                          <a:ea typeface="+mn-ea"/>
                          <a:cs typeface="+mn-cs"/>
                        </a:rPr>
                        <a:t>et al</a:t>
                      </a:r>
                    </a:p>
                    <a:p>
                      <a:r>
                        <a:rPr lang="en-US" sz="1200" b="1" i="0" u="none" strike="noStrike" kern="1200" baseline="0" dirty="0" smtClean="0">
                          <a:solidFill>
                            <a:schemeClr val="dk1"/>
                          </a:solidFill>
                          <a:latin typeface="+mn-lt"/>
                          <a:ea typeface="+mn-ea"/>
                          <a:cs typeface="+mn-cs"/>
                        </a:rPr>
                        <a:t>(1996)</a:t>
                      </a:r>
                      <a:endParaRPr lang="en-US" sz="1200" dirty="0"/>
                    </a:p>
                  </a:txBody>
                  <a:tcPr/>
                </a:tc>
                <a:tc>
                  <a:txBody>
                    <a:bodyPr/>
                    <a:lstStyle/>
                    <a:p>
                      <a:r>
                        <a:rPr lang="en-US" sz="1400" dirty="0" smtClean="0"/>
                        <a:t>check for potency of low dose</a:t>
                      </a:r>
                    </a:p>
                    <a:p>
                      <a:r>
                        <a:rPr lang="en-US" sz="1400" dirty="0" smtClean="0"/>
                        <a:t>doxycycline</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Low dose</a:t>
                      </a:r>
                    </a:p>
                    <a:p>
                      <a:r>
                        <a:rPr lang="en-US" sz="1400" b="0" i="0" u="none" strike="noStrike" kern="1200" baseline="0" dirty="0" smtClean="0">
                          <a:solidFill>
                            <a:schemeClr val="dk1"/>
                          </a:solidFill>
                          <a:latin typeface="+mn-lt"/>
                          <a:ea typeface="+mn-ea"/>
                          <a:cs typeface="+mn-cs"/>
                        </a:rPr>
                        <a:t>doxycycline</a:t>
                      </a:r>
                      <a:endParaRPr lang="en-US" sz="1400" dirty="0"/>
                    </a:p>
                  </a:txBody>
                  <a:tcPr/>
                </a:tc>
                <a:tc>
                  <a:txBody>
                    <a:bodyPr/>
                    <a:lstStyle/>
                    <a:p>
                      <a:r>
                        <a:rPr lang="en-US" sz="1100" dirty="0" smtClean="0"/>
                        <a:t>CAL, PD and GCF</a:t>
                      </a:r>
                    </a:p>
                    <a:p>
                      <a:r>
                        <a:rPr lang="en-US" sz="1100" dirty="0" smtClean="0"/>
                        <a:t>Collagenase</a:t>
                      </a:r>
                      <a:r>
                        <a:rPr lang="en-US" sz="1100" baseline="0" dirty="0" smtClean="0"/>
                        <a:t> </a:t>
                      </a:r>
                      <a:r>
                        <a:rPr lang="en-US" sz="1100" dirty="0" smtClean="0"/>
                        <a:t>activity and</a:t>
                      </a:r>
                    </a:p>
                    <a:p>
                      <a:r>
                        <a:rPr lang="en-US" sz="1100" dirty="0" smtClean="0"/>
                        <a:t>Periodontal</a:t>
                      </a:r>
                      <a:r>
                        <a:rPr lang="en-US" sz="1100" baseline="0" dirty="0" smtClean="0"/>
                        <a:t> </a:t>
                      </a:r>
                      <a:r>
                        <a:rPr lang="en-US" sz="1100" dirty="0" smtClean="0"/>
                        <a:t>ligament</a:t>
                      </a:r>
                    </a:p>
                    <a:p>
                      <a:r>
                        <a:rPr lang="en-US" sz="1100" dirty="0" smtClean="0"/>
                        <a:t>degradation</a:t>
                      </a:r>
                      <a:endParaRPr lang="en-US" sz="1100" dirty="0"/>
                    </a:p>
                  </a:txBody>
                  <a:tcPr/>
                </a:tc>
                <a:tc>
                  <a:txBody>
                    <a:bodyPr/>
                    <a:lstStyle/>
                    <a:p>
                      <a:r>
                        <a:rPr lang="en-US" sz="1800" b="0" i="0" u="none" strike="noStrike" kern="1200" baseline="0" dirty="0" smtClean="0">
                          <a:solidFill>
                            <a:schemeClr val="dk1"/>
                          </a:solidFill>
                          <a:latin typeface="+mn-lt"/>
                          <a:ea typeface="+mn-ea"/>
                          <a:cs typeface="+mn-cs"/>
                        </a:rPr>
                        <a:t>Human</a:t>
                      </a:r>
                      <a:endParaRPr lang="en-US" dirty="0"/>
                    </a:p>
                  </a:txBody>
                  <a:tcPr/>
                </a:tc>
                <a:tc>
                  <a:txBody>
                    <a:bodyPr/>
                    <a:lstStyle/>
                    <a:p>
                      <a:r>
                        <a:rPr lang="en-US" sz="1100" dirty="0" smtClean="0"/>
                        <a:t>LDD inhibits tissue</a:t>
                      </a:r>
                    </a:p>
                    <a:p>
                      <a:r>
                        <a:rPr lang="en-US" sz="1100" dirty="0" smtClean="0"/>
                        <a:t>destruction in the absence of</a:t>
                      </a:r>
                    </a:p>
                    <a:p>
                      <a:r>
                        <a:rPr lang="en-US" sz="1100" dirty="0" smtClean="0"/>
                        <a:t>antimicrobial property.</a:t>
                      </a:r>
                    </a:p>
                    <a:p>
                      <a:r>
                        <a:rPr lang="en-US" sz="1100" dirty="0" smtClean="0"/>
                        <a:t>Long term LDD could be a</a:t>
                      </a:r>
                    </a:p>
                    <a:p>
                      <a:r>
                        <a:rPr lang="en-US" sz="1100" dirty="0" smtClean="0"/>
                        <a:t>useful adjunct to</a:t>
                      </a:r>
                    </a:p>
                    <a:p>
                      <a:r>
                        <a:rPr lang="en-US" sz="1100" dirty="0" smtClean="0"/>
                        <a:t>instrumentation</a:t>
                      </a:r>
                      <a:endParaRPr lang="en-US" dirty="0"/>
                    </a:p>
                  </a:txBody>
                  <a:tcPr/>
                </a:tc>
              </a:tr>
              <a:tr h="1234609">
                <a:tc>
                  <a:txBody>
                    <a:bodyPr/>
                    <a:lstStyle/>
                    <a:p>
                      <a:r>
                        <a:rPr lang="en-US" sz="1200" b="1" dirty="0" err="1" smtClean="0"/>
                        <a:t>Golub</a:t>
                      </a:r>
                      <a:r>
                        <a:rPr lang="en-US" sz="1200" b="1" baseline="0" dirty="0" smtClean="0"/>
                        <a:t> </a:t>
                      </a:r>
                      <a:r>
                        <a:rPr lang="en-US" sz="1200" b="1" dirty="0" smtClean="0"/>
                        <a:t>LM, Lee</a:t>
                      </a:r>
                    </a:p>
                    <a:p>
                      <a:r>
                        <a:rPr lang="en-US" sz="1200" b="1" dirty="0" smtClean="0"/>
                        <a:t>HM et al (1997)</a:t>
                      </a:r>
                      <a:endParaRPr lang="en-US" sz="1200" b="1" dirty="0"/>
                    </a:p>
                  </a:txBody>
                  <a:tcPr/>
                </a:tc>
                <a:tc>
                  <a:txBody>
                    <a:bodyPr/>
                    <a:lstStyle/>
                    <a:p>
                      <a:r>
                        <a:rPr lang="en-US" sz="1100" b="0" i="0" u="none" strike="noStrike" kern="1200" baseline="0" dirty="0" smtClean="0">
                          <a:solidFill>
                            <a:schemeClr val="dk1"/>
                          </a:solidFill>
                          <a:latin typeface="+mn-lt"/>
                          <a:ea typeface="+mn-ea"/>
                          <a:cs typeface="+mn-cs"/>
                        </a:rPr>
                        <a:t> inhibitor of matrix</a:t>
                      </a:r>
                    </a:p>
                    <a:p>
                      <a:r>
                        <a:rPr lang="en-US" sz="1100" b="0" i="0" u="none" strike="noStrike" kern="1200" baseline="0" dirty="0" err="1" smtClean="0">
                          <a:solidFill>
                            <a:schemeClr val="dk1"/>
                          </a:solidFill>
                          <a:latin typeface="+mn-lt"/>
                          <a:ea typeface="+mn-ea"/>
                          <a:cs typeface="+mn-cs"/>
                        </a:rPr>
                        <a:t>metalloproteinases</a:t>
                      </a:r>
                      <a:r>
                        <a:rPr lang="en-US" sz="1100" b="0" i="0" u="none" strike="noStrike" kern="1200" baseline="0" dirty="0" smtClean="0">
                          <a:solidFill>
                            <a:schemeClr val="dk1"/>
                          </a:solidFill>
                          <a:latin typeface="+mn-lt"/>
                          <a:ea typeface="+mn-ea"/>
                          <a:cs typeface="+mn-cs"/>
                        </a:rPr>
                        <a:t>(MMP’s) administered to human , can reduce bone type collagen</a:t>
                      </a:r>
                    </a:p>
                    <a:p>
                      <a:r>
                        <a:rPr lang="en-US" sz="1100" b="0" i="0" u="none" strike="noStrike" kern="1200" baseline="0" dirty="0" smtClean="0">
                          <a:solidFill>
                            <a:schemeClr val="dk1"/>
                          </a:solidFill>
                          <a:latin typeface="+mn-lt"/>
                          <a:ea typeface="+mn-ea"/>
                          <a:cs typeface="+mn-cs"/>
                        </a:rPr>
                        <a:t>degradation in inflammatory exudates</a:t>
                      </a:r>
                      <a:endParaRPr lang="en-US" sz="1100" dirty="0"/>
                    </a:p>
                  </a:txBody>
                  <a:tcPr/>
                </a:tc>
                <a:tc>
                  <a:txBody>
                    <a:bodyPr/>
                    <a:lstStyle/>
                    <a:p>
                      <a:r>
                        <a:rPr lang="en-US" sz="1200" dirty="0" smtClean="0"/>
                        <a:t>Doxycycline</a:t>
                      </a:r>
                      <a:endParaRPr lang="en-US" sz="1200" dirty="0"/>
                    </a:p>
                  </a:txBody>
                  <a:tcPr/>
                </a:tc>
                <a:tc>
                  <a:txBody>
                    <a:bodyPr/>
                    <a:lstStyle/>
                    <a:p>
                      <a:r>
                        <a:rPr lang="en-US" sz="1400" dirty="0" smtClean="0"/>
                        <a:t>Collagenase</a:t>
                      </a:r>
                    </a:p>
                    <a:p>
                      <a:r>
                        <a:rPr lang="en-US" sz="1400" dirty="0" smtClean="0"/>
                        <a:t>activity</a:t>
                      </a:r>
                      <a:endParaRPr lang="en-US" sz="1400" dirty="0"/>
                    </a:p>
                  </a:txBody>
                  <a:tcPr/>
                </a:tc>
                <a:tc>
                  <a:txBody>
                    <a:bodyPr/>
                    <a:lstStyle/>
                    <a:p>
                      <a:r>
                        <a:rPr lang="en-US" dirty="0" smtClean="0"/>
                        <a:t>Human</a:t>
                      </a:r>
                      <a:endParaRPr lang="en-US" dirty="0"/>
                    </a:p>
                  </a:txBody>
                  <a:tcPr/>
                </a:tc>
                <a:tc>
                  <a:txBody>
                    <a:bodyPr/>
                    <a:lstStyle/>
                    <a:p>
                      <a:r>
                        <a:rPr lang="en-US" sz="1200" dirty="0" smtClean="0"/>
                        <a:t>Reduction of excessive</a:t>
                      </a:r>
                    </a:p>
                    <a:p>
                      <a:r>
                        <a:rPr lang="en-US" sz="1200" dirty="0" smtClean="0"/>
                        <a:t>MMP activity with</a:t>
                      </a:r>
                    </a:p>
                    <a:p>
                      <a:r>
                        <a:rPr lang="en-US" sz="1200" dirty="0" smtClean="0"/>
                        <a:t>concomitant reduction in</a:t>
                      </a:r>
                      <a:r>
                        <a:rPr lang="en-US" sz="1200" baseline="0" dirty="0" smtClean="0"/>
                        <a:t> </a:t>
                      </a:r>
                      <a:r>
                        <a:rPr lang="en-US" sz="1200" dirty="0" smtClean="0"/>
                        <a:t>collagen degradation</a:t>
                      </a:r>
                    </a:p>
                    <a:p>
                      <a:r>
                        <a:rPr lang="en-US" sz="1200" dirty="0" smtClean="0"/>
                        <a:t>products</a:t>
                      </a:r>
                      <a:endParaRPr lang="en-US" sz="1200" dirty="0"/>
                    </a:p>
                  </a:txBody>
                  <a:tcPr/>
                </a:tc>
              </a:tr>
              <a:tr h="1661615">
                <a:tc>
                  <a:txBody>
                    <a:bodyPr/>
                    <a:lstStyle/>
                    <a:p>
                      <a:r>
                        <a:rPr lang="fr-FR" sz="1200" dirty="0" err="1" smtClean="0"/>
                        <a:t>Golub</a:t>
                      </a:r>
                      <a:r>
                        <a:rPr lang="fr-FR" sz="1200" dirty="0" smtClean="0"/>
                        <a:t> LM ,</a:t>
                      </a:r>
                    </a:p>
                    <a:p>
                      <a:r>
                        <a:rPr lang="fr-FR" sz="1200" dirty="0" smtClean="0"/>
                        <a:t>Mc </a:t>
                      </a:r>
                      <a:r>
                        <a:rPr lang="fr-FR" sz="1200" dirty="0" err="1" smtClean="0"/>
                        <a:t>Namara</a:t>
                      </a:r>
                      <a:endParaRPr lang="fr-FR" sz="1200" dirty="0" smtClean="0"/>
                    </a:p>
                    <a:p>
                      <a:r>
                        <a:rPr lang="fr-FR" sz="1200" dirty="0" smtClean="0"/>
                        <a:t>T F et al</a:t>
                      </a:r>
                    </a:p>
                    <a:p>
                      <a:r>
                        <a:rPr lang="fr-FR" sz="1200" dirty="0" smtClean="0"/>
                        <a:t>(2 001 )</a:t>
                      </a:r>
                      <a:endParaRPr lang="en-US" sz="1200" dirty="0"/>
                    </a:p>
                  </a:txBody>
                  <a:tcPr/>
                </a:tc>
                <a:tc>
                  <a:txBody>
                    <a:bodyPr/>
                    <a:lstStyle/>
                    <a:p>
                      <a:r>
                        <a:rPr lang="en-US" sz="1200" dirty="0" smtClean="0"/>
                        <a:t>clinically effective dose</a:t>
                      </a:r>
                    </a:p>
                    <a:p>
                      <a:r>
                        <a:rPr lang="en-US" sz="1200" dirty="0" smtClean="0"/>
                        <a:t>regimens using </a:t>
                      </a:r>
                      <a:r>
                        <a:rPr lang="en-US" sz="1200" dirty="0" err="1" smtClean="0"/>
                        <a:t>subantimicroal</a:t>
                      </a:r>
                      <a:endParaRPr lang="en-US" sz="1200" dirty="0" smtClean="0"/>
                    </a:p>
                    <a:p>
                      <a:r>
                        <a:rPr lang="en-US" sz="1200" dirty="0" smtClean="0"/>
                        <a:t>dose doxycycline (SDD) as an</a:t>
                      </a:r>
                    </a:p>
                    <a:p>
                      <a:r>
                        <a:rPr lang="en-US" sz="1200" dirty="0" smtClean="0"/>
                        <a:t>adjunctive therapy in patients with</a:t>
                      </a:r>
                    </a:p>
                    <a:p>
                      <a:r>
                        <a:rPr lang="en-US" sz="1200" dirty="0" smtClean="0"/>
                        <a:t>adult periodontitis</a:t>
                      </a:r>
                      <a:endParaRPr lang="en-US" sz="1200" dirty="0"/>
                    </a:p>
                  </a:txBody>
                  <a:tcPr/>
                </a:tc>
                <a:tc>
                  <a:txBody>
                    <a:bodyPr/>
                    <a:lstStyle/>
                    <a:p>
                      <a:r>
                        <a:rPr lang="en-US" sz="1200" dirty="0" smtClean="0"/>
                        <a:t>Doxycycline</a:t>
                      </a:r>
                      <a:endParaRPr lang="en-US" sz="1200" dirty="0"/>
                    </a:p>
                  </a:txBody>
                  <a:tcPr/>
                </a:tc>
                <a:tc>
                  <a:txBody>
                    <a:bodyPr/>
                    <a:lstStyle/>
                    <a:p>
                      <a:r>
                        <a:rPr lang="fr-FR" sz="1100" dirty="0" err="1" smtClean="0"/>
                        <a:t>Clinical</a:t>
                      </a:r>
                      <a:r>
                        <a:rPr lang="fr-FR" sz="1100" baseline="0" dirty="0" smtClean="0"/>
                        <a:t> </a:t>
                      </a:r>
                      <a:r>
                        <a:rPr lang="fr-FR" sz="1100" dirty="0" err="1" smtClean="0"/>
                        <a:t>attachment</a:t>
                      </a:r>
                      <a:r>
                        <a:rPr lang="fr-FR" sz="1100" dirty="0" smtClean="0"/>
                        <a:t> </a:t>
                      </a:r>
                      <a:r>
                        <a:rPr lang="fr-FR" sz="1100" dirty="0" err="1" smtClean="0"/>
                        <a:t>level</a:t>
                      </a:r>
                      <a:endParaRPr lang="en-US" sz="1100" dirty="0"/>
                    </a:p>
                  </a:txBody>
                  <a:tcPr/>
                </a:tc>
                <a:tc>
                  <a:txBody>
                    <a:bodyPr/>
                    <a:lstStyle/>
                    <a:p>
                      <a:r>
                        <a:rPr lang="en-US" dirty="0" smtClean="0"/>
                        <a:t>Human s</a:t>
                      </a:r>
                      <a:endParaRPr lang="en-US" dirty="0"/>
                    </a:p>
                  </a:txBody>
                  <a:tcPr/>
                </a:tc>
                <a:tc>
                  <a:txBody>
                    <a:bodyPr/>
                    <a:lstStyle/>
                    <a:p>
                      <a:r>
                        <a:rPr lang="en-US" sz="1200" dirty="0" smtClean="0"/>
                        <a:t>significant potential as</a:t>
                      </a:r>
                    </a:p>
                    <a:p>
                      <a:r>
                        <a:rPr lang="en-US" sz="1200" dirty="0" smtClean="0"/>
                        <a:t>an oral adjunctive therapy in</a:t>
                      </a:r>
                    </a:p>
                    <a:p>
                      <a:r>
                        <a:rPr lang="en-US" sz="1200" dirty="0" smtClean="0"/>
                        <a:t>the long term management</a:t>
                      </a:r>
                    </a:p>
                    <a:p>
                      <a:r>
                        <a:rPr lang="en-US" sz="1200" dirty="0" smtClean="0"/>
                        <a:t>of adult periodontitis</a:t>
                      </a:r>
                      <a:endParaRPr lang="en-US" sz="1200" dirty="0"/>
                    </a:p>
                  </a:txBody>
                  <a:tcPr/>
                </a:tc>
              </a:tr>
              <a:tr h="1695728">
                <a:tc>
                  <a:txBody>
                    <a:bodyPr/>
                    <a:lstStyle/>
                    <a:p>
                      <a:r>
                        <a:rPr lang="pt-BR" sz="1200" b="1" dirty="0" smtClean="0"/>
                        <a:t>Novak M J ,</a:t>
                      </a:r>
                    </a:p>
                    <a:p>
                      <a:r>
                        <a:rPr lang="pt-BR" sz="1200" b="1" dirty="0" smtClean="0"/>
                        <a:t>Dawson D R , e t</a:t>
                      </a:r>
                    </a:p>
                    <a:p>
                      <a:r>
                        <a:rPr lang="pt-BR" sz="1200" b="1" dirty="0" smtClean="0"/>
                        <a:t>a l 2 0 0 8 </a:t>
                      </a:r>
                      <a:endParaRPr lang="en-US" sz="1200" b="1" dirty="0"/>
                    </a:p>
                  </a:txBody>
                  <a:tcPr/>
                </a:tc>
                <a:tc>
                  <a:txBody>
                    <a:bodyPr/>
                    <a:lstStyle/>
                    <a:p>
                      <a:r>
                        <a:rPr lang="pt-BR" sz="900" dirty="0" smtClean="0"/>
                        <a:t>combination of systemically</a:t>
                      </a:r>
                    </a:p>
                    <a:p>
                      <a:r>
                        <a:rPr lang="pt-BR" sz="900" dirty="0" smtClean="0"/>
                        <a:t>administered host-modulating </a:t>
                      </a:r>
                      <a:r>
                        <a:rPr lang="pt-BR" sz="900" baseline="0" dirty="0" smtClean="0"/>
                        <a:t> </a:t>
                      </a:r>
                      <a:r>
                        <a:rPr lang="pt-BR" sz="900" dirty="0" smtClean="0"/>
                        <a:t>therapy &amp; locally administered</a:t>
                      </a:r>
                      <a:r>
                        <a:rPr lang="pt-BR" sz="900" baseline="0" dirty="0" smtClean="0"/>
                        <a:t> </a:t>
                      </a:r>
                      <a:r>
                        <a:rPr lang="pt-BR" sz="900" dirty="0" smtClean="0"/>
                        <a:t>topical antimicrobialtherapy , as</a:t>
                      </a:r>
                    </a:p>
                    <a:p>
                      <a:r>
                        <a:rPr lang="pt-BR" sz="900" dirty="0" smtClean="0"/>
                        <a:t>adjuncts to scaling and root</a:t>
                      </a:r>
                    </a:p>
                    <a:p>
                      <a:r>
                        <a:rPr lang="pt-BR" sz="900" dirty="0" smtClean="0"/>
                        <a:t>planing(SRP),would provide</a:t>
                      </a:r>
                    </a:p>
                    <a:p>
                      <a:r>
                        <a:rPr lang="pt-BR" sz="900" dirty="0" smtClean="0"/>
                        <a:t>significantly improved clinical</a:t>
                      </a:r>
                    </a:p>
                    <a:p>
                      <a:r>
                        <a:rPr lang="pt-BR" sz="900" dirty="0" smtClean="0"/>
                        <a:t>benefits in the treatment of</a:t>
                      </a:r>
                    </a:p>
                    <a:p>
                      <a:r>
                        <a:rPr lang="pt-BR" sz="900" dirty="0" smtClean="0"/>
                        <a:t>untreated moderate to severe</a:t>
                      </a:r>
                    </a:p>
                    <a:p>
                      <a:r>
                        <a:rPr lang="pt-BR" sz="900" dirty="0" smtClean="0"/>
                        <a:t>chronic periodontitis(CP)</a:t>
                      </a:r>
                    </a:p>
                    <a:p>
                      <a:r>
                        <a:rPr lang="pt-BR" sz="900" dirty="0" smtClean="0"/>
                        <a:t>compared to SRP alone .</a:t>
                      </a:r>
                      <a:endParaRPr lang="en-US" sz="900" dirty="0"/>
                    </a:p>
                  </a:txBody>
                  <a:tcPr/>
                </a:tc>
                <a:tc>
                  <a:txBody>
                    <a:bodyPr/>
                    <a:lstStyle/>
                    <a:p>
                      <a:r>
                        <a:rPr lang="pt-BR" sz="1200" dirty="0" smtClean="0"/>
                        <a:t>Low</a:t>
                      </a:r>
                      <a:r>
                        <a:rPr lang="pt-BR" sz="1200" baseline="0" dirty="0" smtClean="0"/>
                        <a:t> </a:t>
                      </a:r>
                      <a:r>
                        <a:rPr lang="pt-BR" sz="1200" dirty="0" smtClean="0"/>
                        <a:t>dose(20mg)</a:t>
                      </a:r>
                      <a:r>
                        <a:rPr lang="pt-BR" sz="1200" baseline="0" dirty="0" smtClean="0"/>
                        <a:t> </a:t>
                      </a:r>
                      <a:r>
                        <a:rPr lang="pt-BR" sz="1200" dirty="0" smtClean="0"/>
                        <a:t>doxycycline</a:t>
                      </a:r>
                      <a:r>
                        <a:rPr lang="pt-BR" sz="1200" baseline="0" dirty="0" smtClean="0"/>
                        <a:t> </a:t>
                      </a:r>
                      <a:r>
                        <a:rPr lang="pt-BR" sz="1200" dirty="0" smtClean="0"/>
                        <a:t>hyclate ,</a:t>
                      </a:r>
                    </a:p>
                    <a:p>
                      <a:r>
                        <a:rPr lang="pt-BR" sz="1200" dirty="0" smtClean="0"/>
                        <a:t>doxycycline</a:t>
                      </a:r>
                    </a:p>
                    <a:p>
                      <a:r>
                        <a:rPr lang="pt-BR" sz="1200" dirty="0" smtClean="0"/>
                        <a:t>Hyclate gel</a:t>
                      </a:r>
                      <a:endParaRPr lang="en-US" sz="1200" dirty="0"/>
                    </a:p>
                  </a:txBody>
                  <a:tcPr/>
                </a:tc>
                <a:tc>
                  <a:txBody>
                    <a:bodyPr/>
                    <a:lstStyle/>
                    <a:p>
                      <a:r>
                        <a:rPr lang="pt-BR" sz="1400" b="0" i="0" u="none" strike="noStrike" kern="1200" baseline="0" dirty="0" smtClean="0">
                          <a:solidFill>
                            <a:schemeClr val="dk1"/>
                          </a:solidFill>
                          <a:latin typeface="+mn-lt"/>
                          <a:ea typeface="+mn-ea"/>
                          <a:cs typeface="+mn-cs"/>
                        </a:rPr>
                        <a:t>(CAL) ,(BOP), and </a:t>
                      </a:r>
                      <a:r>
                        <a:rPr lang="en-US" sz="1400" b="0" i="0" u="none" strike="noStrike" kern="1200" baseline="0" dirty="0" smtClean="0">
                          <a:solidFill>
                            <a:schemeClr val="dk1"/>
                          </a:solidFill>
                          <a:latin typeface="+mn-lt"/>
                          <a:ea typeface="+mn-ea"/>
                          <a:cs typeface="+mn-cs"/>
                        </a:rPr>
                        <a:t>the gingival</a:t>
                      </a:r>
                    </a:p>
                    <a:p>
                      <a:r>
                        <a:rPr lang="it-IT" sz="1400" b="0" i="0" u="none" strike="noStrike" kern="1200" baseline="0" dirty="0" smtClean="0">
                          <a:solidFill>
                            <a:schemeClr val="dk1"/>
                          </a:solidFill>
                          <a:latin typeface="+mn-lt"/>
                          <a:ea typeface="+mn-ea"/>
                          <a:cs typeface="+mn-cs"/>
                        </a:rPr>
                        <a:t>index(GI)</a:t>
                      </a:r>
                      <a:endParaRPr lang="en-US" sz="1400" dirty="0"/>
                    </a:p>
                  </a:txBody>
                  <a:tcPr/>
                </a:tc>
                <a:tc>
                  <a:txBody>
                    <a:bodyPr/>
                    <a:lstStyle/>
                    <a:p>
                      <a:r>
                        <a:rPr lang="pt-BR" dirty="0" smtClean="0"/>
                        <a:t>Humans</a:t>
                      </a:r>
                      <a:endParaRPr lang="en-US" dirty="0"/>
                    </a:p>
                  </a:txBody>
                  <a:tcPr/>
                </a:tc>
                <a:tc>
                  <a:txBody>
                    <a:bodyPr/>
                    <a:lstStyle/>
                    <a:p>
                      <a:r>
                        <a:rPr lang="en-US" sz="1400" b="0" i="0" u="none" strike="noStrike" kern="1200" baseline="0" dirty="0" smtClean="0">
                          <a:solidFill>
                            <a:schemeClr val="dk1"/>
                          </a:solidFill>
                          <a:latin typeface="+mn-lt"/>
                          <a:ea typeface="+mn-ea"/>
                          <a:cs typeface="+mn-cs"/>
                        </a:rPr>
                        <a:t>critical</a:t>
                      </a:r>
                    </a:p>
                    <a:p>
                      <a:r>
                        <a:rPr lang="en-US" sz="1400" b="0" i="0" u="none" strike="noStrike" kern="1200" baseline="0" dirty="0" smtClean="0">
                          <a:solidFill>
                            <a:schemeClr val="dk1"/>
                          </a:solidFill>
                          <a:latin typeface="+mn-lt"/>
                          <a:ea typeface="+mn-ea"/>
                          <a:cs typeface="+mn-cs"/>
                        </a:rPr>
                        <a:t>role in disrupting the</a:t>
                      </a:r>
                    </a:p>
                    <a:p>
                      <a:r>
                        <a:rPr lang="pt-BR" sz="1400" b="0" i="0" u="none" strike="noStrike" kern="1200" baseline="0" dirty="0" smtClean="0">
                          <a:solidFill>
                            <a:schemeClr val="dk1"/>
                          </a:solidFill>
                          <a:latin typeface="+mn-lt"/>
                          <a:ea typeface="+mn-ea"/>
                          <a:cs typeface="+mn-cs"/>
                        </a:rPr>
                        <a:t>progression of</a:t>
                      </a:r>
                    </a:p>
                    <a:p>
                      <a:r>
                        <a:rPr lang="pt-BR" sz="1400" b="0" i="0" u="none" strike="noStrike" kern="1200" baseline="0" dirty="0" smtClean="0">
                          <a:solidFill>
                            <a:schemeClr val="dk1"/>
                          </a:solidFill>
                          <a:latin typeface="+mn-lt"/>
                          <a:ea typeface="+mn-ea"/>
                          <a:cs typeface="+mn-cs"/>
                        </a:rPr>
                        <a:t>periodontal breakdown</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609600"/>
          </a:xfrm>
        </p:spPr>
        <p:txBody>
          <a:bodyPr>
            <a:normAutofit/>
          </a:bodyPr>
          <a:lstStyle/>
          <a:p>
            <a:r>
              <a:rPr lang="en-US" sz="3600" dirty="0" smtClean="0"/>
              <a:t>Adverse Effects</a:t>
            </a:r>
            <a:endParaRPr lang="en-US" sz="3600" dirty="0"/>
          </a:p>
        </p:txBody>
      </p:sp>
      <p:sp>
        <p:nvSpPr>
          <p:cNvPr id="3" name="Content Placeholder 2"/>
          <p:cNvSpPr>
            <a:spLocks noGrp="1"/>
          </p:cNvSpPr>
          <p:nvPr>
            <p:ph idx="1"/>
          </p:nvPr>
        </p:nvSpPr>
        <p:spPr>
          <a:xfrm>
            <a:off x="457200" y="1219200"/>
            <a:ext cx="8229600" cy="5105400"/>
          </a:xfrm>
        </p:spPr>
        <p:txBody>
          <a:bodyPr/>
          <a:lstStyle/>
          <a:p>
            <a:endParaRPr lang="en-US" sz="2100" dirty="0" smtClean="0"/>
          </a:p>
          <a:p>
            <a:r>
              <a:rPr lang="en-US" sz="2100" dirty="0" err="1" smtClean="0"/>
              <a:t>Doxycycline</a:t>
            </a:r>
            <a:r>
              <a:rPr lang="en-US" sz="2100" dirty="0" smtClean="0"/>
              <a:t> at antibiotic doses (≥100 mg) is associated with adverse effects, including </a:t>
            </a:r>
          </a:p>
          <a:p>
            <a:endParaRPr lang="en-US" sz="2100" dirty="0" smtClean="0"/>
          </a:p>
          <a:p>
            <a:r>
              <a:rPr lang="en-US" sz="2100" dirty="0" smtClean="0"/>
              <a:t>photosensitivity, hypersensitivity reactions, nausea, vomiting, and esophageal irritation.</a:t>
            </a:r>
          </a:p>
          <a:p>
            <a:endParaRPr lang="en-US" sz="2100" dirty="0" smtClean="0"/>
          </a:p>
          <a:p>
            <a:r>
              <a:rPr lang="en-US" sz="2100" dirty="0" smtClean="0"/>
              <a:t>SDD (20-mg dose), it was reported that the drug was well tolerated, and the profile of unwanted effects was virtually identical in the SDD and placebo groups.</a:t>
            </a:r>
            <a:r>
              <a:rPr lang="en-US" sz="2100" baseline="30000" dirty="0" smtClean="0"/>
              <a:t>13</a:t>
            </a:r>
            <a:endParaRPr lang="en-US" sz="2100" dirty="0" smtClean="0"/>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305800" cy="990600"/>
          </a:xfrm>
        </p:spPr>
        <p:txBody>
          <a:bodyPr>
            <a:normAutofit fontScale="90000"/>
          </a:bodyPr>
          <a:lstStyle/>
          <a:p>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
            </a:r>
            <a:br>
              <a:rPr lang="en-US" sz="4400" dirty="0" smtClean="0">
                <a:solidFill>
                  <a:srgbClr val="0070C0"/>
                </a:solidFill>
              </a:rPr>
            </a:br>
            <a:r>
              <a:rPr lang="en-US" sz="4400" dirty="0" smtClean="0">
                <a:solidFill>
                  <a:srgbClr val="0070C0"/>
                </a:solidFill>
              </a:rPr>
              <a:t>Locally Administered Agents</a:t>
            </a:r>
            <a:r>
              <a:rPr lang="en-US" sz="5400" dirty="0" smtClean="0"/>
              <a:t/>
            </a:r>
            <a:br>
              <a:rPr lang="en-US" sz="5400" dirty="0" smtClean="0"/>
            </a:br>
            <a:endParaRPr lang="en-US" dirty="0"/>
          </a:p>
        </p:txBody>
      </p:sp>
      <p:sp>
        <p:nvSpPr>
          <p:cNvPr id="3" name="Content Placeholder 2"/>
          <p:cNvSpPr>
            <a:spLocks noGrp="1"/>
          </p:cNvSpPr>
          <p:nvPr>
            <p:ph idx="1"/>
          </p:nvPr>
        </p:nvSpPr>
        <p:spPr>
          <a:xfrm>
            <a:off x="228600" y="990600"/>
            <a:ext cx="8458200" cy="5334000"/>
          </a:xfrm>
        </p:spPr>
        <p:txBody>
          <a:bodyPr>
            <a:normAutofit/>
          </a:bodyPr>
          <a:lstStyle/>
          <a:p>
            <a:pPr>
              <a:buNone/>
            </a:pPr>
            <a:r>
              <a:rPr lang="en-US" sz="2100" b="1" dirty="0" err="1" smtClean="0"/>
              <a:t>Nonsteroidal</a:t>
            </a:r>
            <a:r>
              <a:rPr lang="en-US" sz="2100" b="1" dirty="0" smtClean="0"/>
              <a:t> </a:t>
            </a:r>
            <a:r>
              <a:rPr lang="en-US" sz="2100" b="1" dirty="0" err="1" smtClean="0"/>
              <a:t>Antiinflammatory</a:t>
            </a:r>
            <a:r>
              <a:rPr lang="en-US" sz="2100" b="1" dirty="0" smtClean="0"/>
              <a:t> Drugs</a:t>
            </a:r>
          </a:p>
          <a:p>
            <a:endParaRPr lang="en-US" sz="2100" dirty="0" smtClean="0"/>
          </a:p>
          <a:p>
            <a:r>
              <a:rPr lang="en-US" sz="2100" dirty="0" smtClean="0"/>
              <a:t>Topical NSAIDs have shown benefit in the treatment of periodontitis. </a:t>
            </a:r>
          </a:p>
          <a:p>
            <a:endParaRPr lang="en-US" sz="2100" dirty="0" smtClean="0"/>
          </a:p>
          <a:p>
            <a:r>
              <a:rPr lang="en-US" sz="2100" dirty="0" smtClean="0"/>
              <a:t> Chronic periodontitis who received topical </a:t>
            </a:r>
            <a:r>
              <a:rPr lang="en-US" sz="2100" dirty="0" err="1" smtClean="0"/>
              <a:t>ketorolac</a:t>
            </a:r>
            <a:r>
              <a:rPr lang="en-US" sz="2100" dirty="0" smtClean="0"/>
              <a:t> </a:t>
            </a:r>
            <a:r>
              <a:rPr lang="en-US" sz="2100" dirty="0" err="1" smtClean="0"/>
              <a:t>mouthrinse</a:t>
            </a:r>
            <a:r>
              <a:rPr lang="en-US" sz="2100" dirty="0" smtClean="0"/>
              <a:t> reported that gingival </a:t>
            </a:r>
            <a:r>
              <a:rPr lang="en-US" sz="2100" dirty="0" err="1" smtClean="0"/>
              <a:t>crevicular</a:t>
            </a:r>
            <a:r>
              <a:rPr lang="en-US" sz="2100" dirty="0" smtClean="0"/>
              <a:t> fluid (GCF) levels of PGE2 were reduced by approximately half over 6 months and that bone loss was halted. ( </a:t>
            </a:r>
            <a:r>
              <a:rPr lang="en-US" sz="2100" dirty="0" err="1" smtClean="0"/>
              <a:t>Jeffcoat</a:t>
            </a:r>
            <a:r>
              <a:rPr lang="en-US" sz="2100" dirty="0" smtClean="0"/>
              <a:t> MK et al.)</a:t>
            </a:r>
            <a:r>
              <a:rPr lang="en-US" sz="2100" baseline="30000" dirty="0" smtClean="0"/>
              <a:t>14</a:t>
            </a:r>
            <a:endParaRPr lang="en-US" sz="2100" dirty="0" smtClean="0"/>
          </a:p>
          <a:p>
            <a:endParaRPr lang="en-US" sz="2100" dirty="0" smtClean="0"/>
          </a:p>
          <a:p>
            <a:r>
              <a:rPr lang="en-US" sz="2100" dirty="0" smtClean="0"/>
              <a:t> Topically administered NSAIDs have not been approved as local HMTs for the management of periodontitis. </a:t>
            </a:r>
          </a:p>
          <a:p>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a:bodyPr>
          <a:lstStyle/>
          <a:p>
            <a:pPr>
              <a:buNone/>
            </a:pPr>
            <a:r>
              <a:rPr lang="en-US" b="1" dirty="0" smtClean="0">
                <a:solidFill>
                  <a:srgbClr val="0070C0"/>
                </a:solidFill>
              </a:rPr>
              <a:t>Enamel Matrix Proteins, Growth Factors, and Bone</a:t>
            </a:r>
          </a:p>
          <a:p>
            <a:pPr>
              <a:buNone/>
            </a:pPr>
            <a:r>
              <a:rPr lang="en-US" b="1" dirty="0" smtClean="0">
                <a:solidFill>
                  <a:srgbClr val="0070C0"/>
                </a:solidFill>
              </a:rPr>
              <a:t>Morphogenetic Proteins:-</a:t>
            </a:r>
          </a:p>
          <a:p>
            <a:r>
              <a:rPr lang="en-US" sz="2100" dirty="0" smtClean="0"/>
              <a:t>Local HMTs used as adjuncts to surgical procedures, not only to improve wound healing but also to stimulate regeneration of lost bone, periodontal ligament, and cementum, restoring the complete periodontal attachment apparatus. </a:t>
            </a:r>
          </a:p>
          <a:p>
            <a:endParaRPr lang="en-US" sz="2100" dirty="0" smtClean="0"/>
          </a:p>
          <a:p>
            <a:r>
              <a:rPr lang="en-US" sz="2100" dirty="0" smtClean="0"/>
              <a:t>These have included </a:t>
            </a:r>
          </a:p>
          <a:p>
            <a:r>
              <a:rPr lang="en-US" sz="2100" dirty="0" smtClean="0"/>
              <a:t>enamel matrix proteins </a:t>
            </a:r>
          </a:p>
          <a:p>
            <a:r>
              <a:rPr lang="en-US" sz="2100" dirty="0" smtClean="0"/>
              <a:t>bone morphogenetic proteins (BMP-2, BMP-7),</a:t>
            </a:r>
          </a:p>
          <a:p>
            <a:r>
              <a:rPr lang="en-US" sz="2100" dirty="0" smtClean="0"/>
              <a:t> growth factors (platelet-derived growth factor, </a:t>
            </a:r>
          </a:p>
          <a:p>
            <a:r>
              <a:rPr lang="en-US" sz="2100" dirty="0" smtClean="0"/>
              <a:t>Insulin like growth factor. </a:t>
            </a:r>
          </a:p>
          <a:p>
            <a:r>
              <a:rPr lang="en-US" sz="2100" dirty="0" smtClean="0"/>
              <a:t>and </a:t>
            </a:r>
            <a:r>
              <a:rPr lang="en-US" sz="2100" dirty="0" err="1" smtClean="0"/>
              <a:t>tetracyclines</a:t>
            </a:r>
            <a:r>
              <a:rPr lang="en-US" sz="2100" dirty="0" smtClean="0"/>
              <a:t>.</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endParaRPr lang="en-US" sz="2200" dirty="0" smtClean="0"/>
          </a:p>
          <a:p>
            <a:r>
              <a:rPr lang="en-US" sz="2200" dirty="0" err="1" smtClean="0"/>
              <a:t>Periodontists</a:t>
            </a:r>
            <a:r>
              <a:rPr lang="en-US" sz="2200" dirty="0" smtClean="0"/>
              <a:t> previously believed that periodontal disease was an  consequence of aging and uniformly distributed.</a:t>
            </a:r>
          </a:p>
          <a:p>
            <a:endParaRPr lang="en-US" sz="2200" dirty="0" smtClean="0"/>
          </a:p>
          <a:p>
            <a:r>
              <a:rPr lang="en-US" sz="2200" dirty="0" smtClean="0"/>
              <a:t>Thought that severity was directly correlated with plaque.</a:t>
            </a:r>
          </a:p>
          <a:p>
            <a:endParaRPr lang="en-US" sz="2200" dirty="0" smtClean="0"/>
          </a:p>
          <a:p>
            <a:r>
              <a:rPr lang="en-US" sz="2200" dirty="0" smtClean="0"/>
              <a:t>Disease progression occurred in a continuous, linear manner throughout life.</a:t>
            </a:r>
            <a:r>
              <a:rPr lang="en-US" sz="2200" baseline="30000" dirty="0" smtClean="0"/>
              <a:t>2</a:t>
            </a:r>
            <a:endParaRPr lang="en-US" sz="2200" dirty="0" smtClean="0"/>
          </a:p>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r>
              <a:rPr lang="en-US" sz="2200" dirty="0" smtClean="0"/>
              <a:t>The locally applied HMTs currently approved by the FDA for adjunctive use during surgery are :</a:t>
            </a:r>
          </a:p>
          <a:p>
            <a:endParaRPr lang="en-US" sz="2200" dirty="0" smtClean="0"/>
          </a:p>
          <a:p>
            <a:r>
              <a:rPr lang="en-US" sz="2200" dirty="0" smtClean="0"/>
              <a:t>Enamel matrix proteins (</a:t>
            </a:r>
            <a:r>
              <a:rPr lang="en-US" sz="2200" dirty="0" err="1" smtClean="0"/>
              <a:t>Emdogain</a:t>
            </a:r>
            <a:r>
              <a:rPr lang="en-US" sz="2200" dirty="0" smtClean="0"/>
              <a:t>), </a:t>
            </a:r>
          </a:p>
          <a:p>
            <a:r>
              <a:rPr lang="en-US" sz="2200" dirty="0" smtClean="0"/>
              <a:t>Recombinant human platelet-derived growth factor-BB (GEM 21S),</a:t>
            </a:r>
          </a:p>
          <a:p>
            <a:r>
              <a:rPr lang="en-US" sz="2200" dirty="0" smtClean="0"/>
              <a:t>BMP-2 (INFUSE)</a:t>
            </a:r>
            <a:r>
              <a:rPr lang="en-US" dirty="0" smtClean="0"/>
              <a:t>.</a:t>
            </a: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828800"/>
          </a:xfrm>
        </p:spPr>
        <p:txBody>
          <a:bodyPr>
            <a:normAutofit fontScale="90000"/>
          </a:bodyPr>
          <a:lstStyle/>
          <a:p>
            <a:r>
              <a:rPr lang="en-US" sz="4400" b="1" dirty="0" smtClean="0">
                <a:solidFill>
                  <a:srgbClr val="FF0000"/>
                </a:solidFill>
                <a:latin typeface="Andalus" pitchFamily="18" charset="-78"/>
                <a:cs typeface="Andalus" pitchFamily="18" charset="-78"/>
              </a:rPr>
              <a:t/>
            </a:r>
            <a:br>
              <a:rPr lang="en-US" sz="4400" b="1" dirty="0" smtClean="0">
                <a:solidFill>
                  <a:srgbClr val="FF0000"/>
                </a:solidFill>
                <a:latin typeface="Andalus" pitchFamily="18" charset="-78"/>
                <a:cs typeface="Andalus" pitchFamily="18" charset="-78"/>
              </a:rPr>
            </a:br>
            <a:r>
              <a:rPr lang="en-US" sz="4400" b="1" dirty="0" smtClean="0">
                <a:solidFill>
                  <a:srgbClr val="0070C0"/>
                </a:solidFill>
                <a:latin typeface="Andalus" pitchFamily="18" charset="-78"/>
                <a:cs typeface="Andalus" pitchFamily="18" charset="-78"/>
              </a:rPr>
              <a:t>Newer Agents for Host Modulation</a:t>
            </a:r>
            <a:r>
              <a:rPr lang="en-US" sz="4400" dirty="0" smtClean="0">
                <a:solidFill>
                  <a:srgbClr val="0070C0"/>
                </a:solidFill>
              </a:rPr>
              <a:t/>
            </a:r>
            <a:br>
              <a:rPr lang="en-US" sz="4400" dirty="0" smtClean="0">
                <a:solidFill>
                  <a:srgbClr val="0070C0"/>
                </a:solidFill>
              </a:rPr>
            </a:br>
            <a:endParaRPr lang="en-US" sz="4400" dirty="0">
              <a:solidFill>
                <a:srgbClr val="0070C0"/>
              </a:solidFill>
            </a:endParaRPr>
          </a:p>
        </p:txBody>
      </p:sp>
      <p:sp>
        <p:nvSpPr>
          <p:cNvPr id="3" name="Content Placeholder 2"/>
          <p:cNvSpPr>
            <a:spLocks noGrp="1"/>
          </p:cNvSpPr>
          <p:nvPr>
            <p:ph idx="1"/>
          </p:nvPr>
        </p:nvSpPr>
        <p:spPr>
          <a:xfrm>
            <a:off x="304800" y="1371600"/>
            <a:ext cx="8382000" cy="4953000"/>
          </a:xfrm>
        </p:spPr>
        <p:txBody>
          <a:bodyPr>
            <a:normAutofit/>
          </a:bodyPr>
          <a:lstStyle/>
          <a:p>
            <a:endParaRPr lang="en-US" sz="2100" dirty="0" smtClean="0"/>
          </a:p>
          <a:p>
            <a:r>
              <a:rPr lang="en-US" sz="2100" dirty="0" smtClean="0"/>
              <a:t>In the future a variety of HMTs will likely be developed as adjunctive treatments for periodontitis. One of the most promising groups of potential HMTs is the chemically modified </a:t>
            </a:r>
            <a:r>
              <a:rPr lang="en-US" sz="2100" dirty="0" err="1" smtClean="0"/>
              <a:t>tetracydines</a:t>
            </a:r>
            <a:r>
              <a:rPr lang="en-US" sz="2100" dirty="0" smtClean="0"/>
              <a:t> (CMTs). </a:t>
            </a:r>
          </a:p>
          <a:p>
            <a:endParaRPr lang="en-US" sz="2100" dirty="0" smtClean="0"/>
          </a:p>
          <a:p>
            <a:r>
              <a:rPr lang="en-US" sz="2100" dirty="0" smtClean="0"/>
              <a:t>These </a:t>
            </a:r>
            <a:r>
              <a:rPr lang="en-US" sz="2100" dirty="0" err="1" smtClean="0"/>
              <a:t>nonantibiotic</a:t>
            </a:r>
            <a:r>
              <a:rPr lang="en-US" sz="2100" dirty="0" smtClean="0"/>
              <a:t> tetracycline analogs are tetracycline molecules that have been modified to remove all antibiotic properties, but which retain host </a:t>
            </a:r>
            <a:r>
              <a:rPr lang="en-US" sz="2100" dirty="0" err="1" smtClean="0"/>
              <a:t>modulatory</a:t>
            </a:r>
            <a:r>
              <a:rPr lang="en-US" sz="2100" dirty="0" smtClean="0"/>
              <a:t>, </a:t>
            </a:r>
            <a:r>
              <a:rPr lang="en-US" sz="2100" dirty="0" err="1" smtClean="0"/>
              <a:t>anticollagenolytic</a:t>
            </a:r>
            <a:r>
              <a:rPr lang="en-US" sz="2100" dirty="0" smtClean="0"/>
              <a:t> effects.</a:t>
            </a:r>
          </a:p>
          <a:p>
            <a:endParaRPr lang="en-US" sz="2100" dirty="0" smtClean="0"/>
          </a:p>
          <a:p>
            <a:r>
              <a:rPr lang="en-US" sz="2100" dirty="0" smtClean="0"/>
              <a:t>The CMTs are also designed to be more potent inhibitors of </a:t>
            </a:r>
            <a:r>
              <a:rPr lang="en-US" sz="2100" dirty="0" err="1" smtClean="0"/>
              <a:t>proinflammatory</a:t>
            </a:r>
            <a:r>
              <a:rPr lang="en-US" sz="2100" dirty="0" smtClean="0"/>
              <a:t> mediators and can increase levels of </a:t>
            </a:r>
            <a:r>
              <a:rPr lang="en-US" sz="2100" dirty="0" err="1" smtClean="0"/>
              <a:t>antiinflammatory</a:t>
            </a:r>
            <a:r>
              <a:rPr lang="en-US" sz="2100" dirty="0" smtClean="0"/>
              <a:t> mediators such as interleukin-10 (IL-10). </a:t>
            </a:r>
          </a:p>
          <a:p>
            <a:endParaRPr lang="en-US" sz="22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endParaRPr lang="en-US" sz="2100" dirty="0" smtClean="0"/>
          </a:p>
          <a:p>
            <a:pPr>
              <a:buFont typeface="Wingdings" pitchFamily="2" charset="2"/>
              <a:buChar char="q"/>
            </a:pPr>
            <a:r>
              <a:rPr lang="en-US" sz="2100" dirty="0" smtClean="0"/>
              <a:t>CMTs such as CMT-3 and CMT-8 (both of which lack antibiotic activity but retain anti-MMP activity) have been shown to:</a:t>
            </a:r>
          </a:p>
          <a:p>
            <a:pPr>
              <a:buNone/>
            </a:pPr>
            <a:endParaRPr lang="en-US" sz="2100" dirty="0" smtClean="0"/>
          </a:p>
          <a:p>
            <a:r>
              <a:rPr lang="en-US" sz="2100" dirty="0" smtClean="0"/>
              <a:t> inhibit </a:t>
            </a:r>
            <a:r>
              <a:rPr lang="en-US" sz="2100" dirty="0" err="1" smtClean="0"/>
              <a:t>osteoclastic</a:t>
            </a:r>
            <a:r>
              <a:rPr lang="en-US" sz="2100" dirty="0" smtClean="0"/>
              <a:t> bone </a:t>
            </a:r>
            <a:r>
              <a:rPr lang="en-US" sz="2100" dirty="0" err="1" smtClean="0"/>
              <a:t>resorption</a:t>
            </a:r>
            <a:r>
              <a:rPr lang="en-US" sz="2100" dirty="0" smtClean="0"/>
              <a:t> and promote bone formation,</a:t>
            </a:r>
          </a:p>
          <a:p>
            <a:r>
              <a:rPr lang="en-US" sz="2100" dirty="0" smtClean="0"/>
              <a:t>enhance wound healing, and</a:t>
            </a:r>
          </a:p>
          <a:p>
            <a:r>
              <a:rPr lang="en-US" sz="2100" dirty="0" smtClean="0"/>
              <a:t> inhibit </a:t>
            </a:r>
            <a:r>
              <a:rPr lang="en-US" sz="2100" dirty="0" err="1" smtClean="0"/>
              <a:t>proteinases</a:t>
            </a:r>
            <a:r>
              <a:rPr lang="en-US" sz="2100" dirty="0" smtClean="0"/>
              <a:t> produced by periodontal pathogens.</a:t>
            </a:r>
            <a:r>
              <a:rPr lang="en-US" sz="2100" baseline="30000" dirty="0" smtClean="0"/>
              <a:t>15</a:t>
            </a:r>
            <a:endParaRPr lang="en-US" sz="2100" dirty="0" smtClean="0"/>
          </a:p>
          <a:p>
            <a:endParaRPr lang="en-US" sz="2100" dirty="0" smtClean="0"/>
          </a:p>
          <a:p>
            <a:r>
              <a:rPr lang="en-US" sz="2100" dirty="0" smtClean="0"/>
              <a:t>CMTs also are being studied for other effects, such as inhibition of tumor cell invasion and attenuation of </a:t>
            </a:r>
            <a:r>
              <a:rPr lang="en-US" sz="2100" dirty="0" err="1" smtClean="0"/>
              <a:t>intimal</a:t>
            </a:r>
            <a:r>
              <a:rPr lang="en-US" sz="2100" dirty="0" smtClean="0"/>
              <a:t> thickening after arterial injury. </a:t>
            </a:r>
          </a:p>
          <a:p>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b="1" dirty="0" smtClean="0">
                <a:solidFill>
                  <a:srgbClr val="0070C0"/>
                </a:solidFill>
              </a:rPr>
              <a:t>NO </a:t>
            </a:r>
            <a:r>
              <a:rPr lang="en-US" b="1" dirty="0" err="1" smtClean="0">
                <a:solidFill>
                  <a:srgbClr val="0070C0"/>
                </a:solidFill>
              </a:rPr>
              <a:t>synthase</a:t>
            </a:r>
            <a:r>
              <a:rPr lang="en-US" b="1" dirty="0" smtClean="0">
                <a:solidFill>
                  <a:srgbClr val="0070C0"/>
                </a:solidFill>
              </a:rPr>
              <a:t> inhibitors</a:t>
            </a:r>
            <a:r>
              <a:rPr lang="en-US" dirty="0" smtClean="0"/>
              <a:t>:-</a:t>
            </a:r>
          </a:p>
          <a:p>
            <a:endParaRPr lang="en-US" dirty="0" smtClean="0"/>
          </a:p>
          <a:p>
            <a:r>
              <a:rPr lang="en-US" sz="2100" b="1" dirty="0" err="1" smtClean="0"/>
              <a:t>Lietao</a:t>
            </a:r>
            <a:r>
              <a:rPr lang="en-US" sz="2100" b="1" dirty="0" smtClean="0"/>
              <a:t> et al (2005)</a:t>
            </a:r>
            <a:r>
              <a:rPr lang="en-US" sz="2100" b="1" baseline="30000" dirty="0" smtClean="0"/>
              <a:t>16</a:t>
            </a:r>
            <a:r>
              <a:rPr lang="en-US" sz="2100" b="1" dirty="0" smtClean="0"/>
              <a:t> </a:t>
            </a:r>
            <a:r>
              <a:rPr lang="en-US" sz="2100" dirty="0" smtClean="0"/>
              <a:t>reported that nitric oxide </a:t>
            </a:r>
            <a:r>
              <a:rPr lang="en-US" sz="2100" dirty="0" err="1" smtClean="0"/>
              <a:t>synthase</a:t>
            </a:r>
            <a:r>
              <a:rPr lang="en-US" sz="2100" dirty="0" smtClean="0"/>
              <a:t> (NOS) inhibitors have protective effects against bone </a:t>
            </a:r>
            <a:r>
              <a:rPr lang="en-US" sz="2100" dirty="0" err="1" smtClean="0"/>
              <a:t>resorption</a:t>
            </a:r>
            <a:r>
              <a:rPr lang="en-US" sz="2100" dirty="0" smtClean="0"/>
              <a:t> and inflammatory process in  periodontitis in rats.</a:t>
            </a:r>
          </a:p>
          <a:p>
            <a:endParaRPr lang="en-US" sz="2100" dirty="0" smtClean="0"/>
          </a:p>
          <a:p>
            <a:r>
              <a:rPr lang="en-US" sz="2100" dirty="0" smtClean="0"/>
              <a:t> </a:t>
            </a:r>
            <a:r>
              <a:rPr lang="en-US" sz="2100" b="1" dirty="0" err="1" smtClean="0"/>
              <a:t>Lappin</a:t>
            </a:r>
            <a:r>
              <a:rPr lang="en-US" sz="2100" b="1" dirty="0" smtClean="0"/>
              <a:t> et al. in (2000)</a:t>
            </a:r>
            <a:r>
              <a:rPr lang="en-US" sz="2100" b="1" baseline="30000" dirty="0" smtClean="0"/>
              <a:t>17</a:t>
            </a:r>
            <a:r>
              <a:rPr lang="en-US" sz="2100" b="1" dirty="0" smtClean="0"/>
              <a:t> </a:t>
            </a:r>
            <a:r>
              <a:rPr lang="en-US" sz="2100" dirty="0" smtClean="0"/>
              <a:t>reported that inducible NOS (</a:t>
            </a:r>
            <a:r>
              <a:rPr lang="en-US" sz="2100" dirty="0" err="1" smtClean="0"/>
              <a:t>iNOS</a:t>
            </a:r>
            <a:r>
              <a:rPr lang="en-US" sz="2100" dirty="0" smtClean="0"/>
              <a:t>) is responsible for nitric oxide (NO) production by epithelial and inflammatory cells in response to </a:t>
            </a:r>
            <a:r>
              <a:rPr lang="en-US" sz="2100" dirty="0" err="1" smtClean="0"/>
              <a:t>proinflammatory</a:t>
            </a:r>
            <a:r>
              <a:rPr lang="en-US" sz="2100" dirty="0" smtClean="0"/>
              <a:t> cytokines in some inflammatory diseases such as rheumatoid arthritis and periodontal disease.</a:t>
            </a:r>
          </a:p>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endParaRPr lang="en-US" sz="2100" dirty="0" smtClean="0"/>
          </a:p>
          <a:p>
            <a:r>
              <a:rPr lang="en-US" sz="2100" dirty="0" smtClean="0"/>
              <a:t>Although NO has an antimicrobial protective activity, its elevated concentration in the tissues has a </a:t>
            </a:r>
            <a:r>
              <a:rPr lang="en-US" sz="2100" dirty="0" err="1" smtClean="0"/>
              <a:t>cytotoxic</a:t>
            </a:r>
            <a:r>
              <a:rPr lang="en-US" sz="2100" dirty="0" smtClean="0"/>
              <a:t> effect toward the host cells.</a:t>
            </a:r>
          </a:p>
          <a:p>
            <a:endParaRPr lang="en-US" sz="2100" dirty="0" smtClean="0"/>
          </a:p>
          <a:p>
            <a:r>
              <a:rPr lang="en-US" sz="2100" b="1" dirty="0" err="1" smtClean="0"/>
              <a:t>Leitao</a:t>
            </a:r>
            <a:r>
              <a:rPr lang="en-US" sz="2100" b="1" dirty="0" smtClean="0"/>
              <a:t> et al. </a:t>
            </a:r>
            <a:r>
              <a:rPr lang="en-US" sz="2100" dirty="0" smtClean="0"/>
              <a:t>in 2005</a:t>
            </a:r>
            <a:r>
              <a:rPr lang="en-US" sz="2100" baseline="30000" dirty="0" smtClean="0"/>
              <a:t>16</a:t>
            </a:r>
            <a:r>
              <a:rPr lang="en-US" sz="2100" dirty="0" smtClean="0"/>
              <a:t> found a reduction of alveolar bone loss and gingival inflammation after the use of a selective </a:t>
            </a:r>
            <a:r>
              <a:rPr lang="en-US" sz="2100" dirty="0" err="1" smtClean="0"/>
              <a:t>iNOS</a:t>
            </a:r>
            <a:r>
              <a:rPr lang="en-US" sz="2100" dirty="0" smtClean="0"/>
              <a:t> inhibitor – </a:t>
            </a:r>
            <a:r>
              <a:rPr lang="en-US" sz="2100" dirty="0" err="1" smtClean="0"/>
              <a:t>mercaptoethylguanidine</a:t>
            </a:r>
            <a:r>
              <a:rPr lang="en-US" sz="2100" dirty="0" smtClean="0"/>
              <a:t> – confirming that NO has a deleterious role in the </a:t>
            </a:r>
            <a:r>
              <a:rPr lang="en-US" sz="2100" dirty="0" err="1" smtClean="0"/>
              <a:t>pathophysiology</a:t>
            </a:r>
            <a:r>
              <a:rPr lang="en-US" sz="2100" dirty="0" smtClean="0"/>
              <a:t> of periodontitis and that its modulation may prevent tissue destruction.</a:t>
            </a:r>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791200"/>
          </a:xfrm>
        </p:spPr>
        <p:txBody>
          <a:bodyPr>
            <a:normAutofit fontScale="92500" lnSpcReduction="10000"/>
          </a:bodyPr>
          <a:lstStyle/>
          <a:p>
            <a:pPr>
              <a:buNone/>
            </a:pPr>
            <a:r>
              <a:rPr lang="en-US" sz="2800" b="1" dirty="0" smtClean="0">
                <a:solidFill>
                  <a:srgbClr val="0070C0"/>
                </a:solidFill>
              </a:rPr>
              <a:t>Recombinant human interleukin-11</a:t>
            </a:r>
          </a:p>
          <a:p>
            <a:endParaRPr lang="en-US" dirty="0" smtClean="0"/>
          </a:p>
          <a:p>
            <a:r>
              <a:rPr lang="en-US" sz="2300" dirty="0" smtClean="0"/>
              <a:t>According to </a:t>
            </a:r>
            <a:r>
              <a:rPr lang="en-US" sz="2300" b="1" dirty="0" err="1" smtClean="0"/>
              <a:t>Trepicchion</a:t>
            </a:r>
            <a:r>
              <a:rPr lang="en-US" sz="2300" b="1" dirty="0" smtClean="0"/>
              <a:t> et al</a:t>
            </a:r>
            <a:r>
              <a:rPr lang="en-US" sz="2300" b="1" baseline="30000" dirty="0" smtClean="0"/>
              <a:t>18</a:t>
            </a:r>
            <a:r>
              <a:rPr lang="en-US" sz="2300" b="1" dirty="0" smtClean="0"/>
              <a:t> </a:t>
            </a:r>
            <a:r>
              <a:rPr lang="en-US" sz="2300" dirty="0" smtClean="0"/>
              <a:t>1995, IL-11 was shown to have anti-inflammatory effects by inhibition of TNF-α and other </a:t>
            </a:r>
            <a:r>
              <a:rPr lang="en-US" sz="2300" dirty="0" err="1" smtClean="0"/>
              <a:t>proinflammatory</a:t>
            </a:r>
            <a:r>
              <a:rPr lang="en-US" sz="2300" dirty="0" smtClean="0"/>
              <a:t> cytokines.</a:t>
            </a:r>
          </a:p>
          <a:p>
            <a:endParaRPr lang="en-US" sz="2300" dirty="0" smtClean="0"/>
          </a:p>
          <a:p>
            <a:r>
              <a:rPr lang="en-US" sz="2300" b="1" dirty="0" err="1" smtClean="0"/>
              <a:t>Leng</a:t>
            </a:r>
            <a:r>
              <a:rPr lang="en-US" sz="2300" b="1" dirty="0" smtClean="0"/>
              <a:t> et al.</a:t>
            </a:r>
            <a:r>
              <a:rPr lang="en-US" sz="2300" b="1" baseline="30000" dirty="0" smtClean="0"/>
              <a:t>19</a:t>
            </a:r>
            <a:r>
              <a:rPr lang="en-US" sz="2300" b="1" dirty="0" smtClean="0"/>
              <a:t> </a:t>
            </a:r>
            <a:r>
              <a:rPr lang="en-US" sz="2300" dirty="0" smtClean="0"/>
              <a:t>in 1995 observed that it indirectly minimizes tissue injury through stimulation of tissue inhibitor of metalloproteinase-1 (TIMP-1). </a:t>
            </a:r>
          </a:p>
          <a:p>
            <a:endParaRPr lang="en-US" sz="2300" dirty="0" smtClean="0"/>
          </a:p>
          <a:p>
            <a:r>
              <a:rPr lang="en-US" sz="2300" b="1" dirty="0" err="1" smtClean="0"/>
              <a:t>Martuscelli</a:t>
            </a:r>
            <a:r>
              <a:rPr lang="en-US" sz="2300" b="1" dirty="0" smtClean="0"/>
              <a:t> et al.</a:t>
            </a:r>
            <a:r>
              <a:rPr lang="en-US" sz="2300" b="1" baseline="30000" dirty="0" smtClean="0"/>
              <a:t>20</a:t>
            </a:r>
            <a:r>
              <a:rPr lang="en-US" sz="2300" b="1" dirty="0" smtClean="0"/>
              <a:t> </a:t>
            </a:r>
            <a:r>
              <a:rPr lang="en-US" sz="2300" dirty="0" smtClean="0"/>
              <a:t>in 2000 investigated the ability of recombinant human IL-11 (rhIL-11) to reduce periodontal disease progression. </a:t>
            </a:r>
          </a:p>
          <a:p>
            <a:endParaRPr lang="en-US" sz="2300" dirty="0" smtClean="0"/>
          </a:p>
          <a:p>
            <a:r>
              <a:rPr lang="en-US" sz="2300" dirty="0" smtClean="0"/>
              <a:t>Significant reduction in the rate of clinical attachment and radiographic bone loss were observed after an 8-week period of rhIL-11 administration twice a week.</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715000"/>
          </a:xfrm>
        </p:spPr>
        <p:txBody>
          <a:bodyPr>
            <a:normAutofit/>
          </a:bodyPr>
          <a:lstStyle/>
          <a:p>
            <a:pPr>
              <a:buNone/>
            </a:pPr>
            <a:r>
              <a:rPr lang="en-US" b="1" dirty="0" smtClean="0">
                <a:solidFill>
                  <a:srgbClr val="0070C0"/>
                </a:solidFill>
              </a:rPr>
              <a:t>Omega-3 fatty acid</a:t>
            </a:r>
          </a:p>
          <a:p>
            <a:pPr>
              <a:buNone/>
            </a:pPr>
            <a:endParaRPr lang="en-US" dirty="0" smtClean="0"/>
          </a:p>
          <a:p>
            <a:r>
              <a:rPr lang="en-US" sz="2000" b="1" dirty="0" smtClean="0"/>
              <a:t>Vardar et al. </a:t>
            </a:r>
            <a:r>
              <a:rPr lang="en-US" sz="2000" b="1" baseline="30000" dirty="0" smtClean="0"/>
              <a:t>21 </a:t>
            </a:r>
            <a:r>
              <a:rPr lang="en-US" sz="2000" dirty="0" smtClean="0"/>
              <a:t>in 2005 evaluated the use of omega-3 fatty acids for blocking </a:t>
            </a:r>
            <a:r>
              <a:rPr lang="en-US" sz="2000" dirty="0" err="1" smtClean="0"/>
              <a:t>arachidonic</a:t>
            </a:r>
            <a:r>
              <a:rPr lang="en-US" sz="2000" dirty="0" smtClean="0"/>
              <a:t> acid cascade in induced periodontal disease in rats. </a:t>
            </a:r>
          </a:p>
          <a:p>
            <a:endParaRPr lang="en-US" sz="2000" dirty="0" smtClean="0"/>
          </a:p>
          <a:p>
            <a:r>
              <a:rPr lang="en-US" sz="2000" dirty="0" smtClean="0"/>
              <a:t>Results in the inhibition of production of not only prostaglandins derived from the COX pathway but also </a:t>
            </a:r>
            <a:r>
              <a:rPr lang="en-US" sz="2000" dirty="0" err="1" smtClean="0"/>
              <a:t>leukotrienes</a:t>
            </a:r>
            <a:r>
              <a:rPr lang="en-US" sz="2000" dirty="0" smtClean="0"/>
              <a:t> derived from the </a:t>
            </a:r>
            <a:r>
              <a:rPr lang="en-US" sz="2000" dirty="0" err="1" smtClean="0"/>
              <a:t>lipooxygenase</a:t>
            </a:r>
            <a:r>
              <a:rPr lang="en-US" sz="2000" dirty="0" smtClean="0"/>
              <a:t> pathway. The  combined  use of omega-3 fatty acid with </a:t>
            </a:r>
            <a:r>
              <a:rPr lang="en-US" sz="2000" dirty="0" err="1" smtClean="0"/>
              <a:t>celecoxib</a:t>
            </a:r>
            <a:r>
              <a:rPr lang="en-US" sz="2000" dirty="0" smtClean="0"/>
              <a:t>, acts as synergism for anti-inflammatory effect.</a:t>
            </a:r>
          </a:p>
          <a:p>
            <a:endParaRPr lang="en-US" sz="2000" dirty="0" smtClean="0"/>
          </a:p>
          <a:p>
            <a:r>
              <a:rPr lang="en-US" sz="2000" dirty="0" smtClean="0"/>
              <a:t> Therapy resulted in significant superior reductions on periodontal tissue levels of prostaglandins, </a:t>
            </a:r>
            <a:r>
              <a:rPr lang="en-US" sz="2000" dirty="0" err="1" smtClean="0"/>
              <a:t>leukotriene</a:t>
            </a:r>
            <a:r>
              <a:rPr lang="en-US" sz="2000" dirty="0" smtClean="0"/>
              <a:t> B4, and platelet-activating factor.</a:t>
            </a:r>
          </a:p>
          <a:p>
            <a:pPr>
              <a:buNone/>
            </a:pP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0"/>
            <a:ext cx="8458200" cy="5658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90800" y="6477000"/>
            <a:ext cx="5715000" cy="338554"/>
          </a:xfrm>
          <a:prstGeom prst="rect">
            <a:avLst/>
          </a:prstGeom>
          <a:noFill/>
        </p:spPr>
        <p:txBody>
          <a:bodyPr wrap="square" rtlCol="0">
            <a:spAutoFit/>
          </a:bodyPr>
          <a:lstStyle/>
          <a:p>
            <a:r>
              <a:rPr lang="en-US" sz="1600" dirty="0" smtClean="0"/>
              <a:t>Carranza’s clinical </a:t>
            </a:r>
            <a:r>
              <a:rPr lang="en-US" sz="1600" dirty="0" err="1" smtClean="0"/>
              <a:t>periodontology</a:t>
            </a:r>
            <a:r>
              <a:rPr lang="en-US" sz="1600" dirty="0" smtClean="0"/>
              <a:t> 10</a:t>
            </a:r>
            <a:r>
              <a:rPr lang="en-US" sz="1600" baseline="30000" dirty="0" smtClean="0"/>
              <a:t>th</a:t>
            </a:r>
            <a:r>
              <a:rPr lang="en-US" sz="1600" dirty="0" smtClean="0"/>
              <a:t> Edition , Chapter - 53</a:t>
            </a:r>
            <a:endParaRPr lang="en-US" sz="1600" dirty="0"/>
          </a:p>
        </p:txBody>
      </p:sp>
      <p:sp>
        <p:nvSpPr>
          <p:cNvPr id="4" name="TextBox 3"/>
          <p:cNvSpPr txBox="1"/>
          <p:nvPr/>
        </p:nvSpPr>
        <p:spPr>
          <a:xfrm>
            <a:off x="762000" y="5791200"/>
            <a:ext cx="7772400" cy="646331"/>
          </a:xfrm>
          <a:prstGeom prst="rect">
            <a:avLst/>
          </a:prstGeom>
          <a:noFill/>
        </p:spPr>
        <p:txBody>
          <a:bodyPr wrap="square" rtlCol="0">
            <a:spAutoFit/>
          </a:bodyPr>
          <a:lstStyle/>
          <a:p>
            <a:r>
              <a:rPr lang="en-US" dirty="0" smtClean="0"/>
              <a:t>Schematic illustration of the pathogenesis of periodontitis, including targets &amp; potential targets for adjunctive therapies</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896112"/>
          </a:xfrm>
        </p:spPr>
        <p:txBody>
          <a:bodyPr/>
          <a:lstStyle/>
          <a:p>
            <a:r>
              <a:rPr lang="en-US" dirty="0" smtClean="0"/>
              <a:t>Conclusion</a:t>
            </a:r>
            <a:endParaRPr lang="en-US" dirty="0"/>
          </a:p>
        </p:txBody>
      </p:sp>
      <p:sp>
        <p:nvSpPr>
          <p:cNvPr id="3" name="Content Placeholder 2"/>
          <p:cNvSpPr>
            <a:spLocks noGrp="1"/>
          </p:cNvSpPr>
          <p:nvPr>
            <p:ph idx="1"/>
          </p:nvPr>
        </p:nvSpPr>
        <p:spPr>
          <a:xfrm>
            <a:off x="457200" y="1752600"/>
            <a:ext cx="8229600" cy="4572000"/>
          </a:xfrm>
        </p:spPr>
        <p:txBody>
          <a:bodyPr/>
          <a:lstStyle/>
          <a:p>
            <a:r>
              <a:rPr lang="en-US" sz="2400" dirty="0" smtClean="0"/>
              <a:t>In the future a range of HMTs targeting different aspects of the destructive cascade of breakdown events in the periodontal tissues are likely to be developed as adjunctive treatments for periodontitis. </a:t>
            </a:r>
          </a:p>
          <a:p>
            <a:endParaRPr lang="en-US" sz="2400" dirty="0" smtClean="0"/>
          </a:p>
          <a:p>
            <a:r>
              <a:rPr lang="en-US" sz="2400" dirty="0" smtClean="0"/>
              <a:t>The further development of these agents will permit dentists to treat specific aspects of the underlying biochemical basis for periodontal disease. </a:t>
            </a:r>
          </a:p>
          <a:p>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591312"/>
          </a:xfrm>
        </p:spPr>
        <p:txBody>
          <a:bodyPr>
            <a:normAutofit fontScale="90000"/>
          </a:bodyPr>
          <a:lstStyle/>
          <a:p>
            <a:r>
              <a:rPr lang="en-US" sz="3600" dirty="0" smtClean="0"/>
              <a:t>References</a:t>
            </a:r>
            <a:endParaRPr lang="en-US" sz="3600" dirty="0"/>
          </a:p>
        </p:txBody>
      </p:sp>
      <p:sp>
        <p:nvSpPr>
          <p:cNvPr id="3" name="Content Placeholder 2"/>
          <p:cNvSpPr>
            <a:spLocks noGrp="1"/>
          </p:cNvSpPr>
          <p:nvPr>
            <p:ph idx="1"/>
          </p:nvPr>
        </p:nvSpPr>
        <p:spPr>
          <a:xfrm>
            <a:off x="457200" y="1371600"/>
            <a:ext cx="8229600" cy="4953000"/>
          </a:xfrm>
        </p:spPr>
        <p:txBody>
          <a:bodyPr/>
          <a:lstStyle/>
          <a:p>
            <a:pPr marL="514350" indent="-514350">
              <a:buFont typeface="+mj-lt"/>
              <a:buAutoNum type="arabicPeriod"/>
            </a:pPr>
            <a:r>
              <a:rPr lang="en-US" sz="1800" dirty="0" smtClean="0"/>
              <a:t>Taber's Medical Dictionary, 2004</a:t>
            </a:r>
          </a:p>
          <a:p>
            <a:pPr marL="514350" indent="-514350">
              <a:buFont typeface="+mj-lt"/>
              <a:buAutoNum type="arabicPeriod"/>
            </a:pPr>
            <a:r>
              <a:rPr lang="en-US" sz="1800" dirty="0" err="1" smtClean="0"/>
              <a:t>Golub</a:t>
            </a:r>
            <a:r>
              <a:rPr lang="en-US" sz="1800" dirty="0" smtClean="0"/>
              <a:t> LM, </a:t>
            </a:r>
            <a:r>
              <a:rPr lang="en-US" sz="1800" dirty="0" err="1" smtClean="0"/>
              <a:t>Sorsa</a:t>
            </a:r>
            <a:r>
              <a:rPr lang="en-US" sz="1800" dirty="0" smtClean="0"/>
              <a:t> </a:t>
            </a:r>
            <a:r>
              <a:rPr lang="en-US" sz="1800" dirty="0" err="1" smtClean="0"/>
              <a:t>T.Host</a:t>
            </a:r>
            <a:r>
              <a:rPr lang="en-US" sz="1800" dirty="0" smtClean="0"/>
              <a:t> modulation with </a:t>
            </a:r>
            <a:r>
              <a:rPr lang="en-US" sz="1800" dirty="0" err="1" smtClean="0"/>
              <a:t>tetracyclines</a:t>
            </a:r>
            <a:r>
              <a:rPr lang="en-US" sz="1800" dirty="0" smtClean="0"/>
              <a:t> and their chemically modified </a:t>
            </a:r>
            <a:r>
              <a:rPr lang="en-US" sz="1800" dirty="0" err="1" smtClean="0"/>
              <a:t>analogues.Curr</a:t>
            </a:r>
            <a:r>
              <a:rPr lang="en-US" sz="1800" dirty="0" smtClean="0"/>
              <a:t>  </a:t>
            </a:r>
            <a:r>
              <a:rPr lang="en-US" sz="1800" dirty="0" err="1" smtClean="0"/>
              <a:t>Opin</a:t>
            </a:r>
            <a:r>
              <a:rPr lang="en-US" sz="1800" dirty="0" smtClean="0"/>
              <a:t> Dent 2:80, 1992.</a:t>
            </a:r>
          </a:p>
          <a:p>
            <a:pPr marL="514350" indent="-514350">
              <a:buFont typeface="+mj-lt"/>
              <a:buAutoNum type="arabicPeriod"/>
            </a:pPr>
            <a:r>
              <a:rPr lang="en-US" sz="1800" dirty="0" err="1" smtClean="0"/>
              <a:t>Grossi</a:t>
            </a:r>
            <a:r>
              <a:rPr lang="en-US" sz="1800" dirty="0" smtClean="0"/>
              <a:t> SG et al. Assessment of risk for periodontal disease. II. Risk indicators for alveolar bone loss. J </a:t>
            </a:r>
            <a:r>
              <a:rPr lang="en-US" sz="1800" dirty="0" err="1" smtClean="0"/>
              <a:t>Periodontol</a:t>
            </a:r>
            <a:r>
              <a:rPr lang="en-US" sz="1800" dirty="0" smtClean="0"/>
              <a:t> 65:260;1994.</a:t>
            </a:r>
          </a:p>
          <a:p>
            <a:pPr marL="514350" indent="-514350">
              <a:buFont typeface="+mj-lt"/>
              <a:buAutoNum type="arabicPeriod"/>
            </a:pPr>
            <a:r>
              <a:rPr lang="en-US" sz="1800" dirty="0" err="1" smtClean="0"/>
              <a:t>Genco</a:t>
            </a:r>
            <a:r>
              <a:rPr lang="en-US" sz="1800" dirty="0" smtClean="0"/>
              <a:t> RJ. Host responses in periodontal </a:t>
            </a:r>
            <a:r>
              <a:rPr lang="en-US" sz="1800" dirty="0" err="1" smtClean="0"/>
              <a:t>diseases:Current</a:t>
            </a:r>
            <a:r>
              <a:rPr lang="en-US" sz="1800" dirty="0" smtClean="0"/>
              <a:t> </a:t>
            </a:r>
            <a:r>
              <a:rPr lang="en-US" sz="1800" dirty="0" err="1" smtClean="0"/>
              <a:t>concepts.J</a:t>
            </a:r>
            <a:r>
              <a:rPr lang="en-US" sz="1800" dirty="0" smtClean="0"/>
              <a:t> Periodontol63:338, 1992.</a:t>
            </a:r>
          </a:p>
          <a:p>
            <a:pPr marL="514350" indent="-514350">
              <a:buFont typeface="+mj-lt"/>
              <a:buAutoNum type="arabicPeriod"/>
            </a:pPr>
            <a:r>
              <a:rPr lang="en-US" sz="1800" dirty="0" smtClean="0"/>
              <a:t>Carranza’s Clinical </a:t>
            </a:r>
            <a:r>
              <a:rPr lang="en-US" sz="1800" dirty="0" err="1" smtClean="0"/>
              <a:t>Periodontology</a:t>
            </a:r>
            <a:r>
              <a:rPr lang="en-US" sz="1800" dirty="0" smtClean="0"/>
              <a:t> 1oth </a:t>
            </a:r>
            <a:r>
              <a:rPr lang="en-US" sz="1800" dirty="0" err="1" smtClean="0"/>
              <a:t>Edition.Chapter</a:t>
            </a:r>
            <a:r>
              <a:rPr lang="en-US" sz="1800" dirty="0" smtClean="0"/>
              <a:t> 16 ,Page No. 275-281.</a:t>
            </a:r>
          </a:p>
          <a:p>
            <a:pPr marL="514350" indent="-514350">
              <a:buFont typeface="+mj-lt"/>
              <a:buAutoNum type="arabicPeriod"/>
            </a:pPr>
            <a:r>
              <a:rPr lang="en-US" sz="1800" dirty="0" smtClean="0"/>
              <a:t>Howell TH,  Williams RC . </a:t>
            </a:r>
            <a:r>
              <a:rPr lang="en-US" sz="1800" dirty="0" err="1" smtClean="0"/>
              <a:t>Nonsteroidal</a:t>
            </a:r>
            <a:r>
              <a:rPr lang="en-US" sz="1800" dirty="0" smtClean="0"/>
              <a:t> </a:t>
            </a:r>
            <a:r>
              <a:rPr lang="en-US" sz="1800" dirty="0" err="1" smtClean="0"/>
              <a:t>antiinflammatory</a:t>
            </a:r>
            <a:r>
              <a:rPr lang="en-US" sz="1800" dirty="0" smtClean="0"/>
              <a:t> drugs as inhibitors of periodontal disease progression.  </a:t>
            </a:r>
            <a:r>
              <a:rPr lang="en-US" sz="1800" dirty="0" err="1" smtClean="0"/>
              <a:t>Crit</a:t>
            </a:r>
            <a:r>
              <a:rPr lang="en-US" sz="1800" dirty="0" smtClean="0"/>
              <a:t> Rev Oral </a:t>
            </a:r>
            <a:r>
              <a:rPr lang="en-US" sz="1800" dirty="0" err="1" smtClean="0"/>
              <a:t>Biol</a:t>
            </a:r>
            <a:r>
              <a:rPr lang="en-US" sz="1800" dirty="0" smtClean="0"/>
              <a:t> Med.1993;4(2):177-96.</a:t>
            </a:r>
          </a:p>
          <a:p>
            <a:pPr marL="514350" indent="-514350">
              <a:buFont typeface="+mj-lt"/>
              <a:buAutoNum type="arabicPeriod"/>
            </a:pPr>
            <a:r>
              <a:rPr lang="en-US" sz="1800" dirty="0" smtClean="0"/>
              <a:t>Williams RC, </a:t>
            </a:r>
            <a:r>
              <a:rPr lang="en-US" sz="1800" dirty="0" err="1" smtClean="0"/>
              <a:t>Jeffcoat</a:t>
            </a:r>
            <a:r>
              <a:rPr lang="en-US" sz="1800" dirty="0" smtClean="0"/>
              <a:t> MK, Howell TH, et al. Three-year trial of </a:t>
            </a:r>
            <a:r>
              <a:rPr lang="en-US" sz="1800" dirty="0" err="1" smtClean="0"/>
              <a:t>flurbiprofen</a:t>
            </a:r>
            <a:r>
              <a:rPr lang="en-US" sz="1800" dirty="0" smtClean="0"/>
              <a:t> treatment in humans: post-treatment period . </a:t>
            </a:r>
            <a:r>
              <a:rPr lang="en-US" sz="1800" i="1" dirty="0" smtClean="0"/>
              <a:t>J Dent Res. </a:t>
            </a:r>
            <a:r>
              <a:rPr lang="en-US" sz="1800" dirty="0" smtClean="0"/>
              <a:t>1991;70(Spec </a:t>
            </a:r>
            <a:r>
              <a:rPr lang="en-US" sz="1800" dirty="0" err="1" smtClean="0"/>
              <a:t>Iss</a:t>
            </a:r>
            <a:r>
              <a:rPr lang="en-US" sz="1800" dirty="0" smtClean="0"/>
              <a:t>):1617.</a:t>
            </a:r>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077200" cy="685800"/>
          </a:xfrm>
        </p:spPr>
        <p:txBody>
          <a:bodyPr>
            <a:normAutofit/>
          </a:bodyPr>
          <a:lstStyle/>
          <a:p>
            <a:r>
              <a:rPr lang="en-US" sz="3600" dirty="0" smtClean="0"/>
              <a:t>The Host Response &amp; Potential target</a:t>
            </a:r>
            <a:endParaRPr lang="en-US" sz="3600" dirty="0"/>
          </a:p>
        </p:txBody>
      </p:sp>
      <p:sp>
        <p:nvSpPr>
          <p:cNvPr id="3" name="Content Placeholder 2"/>
          <p:cNvSpPr>
            <a:spLocks noGrp="1"/>
          </p:cNvSpPr>
          <p:nvPr>
            <p:ph idx="1"/>
          </p:nvPr>
        </p:nvSpPr>
        <p:spPr>
          <a:xfrm>
            <a:off x="457200" y="1447800"/>
            <a:ext cx="8229600" cy="4876800"/>
          </a:xfrm>
        </p:spPr>
        <p:txBody>
          <a:bodyPr/>
          <a:lstStyle/>
          <a:p>
            <a:endParaRPr lang="en-US" sz="2200" dirty="0" smtClean="0"/>
          </a:p>
          <a:p>
            <a:r>
              <a:rPr lang="en-US" sz="2200" dirty="0" smtClean="0"/>
              <a:t>This host response to the bacterial challenge presented by  subgingival plaque is the important determinant of disease severity.</a:t>
            </a:r>
            <a:r>
              <a:rPr lang="en-US" sz="2200" baseline="30000" dirty="0" smtClean="0"/>
              <a:t>3</a:t>
            </a:r>
            <a:endParaRPr lang="en-US" sz="2200" dirty="0" smtClean="0"/>
          </a:p>
          <a:p>
            <a:endParaRPr lang="en-US" sz="2200" dirty="0" smtClean="0"/>
          </a:p>
          <a:p>
            <a:r>
              <a:rPr lang="en-US" sz="2200" dirty="0" smtClean="0"/>
              <a:t>Although plaque bacteria are capable of causing direct damage to the periodontal tissues(antigens, </a:t>
            </a:r>
            <a:r>
              <a:rPr lang="en-US" sz="2200" dirty="0" err="1" smtClean="0"/>
              <a:t>lipopolysaccharide</a:t>
            </a:r>
            <a:r>
              <a:rPr lang="en-US" sz="2200" dirty="0" smtClean="0"/>
              <a:t> (LPS), and other virulence factors stimulates like H2S, butyric acid, other enzymes ).</a:t>
            </a:r>
          </a:p>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514350" indent="-514350">
              <a:buFont typeface="+mj-lt"/>
              <a:buAutoNum type="arabicPeriod" startAt="8"/>
            </a:pPr>
            <a:endParaRPr lang="pt-BR" sz="1800" dirty="0" smtClean="0"/>
          </a:p>
          <a:p>
            <a:pPr marL="514350" indent="-514350">
              <a:buFont typeface="+mj-lt"/>
              <a:buAutoNum type="arabicPeriod" startAt="8"/>
            </a:pPr>
            <a:r>
              <a:rPr lang="pt-BR" sz="1800" dirty="0" smtClean="0"/>
              <a:t>Bezerra MM, de Lima V, Alencar VB, Vieira IB, Brito GA, Ribeiro RA, Rocha FA. </a:t>
            </a:r>
            <a:r>
              <a:rPr lang="en-US" sz="1800" dirty="0" smtClean="0"/>
              <a:t>Selective cyclooxygenase-2 inhibition prevents alveolar bone loss in experimental periodontitis in rats. </a:t>
            </a:r>
            <a:r>
              <a:rPr lang="es-ES" sz="1800" dirty="0" smtClean="0"/>
              <a:t>J </a:t>
            </a:r>
            <a:r>
              <a:rPr lang="es-ES" sz="1800" dirty="0" err="1" smtClean="0"/>
              <a:t>Periodontol</a:t>
            </a:r>
            <a:r>
              <a:rPr lang="es-ES" sz="1800" dirty="0" smtClean="0"/>
              <a:t>. 2000 Jun;71(6):1009-14.</a:t>
            </a:r>
          </a:p>
          <a:p>
            <a:pPr marL="514350" indent="-514350">
              <a:buFont typeface="+mj-lt"/>
              <a:buAutoNum type="arabicPeriod" startAt="8"/>
            </a:pPr>
            <a:r>
              <a:rPr lang="es-ES" sz="1800" dirty="0" err="1" smtClean="0"/>
              <a:t>Reddy</a:t>
            </a:r>
            <a:r>
              <a:rPr lang="es-ES" sz="1800" dirty="0" smtClean="0"/>
              <a:t> MS, Smith CA. </a:t>
            </a:r>
            <a:r>
              <a:rPr lang="es-ES" sz="1800" dirty="0" err="1" smtClean="0"/>
              <a:t>Alendronate</a:t>
            </a:r>
            <a:r>
              <a:rPr lang="es-ES" sz="1800" dirty="0" smtClean="0"/>
              <a:t> </a:t>
            </a:r>
            <a:r>
              <a:rPr lang="es-ES" sz="1800" dirty="0" err="1" smtClean="0"/>
              <a:t>treatment</a:t>
            </a:r>
            <a:r>
              <a:rPr lang="es-ES" sz="1800" dirty="0" smtClean="0"/>
              <a:t> of </a:t>
            </a:r>
            <a:r>
              <a:rPr lang="es-ES" sz="1800" dirty="0" err="1" smtClean="0"/>
              <a:t>naturally</a:t>
            </a:r>
            <a:r>
              <a:rPr lang="es-ES" sz="1800" dirty="0" smtClean="0"/>
              <a:t> </a:t>
            </a:r>
            <a:r>
              <a:rPr lang="es-ES" sz="1800" dirty="0" err="1" smtClean="0"/>
              <a:t>occuring</a:t>
            </a:r>
            <a:r>
              <a:rPr lang="es-ES" sz="1800" dirty="0" smtClean="0"/>
              <a:t> </a:t>
            </a:r>
            <a:r>
              <a:rPr lang="es-ES" sz="1800" dirty="0" err="1" smtClean="0"/>
              <a:t>periodontitisin</a:t>
            </a:r>
            <a:r>
              <a:rPr lang="es-ES" sz="1800" dirty="0" smtClean="0"/>
              <a:t> </a:t>
            </a:r>
            <a:r>
              <a:rPr lang="es-ES" sz="1800" dirty="0" err="1" smtClean="0"/>
              <a:t>beagle</a:t>
            </a:r>
            <a:r>
              <a:rPr lang="es-ES" sz="1800" dirty="0" smtClean="0"/>
              <a:t> </a:t>
            </a:r>
            <a:r>
              <a:rPr lang="es-ES" sz="1800" dirty="0" err="1" smtClean="0"/>
              <a:t>dogs</a:t>
            </a:r>
            <a:r>
              <a:rPr lang="es-ES" sz="1800" dirty="0" smtClean="0"/>
              <a:t>. J </a:t>
            </a:r>
            <a:r>
              <a:rPr lang="es-ES" sz="1800" dirty="0" err="1" smtClean="0"/>
              <a:t>Periodontol</a:t>
            </a:r>
            <a:r>
              <a:rPr lang="es-ES" sz="1800" dirty="0" smtClean="0"/>
              <a:t> 66:211,1995.</a:t>
            </a:r>
          </a:p>
          <a:p>
            <a:pPr marL="514350" indent="-514350">
              <a:buFont typeface="+mj-lt"/>
              <a:buAutoNum type="arabicPeriod" startAt="8"/>
            </a:pPr>
            <a:r>
              <a:rPr lang="es-ES" sz="1800" dirty="0" err="1" smtClean="0"/>
              <a:t>Ryan</a:t>
            </a:r>
            <a:r>
              <a:rPr lang="es-ES" sz="1800" dirty="0" smtClean="0"/>
              <a:t> ME, </a:t>
            </a:r>
            <a:r>
              <a:rPr lang="es-ES" sz="1800" dirty="0" err="1" smtClean="0"/>
              <a:t>Ramamurthy</a:t>
            </a:r>
            <a:r>
              <a:rPr lang="es-ES" sz="1800" dirty="0" smtClean="0"/>
              <a:t> NS, </a:t>
            </a:r>
            <a:r>
              <a:rPr lang="es-ES" sz="1800" dirty="0" err="1" smtClean="0"/>
              <a:t>Golub</a:t>
            </a:r>
            <a:r>
              <a:rPr lang="es-ES" sz="1800" dirty="0" smtClean="0"/>
              <a:t> LM. </a:t>
            </a:r>
            <a:r>
              <a:rPr lang="es-ES" sz="1800" dirty="0" err="1" smtClean="0"/>
              <a:t>Matrix</a:t>
            </a:r>
            <a:r>
              <a:rPr lang="es-ES" sz="1800" dirty="0" smtClean="0"/>
              <a:t> </a:t>
            </a:r>
            <a:r>
              <a:rPr lang="es-ES" sz="1800" dirty="0" err="1" smtClean="0"/>
              <a:t>Metalloproteinases</a:t>
            </a:r>
            <a:r>
              <a:rPr lang="es-ES" sz="1800" dirty="0" smtClean="0"/>
              <a:t> &amp; </a:t>
            </a:r>
            <a:r>
              <a:rPr lang="es-ES" sz="1800" dirty="0" err="1" smtClean="0"/>
              <a:t>their</a:t>
            </a:r>
            <a:r>
              <a:rPr lang="es-ES" sz="1800" dirty="0" smtClean="0"/>
              <a:t> </a:t>
            </a:r>
            <a:r>
              <a:rPr lang="es-ES" sz="1800" dirty="0" err="1" smtClean="0"/>
              <a:t>inhibition</a:t>
            </a:r>
            <a:r>
              <a:rPr lang="es-ES" sz="1800" dirty="0" smtClean="0"/>
              <a:t> in </a:t>
            </a:r>
            <a:r>
              <a:rPr lang="es-ES" sz="1800" dirty="0" err="1" smtClean="0"/>
              <a:t>periodontal</a:t>
            </a:r>
            <a:r>
              <a:rPr lang="es-ES" sz="1800" dirty="0" smtClean="0"/>
              <a:t> </a:t>
            </a:r>
            <a:r>
              <a:rPr lang="es-ES" sz="1800" dirty="0" err="1" smtClean="0"/>
              <a:t>treatment</a:t>
            </a:r>
            <a:r>
              <a:rPr lang="es-ES" sz="1800" dirty="0" smtClean="0"/>
              <a:t>. </a:t>
            </a:r>
            <a:r>
              <a:rPr lang="es-ES" sz="1800" dirty="0" err="1" smtClean="0"/>
              <a:t>Cuu</a:t>
            </a:r>
            <a:r>
              <a:rPr lang="es-ES" sz="1800" dirty="0" smtClean="0"/>
              <a:t> </a:t>
            </a:r>
            <a:r>
              <a:rPr lang="es-ES" sz="1800" dirty="0" err="1" smtClean="0"/>
              <a:t>opin</a:t>
            </a:r>
            <a:r>
              <a:rPr lang="es-ES" sz="1800" dirty="0" smtClean="0"/>
              <a:t> </a:t>
            </a:r>
            <a:r>
              <a:rPr lang="es-ES" sz="1800" dirty="0" err="1" smtClean="0"/>
              <a:t>Periodontol</a:t>
            </a:r>
            <a:r>
              <a:rPr lang="es-ES" sz="1800" dirty="0" smtClean="0"/>
              <a:t> 3:85, 1996.</a:t>
            </a:r>
          </a:p>
          <a:p>
            <a:pPr marL="514350" indent="-514350">
              <a:buFont typeface="+mj-lt"/>
              <a:buAutoNum type="arabicPeriod" startAt="8"/>
            </a:pPr>
            <a:r>
              <a:rPr lang="es-ES" sz="1800" dirty="0" smtClean="0"/>
              <a:t> Carter G, </a:t>
            </a:r>
            <a:r>
              <a:rPr lang="es-ES" sz="1800" dirty="0" err="1" smtClean="0"/>
              <a:t>Goss</a:t>
            </a:r>
            <a:r>
              <a:rPr lang="es-ES" sz="1800" dirty="0" smtClean="0"/>
              <a:t> AN, </a:t>
            </a:r>
            <a:r>
              <a:rPr lang="es-ES" sz="1800" dirty="0" err="1" smtClean="0"/>
              <a:t>Doecke</a:t>
            </a:r>
            <a:r>
              <a:rPr lang="es-ES" sz="1800" dirty="0" smtClean="0"/>
              <a:t> C. </a:t>
            </a:r>
            <a:r>
              <a:rPr lang="es-ES" sz="1800" dirty="0" err="1" smtClean="0"/>
              <a:t>Bisphosphonates</a:t>
            </a:r>
            <a:r>
              <a:rPr lang="es-ES" sz="1800" dirty="0" smtClean="0"/>
              <a:t> &amp; </a:t>
            </a:r>
            <a:r>
              <a:rPr lang="es-ES" sz="1800" dirty="0" err="1" smtClean="0"/>
              <a:t>avascular</a:t>
            </a:r>
            <a:r>
              <a:rPr lang="es-ES" sz="1800" dirty="0" smtClean="0"/>
              <a:t> necrosis of </a:t>
            </a:r>
            <a:r>
              <a:rPr lang="es-ES" sz="1800" dirty="0" err="1" smtClean="0"/>
              <a:t>the</a:t>
            </a:r>
            <a:r>
              <a:rPr lang="es-ES" sz="1800" dirty="0" smtClean="0"/>
              <a:t> </a:t>
            </a:r>
            <a:r>
              <a:rPr lang="es-ES" sz="1800" dirty="0" err="1" smtClean="0"/>
              <a:t>jaw</a:t>
            </a:r>
            <a:r>
              <a:rPr lang="es-ES" sz="1800" dirty="0" smtClean="0"/>
              <a:t>: a </a:t>
            </a:r>
            <a:r>
              <a:rPr lang="es-ES" sz="1800" dirty="0" err="1" smtClean="0"/>
              <a:t>possible</a:t>
            </a:r>
            <a:r>
              <a:rPr lang="es-ES" sz="1800" dirty="0" smtClean="0"/>
              <a:t> </a:t>
            </a:r>
            <a:r>
              <a:rPr lang="es-ES" sz="1800" dirty="0" err="1" smtClean="0"/>
              <a:t>association</a:t>
            </a:r>
            <a:r>
              <a:rPr lang="es-ES" sz="1800" dirty="0" smtClean="0"/>
              <a:t>. </a:t>
            </a:r>
            <a:r>
              <a:rPr lang="es-ES" sz="1800" dirty="0" err="1" smtClean="0"/>
              <a:t>Med</a:t>
            </a:r>
            <a:r>
              <a:rPr lang="es-ES" sz="1800" dirty="0" smtClean="0"/>
              <a:t> J </a:t>
            </a:r>
            <a:r>
              <a:rPr lang="es-ES" sz="1800" dirty="0" err="1" smtClean="0"/>
              <a:t>Aust</a:t>
            </a:r>
            <a:r>
              <a:rPr lang="es-ES" sz="1800" dirty="0" smtClean="0"/>
              <a:t> 182:8, 413.</a:t>
            </a:r>
          </a:p>
          <a:p>
            <a:pPr marL="514350" indent="-514350">
              <a:buFont typeface="+mj-lt"/>
              <a:buAutoNum type="arabicPeriod" startAt="8"/>
            </a:pPr>
            <a:r>
              <a:rPr lang="es-ES" sz="1800" dirty="0" err="1" smtClean="0"/>
              <a:t>Gapski</a:t>
            </a:r>
            <a:r>
              <a:rPr lang="es-ES" sz="1800" dirty="0" smtClean="0"/>
              <a:t> R, </a:t>
            </a:r>
            <a:r>
              <a:rPr lang="es-ES" sz="1800" dirty="0" err="1" smtClean="0"/>
              <a:t>Barr</a:t>
            </a:r>
            <a:r>
              <a:rPr lang="es-ES" sz="1800" dirty="0" smtClean="0"/>
              <a:t> JL, </a:t>
            </a:r>
            <a:r>
              <a:rPr lang="es-ES" sz="1800" dirty="0" err="1" smtClean="0"/>
              <a:t>Sarment</a:t>
            </a:r>
            <a:r>
              <a:rPr lang="es-ES" sz="1800" dirty="0" smtClean="0"/>
              <a:t> DP, et al. </a:t>
            </a:r>
            <a:r>
              <a:rPr lang="es-ES" sz="1800" dirty="0" err="1" smtClean="0"/>
              <a:t>Effect</a:t>
            </a:r>
            <a:r>
              <a:rPr lang="es-ES" sz="1800" dirty="0" smtClean="0"/>
              <a:t> of </a:t>
            </a:r>
            <a:r>
              <a:rPr lang="es-ES" sz="1800" dirty="0" err="1" smtClean="0"/>
              <a:t>systemic</a:t>
            </a:r>
            <a:r>
              <a:rPr lang="es-ES" sz="1800" dirty="0" smtClean="0"/>
              <a:t> </a:t>
            </a:r>
            <a:r>
              <a:rPr lang="es-ES" sz="1800" dirty="0" err="1" smtClean="0"/>
              <a:t>matrix</a:t>
            </a:r>
            <a:r>
              <a:rPr lang="es-ES" sz="1800" dirty="0" smtClean="0"/>
              <a:t> </a:t>
            </a:r>
            <a:r>
              <a:rPr lang="es-ES" sz="1800" dirty="0" err="1" smtClean="0"/>
              <a:t>metalloproteinases</a:t>
            </a:r>
            <a:r>
              <a:rPr lang="es-ES" sz="1800" dirty="0" smtClean="0"/>
              <a:t> </a:t>
            </a:r>
            <a:r>
              <a:rPr lang="es-ES" sz="1800" dirty="0" err="1" smtClean="0"/>
              <a:t>inhibition</a:t>
            </a:r>
            <a:r>
              <a:rPr lang="es-ES" sz="1800" dirty="0" smtClean="0"/>
              <a:t> </a:t>
            </a:r>
            <a:r>
              <a:rPr lang="es-ES" sz="1800" dirty="0" err="1" smtClean="0"/>
              <a:t>on</a:t>
            </a:r>
            <a:r>
              <a:rPr lang="es-ES" sz="1800" dirty="0" smtClean="0"/>
              <a:t> </a:t>
            </a:r>
            <a:r>
              <a:rPr lang="es-ES" sz="1800" dirty="0" err="1" smtClean="0"/>
              <a:t>periodontal</a:t>
            </a:r>
            <a:r>
              <a:rPr lang="es-ES" sz="1800" dirty="0" smtClean="0"/>
              <a:t> </a:t>
            </a:r>
            <a:r>
              <a:rPr lang="es-ES" sz="1800" dirty="0" err="1" smtClean="0"/>
              <a:t>wound</a:t>
            </a:r>
            <a:r>
              <a:rPr lang="es-ES" sz="1800" dirty="0" smtClean="0"/>
              <a:t> </a:t>
            </a:r>
            <a:r>
              <a:rPr lang="es-ES" sz="1800" dirty="0" err="1" smtClean="0"/>
              <a:t>repair</a:t>
            </a:r>
            <a:r>
              <a:rPr lang="es-ES" sz="1800" dirty="0" smtClean="0"/>
              <a:t>. J </a:t>
            </a:r>
            <a:r>
              <a:rPr lang="es-ES" sz="1800" dirty="0" err="1" smtClean="0"/>
              <a:t>Periodontol</a:t>
            </a:r>
            <a:r>
              <a:rPr lang="es-ES" sz="1800" dirty="0" smtClean="0"/>
              <a:t> 75:441,2004.</a:t>
            </a:r>
          </a:p>
          <a:p>
            <a:pPr marL="514350" indent="-514350">
              <a:buFont typeface="+mj-lt"/>
              <a:buAutoNum type="arabicPeriod" startAt="8"/>
            </a:pPr>
            <a:r>
              <a:rPr lang="es-ES" sz="1800" dirty="0" err="1" smtClean="0"/>
              <a:t>Caton</a:t>
            </a:r>
            <a:r>
              <a:rPr lang="es-ES" sz="1800" dirty="0" smtClean="0"/>
              <a:t> JG, </a:t>
            </a:r>
            <a:r>
              <a:rPr lang="es-ES" sz="1800" dirty="0" err="1" smtClean="0"/>
              <a:t>Ciancio</a:t>
            </a:r>
            <a:r>
              <a:rPr lang="es-ES" sz="1800" dirty="0" smtClean="0"/>
              <a:t> SG, </a:t>
            </a:r>
            <a:r>
              <a:rPr lang="es-ES" sz="1800" dirty="0" err="1" smtClean="0"/>
              <a:t>Bliden</a:t>
            </a:r>
            <a:r>
              <a:rPr lang="es-ES" sz="1800" dirty="0" smtClean="0"/>
              <a:t> TM. </a:t>
            </a:r>
            <a:r>
              <a:rPr lang="es-ES" sz="1800" dirty="0" err="1" smtClean="0"/>
              <a:t>Treatment</a:t>
            </a:r>
            <a:r>
              <a:rPr lang="es-ES" sz="1800" dirty="0" smtClean="0"/>
              <a:t> </a:t>
            </a:r>
            <a:r>
              <a:rPr lang="es-ES" sz="1800" dirty="0" err="1" smtClean="0"/>
              <a:t>with</a:t>
            </a:r>
            <a:r>
              <a:rPr lang="es-ES" sz="1800" dirty="0" smtClean="0"/>
              <a:t> </a:t>
            </a:r>
            <a:r>
              <a:rPr lang="es-ES" sz="1800" dirty="0" err="1" smtClean="0"/>
              <a:t>subantimicrobial</a:t>
            </a:r>
            <a:r>
              <a:rPr lang="es-ES" sz="1800" dirty="0" smtClean="0"/>
              <a:t> </a:t>
            </a:r>
            <a:r>
              <a:rPr lang="es-ES" sz="1800" dirty="0" err="1" smtClean="0"/>
              <a:t>dose</a:t>
            </a:r>
            <a:r>
              <a:rPr lang="es-ES" sz="1800" dirty="0" smtClean="0"/>
              <a:t> </a:t>
            </a:r>
            <a:r>
              <a:rPr lang="es-ES" sz="1800" dirty="0" err="1" smtClean="0"/>
              <a:t>doxycycline</a:t>
            </a:r>
            <a:r>
              <a:rPr lang="es-ES" sz="1800" dirty="0" smtClean="0"/>
              <a:t> </a:t>
            </a:r>
            <a:r>
              <a:rPr lang="es-ES" sz="1800" dirty="0" err="1" smtClean="0"/>
              <a:t>improves</a:t>
            </a:r>
            <a:r>
              <a:rPr lang="es-ES" sz="1800" dirty="0" smtClean="0"/>
              <a:t> </a:t>
            </a:r>
            <a:r>
              <a:rPr lang="es-ES" sz="1800" dirty="0" err="1" smtClean="0"/>
              <a:t>the</a:t>
            </a:r>
            <a:r>
              <a:rPr lang="es-ES" sz="1800" dirty="0" smtClean="0"/>
              <a:t> </a:t>
            </a:r>
            <a:r>
              <a:rPr lang="es-ES" sz="1800" dirty="0" err="1" smtClean="0"/>
              <a:t>efficacy</a:t>
            </a:r>
            <a:r>
              <a:rPr lang="es-ES" sz="1800" dirty="0" smtClean="0"/>
              <a:t> of </a:t>
            </a:r>
            <a:r>
              <a:rPr lang="es-ES" sz="1800" dirty="0" err="1" smtClean="0"/>
              <a:t>scaling</a:t>
            </a:r>
            <a:r>
              <a:rPr lang="es-ES" sz="1800" dirty="0" smtClean="0"/>
              <a:t> &amp; </a:t>
            </a:r>
            <a:r>
              <a:rPr lang="es-ES" sz="1800" dirty="0" err="1" smtClean="0"/>
              <a:t>root</a:t>
            </a:r>
            <a:r>
              <a:rPr lang="es-ES" sz="1800" dirty="0" smtClean="0"/>
              <a:t> </a:t>
            </a:r>
            <a:r>
              <a:rPr lang="es-ES" sz="1800" dirty="0" err="1" smtClean="0"/>
              <a:t>planing</a:t>
            </a:r>
            <a:r>
              <a:rPr lang="es-ES" sz="1800" dirty="0" smtClean="0"/>
              <a:t> in </a:t>
            </a:r>
            <a:r>
              <a:rPr lang="es-ES" sz="1800" dirty="0" err="1" smtClean="0"/>
              <a:t>patients</a:t>
            </a:r>
            <a:r>
              <a:rPr lang="es-ES" sz="1800" dirty="0" smtClean="0"/>
              <a:t> </a:t>
            </a:r>
            <a:r>
              <a:rPr lang="es-ES" sz="1800" dirty="0" err="1" smtClean="0"/>
              <a:t>with</a:t>
            </a:r>
            <a:r>
              <a:rPr lang="es-ES" sz="1800" dirty="0" smtClean="0"/>
              <a:t> </a:t>
            </a:r>
            <a:r>
              <a:rPr lang="es-ES" sz="1800" dirty="0" err="1" smtClean="0"/>
              <a:t>adult</a:t>
            </a:r>
            <a:r>
              <a:rPr lang="es-ES" sz="1800" dirty="0" smtClean="0"/>
              <a:t> periodontitis. J </a:t>
            </a:r>
            <a:r>
              <a:rPr lang="es-ES" sz="1800" dirty="0" err="1" smtClean="0"/>
              <a:t>Periodontol</a:t>
            </a:r>
            <a:r>
              <a:rPr lang="es-ES" sz="1800" dirty="0" smtClean="0"/>
              <a:t> 71:521,2000.</a:t>
            </a:r>
          </a:p>
          <a:p>
            <a:pPr marL="514350" indent="-514350">
              <a:buFont typeface="+mj-lt"/>
              <a:buAutoNum type="arabicPeriod" startAt="8"/>
            </a:pPr>
            <a:endParaRPr lang="es-ES" sz="1800" dirty="0" smtClean="0"/>
          </a:p>
          <a:p>
            <a:pPr marL="514350" indent="-514350">
              <a:buFont typeface="+mj-lt"/>
              <a:buAutoNum type="arabicPeriod" startAt="8"/>
            </a:pPr>
            <a:endParaRPr lang="es-ES" sz="1800" dirty="0" smtClean="0"/>
          </a:p>
          <a:p>
            <a:pPr marL="514350" indent="-514350">
              <a:buFont typeface="+mj-lt"/>
              <a:buAutoNum type="arabicPeriod" startAt="8"/>
            </a:pPr>
            <a:endParaRPr lang="es-ES" sz="1800" dirty="0" smtClean="0"/>
          </a:p>
          <a:p>
            <a:pPr marL="514350" indent="-514350">
              <a:buFont typeface="+mj-lt"/>
              <a:buAutoNum type="arabicPeriod" startAt="8"/>
            </a:pPr>
            <a:endParaRPr lang="en-US" sz="1800" dirty="0" smtClean="0"/>
          </a:p>
          <a:p>
            <a:pPr marL="514350" indent="-514350">
              <a:buFont typeface="+mj-lt"/>
              <a:buAutoNum type="arabicPeriod" startAt="8"/>
            </a:pP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514350" indent="-514350">
              <a:buFont typeface="+mj-lt"/>
              <a:buAutoNum type="arabicPeriod" startAt="14"/>
            </a:pPr>
            <a:r>
              <a:rPr lang="en-US" sz="1800" dirty="0" err="1" smtClean="0"/>
              <a:t>Jeffcoat</a:t>
            </a:r>
            <a:r>
              <a:rPr lang="en-US" sz="1800" dirty="0" smtClean="0"/>
              <a:t> MK, Reddy MS, </a:t>
            </a:r>
            <a:r>
              <a:rPr lang="en-US" sz="1800" dirty="0" err="1" smtClean="0"/>
              <a:t>Haigh</a:t>
            </a:r>
            <a:r>
              <a:rPr lang="en-US" sz="1800" dirty="0" smtClean="0"/>
              <a:t> S. A comparison of topical </a:t>
            </a:r>
            <a:r>
              <a:rPr lang="en-US" sz="1800" dirty="0" err="1" smtClean="0"/>
              <a:t>Ketorolac</a:t>
            </a:r>
            <a:r>
              <a:rPr lang="en-US" sz="1800" dirty="0" smtClean="0"/>
              <a:t>, systemic </a:t>
            </a:r>
            <a:r>
              <a:rPr lang="en-US" sz="1800" dirty="0" err="1" smtClean="0"/>
              <a:t>flurbiprofen</a:t>
            </a:r>
            <a:r>
              <a:rPr lang="en-US" sz="1800" dirty="0" smtClean="0"/>
              <a:t>, &amp; placebo for the inhibition of bone loss in adult periodontitis. J </a:t>
            </a:r>
            <a:r>
              <a:rPr lang="en-US" sz="1800" dirty="0" err="1" smtClean="0"/>
              <a:t>Periodontol</a:t>
            </a:r>
            <a:r>
              <a:rPr lang="en-US" sz="1800" dirty="0" smtClean="0"/>
              <a:t> 66:329;1995.</a:t>
            </a:r>
          </a:p>
          <a:p>
            <a:pPr marL="514350" indent="-514350">
              <a:buFont typeface="+mj-lt"/>
              <a:buAutoNum type="arabicPeriod" startAt="14"/>
            </a:pPr>
            <a:r>
              <a:rPr lang="en-US" sz="1800" dirty="0" err="1" smtClean="0"/>
              <a:t>Grenier</a:t>
            </a:r>
            <a:r>
              <a:rPr lang="en-US" sz="1800" dirty="0" smtClean="0"/>
              <a:t> D, </a:t>
            </a:r>
            <a:r>
              <a:rPr lang="en-US" sz="1800" dirty="0" err="1" smtClean="0"/>
              <a:t>Sorsa</a:t>
            </a:r>
            <a:r>
              <a:rPr lang="en-US" sz="1800" dirty="0" smtClean="0"/>
              <a:t> T. Inhibition of </a:t>
            </a:r>
            <a:r>
              <a:rPr lang="en-US" sz="1800" dirty="0" err="1" smtClean="0"/>
              <a:t>proteolytic</a:t>
            </a:r>
            <a:r>
              <a:rPr lang="en-US" sz="1800" dirty="0" smtClean="0"/>
              <a:t>, </a:t>
            </a:r>
            <a:r>
              <a:rPr lang="en-US" sz="1800" dirty="0" err="1" smtClean="0"/>
              <a:t>serpinolytic</a:t>
            </a:r>
            <a:r>
              <a:rPr lang="en-US" sz="1800" dirty="0" smtClean="0"/>
              <a:t> and pro-</a:t>
            </a:r>
            <a:r>
              <a:rPr lang="en-US" sz="1800" dirty="0" err="1" smtClean="0"/>
              <a:t>gelatinase</a:t>
            </a:r>
            <a:r>
              <a:rPr lang="en-US" sz="1800" dirty="0" smtClean="0"/>
              <a:t> b activation activities of </a:t>
            </a:r>
            <a:r>
              <a:rPr lang="en-US" sz="1800" dirty="0" err="1" smtClean="0"/>
              <a:t>periontopathogens</a:t>
            </a:r>
            <a:r>
              <a:rPr lang="en-US" sz="1800" dirty="0" smtClean="0"/>
              <a:t> by </a:t>
            </a:r>
            <a:r>
              <a:rPr lang="en-US" sz="1800" dirty="0" err="1" smtClean="0"/>
              <a:t>docycycline</a:t>
            </a:r>
            <a:r>
              <a:rPr lang="en-US" sz="1800" dirty="0" smtClean="0"/>
              <a:t> &amp; non-antimicrobial chemically modified </a:t>
            </a:r>
            <a:r>
              <a:rPr lang="en-US" sz="1800" dirty="0" err="1" smtClean="0"/>
              <a:t>tetracyclines</a:t>
            </a:r>
            <a:r>
              <a:rPr lang="en-US" sz="1800" dirty="0" smtClean="0"/>
              <a:t> derivatives. J </a:t>
            </a:r>
            <a:r>
              <a:rPr lang="en-US" sz="1800" dirty="0" err="1" smtClean="0"/>
              <a:t>Periodontol</a:t>
            </a:r>
            <a:r>
              <a:rPr lang="en-US" sz="1800" dirty="0" smtClean="0"/>
              <a:t> 73:79,2002.</a:t>
            </a:r>
          </a:p>
          <a:p>
            <a:pPr marL="514350" indent="-514350">
              <a:buFont typeface="+mj-lt"/>
              <a:buAutoNum type="arabicPeriod" startAt="14"/>
            </a:pPr>
            <a:r>
              <a:rPr lang="pt-BR" sz="1800" dirty="0" smtClean="0"/>
              <a:t>Leitão RF, Ribeiro RA, Chaves HV, Rocha FA, Lima V, Brito GA. </a:t>
            </a:r>
            <a:r>
              <a:rPr lang="en-US" sz="1800" dirty="0" smtClean="0"/>
              <a:t>Nitric oxide </a:t>
            </a:r>
            <a:r>
              <a:rPr lang="en-US" sz="1800" dirty="0" err="1" smtClean="0"/>
              <a:t>synthase</a:t>
            </a:r>
            <a:r>
              <a:rPr lang="en-US" sz="1800" dirty="0" smtClean="0"/>
              <a:t> inhibition prevents alveolar bone </a:t>
            </a:r>
            <a:r>
              <a:rPr lang="en-US" sz="1800" dirty="0" err="1" smtClean="0"/>
              <a:t>resorption</a:t>
            </a:r>
            <a:r>
              <a:rPr lang="en-US" sz="1800" dirty="0" smtClean="0"/>
              <a:t> in experimental periodontitis in rats. </a:t>
            </a:r>
            <a:r>
              <a:rPr lang="es-ES" sz="1800" dirty="0" smtClean="0"/>
              <a:t>J </a:t>
            </a:r>
            <a:r>
              <a:rPr lang="es-ES" sz="1800" dirty="0" err="1" smtClean="0"/>
              <a:t>Periodontol</a:t>
            </a:r>
            <a:r>
              <a:rPr lang="es-ES" sz="1800" dirty="0" smtClean="0"/>
              <a:t>. 2005 Jun;76(6):956-63.</a:t>
            </a:r>
          </a:p>
          <a:p>
            <a:pPr marL="514350" indent="-514350">
              <a:buFont typeface="+mj-lt"/>
              <a:buAutoNum type="arabicPeriod" startAt="14"/>
            </a:pPr>
            <a:r>
              <a:rPr lang="en-US" sz="1800" dirty="0" err="1" smtClean="0"/>
              <a:t>Lappin</a:t>
            </a:r>
            <a:r>
              <a:rPr lang="en-US" sz="1800" dirty="0" smtClean="0"/>
              <a:t>, D.; </a:t>
            </a:r>
            <a:r>
              <a:rPr lang="en-US" sz="1800" dirty="0" err="1" smtClean="0"/>
              <a:t>Kjeldsen</a:t>
            </a:r>
            <a:r>
              <a:rPr lang="en-US" sz="1800" dirty="0" smtClean="0"/>
              <a:t>, M.; Sander.et </a:t>
            </a:r>
            <a:r>
              <a:rPr lang="en-US" sz="1800" dirty="0" err="1" smtClean="0"/>
              <a:t>al.Copenhagen</a:t>
            </a:r>
            <a:r>
              <a:rPr lang="en-US" sz="1800" dirty="0" smtClean="0"/>
              <a:t> : </a:t>
            </a:r>
            <a:r>
              <a:rPr lang="en-US" sz="1800" dirty="0" err="1" smtClean="0"/>
              <a:t>Munksgaard</a:t>
            </a:r>
            <a:r>
              <a:rPr lang="en-US" sz="1800" dirty="0" smtClean="0"/>
              <a:t> International Publishers. Inducible nitric oxide </a:t>
            </a:r>
            <a:r>
              <a:rPr lang="en-US" sz="1800" dirty="0" err="1" smtClean="0"/>
              <a:t>synthase</a:t>
            </a:r>
            <a:r>
              <a:rPr lang="en-US" sz="1800" dirty="0" smtClean="0"/>
              <a:t> expression in periodontitis . Journal of periodontal research 35 (2000).</a:t>
            </a:r>
          </a:p>
          <a:p>
            <a:pPr marL="514350" indent="-514350">
              <a:buFont typeface="+mj-lt"/>
              <a:buAutoNum type="arabicPeriod" startAt="14"/>
            </a:pPr>
            <a:r>
              <a:rPr lang="en-US" sz="1800" dirty="0" err="1" smtClean="0"/>
              <a:t>Trepicchio</a:t>
            </a:r>
            <a:r>
              <a:rPr lang="en-US" sz="1800" dirty="0" smtClean="0"/>
              <a:t> WL, </a:t>
            </a:r>
            <a:r>
              <a:rPr lang="en-US" sz="1800" dirty="0" err="1" smtClean="0"/>
              <a:t>Bozza</a:t>
            </a:r>
            <a:r>
              <a:rPr lang="en-US" sz="1800" dirty="0" smtClean="0"/>
              <a:t> M, </a:t>
            </a:r>
            <a:r>
              <a:rPr lang="en-US" sz="1800" dirty="0" err="1" smtClean="0"/>
              <a:t>Pedneault</a:t>
            </a:r>
            <a:r>
              <a:rPr lang="en-US" sz="1800" dirty="0" smtClean="0"/>
              <a:t> G, </a:t>
            </a:r>
            <a:r>
              <a:rPr lang="en-US" sz="1800" dirty="0" err="1" smtClean="0"/>
              <a:t>Dorner</a:t>
            </a:r>
            <a:r>
              <a:rPr lang="en-US" sz="1800" dirty="0" smtClean="0"/>
              <a:t> AJ. Recombinant human IL-11 attenuates the inflammatory response through down-regulation of pro-inflammatory cytokine release and nitric oxide production. J </a:t>
            </a:r>
            <a:r>
              <a:rPr lang="en-US" sz="1800" dirty="0" err="1" smtClean="0"/>
              <a:t>Immunol</a:t>
            </a:r>
            <a:r>
              <a:rPr lang="en-US" sz="1800" dirty="0" smtClean="0"/>
              <a:t>. 1996;157:3627–34.</a:t>
            </a:r>
          </a:p>
          <a:p>
            <a:pPr marL="514350" indent="-514350">
              <a:buFont typeface="+mj-lt"/>
              <a:buAutoNum type="arabicPeriod" startAt="14"/>
            </a:pPr>
            <a:endParaRPr lang="es-ES" sz="1800" dirty="0" smtClean="0"/>
          </a:p>
          <a:p>
            <a:pPr marL="514350" indent="-514350">
              <a:buFont typeface="+mj-lt"/>
              <a:buAutoNum type="arabicPeriod" startAt="14"/>
            </a:pPr>
            <a:endParaRPr lang="en-US" sz="1800" dirty="0" smtClean="0"/>
          </a:p>
          <a:p>
            <a:pPr marL="514350" indent="-514350">
              <a:buFont typeface="+mj-lt"/>
              <a:buAutoNum type="arabicPeriod" startAt="14"/>
            </a:pPr>
            <a:endParaRPr lang="en-US" sz="1800" dirty="0" smtClean="0"/>
          </a:p>
          <a:p>
            <a:pPr marL="514350" indent="-514350">
              <a:buFont typeface="+mj-lt"/>
              <a:buAutoNum type="arabicPeriod" startAt="14"/>
            </a:pPr>
            <a:endParaRPr lang="en-US" sz="1800" dirty="0" smtClean="0"/>
          </a:p>
          <a:p>
            <a:pPr marL="514350" indent="-514350">
              <a:buFont typeface="+mj-lt"/>
              <a:buAutoNum type="arabicPeriod" startAt="14"/>
            </a:pP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marL="514350" indent="-514350">
              <a:buFont typeface="+mj-lt"/>
              <a:buAutoNum type="arabicPeriod" startAt="19"/>
            </a:pPr>
            <a:r>
              <a:rPr lang="en-US" dirty="0" smtClean="0"/>
              <a:t> </a:t>
            </a:r>
            <a:r>
              <a:rPr lang="en-US" sz="1800" dirty="0" err="1" smtClean="0"/>
              <a:t>Leng</a:t>
            </a:r>
            <a:r>
              <a:rPr lang="en-US" sz="1800" dirty="0" smtClean="0"/>
              <a:t> SX, Elias JA. Interleukin-11 inhibits macrophage interleukin-12 production. J Immunol.1997;159:2161–8.</a:t>
            </a:r>
          </a:p>
          <a:p>
            <a:pPr marL="514350" indent="-514350">
              <a:buFont typeface="+mj-lt"/>
              <a:buAutoNum type="arabicPeriod" startAt="19"/>
            </a:pPr>
            <a:r>
              <a:rPr lang="en-US" sz="1800" dirty="0" smtClean="0"/>
              <a:t>Vardar S, </a:t>
            </a:r>
            <a:r>
              <a:rPr lang="en-US" sz="1800" dirty="0" err="1" smtClean="0"/>
              <a:t>Buduneli</a:t>
            </a:r>
            <a:r>
              <a:rPr lang="en-US" sz="1800" dirty="0" smtClean="0"/>
              <a:t> E, </a:t>
            </a:r>
            <a:r>
              <a:rPr lang="en-US" sz="1800" dirty="0" err="1" smtClean="0"/>
              <a:t>Baylas</a:t>
            </a:r>
            <a:r>
              <a:rPr lang="en-US" sz="1800" dirty="0" smtClean="0"/>
              <a:t> H, </a:t>
            </a:r>
            <a:r>
              <a:rPr lang="en-US" sz="1800" dirty="0" err="1" smtClean="0"/>
              <a:t>Berdeli</a:t>
            </a:r>
            <a:r>
              <a:rPr lang="en-US" sz="1800" dirty="0" smtClean="0"/>
              <a:t> AH, </a:t>
            </a:r>
            <a:r>
              <a:rPr lang="en-US" sz="1800" dirty="0" err="1" smtClean="0"/>
              <a:t>Buduneli</a:t>
            </a:r>
            <a:r>
              <a:rPr lang="en-US" sz="1800" dirty="0" smtClean="0"/>
              <a:t> N, </a:t>
            </a:r>
            <a:r>
              <a:rPr lang="en-US" sz="1800" dirty="0" err="1" smtClean="0"/>
              <a:t>Atilla</a:t>
            </a:r>
            <a:r>
              <a:rPr lang="en-US" sz="1800" dirty="0" smtClean="0"/>
              <a:t> G. Individual and combined effects of selective </a:t>
            </a:r>
            <a:r>
              <a:rPr lang="en-US" sz="1800" dirty="0" err="1" smtClean="0"/>
              <a:t>cyclooxygenase</a:t>
            </a:r>
            <a:r>
              <a:rPr lang="en-US" sz="1800" dirty="0" smtClean="0"/>
              <a:t>- 2 inhibitor and omega-3 fatty acid on </a:t>
            </a:r>
            <a:r>
              <a:rPr lang="en-US" sz="1800" dirty="0" err="1" smtClean="0"/>
              <a:t>endotoxin</a:t>
            </a:r>
            <a:r>
              <a:rPr lang="en-US" sz="1800" dirty="0" smtClean="0"/>
              <a:t>-induced periodontitis in rats. J </a:t>
            </a:r>
            <a:r>
              <a:rPr lang="en-US" sz="1800" dirty="0" err="1" smtClean="0"/>
              <a:t>Periodontol</a:t>
            </a:r>
            <a:r>
              <a:rPr lang="en-US" sz="1800" dirty="0" smtClean="0"/>
              <a:t>. 2005;76:99–106.</a:t>
            </a:r>
            <a:endParaRPr lang="en-US" sz="18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hivesh\Desktop\power-point-Thank-You-Slides_D2578_025_m.png"/>
          <p:cNvPicPr>
            <a:picLocks noChangeAspect="1" noChangeArrowheads="1"/>
          </p:cNvPicPr>
          <p:nvPr/>
        </p:nvPicPr>
        <p:blipFill>
          <a:blip r:embed="rId2">
            <a:duotone>
              <a:prstClr val="black"/>
              <a:schemeClr val="accent4">
                <a:tint val="45000"/>
                <a:satMod val="400000"/>
              </a:schemeClr>
            </a:duotone>
            <a:lum bright="-1000" contrast="86000"/>
          </a:blip>
          <a:srcRect/>
          <a:stretch>
            <a:fillRect/>
          </a:stretch>
        </p:blipFill>
        <p:spPr bwMode="auto">
          <a:xfrm>
            <a:off x="0" y="-1"/>
            <a:ext cx="9144001" cy="6858001"/>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81000" y="228600"/>
            <a:ext cx="8221290" cy="5562600"/>
          </a:xfrm>
          <a:prstGeom prst="rect">
            <a:avLst/>
          </a:prstGeom>
          <a:noFill/>
          <a:ln w="9525">
            <a:noFill/>
            <a:miter lim="800000"/>
            <a:headEnd/>
            <a:tailEnd/>
          </a:ln>
          <a:effectLst/>
        </p:spPr>
      </p:pic>
      <p:sp>
        <p:nvSpPr>
          <p:cNvPr id="5" name="TextBox 4"/>
          <p:cNvSpPr txBox="1"/>
          <p:nvPr/>
        </p:nvSpPr>
        <p:spPr>
          <a:xfrm>
            <a:off x="3505200" y="6324600"/>
            <a:ext cx="5638800" cy="307777"/>
          </a:xfrm>
          <a:prstGeom prst="rect">
            <a:avLst/>
          </a:prstGeom>
          <a:solidFill>
            <a:schemeClr val="accent1">
              <a:lumMod val="60000"/>
              <a:lumOff val="40000"/>
            </a:schemeClr>
          </a:solidFill>
        </p:spPr>
        <p:txBody>
          <a:bodyPr wrap="square" rtlCol="0">
            <a:spAutoFit/>
          </a:bodyPr>
          <a:lstStyle/>
          <a:p>
            <a:r>
              <a:rPr lang="en-US" sz="1400" dirty="0" smtClean="0"/>
              <a:t>            </a:t>
            </a:r>
            <a:r>
              <a:rPr lang="en-US" sz="1400" i="1" dirty="0" smtClean="0"/>
              <a:t>Modified from </a:t>
            </a:r>
            <a:r>
              <a:rPr lang="en-US" sz="1400" i="1" dirty="0" err="1" smtClean="0"/>
              <a:t>Kornman</a:t>
            </a:r>
            <a:r>
              <a:rPr lang="en-US" sz="1400" i="1" dirty="0" smtClean="0"/>
              <a:t> KS: </a:t>
            </a:r>
            <a:r>
              <a:rPr lang="en-US" sz="1400" i="1" dirty="0" err="1" smtClean="0"/>
              <a:t>Clin</a:t>
            </a:r>
            <a:r>
              <a:rPr lang="en-US" sz="1400" i="1" dirty="0" smtClean="0"/>
              <a:t> Infect </a:t>
            </a:r>
            <a:r>
              <a:rPr lang="en-US" sz="1400" i="1" dirty="0" err="1" smtClean="0"/>
              <a:t>Dis</a:t>
            </a:r>
            <a:r>
              <a:rPr lang="en-US" sz="1400" i="1" dirty="0" smtClean="0"/>
              <a:t> 28:520,1999</a:t>
            </a:r>
            <a:endParaRPr lang="en-US" sz="1400" i="1" dirty="0"/>
          </a:p>
        </p:txBody>
      </p:sp>
      <p:sp>
        <p:nvSpPr>
          <p:cNvPr id="4" name="TextBox 3"/>
          <p:cNvSpPr txBox="1"/>
          <p:nvPr/>
        </p:nvSpPr>
        <p:spPr>
          <a:xfrm>
            <a:off x="1143000" y="5867400"/>
            <a:ext cx="6400800" cy="369332"/>
          </a:xfrm>
          <a:prstGeom prst="rect">
            <a:avLst/>
          </a:prstGeom>
          <a:noFill/>
        </p:spPr>
        <p:txBody>
          <a:bodyPr wrap="square" rtlCol="0">
            <a:spAutoFit/>
          </a:bodyPr>
          <a:lstStyle/>
          <a:p>
            <a:r>
              <a:rPr lang="en-US" dirty="0" smtClean="0"/>
              <a:t>Schematic illustration of Pathogenesis of periodontitis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r>
              <a:rPr lang="en-US" sz="2200" dirty="0" smtClean="0"/>
              <a:t>Perpetuation of the host response due to a persistent bacterial challenge disrupts homeostatic mechanisms.</a:t>
            </a:r>
          </a:p>
          <a:p>
            <a:endParaRPr lang="en-US" sz="2200" dirty="0" smtClean="0"/>
          </a:p>
          <a:p>
            <a:r>
              <a:rPr lang="en-US" sz="2200" dirty="0" smtClean="0"/>
              <a:t>This results in release of mediators including </a:t>
            </a:r>
            <a:r>
              <a:rPr lang="en-US" sz="2200" dirty="0" err="1" smtClean="0"/>
              <a:t>proinflammatory</a:t>
            </a:r>
            <a:r>
              <a:rPr lang="en-US" sz="2200" dirty="0" smtClean="0"/>
              <a:t> cytokines (e.g., IL-1, 1L-6, tumor necrosis factor-a [TNF-a]), proteases (e.g., matrix </a:t>
            </a:r>
            <a:r>
              <a:rPr lang="en-US" sz="2200" dirty="0" err="1" smtClean="0"/>
              <a:t>metalloproteinases</a:t>
            </a:r>
            <a:r>
              <a:rPr lang="en-US" sz="2200" dirty="0" smtClean="0"/>
              <a:t>), and </a:t>
            </a:r>
            <a:r>
              <a:rPr lang="en-US" sz="2200" dirty="0" err="1" smtClean="0"/>
              <a:t>prostanoids</a:t>
            </a:r>
            <a:r>
              <a:rPr lang="en-US" sz="2200" dirty="0" smtClean="0"/>
              <a:t> (e.g., prostaglandin E2 [PGE2]) which can promote extracellular matrix destruction in the gingiva and stimulate bone resorption.</a:t>
            </a:r>
            <a:r>
              <a:rPr lang="en-US" sz="2200" baseline="30000" dirty="0" smtClean="0"/>
              <a:t>4</a:t>
            </a:r>
            <a:endParaRPr lang="en-US" sz="22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endParaRPr lang="en-US" dirty="0" smtClean="0"/>
          </a:p>
          <a:p>
            <a:endParaRPr lang="en-US" dirty="0" smtClean="0"/>
          </a:p>
          <a:p>
            <a:r>
              <a:rPr lang="en-US" sz="2200" dirty="0" smtClean="0"/>
              <a:t>Protective aspects of the host response include recruitment of </a:t>
            </a:r>
            <a:r>
              <a:rPr lang="en-US" sz="2200" dirty="0" err="1" smtClean="0"/>
              <a:t>neutrophils</a:t>
            </a:r>
            <a:r>
              <a:rPr lang="en-US" sz="2200" dirty="0" smtClean="0"/>
              <a:t>, production of protective antibodies, and possibly the release of anti-inflammatory cytokines including transforming growth factor- ß (TGF-ß), interleukin-4 (IL-4), IL-10, and IL-12.</a:t>
            </a:r>
            <a:r>
              <a:rPr lang="en-US" sz="2200" baseline="30000" dirty="0" smtClean="0"/>
              <a:t>4</a:t>
            </a:r>
            <a:endParaRPr lang="en-US" sz="2200" dirty="0" smtClean="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609600"/>
            <a:ext cx="826280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5" name="TextBox 4"/>
          <p:cNvSpPr txBox="1"/>
          <p:nvPr/>
        </p:nvSpPr>
        <p:spPr>
          <a:xfrm>
            <a:off x="457200" y="6334780"/>
            <a:ext cx="8458200" cy="523220"/>
          </a:xfrm>
          <a:prstGeom prst="rect">
            <a:avLst/>
          </a:prstGeom>
          <a:solidFill>
            <a:schemeClr val="accent1">
              <a:lumMod val="40000"/>
              <a:lumOff val="60000"/>
            </a:schemeClr>
          </a:solidFill>
        </p:spPr>
        <p:txBody>
          <a:bodyPr wrap="square" rtlCol="0">
            <a:spAutoFit/>
          </a:bodyPr>
          <a:lstStyle/>
          <a:p>
            <a:r>
              <a:rPr lang="en-US" sz="1400" i="1" dirty="0" smtClean="0"/>
              <a:t>Page RC. The role of inflammatory mediators in the pathogenesis of periodontal disease, J </a:t>
            </a:r>
            <a:r>
              <a:rPr lang="en-US" sz="1400" i="1" dirty="0" err="1" smtClean="0"/>
              <a:t>Periodont</a:t>
            </a:r>
            <a:r>
              <a:rPr lang="en-US" sz="1400" i="1" dirty="0" smtClean="0"/>
              <a:t> Res 1991: </a:t>
            </a:r>
            <a:r>
              <a:rPr lang="en-US" sz="1400" b="1" i="1" dirty="0" smtClean="0"/>
              <a:t>26: </a:t>
            </a:r>
            <a:r>
              <a:rPr lang="en-US" sz="1400" i="1" dirty="0" smtClean="0"/>
              <a:t>230-242.</a:t>
            </a:r>
            <a:endParaRPr lang="en-US" sz="1400" i="1" dirty="0"/>
          </a:p>
        </p:txBody>
      </p:sp>
      <p:sp>
        <p:nvSpPr>
          <p:cNvPr id="7" name="TextBox 6"/>
          <p:cNvSpPr txBox="1"/>
          <p:nvPr/>
        </p:nvSpPr>
        <p:spPr>
          <a:xfrm>
            <a:off x="1600200" y="5562600"/>
            <a:ext cx="5029200" cy="381000"/>
          </a:xfrm>
          <a:prstGeom prst="rect">
            <a:avLst/>
          </a:prstGeom>
          <a:noFill/>
        </p:spPr>
        <p:txBody>
          <a:bodyPr wrap="square" rtlCol="0">
            <a:spAutoFit/>
          </a:bodyPr>
          <a:lstStyle/>
          <a:p>
            <a:r>
              <a:rPr lang="en-US" dirty="0" smtClean="0"/>
              <a:t>                 The periodontal balance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861</TotalTime>
  <Words>2765</Words>
  <Application>Microsoft Office PowerPoint</Application>
  <PresentationFormat>On-screen Show (4:3)</PresentationFormat>
  <Paragraphs>553</Paragraphs>
  <Slides>53</Slides>
  <Notes>2</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Slide 1</vt:lpstr>
      <vt:lpstr>Contents</vt:lpstr>
      <vt:lpstr>Introduction</vt:lpstr>
      <vt:lpstr>Slide 4</vt:lpstr>
      <vt:lpstr>The Host Response &amp; Potential target</vt:lpstr>
      <vt:lpstr>Slide 6</vt:lpstr>
      <vt:lpstr>Slide 7</vt:lpstr>
      <vt:lpstr>Slide 8</vt:lpstr>
      <vt:lpstr>Slide 9</vt:lpstr>
      <vt:lpstr>Host Modulation Therapy</vt:lpstr>
      <vt:lpstr>Slide 11</vt:lpstr>
      <vt:lpstr>Slide 12</vt:lpstr>
      <vt:lpstr>Slide 13</vt:lpstr>
      <vt:lpstr>Slide 14</vt:lpstr>
      <vt:lpstr>Slide 15</vt:lpstr>
      <vt:lpstr>Slide 16</vt:lpstr>
      <vt:lpstr>Nonsteroidal antiinflammatory drugs</vt:lpstr>
      <vt:lpstr>Slide 18</vt:lpstr>
      <vt:lpstr>Action</vt:lpstr>
      <vt:lpstr>Disadvantages when  used as a HMT for periodontitis</vt:lpstr>
      <vt:lpstr>Slide 21</vt:lpstr>
      <vt:lpstr>Slide 22</vt:lpstr>
      <vt:lpstr>Slide 23</vt:lpstr>
      <vt:lpstr>Slide 24</vt:lpstr>
      <vt:lpstr>Slide 25</vt:lpstr>
      <vt:lpstr>Bisphosphonates</vt:lpstr>
      <vt:lpstr>Slide 27</vt:lpstr>
      <vt:lpstr>Slide 28</vt:lpstr>
      <vt:lpstr>Slide 29</vt:lpstr>
      <vt:lpstr>Slide 30</vt:lpstr>
      <vt:lpstr>Sub-antimicrobial-dose doxycycline (SDD)</vt:lpstr>
      <vt:lpstr>Slide 32</vt:lpstr>
      <vt:lpstr>Mechanism of Action</vt:lpstr>
      <vt:lpstr>Sequencing Prescription with Periodontal Treatment</vt:lpstr>
      <vt:lpstr>Combining with Periodontal Surgery or Local Delivery Systems</vt:lpstr>
      <vt:lpstr>Slide 36</vt:lpstr>
      <vt:lpstr>Adverse Effects</vt:lpstr>
      <vt:lpstr>                   Locally Administered Agents </vt:lpstr>
      <vt:lpstr>Slide 39</vt:lpstr>
      <vt:lpstr>Slide 40</vt:lpstr>
      <vt:lpstr> Newer Agents for Host Modulation </vt:lpstr>
      <vt:lpstr>Slide 42</vt:lpstr>
      <vt:lpstr>Slide 43</vt:lpstr>
      <vt:lpstr>Slide 44</vt:lpstr>
      <vt:lpstr>Slide 45</vt:lpstr>
      <vt:lpstr>Slide 46</vt:lpstr>
      <vt:lpstr>Slide 47</vt:lpstr>
      <vt:lpstr>Conclusion</vt:lpstr>
      <vt:lpstr>References</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 MODULATION THERAPY</dc:title>
  <dc:creator>Shivesh</dc:creator>
  <cp:lastModifiedBy>user</cp:lastModifiedBy>
  <cp:revision>101</cp:revision>
  <dcterms:created xsi:type="dcterms:W3CDTF">2006-08-16T00:00:00Z</dcterms:created>
  <dcterms:modified xsi:type="dcterms:W3CDTF">2018-02-28T04:46:33Z</dcterms:modified>
</cp:coreProperties>
</file>