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9" r:id="rId4"/>
    <p:sldId id="258" r:id="rId5"/>
    <p:sldId id="275" r:id="rId6"/>
    <p:sldId id="260" r:id="rId7"/>
    <p:sldId id="261" r:id="rId8"/>
    <p:sldId id="262" r:id="rId9"/>
    <p:sldId id="277" r:id="rId10"/>
    <p:sldId id="263" r:id="rId11"/>
    <p:sldId id="264" r:id="rId12"/>
    <p:sldId id="265" r:id="rId13"/>
    <p:sldId id="266" r:id="rId14"/>
    <p:sldId id="267" r:id="rId15"/>
    <p:sldId id="268" r:id="rId16"/>
    <p:sldId id="306" r:id="rId17"/>
    <p:sldId id="269" r:id="rId18"/>
    <p:sldId id="270" r:id="rId19"/>
    <p:sldId id="271" r:id="rId20"/>
    <p:sldId id="282" r:id="rId21"/>
    <p:sldId id="273" r:id="rId22"/>
    <p:sldId id="283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8" r:id="rId40"/>
    <p:sldId id="296" r:id="rId41"/>
    <p:sldId id="297" r:id="rId42"/>
    <p:sldId id="307" r:id="rId43"/>
    <p:sldId id="298" r:id="rId44"/>
    <p:sldId id="299" r:id="rId45"/>
    <p:sldId id="305" r:id="rId46"/>
    <p:sldId id="300" r:id="rId47"/>
    <p:sldId id="301" r:id="rId48"/>
    <p:sldId id="303" r:id="rId49"/>
    <p:sldId id="304" r:id="rId50"/>
    <p:sldId id="27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93" autoAdjust="0"/>
    <p:restoredTop sz="94569" autoAdjust="0"/>
  </p:normalViewPr>
  <p:slideViewPr>
    <p:cSldViewPr>
      <p:cViewPr varScale="1">
        <p:scale>
          <a:sx n="69" d="100"/>
          <a:sy n="69" d="100"/>
        </p:scale>
        <p:origin x="-13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5BA8F-5A8B-465E-92FE-7D503D6CBB26}" type="doc">
      <dgm:prSet loTypeId="urn:microsoft.com/office/officeart/2005/8/layout/hProcess9" loCatId="process" qsTypeId="urn:microsoft.com/office/officeart/2005/8/quickstyle/3d9" qsCatId="3D" csTypeId="urn:microsoft.com/office/officeart/2005/8/colors/accent1_2" csCatId="accent1" phldr="1"/>
      <dgm:spPr/>
    </dgm:pt>
    <dgm:pt modelId="{01C6866F-6556-42C5-9427-489E65D05CE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dirty="0" smtClean="0"/>
            <a:t>Internal bevel incision</a:t>
          </a:r>
          <a:endParaRPr lang="en-US" dirty="0"/>
        </a:p>
      </dgm:t>
    </dgm:pt>
    <dgm:pt modelId="{791324A2-FF96-453E-8BCB-2CAEB78EDBFA}" type="parTrans" cxnId="{B3D66969-425A-4279-830F-959BB22DDE86}">
      <dgm:prSet/>
      <dgm:spPr/>
      <dgm:t>
        <a:bodyPr/>
        <a:lstStyle/>
        <a:p>
          <a:endParaRPr lang="en-US"/>
        </a:p>
      </dgm:t>
    </dgm:pt>
    <dgm:pt modelId="{3CD8936D-ABE8-446C-846A-93D104FDFEE3}" type="sibTrans" cxnId="{B3D66969-425A-4279-830F-959BB22DDE86}">
      <dgm:prSet/>
      <dgm:spPr/>
      <dgm:t>
        <a:bodyPr/>
        <a:lstStyle/>
        <a:p>
          <a:endParaRPr lang="en-US"/>
        </a:p>
      </dgm:t>
    </dgm:pt>
    <dgm:pt modelId="{B7B4F5E2-0C5D-439B-A55F-655244761BA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Crevicular incision </a:t>
          </a:r>
          <a:endParaRPr lang="en-US" dirty="0"/>
        </a:p>
      </dgm:t>
    </dgm:pt>
    <dgm:pt modelId="{994619CE-4A19-4CC6-8076-FEF80173FDC1}" type="parTrans" cxnId="{19BB572C-428A-44EC-9048-EC8F8B85D511}">
      <dgm:prSet/>
      <dgm:spPr/>
      <dgm:t>
        <a:bodyPr/>
        <a:lstStyle/>
        <a:p>
          <a:endParaRPr lang="en-US"/>
        </a:p>
      </dgm:t>
    </dgm:pt>
    <dgm:pt modelId="{95FB4E4F-C4EC-48C5-B5C5-DDE9ECF23466}" type="sibTrans" cxnId="{19BB572C-428A-44EC-9048-EC8F8B85D511}">
      <dgm:prSet/>
      <dgm:spPr/>
      <dgm:t>
        <a:bodyPr/>
        <a:lstStyle/>
        <a:p>
          <a:endParaRPr lang="en-US"/>
        </a:p>
      </dgm:t>
    </dgm:pt>
    <dgm:pt modelId="{22E510F4-E32D-48A3-BD44-C383CC2F552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Interdental incision </a:t>
          </a:r>
          <a:endParaRPr lang="en-US" dirty="0"/>
        </a:p>
      </dgm:t>
    </dgm:pt>
    <dgm:pt modelId="{6C13EA8C-2F6F-4F43-8A44-759BA4C7F7E0}" type="parTrans" cxnId="{09CD53A7-575E-4B59-86C2-A07B1BBE6A0E}">
      <dgm:prSet/>
      <dgm:spPr/>
      <dgm:t>
        <a:bodyPr/>
        <a:lstStyle/>
        <a:p>
          <a:endParaRPr lang="en-US"/>
        </a:p>
      </dgm:t>
    </dgm:pt>
    <dgm:pt modelId="{6EE0B314-50C8-4753-93BE-9D08F5FD89E0}" type="sibTrans" cxnId="{09CD53A7-575E-4B59-86C2-A07B1BBE6A0E}">
      <dgm:prSet/>
      <dgm:spPr/>
      <dgm:t>
        <a:bodyPr/>
        <a:lstStyle/>
        <a:p>
          <a:endParaRPr lang="en-US"/>
        </a:p>
      </dgm:t>
    </dgm:pt>
    <dgm:pt modelId="{7DB046FA-83A1-4F35-B776-749E2C394EEE}" type="pres">
      <dgm:prSet presAssocID="{9C75BA8F-5A8B-465E-92FE-7D503D6CBB26}" presName="CompostProcess" presStyleCnt="0">
        <dgm:presLayoutVars>
          <dgm:dir/>
          <dgm:resizeHandles val="exact"/>
        </dgm:presLayoutVars>
      </dgm:prSet>
      <dgm:spPr/>
    </dgm:pt>
    <dgm:pt modelId="{310F8F96-2EEF-4EE4-93C6-7288166592FD}" type="pres">
      <dgm:prSet presAssocID="{9C75BA8F-5A8B-465E-92FE-7D503D6CBB26}" presName="arrow" presStyleLbl="bgShp" presStyleIdx="0" presStyleCnt="1"/>
      <dgm:spPr/>
    </dgm:pt>
    <dgm:pt modelId="{64D7006E-0758-4A9D-9C6C-F491E99C860E}" type="pres">
      <dgm:prSet presAssocID="{9C75BA8F-5A8B-465E-92FE-7D503D6CBB26}" presName="linearProcess" presStyleCnt="0"/>
      <dgm:spPr/>
    </dgm:pt>
    <dgm:pt modelId="{55D55CFD-EFDE-4129-80BC-ACAA15F3D8CD}" type="pres">
      <dgm:prSet presAssocID="{01C6866F-6556-42C5-9427-489E65D05CE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5E7D5-2B3F-4983-B52E-9C7EEBA777DE}" type="pres">
      <dgm:prSet presAssocID="{3CD8936D-ABE8-446C-846A-93D104FDFEE3}" presName="sibTrans" presStyleCnt="0"/>
      <dgm:spPr/>
    </dgm:pt>
    <dgm:pt modelId="{562CC534-F4CF-49EE-8DD1-B68EA1FA7950}" type="pres">
      <dgm:prSet presAssocID="{B7B4F5E2-0C5D-439B-A55F-655244761B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04E49-7036-4CD7-B21A-5319679FD4F5}" type="pres">
      <dgm:prSet presAssocID="{95FB4E4F-C4EC-48C5-B5C5-DDE9ECF23466}" presName="sibTrans" presStyleCnt="0"/>
      <dgm:spPr/>
    </dgm:pt>
    <dgm:pt modelId="{33CFE7F7-6424-4CC2-B9E7-681F380385C9}" type="pres">
      <dgm:prSet presAssocID="{22E510F4-E32D-48A3-BD44-C383CC2F552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6066C-C3CA-409F-89D0-351013874B19}" type="presOf" srcId="{B7B4F5E2-0C5D-439B-A55F-655244761BAD}" destId="{562CC534-F4CF-49EE-8DD1-B68EA1FA7950}" srcOrd="0" destOrd="0" presId="urn:microsoft.com/office/officeart/2005/8/layout/hProcess9"/>
    <dgm:cxn modelId="{A5444EC6-156C-470B-A254-804EA8CD5D28}" type="presOf" srcId="{01C6866F-6556-42C5-9427-489E65D05CE3}" destId="{55D55CFD-EFDE-4129-80BC-ACAA15F3D8CD}" srcOrd="0" destOrd="0" presId="urn:microsoft.com/office/officeart/2005/8/layout/hProcess9"/>
    <dgm:cxn modelId="{B3D66969-425A-4279-830F-959BB22DDE86}" srcId="{9C75BA8F-5A8B-465E-92FE-7D503D6CBB26}" destId="{01C6866F-6556-42C5-9427-489E65D05CE3}" srcOrd="0" destOrd="0" parTransId="{791324A2-FF96-453E-8BCB-2CAEB78EDBFA}" sibTransId="{3CD8936D-ABE8-446C-846A-93D104FDFEE3}"/>
    <dgm:cxn modelId="{D6BCC7E2-C72D-4E6D-A994-083F477F5889}" type="presOf" srcId="{22E510F4-E32D-48A3-BD44-C383CC2F5524}" destId="{33CFE7F7-6424-4CC2-B9E7-681F380385C9}" srcOrd="0" destOrd="0" presId="urn:microsoft.com/office/officeart/2005/8/layout/hProcess9"/>
    <dgm:cxn modelId="{96A09CC6-BCC7-49EE-A165-10B4B5D952E5}" type="presOf" srcId="{9C75BA8F-5A8B-465E-92FE-7D503D6CBB26}" destId="{7DB046FA-83A1-4F35-B776-749E2C394EEE}" srcOrd="0" destOrd="0" presId="urn:microsoft.com/office/officeart/2005/8/layout/hProcess9"/>
    <dgm:cxn modelId="{19BB572C-428A-44EC-9048-EC8F8B85D511}" srcId="{9C75BA8F-5A8B-465E-92FE-7D503D6CBB26}" destId="{B7B4F5E2-0C5D-439B-A55F-655244761BAD}" srcOrd="1" destOrd="0" parTransId="{994619CE-4A19-4CC6-8076-FEF80173FDC1}" sibTransId="{95FB4E4F-C4EC-48C5-B5C5-DDE9ECF23466}"/>
    <dgm:cxn modelId="{09CD53A7-575E-4B59-86C2-A07B1BBE6A0E}" srcId="{9C75BA8F-5A8B-465E-92FE-7D503D6CBB26}" destId="{22E510F4-E32D-48A3-BD44-C383CC2F5524}" srcOrd="2" destOrd="0" parTransId="{6C13EA8C-2F6F-4F43-8A44-759BA4C7F7E0}" sibTransId="{6EE0B314-50C8-4753-93BE-9D08F5FD89E0}"/>
    <dgm:cxn modelId="{60C53198-F2B8-437A-8F71-3C020553DF28}" type="presParOf" srcId="{7DB046FA-83A1-4F35-B776-749E2C394EEE}" destId="{310F8F96-2EEF-4EE4-93C6-7288166592FD}" srcOrd="0" destOrd="0" presId="urn:microsoft.com/office/officeart/2005/8/layout/hProcess9"/>
    <dgm:cxn modelId="{B186D04D-9BB1-4040-8684-98C25BDCF186}" type="presParOf" srcId="{7DB046FA-83A1-4F35-B776-749E2C394EEE}" destId="{64D7006E-0758-4A9D-9C6C-F491E99C860E}" srcOrd="1" destOrd="0" presId="urn:microsoft.com/office/officeart/2005/8/layout/hProcess9"/>
    <dgm:cxn modelId="{8B0E494A-4919-464D-A0CF-73FCEAF1945A}" type="presParOf" srcId="{64D7006E-0758-4A9D-9C6C-F491E99C860E}" destId="{55D55CFD-EFDE-4129-80BC-ACAA15F3D8CD}" srcOrd="0" destOrd="0" presId="urn:microsoft.com/office/officeart/2005/8/layout/hProcess9"/>
    <dgm:cxn modelId="{A7280042-BB88-4384-BB9B-F01CD727FFED}" type="presParOf" srcId="{64D7006E-0758-4A9D-9C6C-F491E99C860E}" destId="{E4A5E7D5-2B3F-4983-B52E-9C7EEBA777DE}" srcOrd="1" destOrd="0" presId="urn:microsoft.com/office/officeart/2005/8/layout/hProcess9"/>
    <dgm:cxn modelId="{D7CF23FB-51D0-4EEF-8418-EF8929DEC98C}" type="presParOf" srcId="{64D7006E-0758-4A9D-9C6C-F491E99C860E}" destId="{562CC534-F4CF-49EE-8DD1-B68EA1FA7950}" srcOrd="2" destOrd="0" presId="urn:microsoft.com/office/officeart/2005/8/layout/hProcess9"/>
    <dgm:cxn modelId="{0FF832AF-8C27-4FA9-A12D-5BC03F2F4CFF}" type="presParOf" srcId="{64D7006E-0758-4A9D-9C6C-F491E99C860E}" destId="{67904E49-7036-4CD7-B21A-5319679FD4F5}" srcOrd="3" destOrd="0" presId="urn:microsoft.com/office/officeart/2005/8/layout/hProcess9"/>
    <dgm:cxn modelId="{64D866DD-8FB2-4FAB-A4AF-EEB3B116679C}" type="presParOf" srcId="{64D7006E-0758-4A9D-9C6C-F491E99C860E}" destId="{33CFE7F7-6424-4CC2-B9E7-681F380385C9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194425-4356-40B8-8848-A662CF98918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B613E-6A5E-46E8-9859-DF06BC104530}">
      <dgm:prSet phldrT="[Text]"/>
      <dgm:spPr/>
      <dgm:t>
        <a:bodyPr/>
        <a:lstStyle/>
        <a:p>
          <a:r>
            <a:rPr lang="en-US" b="0" i="0" dirty="0" smtClean="0"/>
            <a:t>Full thickness flap</a:t>
          </a:r>
          <a:endParaRPr lang="en-US" dirty="0"/>
        </a:p>
      </dgm:t>
    </dgm:pt>
    <dgm:pt modelId="{5D50F174-592F-402F-A2A9-5C9E1BC1AB83}" type="parTrans" cxnId="{C1E63972-89D4-432D-9943-CFB95DFE3870}">
      <dgm:prSet/>
      <dgm:spPr/>
      <dgm:t>
        <a:bodyPr/>
        <a:lstStyle/>
        <a:p>
          <a:endParaRPr lang="en-US"/>
        </a:p>
      </dgm:t>
    </dgm:pt>
    <dgm:pt modelId="{795DF7B6-7E04-4042-B0EE-4C95A209FF5E}" type="sibTrans" cxnId="{C1E63972-89D4-432D-9943-CFB95DFE3870}">
      <dgm:prSet/>
      <dgm:spPr/>
      <dgm:t>
        <a:bodyPr/>
        <a:lstStyle/>
        <a:p>
          <a:endParaRPr lang="en-US"/>
        </a:p>
      </dgm:t>
    </dgm:pt>
    <dgm:pt modelId="{8909B857-ECE4-4E9D-A66C-72527F7B8297}">
      <dgm:prSet phldrT="[Text]"/>
      <dgm:spPr/>
      <dgm:t>
        <a:bodyPr/>
        <a:lstStyle/>
        <a:p>
          <a:r>
            <a:rPr lang="en-US" b="0" i="0" dirty="0" smtClean="0"/>
            <a:t>Split-thickness flap</a:t>
          </a:r>
          <a:endParaRPr lang="en-US" dirty="0"/>
        </a:p>
      </dgm:t>
    </dgm:pt>
    <dgm:pt modelId="{2A29FA49-81C1-4A35-81A5-38D2C21CEF73}" type="parTrans" cxnId="{E4A79DD1-112C-4348-B7C8-C9C5484F7B48}">
      <dgm:prSet/>
      <dgm:spPr/>
      <dgm:t>
        <a:bodyPr/>
        <a:lstStyle/>
        <a:p>
          <a:endParaRPr lang="en-US"/>
        </a:p>
      </dgm:t>
    </dgm:pt>
    <dgm:pt modelId="{1DC9D4B8-4D1E-4765-A7C2-8601BE1FA0E8}" type="sibTrans" cxnId="{E4A79DD1-112C-4348-B7C8-C9C5484F7B48}">
      <dgm:prSet/>
      <dgm:spPr/>
      <dgm:t>
        <a:bodyPr/>
        <a:lstStyle/>
        <a:p>
          <a:endParaRPr lang="en-US"/>
        </a:p>
      </dgm:t>
    </dgm:pt>
    <dgm:pt modelId="{7F5936C1-B237-4EB3-BB0B-CA4398629A13}">
      <dgm:prSet/>
      <dgm:spPr/>
      <dgm:t>
        <a:bodyPr/>
        <a:lstStyle/>
        <a:p>
          <a:endParaRPr lang="en-US"/>
        </a:p>
      </dgm:t>
    </dgm:pt>
    <dgm:pt modelId="{6A8BD1BA-FD1B-44A9-AED4-0E1BAFE08FD3}" type="parTrans" cxnId="{D239D8BD-EF7A-4818-80EC-13E6D0D1547B}">
      <dgm:prSet/>
      <dgm:spPr/>
      <dgm:t>
        <a:bodyPr/>
        <a:lstStyle/>
        <a:p>
          <a:endParaRPr lang="en-US"/>
        </a:p>
      </dgm:t>
    </dgm:pt>
    <dgm:pt modelId="{11DBC6FC-0A9A-4DF7-A935-5A953B22C817}" type="sibTrans" cxnId="{D239D8BD-EF7A-4818-80EC-13E6D0D1547B}">
      <dgm:prSet/>
      <dgm:spPr/>
      <dgm:t>
        <a:bodyPr/>
        <a:lstStyle/>
        <a:p>
          <a:endParaRPr lang="en-US"/>
        </a:p>
      </dgm:t>
    </dgm:pt>
    <dgm:pt modelId="{373724C6-EEF3-492F-AB1E-D86118F7189F}" type="pres">
      <dgm:prSet presAssocID="{26194425-4356-40B8-8848-A662CF98918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E7AF4-F70C-4119-985F-FC442B6617DC}" type="pres">
      <dgm:prSet presAssocID="{26194425-4356-40B8-8848-A662CF989182}" presName="ribbon" presStyleLbl="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76441ECD-132C-4F15-9739-9DCA12ADA9D5}" type="pres">
      <dgm:prSet presAssocID="{26194425-4356-40B8-8848-A662CF98918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B537A-7FD3-4491-8D2B-1458C2325129}" type="pres">
      <dgm:prSet presAssocID="{26194425-4356-40B8-8848-A662CF98918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BA3BB-579B-4607-B18B-D5DFEC24FB15}" type="presOf" srcId="{08FB613E-6A5E-46E8-9859-DF06BC104530}" destId="{76441ECD-132C-4F15-9739-9DCA12ADA9D5}" srcOrd="0" destOrd="0" presId="urn:microsoft.com/office/officeart/2005/8/layout/arrow6"/>
    <dgm:cxn modelId="{D239D8BD-EF7A-4818-80EC-13E6D0D1547B}" srcId="{26194425-4356-40B8-8848-A662CF989182}" destId="{7F5936C1-B237-4EB3-BB0B-CA4398629A13}" srcOrd="2" destOrd="0" parTransId="{6A8BD1BA-FD1B-44A9-AED4-0E1BAFE08FD3}" sibTransId="{11DBC6FC-0A9A-4DF7-A935-5A953B22C817}"/>
    <dgm:cxn modelId="{956CB793-9C0B-438C-A107-56E82F824A1D}" type="presOf" srcId="{8909B857-ECE4-4E9D-A66C-72527F7B8297}" destId="{223B537A-7FD3-4491-8D2B-1458C2325129}" srcOrd="0" destOrd="0" presId="urn:microsoft.com/office/officeart/2005/8/layout/arrow6"/>
    <dgm:cxn modelId="{9738B807-5B40-4DAF-99FB-B17506FB5929}" type="presOf" srcId="{26194425-4356-40B8-8848-A662CF989182}" destId="{373724C6-EEF3-492F-AB1E-D86118F7189F}" srcOrd="0" destOrd="0" presId="urn:microsoft.com/office/officeart/2005/8/layout/arrow6"/>
    <dgm:cxn modelId="{E4A79DD1-112C-4348-B7C8-C9C5484F7B48}" srcId="{26194425-4356-40B8-8848-A662CF989182}" destId="{8909B857-ECE4-4E9D-A66C-72527F7B8297}" srcOrd="1" destOrd="0" parTransId="{2A29FA49-81C1-4A35-81A5-38D2C21CEF73}" sibTransId="{1DC9D4B8-4D1E-4765-A7C2-8601BE1FA0E8}"/>
    <dgm:cxn modelId="{C1E63972-89D4-432D-9943-CFB95DFE3870}" srcId="{26194425-4356-40B8-8848-A662CF989182}" destId="{08FB613E-6A5E-46E8-9859-DF06BC104530}" srcOrd="0" destOrd="0" parTransId="{5D50F174-592F-402F-A2A9-5C9E1BC1AB83}" sibTransId="{795DF7B6-7E04-4042-B0EE-4C95A209FF5E}"/>
    <dgm:cxn modelId="{C2E9CC8C-5491-4FFD-8F5D-E2A72248A378}" type="presParOf" srcId="{373724C6-EEF3-492F-AB1E-D86118F7189F}" destId="{A52E7AF4-F70C-4119-985F-FC442B6617DC}" srcOrd="0" destOrd="0" presId="urn:microsoft.com/office/officeart/2005/8/layout/arrow6"/>
    <dgm:cxn modelId="{CCE65525-EC58-4C28-A426-74E92453A083}" type="presParOf" srcId="{373724C6-EEF3-492F-AB1E-D86118F7189F}" destId="{76441ECD-132C-4F15-9739-9DCA12ADA9D5}" srcOrd="1" destOrd="0" presId="urn:microsoft.com/office/officeart/2005/8/layout/arrow6"/>
    <dgm:cxn modelId="{90087E53-549C-47B8-9867-754661AB08C8}" type="presParOf" srcId="{373724C6-EEF3-492F-AB1E-D86118F7189F}" destId="{223B537A-7FD3-4491-8D2B-1458C2325129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194425-4356-40B8-8848-A662CF98918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B613E-6A5E-46E8-9859-DF06BC104530}">
      <dgm:prSet phldrT="[Text]"/>
      <dgm:spPr/>
      <dgm:t>
        <a:bodyPr/>
        <a:lstStyle/>
        <a:p>
          <a:pPr rtl="0"/>
          <a:r>
            <a:rPr lang="en-US" b="0" i="0" dirty="0" smtClean="0"/>
            <a:t>Conventional flap</a:t>
          </a:r>
          <a:endParaRPr lang="en-US" dirty="0"/>
        </a:p>
      </dgm:t>
    </dgm:pt>
    <dgm:pt modelId="{5D50F174-592F-402F-A2A9-5C9E1BC1AB83}" type="parTrans" cxnId="{C1E63972-89D4-432D-9943-CFB95DFE3870}">
      <dgm:prSet/>
      <dgm:spPr/>
      <dgm:t>
        <a:bodyPr/>
        <a:lstStyle/>
        <a:p>
          <a:endParaRPr lang="en-US"/>
        </a:p>
      </dgm:t>
    </dgm:pt>
    <dgm:pt modelId="{795DF7B6-7E04-4042-B0EE-4C95A209FF5E}" type="sibTrans" cxnId="{C1E63972-89D4-432D-9943-CFB95DFE3870}">
      <dgm:prSet/>
      <dgm:spPr/>
      <dgm:t>
        <a:bodyPr/>
        <a:lstStyle/>
        <a:p>
          <a:endParaRPr lang="en-US"/>
        </a:p>
      </dgm:t>
    </dgm:pt>
    <dgm:pt modelId="{8909B857-ECE4-4E9D-A66C-72527F7B8297}">
      <dgm:prSet phldrT="[Text]"/>
      <dgm:spPr/>
      <dgm:t>
        <a:bodyPr/>
        <a:lstStyle/>
        <a:p>
          <a:endParaRPr lang="en-US" dirty="0"/>
        </a:p>
      </dgm:t>
    </dgm:pt>
    <dgm:pt modelId="{2A29FA49-81C1-4A35-81A5-38D2C21CEF73}" type="parTrans" cxnId="{E4A79DD1-112C-4348-B7C8-C9C5484F7B48}">
      <dgm:prSet/>
      <dgm:spPr/>
      <dgm:t>
        <a:bodyPr/>
        <a:lstStyle/>
        <a:p>
          <a:endParaRPr lang="en-US"/>
        </a:p>
      </dgm:t>
    </dgm:pt>
    <dgm:pt modelId="{1DC9D4B8-4D1E-4765-A7C2-8601BE1FA0E8}" type="sibTrans" cxnId="{E4A79DD1-112C-4348-B7C8-C9C5484F7B48}">
      <dgm:prSet/>
      <dgm:spPr/>
      <dgm:t>
        <a:bodyPr/>
        <a:lstStyle/>
        <a:p>
          <a:endParaRPr lang="en-US"/>
        </a:p>
      </dgm:t>
    </dgm:pt>
    <dgm:pt modelId="{7F5936C1-B237-4EB3-BB0B-CA4398629A13}">
      <dgm:prSet/>
      <dgm:spPr/>
      <dgm:t>
        <a:bodyPr/>
        <a:lstStyle/>
        <a:p>
          <a:endParaRPr lang="en-US"/>
        </a:p>
      </dgm:t>
    </dgm:pt>
    <dgm:pt modelId="{6A8BD1BA-FD1B-44A9-AED4-0E1BAFE08FD3}" type="parTrans" cxnId="{D239D8BD-EF7A-4818-80EC-13E6D0D1547B}">
      <dgm:prSet/>
      <dgm:spPr/>
      <dgm:t>
        <a:bodyPr/>
        <a:lstStyle/>
        <a:p>
          <a:endParaRPr lang="en-US"/>
        </a:p>
      </dgm:t>
    </dgm:pt>
    <dgm:pt modelId="{11DBC6FC-0A9A-4DF7-A935-5A953B22C817}" type="sibTrans" cxnId="{D239D8BD-EF7A-4818-80EC-13E6D0D1547B}">
      <dgm:prSet/>
      <dgm:spPr/>
      <dgm:t>
        <a:bodyPr/>
        <a:lstStyle/>
        <a:p>
          <a:endParaRPr lang="en-US"/>
        </a:p>
      </dgm:t>
    </dgm:pt>
    <dgm:pt modelId="{6B359A86-7E4B-469A-BBA1-3A7DF7357485}">
      <dgm:prSet/>
      <dgm:spPr/>
      <dgm:t>
        <a:bodyPr/>
        <a:lstStyle/>
        <a:p>
          <a:endParaRPr lang="en-US"/>
        </a:p>
      </dgm:t>
    </dgm:pt>
    <dgm:pt modelId="{4A2A4FA4-A3A6-4036-BC0C-6984066B8EFF}" type="parTrans" cxnId="{2FB4BF7D-85DB-437E-BE80-13F5A26D5810}">
      <dgm:prSet/>
      <dgm:spPr/>
      <dgm:t>
        <a:bodyPr/>
        <a:lstStyle/>
        <a:p>
          <a:endParaRPr lang="en-US"/>
        </a:p>
      </dgm:t>
    </dgm:pt>
    <dgm:pt modelId="{1937562B-6793-4FEB-A569-DC6FA2E953CB}" type="sibTrans" cxnId="{2FB4BF7D-85DB-437E-BE80-13F5A26D5810}">
      <dgm:prSet/>
      <dgm:spPr/>
      <dgm:t>
        <a:bodyPr/>
        <a:lstStyle/>
        <a:p>
          <a:endParaRPr lang="en-US"/>
        </a:p>
      </dgm:t>
    </dgm:pt>
    <dgm:pt modelId="{9E7D7D9E-555C-456D-B617-6ACAC731CF53}">
      <dgm:prSet/>
      <dgm:spPr/>
      <dgm:t>
        <a:bodyPr/>
        <a:lstStyle/>
        <a:p>
          <a:endParaRPr lang="en-US"/>
        </a:p>
      </dgm:t>
    </dgm:pt>
    <dgm:pt modelId="{FFD6046F-B6FA-4AC0-B247-0DD22D2459EB}" type="parTrans" cxnId="{7EFC72F0-9E06-432C-ACF0-9CDCD1477818}">
      <dgm:prSet/>
      <dgm:spPr/>
      <dgm:t>
        <a:bodyPr/>
        <a:lstStyle/>
        <a:p>
          <a:endParaRPr lang="en-US"/>
        </a:p>
      </dgm:t>
    </dgm:pt>
    <dgm:pt modelId="{35AB1A49-130E-4C90-9102-8C4C5B614AE7}" type="sibTrans" cxnId="{7EFC72F0-9E06-432C-ACF0-9CDCD1477818}">
      <dgm:prSet/>
      <dgm:spPr/>
      <dgm:t>
        <a:bodyPr/>
        <a:lstStyle/>
        <a:p>
          <a:endParaRPr lang="en-US"/>
        </a:p>
      </dgm:t>
    </dgm:pt>
    <dgm:pt modelId="{ED9608D6-4303-4C36-A819-61AB56B379CC}">
      <dgm:prSet/>
      <dgm:spPr/>
      <dgm:t>
        <a:bodyPr/>
        <a:lstStyle/>
        <a:p>
          <a:endParaRPr lang="en-US"/>
        </a:p>
      </dgm:t>
    </dgm:pt>
    <dgm:pt modelId="{30F4CF1D-1349-4055-BDD2-81D0BF2C6AE7}" type="parTrans" cxnId="{45A503D7-ED41-483C-A27C-403091659817}">
      <dgm:prSet/>
      <dgm:spPr/>
      <dgm:t>
        <a:bodyPr/>
        <a:lstStyle/>
        <a:p>
          <a:endParaRPr lang="en-US"/>
        </a:p>
      </dgm:t>
    </dgm:pt>
    <dgm:pt modelId="{49D52060-2FFA-40C1-AF5D-8F9DA7009006}" type="sibTrans" cxnId="{45A503D7-ED41-483C-A27C-403091659817}">
      <dgm:prSet/>
      <dgm:spPr/>
      <dgm:t>
        <a:bodyPr/>
        <a:lstStyle/>
        <a:p>
          <a:endParaRPr lang="en-US"/>
        </a:p>
      </dgm:t>
    </dgm:pt>
    <dgm:pt modelId="{22CAF263-8D3A-412F-999E-8CA79D12E6AD}">
      <dgm:prSet/>
      <dgm:spPr/>
      <dgm:t>
        <a:bodyPr/>
        <a:lstStyle/>
        <a:p>
          <a:endParaRPr lang="en-US"/>
        </a:p>
      </dgm:t>
    </dgm:pt>
    <dgm:pt modelId="{DB0F1A42-69A9-48F6-974E-CEAF12EF41C9}" type="parTrans" cxnId="{8861F6F2-61E8-4357-B6FC-81EC76B9B66B}">
      <dgm:prSet/>
      <dgm:spPr/>
      <dgm:t>
        <a:bodyPr/>
        <a:lstStyle/>
        <a:p>
          <a:endParaRPr lang="en-US"/>
        </a:p>
      </dgm:t>
    </dgm:pt>
    <dgm:pt modelId="{E1FCFB3A-B3AD-47CF-BB3A-12B4519B2994}" type="sibTrans" cxnId="{8861F6F2-61E8-4357-B6FC-81EC76B9B66B}">
      <dgm:prSet/>
      <dgm:spPr/>
      <dgm:t>
        <a:bodyPr/>
        <a:lstStyle/>
        <a:p>
          <a:endParaRPr lang="en-US"/>
        </a:p>
      </dgm:t>
    </dgm:pt>
    <dgm:pt modelId="{2CC2AEAD-D610-453F-982C-D5EE22275D26}">
      <dgm:prSet/>
      <dgm:spPr/>
      <dgm:t>
        <a:bodyPr/>
        <a:lstStyle/>
        <a:p>
          <a:pPr rtl="0"/>
          <a:r>
            <a:rPr lang="en-US" b="0" i="0" dirty="0" smtClean="0"/>
            <a:t> Papilla preservation flap</a:t>
          </a:r>
          <a:endParaRPr lang="en-US" b="0" i="0" dirty="0"/>
        </a:p>
      </dgm:t>
    </dgm:pt>
    <dgm:pt modelId="{AD2A7B11-7181-4A95-BD3D-8B9C93EA67B4}" type="parTrans" cxnId="{462468A0-C448-40A9-8A52-35FC6107C910}">
      <dgm:prSet/>
      <dgm:spPr/>
      <dgm:t>
        <a:bodyPr/>
        <a:lstStyle/>
        <a:p>
          <a:endParaRPr lang="en-US"/>
        </a:p>
      </dgm:t>
    </dgm:pt>
    <dgm:pt modelId="{40CF1E6E-C8DE-4D82-9E5A-9964CC40B951}" type="sibTrans" cxnId="{462468A0-C448-40A9-8A52-35FC6107C910}">
      <dgm:prSet/>
      <dgm:spPr/>
      <dgm:t>
        <a:bodyPr/>
        <a:lstStyle/>
        <a:p>
          <a:endParaRPr lang="en-US"/>
        </a:p>
      </dgm:t>
    </dgm:pt>
    <dgm:pt modelId="{373724C6-EEF3-492F-AB1E-D86118F7189F}" type="pres">
      <dgm:prSet presAssocID="{26194425-4356-40B8-8848-A662CF98918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E7AF4-F70C-4119-985F-FC442B6617DC}" type="pres">
      <dgm:prSet presAssocID="{26194425-4356-40B8-8848-A662CF989182}" presName="ribbon" presStyleLbl="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76441ECD-132C-4F15-9739-9DCA12ADA9D5}" type="pres">
      <dgm:prSet presAssocID="{26194425-4356-40B8-8848-A662CF98918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B537A-7FD3-4491-8D2B-1458C2325129}" type="pres">
      <dgm:prSet presAssocID="{26194425-4356-40B8-8848-A662CF98918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1F6F2-61E8-4357-B6FC-81EC76B9B66B}" srcId="{26194425-4356-40B8-8848-A662CF989182}" destId="{22CAF263-8D3A-412F-999E-8CA79D12E6AD}" srcOrd="7" destOrd="0" parTransId="{DB0F1A42-69A9-48F6-974E-CEAF12EF41C9}" sibTransId="{E1FCFB3A-B3AD-47CF-BB3A-12B4519B2994}"/>
    <dgm:cxn modelId="{D239D8BD-EF7A-4818-80EC-13E6D0D1547B}" srcId="{26194425-4356-40B8-8848-A662CF989182}" destId="{7F5936C1-B237-4EB3-BB0B-CA4398629A13}" srcOrd="3" destOrd="0" parTransId="{6A8BD1BA-FD1B-44A9-AED4-0E1BAFE08FD3}" sibTransId="{11DBC6FC-0A9A-4DF7-A935-5A953B22C817}"/>
    <dgm:cxn modelId="{10F849FA-424C-4AF2-ABB5-00434FED5C05}" type="presOf" srcId="{26194425-4356-40B8-8848-A662CF989182}" destId="{373724C6-EEF3-492F-AB1E-D86118F7189F}" srcOrd="0" destOrd="0" presId="urn:microsoft.com/office/officeart/2005/8/layout/arrow6"/>
    <dgm:cxn modelId="{45A503D7-ED41-483C-A27C-403091659817}" srcId="{26194425-4356-40B8-8848-A662CF989182}" destId="{ED9608D6-4303-4C36-A819-61AB56B379CC}" srcOrd="6" destOrd="0" parTransId="{30F4CF1D-1349-4055-BDD2-81D0BF2C6AE7}" sibTransId="{49D52060-2FFA-40C1-AF5D-8F9DA7009006}"/>
    <dgm:cxn modelId="{E4A79DD1-112C-4348-B7C8-C9C5484F7B48}" srcId="{26194425-4356-40B8-8848-A662CF989182}" destId="{8909B857-ECE4-4E9D-A66C-72527F7B8297}" srcOrd="2" destOrd="0" parTransId="{2A29FA49-81C1-4A35-81A5-38D2C21CEF73}" sibTransId="{1DC9D4B8-4D1E-4765-A7C2-8601BE1FA0E8}"/>
    <dgm:cxn modelId="{462468A0-C448-40A9-8A52-35FC6107C910}" srcId="{26194425-4356-40B8-8848-A662CF989182}" destId="{2CC2AEAD-D610-453F-982C-D5EE22275D26}" srcOrd="1" destOrd="0" parTransId="{AD2A7B11-7181-4A95-BD3D-8B9C93EA67B4}" sibTransId="{40CF1E6E-C8DE-4D82-9E5A-9964CC40B951}"/>
    <dgm:cxn modelId="{7EFC72F0-9E06-432C-ACF0-9CDCD1477818}" srcId="{26194425-4356-40B8-8848-A662CF989182}" destId="{9E7D7D9E-555C-456D-B617-6ACAC731CF53}" srcOrd="5" destOrd="0" parTransId="{FFD6046F-B6FA-4AC0-B247-0DD22D2459EB}" sibTransId="{35AB1A49-130E-4C90-9102-8C4C5B614AE7}"/>
    <dgm:cxn modelId="{34AD8A8D-43CE-4786-9B4C-7B0ECB82874E}" type="presOf" srcId="{08FB613E-6A5E-46E8-9859-DF06BC104530}" destId="{76441ECD-132C-4F15-9739-9DCA12ADA9D5}" srcOrd="0" destOrd="0" presId="urn:microsoft.com/office/officeart/2005/8/layout/arrow6"/>
    <dgm:cxn modelId="{E738B1DF-F352-4235-A5BB-8AC695C94C62}" type="presOf" srcId="{2CC2AEAD-D610-453F-982C-D5EE22275D26}" destId="{223B537A-7FD3-4491-8D2B-1458C2325129}" srcOrd="0" destOrd="0" presId="urn:microsoft.com/office/officeart/2005/8/layout/arrow6"/>
    <dgm:cxn modelId="{C1E63972-89D4-432D-9943-CFB95DFE3870}" srcId="{26194425-4356-40B8-8848-A662CF989182}" destId="{08FB613E-6A5E-46E8-9859-DF06BC104530}" srcOrd="0" destOrd="0" parTransId="{5D50F174-592F-402F-A2A9-5C9E1BC1AB83}" sibTransId="{795DF7B6-7E04-4042-B0EE-4C95A209FF5E}"/>
    <dgm:cxn modelId="{2FB4BF7D-85DB-437E-BE80-13F5A26D5810}" srcId="{26194425-4356-40B8-8848-A662CF989182}" destId="{6B359A86-7E4B-469A-BBA1-3A7DF7357485}" srcOrd="4" destOrd="0" parTransId="{4A2A4FA4-A3A6-4036-BC0C-6984066B8EFF}" sibTransId="{1937562B-6793-4FEB-A569-DC6FA2E953CB}"/>
    <dgm:cxn modelId="{B461558C-B792-42C6-A601-FC2F8D850A31}" type="presParOf" srcId="{373724C6-EEF3-492F-AB1E-D86118F7189F}" destId="{A52E7AF4-F70C-4119-985F-FC442B6617DC}" srcOrd="0" destOrd="0" presId="urn:microsoft.com/office/officeart/2005/8/layout/arrow6"/>
    <dgm:cxn modelId="{61846535-7F4F-4C80-87EF-AEA527E4D0F5}" type="presParOf" srcId="{373724C6-EEF3-492F-AB1E-D86118F7189F}" destId="{76441ECD-132C-4F15-9739-9DCA12ADA9D5}" srcOrd="1" destOrd="0" presId="urn:microsoft.com/office/officeart/2005/8/layout/arrow6"/>
    <dgm:cxn modelId="{B5B6205D-FDCE-4BE9-9894-50D92DED96B2}" type="presParOf" srcId="{373724C6-EEF3-492F-AB1E-D86118F7189F}" destId="{223B537A-7FD3-4491-8D2B-1458C2325129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194425-4356-40B8-8848-A662CF98918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FB613E-6A5E-46E8-9859-DF06BC104530}">
      <dgm:prSet phldrT="[Text]"/>
      <dgm:spPr/>
      <dgm:t>
        <a:bodyPr/>
        <a:lstStyle/>
        <a:p>
          <a:pPr rtl="0"/>
          <a:r>
            <a:rPr lang="en-US" b="0" i="0" dirty="0" smtClean="0"/>
            <a:t> Undisplaced flap</a:t>
          </a:r>
          <a:endParaRPr lang="en-US" dirty="0"/>
        </a:p>
      </dgm:t>
    </dgm:pt>
    <dgm:pt modelId="{5D50F174-592F-402F-A2A9-5C9E1BC1AB83}" type="parTrans" cxnId="{C1E63972-89D4-432D-9943-CFB95DFE3870}">
      <dgm:prSet/>
      <dgm:spPr/>
      <dgm:t>
        <a:bodyPr/>
        <a:lstStyle/>
        <a:p>
          <a:endParaRPr lang="en-US"/>
        </a:p>
      </dgm:t>
    </dgm:pt>
    <dgm:pt modelId="{795DF7B6-7E04-4042-B0EE-4C95A209FF5E}" type="sibTrans" cxnId="{C1E63972-89D4-432D-9943-CFB95DFE3870}">
      <dgm:prSet/>
      <dgm:spPr/>
      <dgm:t>
        <a:bodyPr/>
        <a:lstStyle/>
        <a:p>
          <a:endParaRPr lang="en-US"/>
        </a:p>
      </dgm:t>
    </dgm:pt>
    <dgm:pt modelId="{8909B857-ECE4-4E9D-A66C-72527F7B8297}">
      <dgm:prSet phldrT="[Text]"/>
      <dgm:spPr/>
      <dgm:t>
        <a:bodyPr/>
        <a:lstStyle/>
        <a:p>
          <a:endParaRPr lang="en-US" dirty="0"/>
        </a:p>
      </dgm:t>
    </dgm:pt>
    <dgm:pt modelId="{2A29FA49-81C1-4A35-81A5-38D2C21CEF73}" type="parTrans" cxnId="{E4A79DD1-112C-4348-B7C8-C9C5484F7B48}">
      <dgm:prSet/>
      <dgm:spPr/>
      <dgm:t>
        <a:bodyPr/>
        <a:lstStyle/>
        <a:p>
          <a:endParaRPr lang="en-US"/>
        </a:p>
      </dgm:t>
    </dgm:pt>
    <dgm:pt modelId="{1DC9D4B8-4D1E-4765-A7C2-8601BE1FA0E8}" type="sibTrans" cxnId="{E4A79DD1-112C-4348-B7C8-C9C5484F7B48}">
      <dgm:prSet/>
      <dgm:spPr/>
      <dgm:t>
        <a:bodyPr/>
        <a:lstStyle/>
        <a:p>
          <a:endParaRPr lang="en-US"/>
        </a:p>
      </dgm:t>
    </dgm:pt>
    <dgm:pt modelId="{7F5936C1-B237-4EB3-BB0B-CA4398629A13}">
      <dgm:prSet/>
      <dgm:spPr/>
      <dgm:t>
        <a:bodyPr/>
        <a:lstStyle/>
        <a:p>
          <a:endParaRPr lang="en-US"/>
        </a:p>
      </dgm:t>
    </dgm:pt>
    <dgm:pt modelId="{6A8BD1BA-FD1B-44A9-AED4-0E1BAFE08FD3}" type="parTrans" cxnId="{D239D8BD-EF7A-4818-80EC-13E6D0D1547B}">
      <dgm:prSet/>
      <dgm:spPr/>
      <dgm:t>
        <a:bodyPr/>
        <a:lstStyle/>
        <a:p>
          <a:endParaRPr lang="en-US"/>
        </a:p>
      </dgm:t>
    </dgm:pt>
    <dgm:pt modelId="{11DBC6FC-0A9A-4DF7-A935-5A953B22C817}" type="sibTrans" cxnId="{D239D8BD-EF7A-4818-80EC-13E6D0D1547B}">
      <dgm:prSet/>
      <dgm:spPr/>
      <dgm:t>
        <a:bodyPr/>
        <a:lstStyle/>
        <a:p>
          <a:endParaRPr lang="en-US"/>
        </a:p>
      </dgm:t>
    </dgm:pt>
    <dgm:pt modelId="{6B359A86-7E4B-469A-BBA1-3A7DF7357485}">
      <dgm:prSet/>
      <dgm:spPr/>
      <dgm:t>
        <a:bodyPr/>
        <a:lstStyle/>
        <a:p>
          <a:endParaRPr lang="en-US"/>
        </a:p>
      </dgm:t>
    </dgm:pt>
    <dgm:pt modelId="{4A2A4FA4-A3A6-4036-BC0C-6984066B8EFF}" type="parTrans" cxnId="{2FB4BF7D-85DB-437E-BE80-13F5A26D5810}">
      <dgm:prSet/>
      <dgm:spPr/>
      <dgm:t>
        <a:bodyPr/>
        <a:lstStyle/>
        <a:p>
          <a:endParaRPr lang="en-US"/>
        </a:p>
      </dgm:t>
    </dgm:pt>
    <dgm:pt modelId="{1937562B-6793-4FEB-A569-DC6FA2E953CB}" type="sibTrans" cxnId="{2FB4BF7D-85DB-437E-BE80-13F5A26D5810}">
      <dgm:prSet/>
      <dgm:spPr/>
      <dgm:t>
        <a:bodyPr/>
        <a:lstStyle/>
        <a:p>
          <a:endParaRPr lang="en-US"/>
        </a:p>
      </dgm:t>
    </dgm:pt>
    <dgm:pt modelId="{9E7D7D9E-555C-456D-B617-6ACAC731CF53}">
      <dgm:prSet/>
      <dgm:spPr/>
      <dgm:t>
        <a:bodyPr/>
        <a:lstStyle/>
        <a:p>
          <a:endParaRPr lang="en-US"/>
        </a:p>
      </dgm:t>
    </dgm:pt>
    <dgm:pt modelId="{FFD6046F-B6FA-4AC0-B247-0DD22D2459EB}" type="parTrans" cxnId="{7EFC72F0-9E06-432C-ACF0-9CDCD1477818}">
      <dgm:prSet/>
      <dgm:spPr/>
      <dgm:t>
        <a:bodyPr/>
        <a:lstStyle/>
        <a:p>
          <a:endParaRPr lang="en-US"/>
        </a:p>
      </dgm:t>
    </dgm:pt>
    <dgm:pt modelId="{35AB1A49-130E-4C90-9102-8C4C5B614AE7}" type="sibTrans" cxnId="{7EFC72F0-9E06-432C-ACF0-9CDCD1477818}">
      <dgm:prSet/>
      <dgm:spPr/>
      <dgm:t>
        <a:bodyPr/>
        <a:lstStyle/>
        <a:p>
          <a:endParaRPr lang="en-US"/>
        </a:p>
      </dgm:t>
    </dgm:pt>
    <dgm:pt modelId="{ED9608D6-4303-4C36-A819-61AB56B379CC}">
      <dgm:prSet/>
      <dgm:spPr/>
      <dgm:t>
        <a:bodyPr/>
        <a:lstStyle/>
        <a:p>
          <a:endParaRPr lang="en-US"/>
        </a:p>
      </dgm:t>
    </dgm:pt>
    <dgm:pt modelId="{30F4CF1D-1349-4055-BDD2-81D0BF2C6AE7}" type="parTrans" cxnId="{45A503D7-ED41-483C-A27C-403091659817}">
      <dgm:prSet/>
      <dgm:spPr/>
      <dgm:t>
        <a:bodyPr/>
        <a:lstStyle/>
        <a:p>
          <a:endParaRPr lang="en-US"/>
        </a:p>
      </dgm:t>
    </dgm:pt>
    <dgm:pt modelId="{49D52060-2FFA-40C1-AF5D-8F9DA7009006}" type="sibTrans" cxnId="{45A503D7-ED41-483C-A27C-403091659817}">
      <dgm:prSet/>
      <dgm:spPr/>
      <dgm:t>
        <a:bodyPr/>
        <a:lstStyle/>
        <a:p>
          <a:endParaRPr lang="en-US"/>
        </a:p>
      </dgm:t>
    </dgm:pt>
    <dgm:pt modelId="{22CAF263-8D3A-412F-999E-8CA79D12E6AD}">
      <dgm:prSet/>
      <dgm:spPr/>
      <dgm:t>
        <a:bodyPr/>
        <a:lstStyle/>
        <a:p>
          <a:endParaRPr lang="en-US"/>
        </a:p>
      </dgm:t>
    </dgm:pt>
    <dgm:pt modelId="{DB0F1A42-69A9-48F6-974E-CEAF12EF41C9}" type="parTrans" cxnId="{8861F6F2-61E8-4357-B6FC-81EC76B9B66B}">
      <dgm:prSet/>
      <dgm:spPr/>
      <dgm:t>
        <a:bodyPr/>
        <a:lstStyle/>
        <a:p>
          <a:endParaRPr lang="en-US"/>
        </a:p>
      </dgm:t>
    </dgm:pt>
    <dgm:pt modelId="{E1FCFB3A-B3AD-47CF-BB3A-12B4519B2994}" type="sibTrans" cxnId="{8861F6F2-61E8-4357-B6FC-81EC76B9B66B}">
      <dgm:prSet/>
      <dgm:spPr/>
      <dgm:t>
        <a:bodyPr/>
        <a:lstStyle/>
        <a:p>
          <a:endParaRPr lang="en-US"/>
        </a:p>
      </dgm:t>
    </dgm:pt>
    <dgm:pt modelId="{2CC2AEAD-D610-453F-982C-D5EE22275D26}">
      <dgm:prSet/>
      <dgm:spPr/>
      <dgm:t>
        <a:bodyPr/>
        <a:lstStyle/>
        <a:p>
          <a:pPr rtl="0"/>
          <a:endParaRPr lang="en-US" b="0" i="0" dirty="0"/>
        </a:p>
      </dgm:t>
    </dgm:pt>
    <dgm:pt modelId="{AD2A7B11-7181-4A95-BD3D-8B9C93EA67B4}" type="parTrans" cxnId="{462468A0-C448-40A9-8A52-35FC6107C910}">
      <dgm:prSet/>
      <dgm:spPr/>
      <dgm:t>
        <a:bodyPr/>
        <a:lstStyle/>
        <a:p>
          <a:endParaRPr lang="en-US"/>
        </a:p>
      </dgm:t>
    </dgm:pt>
    <dgm:pt modelId="{40CF1E6E-C8DE-4D82-9E5A-9964CC40B951}" type="sibTrans" cxnId="{462468A0-C448-40A9-8A52-35FC6107C910}">
      <dgm:prSet/>
      <dgm:spPr/>
      <dgm:t>
        <a:bodyPr/>
        <a:lstStyle/>
        <a:p>
          <a:endParaRPr lang="en-US"/>
        </a:p>
      </dgm:t>
    </dgm:pt>
    <dgm:pt modelId="{F7AA9FDE-2178-4151-9B93-DD6720DE1EA3}">
      <dgm:prSet/>
      <dgm:spPr/>
      <dgm:t>
        <a:bodyPr/>
        <a:lstStyle/>
        <a:p>
          <a:pPr rtl="0"/>
          <a:r>
            <a:rPr lang="en-US" b="0" i="0" dirty="0" smtClean="0"/>
            <a:t>Displaced flap</a:t>
          </a:r>
          <a:endParaRPr lang="en-US" b="0" i="0" dirty="0"/>
        </a:p>
      </dgm:t>
    </dgm:pt>
    <dgm:pt modelId="{9A330E2F-D457-4B02-9562-2B640A4E7170}" type="parTrans" cxnId="{C001AE0A-D108-43B3-83A8-044C2782FEDA}">
      <dgm:prSet/>
      <dgm:spPr/>
      <dgm:t>
        <a:bodyPr/>
        <a:lstStyle/>
        <a:p>
          <a:endParaRPr lang="en-US"/>
        </a:p>
      </dgm:t>
    </dgm:pt>
    <dgm:pt modelId="{CEFAB6F8-02B4-4B73-94C4-17D263D3E4DE}" type="sibTrans" cxnId="{C001AE0A-D108-43B3-83A8-044C2782FEDA}">
      <dgm:prSet/>
      <dgm:spPr/>
      <dgm:t>
        <a:bodyPr/>
        <a:lstStyle/>
        <a:p>
          <a:endParaRPr lang="en-US"/>
        </a:p>
      </dgm:t>
    </dgm:pt>
    <dgm:pt modelId="{373724C6-EEF3-492F-AB1E-D86118F7189F}" type="pres">
      <dgm:prSet presAssocID="{26194425-4356-40B8-8848-A662CF98918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E7AF4-F70C-4119-985F-FC442B6617DC}" type="pres">
      <dgm:prSet presAssocID="{26194425-4356-40B8-8848-A662CF989182}" presName="ribbon" presStyleLbl="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76441ECD-132C-4F15-9739-9DCA12ADA9D5}" type="pres">
      <dgm:prSet presAssocID="{26194425-4356-40B8-8848-A662CF98918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B537A-7FD3-4491-8D2B-1458C2325129}" type="pres">
      <dgm:prSet presAssocID="{26194425-4356-40B8-8848-A662CF98918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1F6F2-61E8-4357-B6FC-81EC76B9B66B}" srcId="{26194425-4356-40B8-8848-A662CF989182}" destId="{22CAF263-8D3A-412F-999E-8CA79D12E6AD}" srcOrd="8" destOrd="0" parTransId="{DB0F1A42-69A9-48F6-974E-CEAF12EF41C9}" sibTransId="{E1FCFB3A-B3AD-47CF-BB3A-12B4519B2994}"/>
    <dgm:cxn modelId="{D239D8BD-EF7A-4818-80EC-13E6D0D1547B}" srcId="{26194425-4356-40B8-8848-A662CF989182}" destId="{7F5936C1-B237-4EB3-BB0B-CA4398629A13}" srcOrd="4" destOrd="0" parTransId="{6A8BD1BA-FD1B-44A9-AED4-0E1BAFE08FD3}" sibTransId="{11DBC6FC-0A9A-4DF7-A935-5A953B22C817}"/>
    <dgm:cxn modelId="{45A503D7-ED41-483C-A27C-403091659817}" srcId="{26194425-4356-40B8-8848-A662CF989182}" destId="{ED9608D6-4303-4C36-A819-61AB56B379CC}" srcOrd="7" destOrd="0" parTransId="{30F4CF1D-1349-4055-BDD2-81D0BF2C6AE7}" sibTransId="{49D52060-2FFA-40C1-AF5D-8F9DA7009006}"/>
    <dgm:cxn modelId="{6B822E87-A2BE-46E9-B973-781EDD60BD1A}" type="presOf" srcId="{F7AA9FDE-2178-4151-9B93-DD6720DE1EA3}" destId="{223B537A-7FD3-4491-8D2B-1458C2325129}" srcOrd="0" destOrd="0" presId="urn:microsoft.com/office/officeart/2005/8/layout/arrow6"/>
    <dgm:cxn modelId="{7A6B2175-7314-4BA4-A8A8-44710A8FAF1D}" type="presOf" srcId="{26194425-4356-40B8-8848-A662CF989182}" destId="{373724C6-EEF3-492F-AB1E-D86118F7189F}" srcOrd="0" destOrd="0" presId="urn:microsoft.com/office/officeart/2005/8/layout/arrow6"/>
    <dgm:cxn modelId="{E4A79DD1-112C-4348-B7C8-C9C5484F7B48}" srcId="{26194425-4356-40B8-8848-A662CF989182}" destId="{8909B857-ECE4-4E9D-A66C-72527F7B8297}" srcOrd="3" destOrd="0" parTransId="{2A29FA49-81C1-4A35-81A5-38D2C21CEF73}" sibTransId="{1DC9D4B8-4D1E-4765-A7C2-8601BE1FA0E8}"/>
    <dgm:cxn modelId="{A9162234-CCD6-4D79-8C98-FF9E39D810B5}" type="presOf" srcId="{08FB613E-6A5E-46E8-9859-DF06BC104530}" destId="{76441ECD-132C-4F15-9739-9DCA12ADA9D5}" srcOrd="0" destOrd="0" presId="urn:microsoft.com/office/officeart/2005/8/layout/arrow6"/>
    <dgm:cxn modelId="{462468A0-C448-40A9-8A52-35FC6107C910}" srcId="{26194425-4356-40B8-8848-A662CF989182}" destId="{2CC2AEAD-D610-453F-982C-D5EE22275D26}" srcOrd="2" destOrd="0" parTransId="{AD2A7B11-7181-4A95-BD3D-8B9C93EA67B4}" sibTransId="{40CF1E6E-C8DE-4D82-9E5A-9964CC40B951}"/>
    <dgm:cxn modelId="{7EFC72F0-9E06-432C-ACF0-9CDCD1477818}" srcId="{26194425-4356-40B8-8848-A662CF989182}" destId="{9E7D7D9E-555C-456D-B617-6ACAC731CF53}" srcOrd="6" destOrd="0" parTransId="{FFD6046F-B6FA-4AC0-B247-0DD22D2459EB}" sibTransId="{35AB1A49-130E-4C90-9102-8C4C5B614AE7}"/>
    <dgm:cxn modelId="{C001AE0A-D108-43B3-83A8-044C2782FEDA}" srcId="{26194425-4356-40B8-8848-A662CF989182}" destId="{F7AA9FDE-2178-4151-9B93-DD6720DE1EA3}" srcOrd="1" destOrd="0" parTransId="{9A330E2F-D457-4B02-9562-2B640A4E7170}" sibTransId="{CEFAB6F8-02B4-4B73-94C4-17D263D3E4DE}"/>
    <dgm:cxn modelId="{C1E63972-89D4-432D-9943-CFB95DFE3870}" srcId="{26194425-4356-40B8-8848-A662CF989182}" destId="{08FB613E-6A5E-46E8-9859-DF06BC104530}" srcOrd="0" destOrd="0" parTransId="{5D50F174-592F-402F-A2A9-5C9E1BC1AB83}" sibTransId="{795DF7B6-7E04-4042-B0EE-4C95A209FF5E}"/>
    <dgm:cxn modelId="{2FB4BF7D-85DB-437E-BE80-13F5A26D5810}" srcId="{26194425-4356-40B8-8848-A662CF989182}" destId="{6B359A86-7E4B-469A-BBA1-3A7DF7357485}" srcOrd="5" destOrd="0" parTransId="{4A2A4FA4-A3A6-4036-BC0C-6984066B8EFF}" sibTransId="{1937562B-6793-4FEB-A569-DC6FA2E953CB}"/>
    <dgm:cxn modelId="{BCA45807-01A0-4BA7-B3A5-7AC3163683AC}" type="presParOf" srcId="{373724C6-EEF3-492F-AB1E-D86118F7189F}" destId="{A52E7AF4-F70C-4119-985F-FC442B6617DC}" srcOrd="0" destOrd="0" presId="urn:microsoft.com/office/officeart/2005/8/layout/arrow6"/>
    <dgm:cxn modelId="{32A33B7D-2986-4CE6-BB94-97603B013907}" type="presParOf" srcId="{373724C6-EEF3-492F-AB1E-D86118F7189F}" destId="{76441ECD-132C-4F15-9739-9DCA12ADA9D5}" srcOrd="1" destOrd="0" presId="urn:microsoft.com/office/officeart/2005/8/layout/arrow6"/>
    <dgm:cxn modelId="{B23A220E-20D4-4EB1-88C4-C231ABFDAD64}" type="presParOf" srcId="{373724C6-EEF3-492F-AB1E-D86118F7189F}" destId="{223B537A-7FD3-4491-8D2B-1458C2325129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B3351D-780B-46DD-AAC0-EBB6FE3201D9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FFB572-82A3-451F-B76B-B88B190E5D29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0" i="0" dirty="0" smtClean="0"/>
            <a:t>A full-thickness flap is used to expose    the bone surface in osseous surgery</a:t>
          </a:r>
          <a:endParaRPr lang="en-US" dirty="0"/>
        </a:p>
      </dgm:t>
    </dgm:pt>
    <dgm:pt modelId="{73EB5E86-DC91-4F2C-AE85-DD4317728B6B}" type="parTrans" cxnId="{068B3BBC-3E75-4E1A-89CC-6D60B69D9ACA}">
      <dgm:prSet/>
      <dgm:spPr/>
      <dgm:t>
        <a:bodyPr/>
        <a:lstStyle/>
        <a:p>
          <a:endParaRPr lang="en-US"/>
        </a:p>
      </dgm:t>
    </dgm:pt>
    <dgm:pt modelId="{0C0F9072-DA1C-4E5C-BDA1-E17346DD08F2}" type="sibTrans" cxnId="{068B3BBC-3E75-4E1A-89CC-6D60B69D9ACA}">
      <dgm:prSet/>
      <dgm:spPr/>
      <dgm:t>
        <a:bodyPr/>
        <a:lstStyle/>
        <a:p>
          <a:endParaRPr lang="en-US"/>
        </a:p>
      </dgm:t>
    </dgm:pt>
    <dgm:pt modelId="{85D3AC33-7504-46FB-8812-E818E2AF290A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 sz="1700" b="0" i="0" dirty="0" smtClean="0"/>
        </a:p>
        <a:p>
          <a:r>
            <a:rPr lang="en-US" sz="1700" b="0" i="0" dirty="0" smtClean="0"/>
            <a:t>1. </a:t>
          </a:r>
          <a:r>
            <a:rPr lang="en-US" sz="2000" b="0" i="0" dirty="0" smtClean="0"/>
            <a:t>Area where treatment for osseous defect with mucogingival problem is not required.</a:t>
          </a:r>
        </a:p>
        <a:p>
          <a:endParaRPr lang="en-US" sz="2000" b="0" i="0" dirty="0" smtClean="0"/>
        </a:p>
        <a:p>
          <a:pPr rtl="0"/>
          <a:r>
            <a:rPr lang="en-US" sz="2000" b="0" i="0" dirty="0" smtClean="0"/>
            <a:t>2. Thin periodontal tissue with probable osseous dehiscence and osseous fenestration.</a:t>
          </a:r>
        </a:p>
        <a:p>
          <a:pPr rtl="0"/>
          <a:endParaRPr lang="en-US" sz="2000" b="0" i="0" dirty="0" smtClean="0"/>
        </a:p>
        <a:p>
          <a:pPr rtl="0"/>
          <a:r>
            <a:rPr lang="en-US" sz="2000" b="0" i="0" dirty="0" smtClean="0"/>
            <a:t>3. Area where alveolar bone is thin.</a:t>
          </a:r>
          <a:endParaRPr lang="en-US" sz="2000" b="0" dirty="0"/>
        </a:p>
      </dgm:t>
    </dgm:pt>
    <dgm:pt modelId="{4589AD1F-78B0-494E-A32A-4F397FF22B14}" type="parTrans" cxnId="{ADF02CA4-BACE-4BAD-9077-5F5E9EEF355D}">
      <dgm:prSet/>
      <dgm:spPr/>
      <dgm:t>
        <a:bodyPr/>
        <a:lstStyle/>
        <a:p>
          <a:endParaRPr lang="en-US"/>
        </a:p>
      </dgm:t>
    </dgm:pt>
    <dgm:pt modelId="{FAA43E66-843E-47BC-A2A5-EB261020CE6E}" type="sibTrans" cxnId="{ADF02CA4-BACE-4BAD-9077-5F5E9EEF355D}">
      <dgm:prSet/>
      <dgm:spPr/>
      <dgm:t>
        <a:bodyPr/>
        <a:lstStyle/>
        <a:p>
          <a:endParaRPr lang="en-US"/>
        </a:p>
      </dgm:t>
    </dgm:pt>
    <dgm:pt modelId="{A7C29408-EB13-439B-BD8A-D87A7C3C5630}" type="pres">
      <dgm:prSet presAssocID="{E2B3351D-780B-46DD-AAC0-EBB6FE3201D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0A3845-8129-4617-B750-AF6C187795D4}" type="pres">
      <dgm:prSet presAssocID="{CDFFB572-82A3-451F-B76B-B88B190E5D29}" presName="upArrow" presStyleLbl="node1" presStyleIdx="0" presStyleCnt="2" custAng="5400000"/>
      <dgm:spPr>
        <a:ln>
          <a:solidFill>
            <a:schemeClr val="tx1"/>
          </a:solidFill>
        </a:ln>
      </dgm:spPr>
    </dgm:pt>
    <dgm:pt modelId="{213FE3C0-0039-4109-9156-94AE013DD1E5}" type="pres">
      <dgm:prSet presAssocID="{CDFFB572-82A3-451F-B76B-B88B190E5D29}" presName="upArrowText" presStyleLbl="revTx" presStyleIdx="0" presStyleCnt="2" custScaleY="34703" custLinFactNeighborX="-3131" custLinFactNeighborY="-337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E0ECE-57FE-43DD-9144-5EA66BC85AF7}" type="pres">
      <dgm:prSet presAssocID="{85D3AC33-7504-46FB-8812-E818E2AF290A}" presName="downArrow" presStyleLbl="node1" presStyleIdx="1" presStyleCnt="2" custAng="16200000" custScaleY="130641" custLinFactNeighborX="-5661"/>
      <dgm:spPr>
        <a:ln>
          <a:solidFill>
            <a:schemeClr val="tx1"/>
          </a:solidFill>
        </a:ln>
      </dgm:spPr>
    </dgm:pt>
    <dgm:pt modelId="{13CEF261-61CC-411B-8F1E-0CB23E8878D4}" type="pres">
      <dgm:prSet presAssocID="{85D3AC33-7504-46FB-8812-E818E2AF290A}" presName="downArrowText" presStyleLbl="revTx" presStyleIdx="1" presStyleCnt="2" custScaleY="142153" custLinFactNeighborX="19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3CF40-E147-4C6D-BDA5-9321068D253B}" type="presOf" srcId="{85D3AC33-7504-46FB-8812-E818E2AF290A}" destId="{13CEF261-61CC-411B-8F1E-0CB23E8878D4}" srcOrd="0" destOrd="0" presId="urn:microsoft.com/office/officeart/2005/8/layout/arrow4"/>
    <dgm:cxn modelId="{A0E92D93-DD71-4018-82DC-799B02728EC3}" type="presOf" srcId="{E2B3351D-780B-46DD-AAC0-EBB6FE3201D9}" destId="{A7C29408-EB13-439B-BD8A-D87A7C3C5630}" srcOrd="0" destOrd="0" presId="urn:microsoft.com/office/officeart/2005/8/layout/arrow4"/>
    <dgm:cxn modelId="{068B3BBC-3E75-4E1A-89CC-6D60B69D9ACA}" srcId="{E2B3351D-780B-46DD-AAC0-EBB6FE3201D9}" destId="{CDFFB572-82A3-451F-B76B-B88B190E5D29}" srcOrd="0" destOrd="0" parTransId="{73EB5E86-DC91-4F2C-AE85-DD4317728B6B}" sibTransId="{0C0F9072-DA1C-4E5C-BDA1-E17346DD08F2}"/>
    <dgm:cxn modelId="{ADF02CA4-BACE-4BAD-9077-5F5E9EEF355D}" srcId="{E2B3351D-780B-46DD-AAC0-EBB6FE3201D9}" destId="{85D3AC33-7504-46FB-8812-E818E2AF290A}" srcOrd="1" destOrd="0" parTransId="{4589AD1F-78B0-494E-A32A-4F397FF22B14}" sibTransId="{FAA43E66-843E-47BC-A2A5-EB261020CE6E}"/>
    <dgm:cxn modelId="{E8B025E3-7A6D-4886-956C-5401DA01E584}" type="presOf" srcId="{CDFFB572-82A3-451F-B76B-B88B190E5D29}" destId="{213FE3C0-0039-4109-9156-94AE013DD1E5}" srcOrd="0" destOrd="0" presId="urn:microsoft.com/office/officeart/2005/8/layout/arrow4"/>
    <dgm:cxn modelId="{664808E4-4C02-4F92-B56E-458777AB81BE}" type="presParOf" srcId="{A7C29408-EB13-439B-BD8A-D87A7C3C5630}" destId="{F00A3845-8129-4617-B750-AF6C187795D4}" srcOrd="0" destOrd="0" presId="urn:microsoft.com/office/officeart/2005/8/layout/arrow4"/>
    <dgm:cxn modelId="{81108A78-02A2-453D-A4DE-68043FDD5F90}" type="presParOf" srcId="{A7C29408-EB13-439B-BD8A-D87A7C3C5630}" destId="{213FE3C0-0039-4109-9156-94AE013DD1E5}" srcOrd="1" destOrd="0" presId="urn:microsoft.com/office/officeart/2005/8/layout/arrow4"/>
    <dgm:cxn modelId="{3F5149E9-59D6-4565-8339-4272E668988E}" type="presParOf" srcId="{A7C29408-EB13-439B-BD8A-D87A7C3C5630}" destId="{62CE0ECE-57FE-43DD-9144-5EA66BC85AF7}" srcOrd="2" destOrd="0" presId="urn:microsoft.com/office/officeart/2005/8/layout/arrow4"/>
    <dgm:cxn modelId="{88FC96D6-1F38-422E-9394-E468F866321E}" type="presParOf" srcId="{A7C29408-EB13-439B-BD8A-D87A7C3C5630}" destId="{13CEF261-61CC-411B-8F1E-0CB23E8878D4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E14FA4-3E5B-4A2A-966C-89005CB7182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FEDCA7-D74F-41FB-BE85-D81B583792E3}">
      <dgm:prSet phldrT="[Text]"/>
      <dgm:spPr/>
      <dgm:t>
        <a:bodyPr/>
        <a:lstStyle/>
        <a:p>
          <a:r>
            <a:rPr lang="en-US" dirty="0" smtClean="0"/>
            <a:t>INDICATIONS</a:t>
          </a:r>
          <a:endParaRPr lang="en-US" dirty="0"/>
        </a:p>
      </dgm:t>
    </dgm:pt>
    <dgm:pt modelId="{859033D7-EDD3-4653-B593-6961C63260AB}" type="parTrans" cxnId="{FD1ACAD8-ADA8-4CEF-A0B0-7FDA3B2942E9}">
      <dgm:prSet/>
      <dgm:spPr/>
      <dgm:t>
        <a:bodyPr/>
        <a:lstStyle/>
        <a:p>
          <a:endParaRPr lang="en-US"/>
        </a:p>
      </dgm:t>
    </dgm:pt>
    <dgm:pt modelId="{C7E0B0DA-4282-4E96-9F44-42EB5712B19E}" type="sibTrans" cxnId="{FD1ACAD8-ADA8-4CEF-A0B0-7FDA3B2942E9}">
      <dgm:prSet/>
      <dgm:spPr/>
      <dgm:t>
        <a:bodyPr/>
        <a:lstStyle/>
        <a:p>
          <a:endParaRPr lang="en-US"/>
        </a:p>
      </dgm:t>
    </dgm:pt>
    <dgm:pt modelId="{B90D51C8-21B7-4DE8-BA73-92F8E96F354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/>
            <a:t>For augmentation of the attached gingiva.</a:t>
          </a:r>
          <a:endParaRPr lang="en-US" sz="1800" dirty="0"/>
        </a:p>
      </dgm:t>
    </dgm:pt>
    <dgm:pt modelId="{72923864-04C0-435E-8164-302560804F0E}" type="parTrans" cxnId="{700892C0-D50A-4691-B00C-1FADCF3A5760}">
      <dgm:prSet/>
      <dgm:spPr/>
      <dgm:t>
        <a:bodyPr/>
        <a:lstStyle/>
        <a:p>
          <a:endParaRPr lang="en-US"/>
        </a:p>
      </dgm:t>
    </dgm:pt>
    <dgm:pt modelId="{2CC237D9-E736-470A-8561-645DB289E619}" type="sibTrans" cxnId="{700892C0-D50A-4691-B00C-1FADCF3A5760}">
      <dgm:prSet/>
      <dgm:spPr/>
      <dgm:t>
        <a:bodyPr/>
        <a:lstStyle/>
        <a:p>
          <a:endParaRPr lang="en-US"/>
        </a:p>
      </dgm:t>
    </dgm:pt>
    <dgm:pt modelId="{CF488D2C-4A49-4D09-855C-2B82D929513C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/>
            <a:t>When exposure of bone is to be avoided as in the case of fenestration/dehiscence. </a:t>
          </a:r>
          <a:endParaRPr lang="en-US" sz="1800" dirty="0"/>
        </a:p>
      </dgm:t>
    </dgm:pt>
    <dgm:pt modelId="{FADD6C1C-CCD9-428E-8DAB-7A45B279F46A}" type="parTrans" cxnId="{92E1CF97-DDF4-45EB-B506-ED2AA066176C}">
      <dgm:prSet/>
      <dgm:spPr/>
      <dgm:t>
        <a:bodyPr/>
        <a:lstStyle/>
        <a:p>
          <a:endParaRPr lang="en-US"/>
        </a:p>
      </dgm:t>
    </dgm:pt>
    <dgm:pt modelId="{18917DDF-D4E0-4DD8-8751-668E5C3F1F04}" type="sibTrans" cxnId="{92E1CF97-DDF4-45EB-B506-ED2AA066176C}">
      <dgm:prSet/>
      <dgm:spPr/>
      <dgm:t>
        <a:bodyPr/>
        <a:lstStyle/>
        <a:p>
          <a:endParaRPr lang="en-US"/>
        </a:p>
      </dgm:t>
    </dgm:pt>
    <dgm:pt modelId="{C120D4CD-78CF-4DC4-83BF-CC01674B98EA}">
      <dgm:prSet phldrT="[Text]"/>
      <dgm:spPr/>
      <dgm:t>
        <a:bodyPr/>
        <a:lstStyle/>
        <a:p>
          <a:r>
            <a:rPr lang="en-US" dirty="0" smtClean="0"/>
            <a:t>ADVANTAGES</a:t>
          </a:r>
          <a:endParaRPr lang="en-US" dirty="0"/>
        </a:p>
      </dgm:t>
    </dgm:pt>
    <dgm:pt modelId="{CA07A7E3-0B8D-47D5-8F8D-C6B4722E0475}" type="parTrans" cxnId="{9F8E7A80-9C81-499E-BDF9-EA687E413BF9}">
      <dgm:prSet/>
      <dgm:spPr/>
      <dgm:t>
        <a:bodyPr/>
        <a:lstStyle/>
        <a:p>
          <a:endParaRPr lang="en-US"/>
        </a:p>
      </dgm:t>
    </dgm:pt>
    <dgm:pt modelId="{DB2FAF27-D5F4-489E-B3FF-FA2E49D46CE1}" type="sibTrans" cxnId="{9F8E7A80-9C81-499E-BDF9-EA687E413BF9}">
      <dgm:prSet/>
      <dgm:spPr/>
      <dgm:t>
        <a:bodyPr/>
        <a:lstStyle/>
        <a:p>
          <a:endParaRPr lang="en-US"/>
        </a:p>
      </dgm:t>
    </dgm:pt>
    <dgm:pt modelId="{6341411C-FE94-42B0-9927-75D2CAE69E5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The flap can be attached firmly to the desired position with a periosteal suture if the reflected flap is displaced apically and the thin marginal bone can be protected by the periosteum-connective tissue bed.</a:t>
          </a:r>
          <a:endParaRPr lang="en-US" dirty="0"/>
        </a:p>
      </dgm:t>
    </dgm:pt>
    <dgm:pt modelId="{821E138F-BCFA-4AAA-B2CE-F22AF9761A75}" type="parTrans" cxnId="{5044D197-A60D-4C73-A350-9156E7DFCCF1}">
      <dgm:prSet/>
      <dgm:spPr/>
      <dgm:t>
        <a:bodyPr/>
        <a:lstStyle/>
        <a:p>
          <a:endParaRPr lang="en-US"/>
        </a:p>
      </dgm:t>
    </dgm:pt>
    <dgm:pt modelId="{5F16EB52-A192-4B4F-9F52-22EC07105704}" type="sibTrans" cxnId="{5044D197-A60D-4C73-A350-9156E7DFCCF1}">
      <dgm:prSet/>
      <dgm:spPr/>
      <dgm:t>
        <a:bodyPr/>
        <a:lstStyle/>
        <a:p>
          <a:endParaRPr lang="en-US"/>
        </a:p>
      </dgm:t>
    </dgm:pt>
    <dgm:pt modelId="{A5E19374-9D3B-4889-B3B7-F820BE5955BA}">
      <dgm:prSet phldrT="[Text]"/>
      <dgm:spPr/>
      <dgm:t>
        <a:bodyPr/>
        <a:lstStyle/>
        <a:p>
          <a:r>
            <a:rPr lang="en-US" dirty="0" smtClean="0"/>
            <a:t>DISADVANTAGES</a:t>
          </a:r>
          <a:endParaRPr lang="en-US" dirty="0"/>
        </a:p>
      </dgm:t>
    </dgm:pt>
    <dgm:pt modelId="{8824EB99-053B-49FC-B5C3-2FAC2E2E3AE7}" type="parTrans" cxnId="{C6F0FA12-B4F9-43DA-9099-4BFACD0CE475}">
      <dgm:prSet/>
      <dgm:spPr/>
      <dgm:t>
        <a:bodyPr/>
        <a:lstStyle/>
        <a:p>
          <a:endParaRPr lang="en-US"/>
        </a:p>
      </dgm:t>
    </dgm:pt>
    <dgm:pt modelId="{E90A7E84-A902-426C-8FA4-9D79FD083605}" type="sibTrans" cxnId="{C6F0FA12-B4F9-43DA-9099-4BFACD0CE475}">
      <dgm:prSet/>
      <dgm:spPr/>
      <dgm:t>
        <a:bodyPr/>
        <a:lstStyle/>
        <a:p>
          <a:endParaRPr lang="en-US"/>
        </a:p>
      </dgm:t>
    </dgm:pt>
    <dgm:pt modelId="{0632EA9A-D8C9-4E9A-BD76-0A0E35ABF56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/>
            <a:t>If the thickness of the remaining periosteum-connective tissue bed on the bone is less than 0.5 mm, the remaining periosteum-connective tissue may become necrotic, with decreased protective effect for the alveolar bone.</a:t>
          </a:r>
          <a:endParaRPr lang="en-US" sz="1800" dirty="0"/>
        </a:p>
      </dgm:t>
    </dgm:pt>
    <dgm:pt modelId="{1F292676-CA82-4C9B-B174-25F0302D37A1}" type="parTrans" cxnId="{EA9E2D8A-1231-413A-842A-4FF1760D61A4}">
      <dgm:prSet/>
      <dgm:spPr/>
      <dgm:t>
        <a:bodyPr/>
        <a:lstStyle/>
        <a:p>
          <a:endParaRPr lang="en-US"/>
        </a:p>
      </dgm:t>
    </dgm:pt>
    <dgm:pt modelId="{EB5E4FD4-0F05-479F-8A9A-94776A7F0C7B}" type="sibTrans" cxnId="{EA9E2D8A-1231-413A-842A-4FF1760D61A4}">
      <dgm:prSet/>
      <dgm:spPr/>
      <dgm:t>
        <a:bodyPr/>
        <a:lstStyle/>
        <a:p>
          <a:endParaRPr lang="en-US"/>
        </a:p>
      </dgm:t>
    </dgm:pt>
    <dgm:pt modelId="{B82770AA-F24C-45FD-AD4E-82E6A7F9F00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800" dirty="0" smtClean="0"/>
            <a:t>Difficult technique</a:t>
          </a:r>
          <a:endParaRPr lang="en-US" sz="1800" dirty="0"/>
        </a:p>
      </dgm:t>
    </dgm:pt>
    <dgm:pt modelId="{B8B86369-2471-45D4-93A4-C9ADCE5A920E}" type="parTrans" cxnId="{83BEA647-938E-438D-8576-EDD83157F05C}">
      <dgm:prSet/>
      <dgm:spPr/>
      <dgm:t>
        <a:bodyPr/>
        <a:lstStyle/>
        <a:p>
          <a:endParaRPr lang="en-US"/>
        </a:p>
      </dgm:t>
    </dgm:pt>
    <dgm:pt modelId="{813C672E-34D0-43CE-B83F-3E75F1B28F2B}" type="sibTrans" cxnId="{83BEA647-938E-438D-8576-EDD83157F05C}">
      <dgm:prSet/>
      <dgm:spPr/>
      <dgm:t>
        <a:bodyPr/>
        <a:lstStyle/>
        <a:p>
          <a:endParaRPr lang="en-US"/>
        </a:p>
      </dgm:t>
    </dgm:pt>
    <dgm:pt modelId="{DE9B78CD-2A0B-4E86-9E10-A084859630EF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2000" dirty="0"/>
        </a:p>
      </dgm:t>
    </dgm:pt>
    <dgm:pt modelId="{1A6E14F2-2C8D-4E67-A8D3-94AD4840E6AF}" type="parTrans" cxnId="{6528788E-FF94-4C69-86EF-80509357A9F0}">
      <dgm:prSet/>
      <dgm:spPr/>
      <dgm:t>
        <a:bodyPr/>
        <a:lstStyle/>
        <a:p>
          <a:endParaRPr lang="en-US"/>
        </a:p>
      </dgm:t>
    </dgm:pt>
    <dgm:pt modelId="{710A356E-2E8E-4E21-A301-8717BD9D7094}" type="sibTrans" cxnId="{6528788E-FF94-4C69-86EF-80509357A9F0}">
      <dgm:prSet/>
      <dgm:spPr/>
      <dgm:t>
        <a:bodyPr/>
        <a:lstStyle/>
        <a:p>
          <a:endParaRPr lang="en-US"/>
        </a:p>
      </dgm:t>
    </dgm:pt>
    <dgm:pt modelId="{AB041B84-93A4-40B0-B81C-80F8AA8AD27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2E5C2DB1-9AA7-42D0-BF0D-1604C6A4C50E}" type="parTrans" cxnId="{B3B8AF92-F754-4367-9BEC-029FC38BC178}">
      <dgm:prSet/>
      <dgm:spPr/>
      <dgm:t>
        <a:bodyPr/>
        <a:lstStyle/>
        <a:p>
          <a:endParaRPr lang="en-US"/>
        </a:p>
      </dgm:t>
    </dgm:pt>
    <dgm:pt modelId="{3E9FE446-AB7E-48B4-906A-5951C3251494}" type="sibTrans" cxnId="{B3B8AF92-F754-4367-9BEC-029FC38BC178}">
      <dgm:prSet/>
      <dgm:spPr/>
      <dgm:t>
        <a:bodyPr/>
        <a:lstStyle/>
        <a:p>
          <a:endParaRPr lang="en-US"/>
        </a:p>
      </dgm:t>
    </dgm:pt>
    <dgm:pt modelId="{E57F6960-8C19-4E10-8B57-C55D15E1D7DF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dirty="0"/>
        </a:p>
      </dgm:t>
    </dgm:pt>
    <dgm:pt modelId="{27A76EB0-8632-49DE-94CF-8FDE920D5751}" type="parTrans" cxnId="{D0C617D3-6BF7-4311-B5B6-2D37BEB23C0B}">
      <dgm:prSet/>
      <dgm:spPr/>
      <dgm:t>
        <a:bodyPr/>
        <a:lstStyle/>
        <a:p>
          <a:endParaRPr lang="en-US"/>
        </a:p>
      </dgm:t>
    </dgm:pt>
    <dgm:pt modelId="{293DFCB8-1EB2-4D2F-ABF7-4BFF3A920EB9}" type="sibTrans" cxnId="{D0C617D3-6BF7-4311-B5B6-2D37BEB23C0B}">
      <dgm:prSet/>
      <dgm:spPr/>
      <dgm:t>
        <a:bodyPr/>
        <a:lstStyle/>
        <a:p>
          <a:endParaRPr lang="en-US"/>
        </a:p>
      </dgm:t>
    </dgm:pt>
    <dgm:pt modelId="{9A422F13-1146-4420-955B-F78AA6A2662A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n-US" sz="1800" dirty="0"/>
        </a:p>
      </dgm:t>
    </dgm:pt>
    <dgm:pt modelId="{8D783A3B-1397-4578-87D3-5712FC58D654}" type="parTrans" cxnId="{B85A7421-5576-4353-A544-2A6FE2480BED}">
      <dgm:prSet/>
      <dgm:spPr/>
      <dgm:t>
        <a:bodyPr/>
        <a:lstStyle/>
        <a:p>
          <a:endParaRPr lang="en-US"/>
        </a:p>
      </dgm:t>
    </dgm:pt>
    <dgm:pt modelId="{5AA0F2D1-9368-46DD-A6E0-A11F8BFBE064}" type="sibTrans" cxnId="{B85A7421-5576-4353-A544-2A6FE2480BED}">
      <dgm:prSet/>
      <dgm:spPr/>
      <dgm:t>
        <a:bodyPr/>
        <a:lstStyle/>
        <a:p>
          <a:endParaRPr lang="en-US"/>
        </a:p>
      </dgm:t>
    </dgm:pt>
    <dgm:pt modelId="{8B6A0309-8B05-4FC1-ADD0-316800E2FFA1}" type="pres">
      <dgm:prSet presAssocID="{C0E14FA4-3E5B-4A2A-966C-89005CB7182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15663C-501C-4F21-B6E0-B57EB096701A}" type="pres">
      <dgm:prSet presAssocID="{5AFEDCA7-D74F-41FB-BE85-D81B583792E3}" presName="compositeNode" presStyleCnt="0">
        <dgm:presLayoutVars>
          <dgm:bulletEnabled val="1"/>
        </dgm:presLayoutVars>
      </dgm:prSet>
      <dgm:spPr/>
    </dgm:pt>
    <dgm:pt modelId="{501B637D-5AF2-4336-85B9-7B474C085934}" type="pres">
      <dgm:prSet presAssocID="{5AFEDCA7-D74F-41FB-BE85-D81B583792E3}" presName="image" presStyleLbl="fgImgPlace1" presStyleIdx="0" presStyleCnt="3"/>
      <dgm:spPr/>
    </dgm:pt>
    <dgm:pt modelId="{A78C1392-AD20-47D0-8ECF-3C50217AC83E}" type="pres">
      <dgm:prSet presAssocID="{5AFEDCA7-D74F-41FB-BE85-D81B583792E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22824-BB9D-48D1-8B06-BF67048521E7}" type="pres">
      <dgm:prSet presAssocID="{5AFEDCA7-D74F-41FB-BE85-D81B583792E3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8ED75-0878-418C-B166-F20903DCB91A}" type="pres">
      <dgm:prSet presAssocID="{C7E0B0DA-4282-4E96-9F44-42EB5712B19E}" presName="sibTrans" presStyleCnt="0"/>
      <dgm:spPr/>
    </dgm:pt>
    <dgm:pt modelId="{CF60C17F-2C1D-4B94-AFF1-AE96B650FB7B}" type="pres">
      <dgm:prSet presAssocID="{C120D4CD-78CF-4DC4-83BF-CC01674B98EA}" presName="compositeNode" presStyleCnt="0">
        <dgm:presLayoutVars>
          <dgm:bulletEnabled val="1"/>
        </dgm:presLayoutVars>
      </dgm:prSet>
      <dgm:spPr/>
    </dgm:pt>
    <dgm:pt modelId="{C0D726CA-35B6-4425-A2F4-71CA08065DFC}" type="pres">
      <dgm:prSet presAssocID="{C120D4CD-78CF-4DC4-83BF-CC01674B98EA}" presName="image" presStyleLbl="fgImgPlace1" presStyleIdx="1" presStyleCnt="3"/>
      <dgm:spPr/>
    </dgm:pt>
    <dgm:pt modelId="{DE491ACD-2CA7-4063-BCE6-2FDB383AF9A9}" type="pres">
      <dgm:prSet presAssocID="{C120D4CD-78CF-4DC4-83BF-CC01674B98EA}" presName="childNode" presStyleLbl="node1" presStyleIdx="1" presStyleCnt="3" custScaleX="122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AF1FD-9BC6-427D-A0E2-1DC9CE31D4FF}" type="pres">
      <dgm:prSet presAssocID="{C120D4CD-78CF-4DC4-83BF-CC01674B98EA}" presName="parentNode" presStyleLbl="revTx" presStyleIdx="1" presStyleCnt="3" custLinFactNeighborX="-621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90F9A-FE91-49DC-B1D8-ACDAA3C9B0CF}" type="pres">
      <dgm:prSet presAssocID="{DB2FAF27-D5F4-489E-B3FF-FA2E49D46CE1}" presName="sibTrans" presStyleCnt="0"/>
      <dgm:spPr/>
    </dgm:pt>
    <dgm:pt modelId="{EF308536-1920-447D-AD78-8D1DCA8D4D01}" type="pres">
      <dgm:prSet presAssocID="{A5E19374-9D3B-4889-B3B7-F820BE5955BA}" presName="compositeNode" presStyleCnt="0">
        <dgm:presLayoutVars>
          <dgm:bulletEnabled val="1"/>
        </dgm:presLayoutVars>
      </dgm:prSet>
      <dgm:spPr/>
    </dgm:pt>
    <dgm:pt modelId="{1AA6441B-68EB-4443-A096-BF15E95C94F3}" type="pres">
      <dgm:prSet presAssocID="{A5E19374-9D3B-4889-B3B7-F820BE5955BA}" presName="image" presStyleLbl="fgImgPlace1" presStyleIdx="2" presStyleCnt="3"/>
      <dgm:spPr/>
    </dgm:pt>
    <dgm:pt modelId="{F44DFE67-BC51-455C-9D3B-7FD560022F78}" type="pres">
      <dgm:prSet presAssocID="{A5E19374-9D3B-4889-B3B7-F820BE5955BA}" presName="childNode" presStyleLbl="node1" presStyleIdx="2" presStyleCnt="3" custScaleX="136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D3617-A669-4302-8586-495CF3BEBF57}" type="pres">
      <dgm:prSet presAssocID="{A5E19374-9D3B-4889-B3B7-F820BE5955BA}" presName="parentNode" presStyleLbl="revTx" presStyleIdx="2" presStyleCnt="3" custLinFactNeighborX="-838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E2D8A-1231-413A-842A-4FF1760D61A4}" srcId="{A5E19374-9D3B-4889-B3B7-F820BE5955BA}" destId="{0632EA9A-D8C9-4E9A-BD76-0A0E35ABF56D}" srcOrd="0" destOrd="0" parTransId="{1F292676-CA82-4C9B-B174-25F0302D37A1}" sibTransId="{EB5E4FD4-0F05-479F-8A9A-94776A7F0C7B}"/>
    <dgm:cxn modelId="{5EAE99BE-900B-4C6C-A267-639C4C3409F8}" type="presOf" srcId="{0632EA9A-D8C9-4E9A-BD76-0A0E35ABF56D}" destId="{F44DFE67-BC51-455C-9D3B-7FD560022F78}" srcOrd="0" destOrd="0" presId="urn:microsoft.com/office/officeart/2005/8/layout/hList2"/>
    <dgm:cxn modelId="{C6F0FA12-B4F9-43DA-9099-4BFACD0CE475}" srcId="{C0E14FA4-3E5B-4A2A-966C-89005CB71820}" destId="{A5E19374-9D3B-4889-B3B7-F820BE5955BA}" srcOrd="2" destOrd="0" parTransId="{8824EB99-053B-49FC-B5C3-2FAC2E2E3AE7}" sibTransId="{E90A7E84-A902-426C-8FA4-9D79FD083605}"/>
    <dgm:cxn modelId="{2CCEFB62-CD5C-48A8-8CC8-2C449866AD4E}" type="presOf" srcId="{6341411C-FE94-42B0-9927-75D2CAE69E5C}" destId="{DE491ACD-2CA7-4063-BCE6-2FDB383AF9A9}" srcOrd="0" destOrd="0" presId="urn:microsoft.com/office/officeart/2005/8/layout/hList2"/>
    <dgm:cxn modelId="{68199E57-2174-4761-AA85-24859F54BC76}" type="presOf" srcId="{A5E19374-9D3B-4889-B3B7-F820BE5955BA}" destId="{7FED3617-A669-4302-8586-495CF3BEBF57}" srcOrd="0" destOrd="0" presId="urn:microsoft.com/office/officeart/2005/8/layout/hList2"/>
    <dgm:cxn modelId="{0ED0AAF6-1EA7-4374-B6A5-62E6F7E10384}" type="presOf" srcId="{E57F6960-8C19-4E10-8B57-C55D15E1D7DF}" destId="{DE491ACD-2CA7-4063-BCE6-2FDB383AF9A9}" srcOrd="0" destOrd="1" presId="urn:microsoft.com/office/officeart/2005/8/layout/hList2"/>
    <dgm:cxn modelId="{9F8E7A80-9C81-499E-BDF9-EA687E413BF9}" srcId="{C0E14FA4-3E5B-4A2A-966C-89005CB71820}" destId="{C120D4CD-78CF-4DC4-83BF-CC01674B98EA}" srcOrd="1" destOrd="0" parTransId="{CA07A7E3-0B8D-47D5-8F8D-C6B4722E0475}" sibTransId="{DB2FAF27-D5F4-489E-B3FF-FA2E49D46CE1}"/>
    <dgm:cxn modelId="{4709B6DB-9E89-43B7-990C-2DE6A7BFDB9F}" type="presOf" srcId="{AB041B84-93A4-40B0-B81C-80F8AA8AD271}" destId="{A78C1392-AD20-47D0-8ECF-3C50217AC83E}" srcOrd="0" destOrd="1" presId="urn:microsoft.com/office/officeart/2005/8/layout/hList2"/>
    <dgm:cxn modelId="{B85A7421-5576-4353-A544-2A6FE2480BED}" srcId="{A5E19374-9D3B-4889-B3B7-F820BE5955BA}" destId="{9A422F13-1146-4420-955B-F78AA6A2662A}" srcOrd="1" destOrd="0" parTransId="{8D783A3B-1397-4578-87D3-5712FC58D654}" sibTransId="{5AA0F2D1-9368-46DD-A6E0-A11F8BFBE064}"/>
    <dgm:cxn modelId="{4DE4A102-2209-4D7D-9269-81B1C4368C64}" type="presOf" srcId="{CF488D2C-4A49-4D09-855C-2B82D929513C}" destId="{A78C1392-AD20-47D0-8ECF-3C50217AC83E}" srcOrd="0" destOrd="2" presId="urn:microsoft.com/office/officeart/2005/8/layout/hList2"/>
    <dgm:cxn modelId="{700892C0-D50A-4691-B00C-1FADCF3A5760}" srcId="{5AFEDCA7-D74F-41FB-BE85-D81B583792E3}" destId="{B90D51C8-21B7-4DE8-BA73-92F8E96F3542}" srcOrd="0" destOrd="0" parTransId="{72923864-04C0-435E-8164-302560804F0E}" sibTransId="{2CC237D9-E736-470A-8561-645DB289E619}"/>
    <dgm:cxn modelId="{4845C436-CACA-4A26-A92C-AAAA7D869226}" type="presOf" srcId="{DE9B78CD-2A0B-4E86-9E10-A084859630EF}" destId="{A78C1392-AD20-47D0-8ECF-3C50217AC83E}" srcOrd="0" destOrd="3" presId="urn:microsoft.com/office/officeart/2005/8/layout/hList2"/>
    <dgm:cxn modelId="{29CAA72E-75BA-4BD5-B61C-1CC498595880}" type="presOf" srcId="{C120D4CD-78CF-4DC4-83BF-CC01674B98EA}" destId="{807AF1FD-9BC6-427D-A0E2-1DC9CE31D4FF}" srcOrd="0" destOrd="0" presId="urn:microsoft.com/office/officeart/2005/8/layout/hList2"/>
    <dgm:cxn modelId="{3F777278-4ECF-4388-B755-B4CCE3F3938F}" type="presOf" srcId="{5AFEDCA7-D74F-41FB-BE85-D81B583792E3}" destId="{65422824-BB9D-48D1-8B06-BF67048521E7}" srcOrd="0" destOrd="0" presId="urn:microsoft.com/office/officeart/2005/8/layout/hList2"/>
    <dgm:cxn modelId="{042AB3CB-BD44-4B5D-BBC3-C977589F3B6C}" type="presOf" srcId="{B90D51C8-21B7-4DE8-BA73-92F8E96F3542}" destId="{A78C1392-AD20-47D0-8ECF-3C50217AC83E}" srcOrd="0" destOrd="0" presId="urn:microsoft.com/office/officeart/2005/8/layout/hList2"/>
    <dgm:cxn modelId="{A75F3DF1-EEDC-4827-8326-6AAD3CE8404C}" type="presOf" srcId="{B82770AA-F24C-45FD-AD4E-82E6A7F9F00B}" destId="{F44DFE67-BC51-455C-9D3B-7FD560022F78}" srcOrd="0" destOrd="2" presId="urn:microsoft.com/office/officeart/2005/8/layout/hList2"/>
    <dgm:cxn modelId="{FD1ACAD8-ADA8-4CEF-A0B0-7FDA3B2942E9}" srcId="{C0E14FA4-3E5B-4A2A-966C-89005CB71820}" destId="{5AFEDCA7-D74F-41FB-BE85-D81B583792E3}" srcOrd="0" destOrd="0" parTransId="{859033D7-EDD3-4653-B593-6961C63260AB}" sibTransId="{C7E0B0DA-4282-4E96-9F44-42EB5712B19E}"/>
    <dgm:cxn modelId="{6528788E-FF94-4C69-86EF-80509357A9F0}" srcId="{5AFEDCA7-D74F-41FB-BE85-D81B583792E3}" destId="{DE9B78CD-2A0B-4E86-9E10-A084859630EF}" srcOrd="3" destOrd="0" parTransId="{1A6E14F2-2C8D-4E67-A8D3-94AD4840E6AF}" sibTransId="{710A356E-2E8E-4E21-A301-8717BD9D7094}"/>
    <dgm:cxn modelId="{5044D197-A60D-4C73-A350-9156E7DFCCF1}" srcId="{C120D4CD-78CF-4DC4-83BF-CC01674B98EA}" destId="{6341411C-FE94-42B0-9927-75D2CAE69E5C}" srcOrd="0" destOrd="0" parTransId="{821E138F-BCFA-4AAA-B2CE-F22AF9761A75}" sibTransId="{5F16EB52-A192-4B4F-9F52-22EC07105704}"/>
    <dgm:cxn modelId="{83BEA647-938E-438D-8576-EDD83157F05C}" srcId="{A5E19374-9D3B-4889-B3B7-F820BE5955BA}" destId="{B82770AA-F24C-45FD-AD4E-82E6A7F9F00B}" srcOrd="2" destOrd="0" parTransId="{B8B86369-2471-45D4-93A4-C9ADCE5A920E}" sibTransId="{813C672E-34D0-43CE-B83F-3E75F1B28F2B}"/>
    <dgm:cxn modelId="{D0C617D3-6BF7-4311-B5B6-2D37BEB23C0B}" srcId="{C120D4CD-78CF-4DC4-83BF-CC01674B98EA}" destId="{E57F6960-8C19-4E10-8B57-C55D15E1D7DF}" srcOrd="1" destOrd="0" parTransId="{27A76EB0-8632-49DE-94CF-8FDE920D5751}" sibTransId="{293DFCB8-1EB2-4D2F-ABF7-4BFF3A920EB9}"/>
    <dgm:cxn modelId="{B3B8AF92-F754-4367-9BEC-029FC38BC178}" srcId="{5AFEDCA7-D74F-41FB-BE85-D81B583792E3}" destId="{AB041B84-93A4-40B0-B81C-80F8AA8AD271}" srcOrd="1" destOrd="0" parTransId="{2E5C2DB1-9AA7-42D0-BF0D-1604C6A4C50E}" sibTransId="{3E9FE446-AB7E-48B4-906A-5951C3251494}"/>
    <dgm:cxn modelId="{92E1CF97-DDF4-45EB-B506-ED2AA066176C}" srcId="{5AFEDCA7-D74F-41FB-BE85-D81B583792E3}" destId="{CF488D2C-4A49-4D09-855C-2B82D929513C}" srcOrd="2" destOrd="0" parTransId="{FADD6C1C-CCD9-428E-8DAB-7A45B279F46A}" sibTransId="{18917DDF-D4E0-4DD8-8751-668E5C3F1F04}"/>
    <dgm:cxn modelId="{AC0892C0-ABF8-484A-A61B-288D7DD1F02B}" type="presOf" srcId="{C0E14FA4-3E5B-4A2A-966C-89005CB71820}" destId="{8B6A0309-8B05-4FC1-ADD0-316800E2FFA1}" srcOrd="0" destOrd="0" presId="urn:microsoft.com/office/officeart/2005/8/layout/hList2"/>
    <dgm:cxn modelId="{F4CA31A9-5770-4662-A013-A126C26150E8}" type="presOf" srcId="{9A422F13-1146-4420-955B-F78AA6A2662A}" destId="{F44DFE67-BC51-455C-9D3B-7FD560022F78}" srcOrd="0" destOrd="1" presId="urn:microsoft.com/office/officeart/2005/8/layout/hList2"/>
    <dgm:cxn modelId="{C949C483-AF09-4F1E-B16A-2200D0D8CA17}" type="presParOf" srcId="{8B6A0309-8B05-4FC1-ADD0-316800E2FFA1}" destId="{B715663C-501C-4F21-B6E0-B57EB096701A}" srcOrd="0" destOrd="0" presId="urn:microsoft.com/office/officeart/2005/8/layout/hList2"/>
    <dgm:cxn modelId="{2B490360-D5BC-4FB8-8CD7-79DEEF2D1725}" type="presParOf" srcId="{B715663C-501C-4F21-B6E0-B57EB096701A}" destId="{501B637D-5AF2-4336-85B9-7B474C085934}" srcOrd="0" destOrd="0" presId="urn:microsoft.com/office/officeart/2005/8/layout/hList2"/>
    <dgm:cxn modelId="{98E62B73-1168-444C-BD7A-220545DE2369}" type="presParOf" srcId="{B715663C-501C-4F21-B6E0-B57EB096701A}" destId="{A78C1392-AD20-47D0-8ECF-3C50217AC83E}" srcOrd="1" destOrd="0" presId="urn:microsoft.com/office/officeart/2005/8/layout/hList2"/>
    <dgm:cxn modelId="{BD1C0393-156F-4193-966E-6534C41C72EA}" type="presParOf" srcId="{B715663C-501C-4F21-B6E0-B57EB096701A}" destId="{65422824-BB9D-48D1-8B06-BF67048521E7}" srcOrd="2" destOrd="0" presId="urn:microsoft.com/office/officeart/2005/8/layout/hList2"/>
    <dgm:cxn modelId="{41B8D841-71B3-4443-8012-0BCCA08444FA}" type="presParOf" srcId="{8B6A0309-8B05-4FC1-ADD0-316800E2FFA1}" destId="{ACA8ED75-0878-418C-B166-F20903DCB91A}" srcOrd="1" destOrd="0" presId="urn:microsoft.com/office/officeart/2005/8/layout/hList2"/>
    <dgm:cxn modelId="{3D357B32-D97A-4535-86A2-43434ACB4503}" type="presParOf" srcId="{8B6A0309-8B05-4FC1-ADD0-316800E2FFA1}" destId="{CF60C17F-2C1D-4B94-AFF1-AE96B650FB7B}" srcOrd="2" destOrd="0" presId="urn:microsoft.com/office/officeart/2005/8/layout/hList2"/>
    <dgm:cxn modelId="{B73FB207-E44A-4F35-A373-279EC74637AC}" type="presParOf" srcId="{CF60C17F-2C1D-4B94-AFF1-AE96B650FB7B}" destId="{C0D726CA-35B6-4425-A2F4-71CA08065DFC}" srcOrd="0" destOrd="0" presId="urn:microsoft.com/office/officeart/2005/8/layout/hList2"/>
    <dgm:cxn modelId="{AF79CD25-1E4E-4D69-95DD-59390ECFB0E5}" type="presParOf" srcId="{CF60C17F-2C1D-4B94-AFF1-AE96B650FB7B}" destId="{DE491ACD-2CA7-4063-BCE6-2FDB383AF9A9}" srcOrd="1" destOrd="0" presId="urn:microsoft.com/office/officeart/2005/8/layout/hList2"/>
    <dgm:cxn modelId="{5582A156-13F5-4A26-8945-B2230E91CBE8}" type="presParOf" srcId="{CF60C17F-2C1D-4B94-AFF1-AE96B650FB7B}" destId="{807AF1FD-9BC6-427D-A0E2-1DC9CE31D4FF}" srcOrd="2" destOrd="0" presId="urn:microsoft.com/office/officeart/2005/8/layout/hList2"/>
    <dgm:cxn modelId="{CB60BA3B-95B9-4901-8160-8D0513B642F7}" type="presParOf" srcId="{8B6A0309-8B05-4FC1-ADD0-316800E2FFA1}" destId="{D9D90F9A-FE91-49DC-B1D8-ACDAA3C9B0CF}" srcOrd="3" destOrd="0" presId="urn:microsoft.com/office/officeart/2005/8/layout/hList2"/>
    <dgm:cxn modelId="{CB898AFC-C2F7-48B7-81D2-86CC588E2065}" type="presParOf" srcId="{8B6A0309-8B05-4FC1-ADD0-316800E2FFA1}" destId="{EF308536-1920-447D-AD78-8D1DCA8D4D01}" srcOrd="4" destOrd="0" presId="urn:microsoft.com/office/officeart/2005/8/layout/hList2"/>
    <dgm:cxn modelId="{1DB61A00-D389-48D2-8454-1281E45FA8EE}" type="presParOf" srcId="{EF308536-1920-447D-AD78-8D1DCA8D4D01}" destId="{1AA6441B-68EB-4443-A096-BF15E95C94F3}" srcOrd="0" destOrd="0" presId="urn:microsoft.com/office/officeart/2005/8/layout/hList2"/>
    <dgm:cxn modelId="{E80CB69E-0F15-4AFA-AEB2-032BEA09692D}" type="presParOf" srcId="{EF308536-1920-447D-AD78-8D1DCA8D4D01}" destId="{F44DFE67-BC51-455C-9D3B-7FD560022F78}" srcOrd="1" destOrd="0" presId="urn:microsoft.com/office/officeart/2005/8/layout/hList2"/>
    <dgm:cxn modelId="{F146B373-B1BD-495B-B1E9-88E24AEF2548}" type="presParOf" srcId="{EF308536-1920-447D-AD78-8D1DCA8D4D01}" destId="{7FED3617-A669-4302-8586-495CF3BEBF57}" srcOrd="2" destOrd="0" presId="urn:microsoft.com/office/officeart/2005/8/layout/h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13021A-B8A0-4B9F-9D7E-CD6803AE342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E4A5CB-C78D-4EC8-9C99-DF0C2F80555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OBJECTIVES</a:t>
          </a:r>
          <a:endParaRPr lang="en-US" dirty="0"/>
        </a:p>
      </dgm:t>
    </dgm:pt>
    <dgm:pt modelId="{406829C4-CDA7-48FC-9CC1-9773515EC180}" type="parTrans" cxnId="{4F69B0CE-9AB8-40A5-9112-07F71275E0A9}">
      <dgm:prSet/>
      <dgm:spPr/>
      <dgm:t>
        <a:bodyPr/>
        <a:lstStyle/>
        <a:p>
          <a:endParaRPr lang="en-US"/>
        </a:p>
      </dgm:t>
    </dgm:pt>
    <dgm:pt modelId="{E0FE4529-5500-45C4-8336-CEB080D4BE71}" type="sibTrans" cxnId="{4F69B0CE-9AB8-40A5-9112-07F71275E0A9}">
      <dgm:prSet/>
      <dgm:spPr/>
      <dgm:t>
        <a:bodyPr/>
        <a:lstStyle/>
        <a:p>
          <a:endParaRPr lang="en-US"/>
        </a:p>
      </dgm:t>
    </dgm:pt>
    <dgm:pt modelId="{64DC14C9-779D-49AD-8247-B26EFF4416F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ADVANTAGES</a:t>
          </a:r>
          <a:endParaRPr lang="en-US" dirty="0"/>
        </a:p>
      </dgm:t>
    </dgm:pt>
    <dgm:pt modelId="{99CF6482-F1CB-4586-BCC7-9EDA9E41F1BC}" type="parTrans" cxnId="{25B905CC-C9D4-4850-9D9F-26607226C734}">
      <dgm:prSet/>
      <dgm:spPr/>
      <dgm:t>
        <a:bodyPr/>
        <a:lstStyle/>
        <a:p>
          <a:endParaRPr lang="en-US"/>
        </a:p>
      </dgm:t>
    </dgm:pt>
    <dgm:pt modelId="{943FBD24-051E-4CCE-B663-B9D527033EB9}" type="sibTrans" cxnId="{25B905CC-C9D4-4850-9D9F-26607226C734}">
      <dgm:prSet/>
      <dgm:spPr/>
      <dgm:t>
        <a:bodyPr/>
        <a:lstStyle/>
        <a:p>
          <a:endParaRPr lang="en-US"/>
        </a:p>
      </dgm:t>
    </dgm:pt>
    <dgm:pt modelId="{D75434AC-416F-461B-B16F-C55D89168DB6}">
      <dgm:prSet phldrT="[Text]" custT="1"/>
      <dgm:spPr/>
      <dgm:t>
        <a:bodyPr/>
        <a:lstStyle/>
        <a:p>
          <a:r>
            <a:rPr lang="en-US" sz="1700" dirty="0" smtClean="0"/>
            <a:t>Minimum trauma to alveolar bone and</a:t>
          </a:r>
          <a:endParaRPr lang="en-US" sz="1700" dirty="0"/>
        </a:p>
      </dgm:t>
    </dgm:pt>
    <dgm:pt modelId="{BDA5EF7C-7413-4701-9F95-F91D17FBFB9C}" type="parTrans" cxnId="{916CB248-752A-4E5A-9DA6-1BEEB4A44E54}">
      <dgm:prSet/>
      <dgm:spPr/>
      <dgm:t>
        <a:bodyPr/>
        <a:lstStyle/>
        <a:p>
          <a:endParaRPr lang="en-US"/>
        </a:p>
      </dgm:t>
    </dgm:pt>
    <dgm:pt modelId="{80275DA9-89F9-4A88-8942-D41714539630}" type="sibTrans" cxnId="{916CB248-752A-4E5A-9DA6-1BEEB4A44E54}">
      <dgm:prSet/>
      <dgm:spPr/>
      <dgm:t>
        <a:bodyPr/>
        <a:lstStyle/>
        <a:p>
          <a:endParaRPr lang="en-US"/>
        </a:p>
      </dgm:t>
    </dgm:pt>
    <dgm:pt modelId="{21E107FD-F64B-446E-9C25-5A8CA65AC09A}">
      <dgm:prSet phldrT="[Text]" custT="1"/>
      <dgm:spPr/>
      <dgm:t>
        <a:bodyPr/>
        <a:lstStyle/>
        <a:p>
          <a:r>
            <a:rPr lang="en-US" sz="1700" dirty="0" smtClean="0"/>
            <a:t> Access to adequate instrumentation of the root surface.</a:t>
          </a:r>
          <a:endParaRPr lang="en-US" sz="1700" dirty="0"/>
        </a:p>
      </dgm:t>
    </dgm:pt>
    <dgm:pt modelId="{0C751E5D-A0CC-45A8-804A-E2B66E5121F7}" type="parTrans" cxnId="{A8F97740-4A28-4A34-ACC2-429AADEE2F53}">
      <dgm:prSet/>
      <dgm:spPr/>
      <dgm:t>
        <a:bodyPr/>
        <a:lstStyle/>
        <a:p>
          <a:endParaRPr lang="en-US"/>
        </a:p>
      </dgm:t>
    </dgm:pt>
    <dgm:pt modelId="{32EAB3A3-6D33-4BB9-B7C2-DC5A34478BD5}" type="sibTrans" cxnId="{A8F97740-4A28-4A34-ACC2-429AADEE2F53}">
      <dgm:prSet/>
      <dgm:spPr/>
      <dgm:t>
        <a:bodyPr/>
        <a:lstStyle/>
        <a:p>
          <a:endParaRPr lang="en-US"/>
        </a:p>
      </dgm:t>
    </dgm:pt>
    <dgm:pt modelId="{A7AF5E7E-ECD3-4467-BC2C-872687FEC21B}">
      <dgm:prSet phldrT="[Text]" custT="1"/>
      <dgm:spPr/>
      <dgm:t>
        <a:bodyPr/>
        <a:lstStyle/>
        <a:p>
          <a:endParaRPr lang="en-US" sz="1700" dirty="0"/>
        </a:p>
      </dgm:t>
    </dgm:pt>
    <dgm:pt modelId="{6F3A9B32-AD1E-4D2F-A2AB-4A1056F17C48}" type="parTrans" cxnId="{7F408925-A2B5-4672-A769-3914E80138A4}">
      <dgm:prSet/>
      <dgm:spPr/>
      <dgm:t>
        <a:bodyPr/>
        <a:lstStyle/>
        <a:p>
          <a:endParaRPr lang="en-US"/>
        </a:p>
      </dgm:t>
    </dgm:pt>
    <dgm:pt modelId="{D89BE5BA-7D1F-4C90-8F3F-958A0E63C168}" type="sibTrans" cxnId="{7F408925-A2B5-4672-A769-3914E80138A4}">
      <dgm:prSet/>
      <dgm:spPr/>
      <dgm:t>
        <a:bodyPr/>
        <a:lstStyle/>
        <a:p>
          <a:endParaRPr lang="en-US"/>
        </a:p>
      </dgm:t>
    </dgm:pt>
    <dgm:pt modelId="{34D5F3B9-C46A-4E0E-A3FC-9AE2497AAFF3}">
      <dgm:prSet phldrT="[Text]" custT="1"/>
      <dgm:spPr/>
      <dgm:t>
        <a:bodyPr/>
        <a:lstStyle/>
        <a:p>
          <a:endParaRPr lang="en-US" sz="1700" dirty="0"/>
        </a:p>
      </dgm:t>
    </dgm:pt>
    <dgm:pt modelId="{AE7E3A74-47F1-4E35-BB00-672AC924633A}" type="parTrans" cxnId="{D4176DEA-EC09-440B-A42C-D0EFCFA45627}">
      <dgm:prSet/>
      <dgm:spPr/>
      <dgm:t>
        <a:bodyPr/>
        <a:lstStyle/>
        <a:p>
          <a:endParaRPr lang="en-US"/>
        </a:p>
      </dgm:t>
    </dgm:pt>
    <dgm:pt modelId="{98F8123B-66BC-4882-B285-41083E63A0D2}" type="sibTrans" cxnId="{D4176DEA-EC09-440B-A42C-D0EFCFA45627}">
      <dgm:prSet/>
      <dgm:spPr/>
      <dgm:t>
        <a:bodyPr/>
        <a:lstStyle/>
        <a:p>
          <a:endParaRPr lang="en-US"/>
        </a:p>
      </dgm:t>
    </dgm:pt>
    <dgm:pt modelId="{F8C15CBB-B7F0-4B68-AE59-D8257B5FD710}">
      <dgm:prSet phldrT="[Text]" custT="1"/>
      <dgm:spPr/>
      <dgm:t>
        <a:bodyPr/>
        <a:lstStyle/>
        <a:p>
          <a:r>
            <a:rPr lang="en-US" sz="1700" dirty="0" smtClean="0"/>
            <a:t> Close adaptation of soft tissue to root surface.</a:t>
          </a:r>
          <a:endParaRPr lang="en-US" sz="1600" dirty="0"/>
        </a:p>
      </dgm:t>
    </dgm:pt>
    <dgm:pt modelId="{A1E7D758-0B18-4255-B20F-5441536DE71E}" type="parTrans" cxnId="{AAA6987E-CA5B-4F4A-B248-C46E68420C31}">
      <dgm:prSet/>
      <dgm:spPr/>
      <dgm:t>
        <a:bodyPr/>
        <a:lstStyle/>
        <a:p>
          <a:endParaRPr lang="en-US"/>
        </a:p>
      </dgm:t>
    </dgm:pt>
    <dgm:pt modelId="{A2A3D412-FD70-4E1C-B411-94CC3F1A35C5}" type="sibTrans" cxnId="{AAA6987E-CA5B-4F4A-B248-C46E68420C31}">
      <dgm:prSet/>
      <dgm:spPr/>
      <dgm:t>
        <a:bodyPr/>
        <a:lstStyle/>
        <a:p>
          <a:endParaRPr lang="en-US"/>
        </a:p>
      </dgm:t>
    </dgm:pt>
    <dgm:pt modelId="{323A9F4E-B225-40F3-913F-0D60C93DDC8F}">
      <dgm:prSet phldrT="[Text]" custT="1"/>
      <dgm:spPr/>
      <dgm:t>
        <a:bodyPr/>
        <a:lstStyle/>
        <a:p>
          <a:r>
            <a:rPr lang="en-US" sz="1700" dirty="0" smtClean="0"/>
            <a:t>To remove the pocket lining. </a:t>
          </a:r>
          <a:endParaRPr lang="en-US" sz="1700" dirty="0"/>
        </a:p>
      </dgm:t>
    </dgm:pt>
    <dgm:pt modelId="{3DDD0B05-09EF-4441-B3F4-F7F7565FE125}" type="parTrans" cxnId="{48E74E1C-B8FD-4B76-A7DF-AF1411B86B31}">
      <dgm:prSet/>
      <dgm:spPr/>
    </dgm:pt>
    <dgm:pt modelId="{FA6EA96E-B4BF-463F-9684-4A2BF816A0B2}" type="sibTrans" cxnId="{48E74E1C-B8FD-4B76-A7DF-AF1411B86B31}">
      <dgm:prSet/>
      <dgm:spPr/>
    </dgm:pt>
    <dgm:pt modelId="{2DCCECE2-D718-4266-9FE9-19C6B31EF15F}">
      <dgm:prSet phldrT="[Text]" custT="1"/>
      <dgm:spPr/>
      <dgm:t>
        <a:bodyPr/>
        <a:lstStyle/>
        <a:p>
          <a:r>
            <a:rPr lang="en-US" sz="1700" dirty="0" smtClean="0"/>
            <a:t>Residual deposits of subgingival calculus left in deep pockets are thus removed.</a:t>
          </a:r>
          <a:endParaRPr lang="en-US" sz="1700" dirty="0"/>
        </a:p>
      </dgm:t>
    </dgm:pt>
    <dgm:pt modelId="{AAED2227-9D3C-4203-9773-084A0CD47A73}" type="parTrans" cxnId="{C167CE41-5198-443E-95A2-0983B93E2B5A}">
      <dgm:prSet/>
      <dgm:spPr/>
    </dgm:pt>
    <dgm:pt modelId="{956ACCA8-D346-421D-8119-88D3F164CAC6}" type="sibTrans" cxnId="{C167CE41-5198-443E-95A2-0983B93E2B5A}">
      <dgm:prSet/>
      <dgm:spPr/>
    </dgm:pt>
    <dgm:pt modelId="{CD9DB777-3EAB-4632-9179-AC049990D6B0}">
      <dgm:prSet phldrT="[Text]" custT="1"/>
      <dgm:spPr/>
      <dgm:t>
        <a:bodyPr/>
        <a:lstStyle/>
        <a:p>
          <a:endParaRPr lang="en-US" sz="1700" dirty="0"/>
        </a:p>
      </dgm:t>
    </dgm:pt>
    <dgm:pt modelId="{6826219D-9B61-4A9C-8DFC-14E5D219AB5C}" type="parTrans" cxnId="{A5ECFEFB-279B-4708-8486-FDE7C2CA18FE}">
      <dgm:prSet/>
      <dgm:spPr/>
    </dgm:pt>
    <dgm:pt modelId="{8E4DAB2A-BF46-4079-9361-8AC1AC29106B}" type="sibTrans" cxnId="{A5ECFEFB-279B-4708-8486-FDE7C2CA18FE}">
      <dgm:prSet/>
      <dgm:spPr/>
    </dgm:pt>
    <dgm:pt modelId="{DA8BA9F0-590A-4B8A-B532-417CF50F85B9}">
      <dgm:prSet phldrT="[Text]" custT="1"/>
      <dgm:spPr/>
      <dgm:t>
        <a:bodyPr/>
        <a:lstStyle/>
        <a:p>
          <a:endParaRPr lang="en-US" sz="1700" dirty="0"/>
        </a:p>
      </dgm:t>
    </dgm:pt>
    <dgm:pt modelId="{F1684985-DF91-4A36-A4F6-018592CA4A23}" type="parTrans" cxnId="{57DEE55D-591F-47B9-B4E2-B9BD6983C698}">
      <dgm:prSet/>
      <dgm:spPr/>
    </dgm:pt>
    <dgm:pt modelId="{AAAD18C1-54CA-4E9C-9746-B7F9E939FE33}" type="sibTrans" cxnId="{57DEE55D-591F-47B9-B4E2-B9BD6983C698}">
      <dgm:prSet/>
      <dgm:spPr/>
    </dgm:pt>
    <dgm:pt modelId="{60BBEC38-FBCB-4F48-8835-06322011F199}">
      <dgm:prSet phldrT="[Text]" custT="1"/>
      <dgm:spPr/>
      <dgm:t>
        <a:bodyPr/>
        <a:lstStyle/>
        <a:p>
          <a:r>
            <a:rPr lang="en-US" sz="1700" dirty="0" smtClean="0"/>
            <a:t>To facilitate instrumentation on root surfaces by exposing them</a:t>
          </a:r>
          <a:endParaRPr lang="en-US" sz="1700" dirty="0"/>
        </a:p>
      </dgm:t>
    </dgm:pt>
    <dgm:pt modelId="{B9607481-BAA6-472F-9E1E-EC81F3BF0E7A}" type="parTrans" cxnId="{DD98A757-C90E-4FCB-81CC-7A5E17089B94}">
      <dgm:prSet/>
      <dgm:spPr/>
    </dgm:pt>
    <dgm:pt modelId="{7A9B2A83-957D-4F73-9AD2-80BFFF45E124}" type="sibTrans" cxnId="{DD98A757-C90E-4FCB-81CC-7A5E17089B94}">
      <dgm:prSet/>
      <dgm:spPr/>
    </dgm:pt>
    <dgm:pt modelId="{CB56EB75-4A94-4A00-8643-8108E3B68DDD}" type="pres">
      <dgm:prSet presAssocID="{D213021A-B8A0-4B9F-9D7E-CD6803AE342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11C9B2-0706-40C7-9BBD-D6B3A450E7A5}" type="pres">
      <dgm:prSet presAssocID="{7BE4A5CB-C78D-4EC8-9C99-DF0C2F805558}" presName="linNode" presStyleCnt="0"/>
      <dgm:spPr/>
    </dgm:pt>
    <dgm:pt modelId="{4187B441-D814-43E5-892E-2DF6FC9A9B57}" type="pres">
      <dgm:prSet presAssocID="{7BE4A5CB-C78D-4EC8-9C99-DF0C2F80555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4747F-0FC1-4506-9EFF-086E8946D1FE}" type="pres">
      <dgm:prSet presAssocID="{7BE4A5CB-C78D-4EC8-9C99-DF0C2F805558}" presName="childShp" presStyleLbl="bgAccFollowNode1" presStyleIdx="0" presStyleCnt="2" custScaleY="128152" custLinFactNeighborX="-299" custLinFactNeighborY="-8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B148AD-650F-4D24-95E3-C6F3CE64940A}" type="pres">
      <dgm:prSet presAssocID="{E0FE4529-5500-45C4-8336-CEB080D4BE71}" presName="spacing" presStyleCnt="0"/>
      <dgm:spPr/>
    </dgm:pt>
    <dgm:pt modelId="{B175D9D4-B4E6-4B03-899D-CE007FE58D7E}" type="pres">
      <dgm:prSet presAssocID="{64DC14C9-779D-49AD-8247-B26EFF4416FA}" presName="linNode" presStyleCnt="0"/>
      <dgm:spPr/>
    </dgm:pt>
    <dgm:pt modelId="{97729747-E58F-4F63-A9C5-D7A707160EA2}" type="pres">
      <dgm:prSet presAssocID="{64DC14C9-779D-49AD-8247-B26EFF4416F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FD57FA-DACD-465B-A7B3-648D37C9E27A}" type="pres">
      <dgm:prSet presAssocID="{64DC14C9-779D-49AD-8247-B26EFF4416FA}" presName="childShp" presStyleLbl="bgAccFollowNode1" presStyleIdx="1" presStyleCnt="2" custScaleY="141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ECFEFB-279B-4708-8486-FDE7C2CA18FE}" srcId="{7BE4A5CB-C78D-4EC8-9C99-DF0C2F805558}" destId="{CD9DB777-3EAB-4632-9179-AC049990D6B0}" srcOrd="3" destOrd="0" parTransId="{6826219D-9B61-4A9C-8DFC-14E5D219AB5C}" sibTransId="{8E4DAB2A-BF46-4079-9361-8AC1AC29106B}"/>
    <dgm:cxn modelId="{EF56F1AF-F7F0-49C1-A294-FB1D664A517F}" type="presOf" srcId="{2DCCECE2-D718-4266-9FE9-19C6B31EF15F}" destId="{8954747F-0FC1-4506-9EFF-086E8946D1FE}" srcOrd="0" destOrd="4" presId="urn:microsoft.com/office/officeart/2005/8/layout/vList6"/>
    <dgm:cxn modelId="{D4176DEA-EC09-440B-A42C-D0EFCFA45627}" srcId="{64DC14C9-779D-49AD-8247-B26EFF4416FA}" destId="{34D5F3B9-C46A-4E0E-A3FC-9AE2497AAFF3}" srcOrd="3" destOrd="0" parTransId="{AE7E3A74-47F1-4E35-BB00-672AC924633A}" sibTransId="{98F8123B-66BC-4882-B285-41083E63A0D2}"/>
    <dgm:cxn modelId="{916CB248-752A-4E5A-9DA6-1BEEB4A44E54}" srcId="{64DC14C9-779D-49AD-8247-B26EFF4416FA}" destId="{D75434AC-416F-461B-B16F-C55D89168DB6}" srcOrd="2" destOrd="0" parTransId="{BDA5EF7C-7413-4701-9F95-F91D17FBFB9C}" sibTransId="{80275DA9-89F9-4A88-8942-D41714539630}"/>
    <dgm:cxn modelId="{48E74E1C-B8FD-4B76-A7DF-AF1411B86B31}" srcId="{7BE4A5CB-C78D-4EC8-9C99-DF0C2F805558}" destId="{323A9F4E-B225-40F3-913F-0D60C93DDC8F}" srcOrd="2" destOrd="0" parTransId="{3DDD0B05-09EF-4441-B3F4-F7F7565FE125}" sibTransId="{FA6EA96E-B4BF-463F-9684-4A2BF816A0B2}"/>
    <dgm:cxn modelId="{04BFB9EE-15BB-4910-AA08-8846376D034F}" type="presOf" srcId="{323A9F4E-B225-40F3-913F-0D60C93DDC8F}" destId="{8954747F-0FC1-4506-9EFF-086E8946D1FE}" srcOrd="0" destOrd="2" presId="urn:microsoft.com/office/officeart/2005/8/layout/vList6"/>
    <dgm:cxn modelId="{C167CE41-5198-443E-95A2-0983B93E2B5A}" srcId="{7BE4A5CB-C78D-4EC8-9C99-DF0C2F805558}" destId="{2DCCECE2-D718-4266-9FE9-19C6B31EF15F}" srcOrd="4" destOrd="0" parTransId="{AAED2227-9D3C-4203-9773-084A0CD47A73}" sibTransId="{956ACCA8-D346-421D-8119-88D3F164CAC6}"/>
    <dgm:cxn modelId="{AAA6987E-CA5B-4F4A-B248-C46E68420C31}" srcId="{64DC14C9-779D-49AD-8247-B26EFF4416FA}" destId="{F8C15CBB-B7F0-4B68-AE59-D8257B5FD710}" srcOrd="0" destOrd="0" parTransId="{A1E7D758-0B18-4255-B20F-5441536DE71E}" sibTransId="{A2A3D412-FD70-4E1C-B411-94CC3F1A35C5}"/>
    <dgm:cxn modelId="{96CC0623-1B9E-4FEF-868C-BE4D0333F30A}" type="presOf" srcId="{F8C15CBB-B7F0-4B68-AE59-D8257B5FD710}" destId="{89FD57FA-DACD-465B-A7B3-648D37C9E27A}" srcOrd="0" destOrd="0" presId="urn:microsoft.com/office/officeart/2005/8/layout/vList6"/>
    <dgm:cxn modelId="{A8F97740-4A28-4A34-ACC2-429AADEE2F53}" srcId="{64DC14C9-779D-49AD-8247-B26EFF4416FA}" destId="{21E107FD-F64B-446E-9C25-5A8CA65AC09A}" srcOrd="4" destOrd="0" parTransId="{0C751E5D-A0CC-45A8-804A-E2B66E5121F7}" sibTransId="{32EAB3A3-6D33-4BB9-B7C2-DC5A34478BD5}"/>
    <dgm:cxn modelId="{57DEE55D-591F-47B9-B4E2-B9BD6983C698}" srcId="{7BE4A5CB-C78D-4EC8-9C99-DF0C2F805558}" destId="{DA8BA9F0-590A-4B8A-B532-417CF50F85B9}" srcOrd="1" destOrd="0" parTransId="{F1684985-DF91-4A36-A4F6-018592CA4A23}" sibTransId="{AAAD18C1-54CA-4E9C-9746-B7F9E939FE33}"/>
    <dgm:cxn modelId="{F5185945-42A6-4423-A8BB-35768CE79825}" type="presOf" srcId="{D213021A-B8A0-4B9F-9D7E-CD6803AE3423}" destId="{CB56EB75-4A94-4A00-8643-8108E3B68DDD}" srcOrd="0" destOrd="0" presId="urn:microsoft.com/office/officeart/2005/8/layout/vList6"/>
    <dgm:cxn modelId="{4C381985-FA6D-4667-AA07-967C74446107}" type="presOf" srcId="{7BE4A5CB-C78D-4EC8-9C99-DF0C2F805558}" destId="{4187B441-D814-43E5-892E-2DF6FC9A9B57}" srcOrd="0" destOrd="0" presId="urn:microsoft.com/office/officeart/2005/8/layout/vList6"/>
    <dgm:cxn modelId="{34CBD188-9F51-4519-BBCA-F2CC30663FD6}" type="presOf" srcId="{CD9DB777-3EAB-4632-9179-AC049990D6B0}" destId="{8954747F-0FC1-4506-9EFF-086E8946D1FE}" srcOrd="0" destOrd="3" presId="urn:microsoft.com/office/officeart/2005/8/layout/vList6"/>
    <dgm:cxn modelId="{D3263BB1-C1B7-48B8-8FF8-D95CC3C8F45E}" type="presOf" srcId="{21E107FD-F64B-446E-9C25-5A8CA65AC09A}" destId="{89FD57FA-DACD-465B-A7B3-648D37C9E27A}" srcOrd="0" destOrd="4" presId="urn:microsoft.com/office/officeart/2005/8/layout/vList6"/>
    <dgm:cxn modelId="{97FDB75A-2938-4DB3-8C89-85BEB6279EE4}" type="presOf" srcId="{A7AF5E7E-ECD3-4467-BC2C-872687FEC21B}" destId="{89FD57FA-DACD-465B-A7B3-648D37C9E27A}" srcOrd="0" destOrd="1" presId="urn:microsoft.com/office/officeart/2005/8/layout/vList6"/>
    <dgm:cxn modelId="{DD98A757-C90E-4FCB-81CC-7A5E17089B94}" srcId="{7BE4A5CB-C78D-4EC8-9C99-DF0C2F805558}" destId="{60BBEC38-FBCB-4F48-8835-06322011F199}" srcOrd="0" destOrd="0" parTransId="{B9607481-BAA6-472F-9E1E-EC81F3BF0E7A}" sibTransId="{7A9B2A83-957D-4F73-9AD2-80BFFF45E124}"/>
    <dgm:cxn modelId="{B2B6D4C3-4C95-4868-A376-B9896732A4B6}" type="presOf" srcId="{DA8BA9F0-590A-4B8A-B532-417CF50F85B9}" destId="{8954747F-0FC1-4506-9EFF-086E8946D1FE}" srcOrd="0" destOrd="1" presId="urn:microsoft.com/office/officeart/2005/8/layout/vList6"/>
    <dgm:cxn modelId="{25B905CC-C9D4-4850-9D9F-26607226C734}" srcId="{D213021A-B8A0-4B9F-9D7E-CD6803AE3423}" destId="{64DC14C9-779D-49AD-8247-B26EFF4416FA}" srcOrd="1" destOrd="0" parTransId="{99CF6482-F1CB-4586-BCC7-9EDA9E41F1BC}" sibTransId="{943FBD24-051E-4CCE-B663-B9D527033EB9}"/>
    <dgm:cxn modelId="{6B5BBB16-D7AE-49E3-B65C-5EB5A494A07D}" type="presOf" srcId="{34D5F3B9-C46A-4E0E-A3FC-9AE2497AAFF3}" destId="{89FD57FA-DACD-465B-A7B3-648D37C9E27A}" srcOrd="0" destOrd="3" presId="urn:microsoft.com/office/officeart/2005/8/layout/vList6"/>
    <dgm:cxn modelId="{4F69B0CE-9AB8-40A5-9112-07F71275E0A9}" srcId="{D213021A-B8A0-4B9F-9D7E-CD6803AE3423}" destId="{7BE4A5CB-C78D-4EC8-9C99-DF0C2F805558}" srcOrd="0" destOrd="0" parTransId="{406829C4-CDA7-48FC-9CC1-9773515EC180}" sibTransId="{E0FE4529-5500-45C4-8336-CEB080D4BE71}"/>
    <dgm:cxn modelId="{7CEF645C-9EC1-496D-8A93-2F83D752F54B}" type="presOf" srcId="{64DC14C9-779D-49AD-8247-B26EFF4416FA}" destId="{97729747-E58F-4F63-A9C5-D7A707160EA2}" srcOrd="0" destOrd="0" presId="urn:microsoft.com/office/officeart/2005/8/layout/vList6"/>
    <dgm:cxn modelId="{61A74D52-6871-4515-BA56-F8C8FB1F6BE6}" type="presOf" srcId="{D75434AC-416F-461B-B16F-C55D89168DB6}" destId="{89FD57FA-DACD-465B-A7B3-648D37C9E27A}" srcOrd="0" destOrd="2" presId="urn:microsoft.com/office/officeart/2005/8/layout/vList6"/>
    <dgm:cxn modelId="{FD518C3E-25CF-4D56-86CA-5DADD7D909E3}" type="presOf" srcId="{60BBEC38-FBCB-4F48-8835-06322011F199}" destId="{8954747F-0FC1-4506-9EFF-086E8946D1FE}" srcOrd="0" destOrd="0" presId="urn:microsoft.com/office/officeart/2005/8/layout/vList6"/>
    <dgm:cxn modelId="{7F408925-A2B5-4672-A769-3914E80138A4}" srcId="{64DC14C9-779D-49AD-8247-B26EFF4416FA}" destId="{A7AF5E7E-ECD3-4467-BC2C-872687FEC21B}" srcOrd="1" destOrd="0" parTransId="{6F3A9B32-AD1E-4D2F-A2AB-4A1056F17C48}" sibTransId="{D89BE5BA-7D1F-4C90-8F3F-958A0E63C168}"/>
    <dgm:cxn modelId="{26C6ABD0-0BD1-418A-80BE-C17EB7BAF910}" type="presParOf" srcId="{CB56EB75-4A94-4A00-8643-8108E3B68DDD}" destId="{4B11C9B2-0706-40C7-9BBD-D6B3A450E7A5}" srcOrd="0" destOrd="0" presId="urn:microsoft.com/office/officeart/2005/8/layout/vList6"/>
    <dgm:cxn modelId="{009B5BCF-396B-4E14-A1DE-CCF9450F3A00}" type="presParOf" srcId="{4B11C9B2-0706-40C7-9BBD-D6B3A450E7A5}" destId="{4187B441-D814-43E5-892E-2DF6FC9A9B57}" srcOrd="0" destOrd="0" presId="urn:microsoft.com/office/officeart/2005/8/layout/vList6"/>
    <dgm:cxn modelId="{1556852A-1621-400E-B4FA-715E01FB3EC4}" type="presParOf" srcId="{4B11C9B2-0706-40C7-9BBD-D6B3A450E7A5}" destId="{8954747F-0FC1-4506-9EFF-086E8946D1FE}" srcOrd="1" destOrd="0" presId="urn:microsoft.com/office/officeart/2005/8/layout/vList6"/>
    <dgm:cxn modelId="{17788824-EE59-4BA4-812C-2263ED45C92A}" type="presParOf" srcId="{CB56EB75-4A94-4A00-8643-8108E3B68DDD}" destId="{F2B148AD-650F-4D24-95E3-C6F3CE64940A}" srcOrd="1" destOrd="0" presId="urn:microsoft.com/office/officeart/2005/8/layout/vList6"/>
    <dgm:cxn modelId="{4E498241-4226-45A7-BB86-02A4073B71CD}" type="presParOf" srcId="{CB56EB75-4A94-4A00-8643-8108E3B68DDD}" destId="{B175D9D4-B4E6-4B03-899D-CE007FE58D7E}" srcOrd="2" destOrd="0" presId="urn:microsoft.com/office/officeart/2005/8/layout/vList6"/>
    <dgm:cxn modelId="{E3E6E5D9-743F-459A-B330-0BAF2DA4CF17}" type="presParOf" srcId="{B175D9D4-B4E6-4B03-899D-CE007FE58D7E}" destId="{97729747-E58F-4F63-A9C5-D7A707160EA2}" srcOrd="0" destOrd="0" presId="urn:microsoft.com/office/officeart/2005/8/layout/vList6"/>
    <dgm:cxn modelId="{A3CB5C9D-91A0-4348-A70B-901418B0C4D6}" type="presParOf" srcId="{B175D9D4-B4E6-4B03-899D-CE007FE58D7E}" destId="{89FD57FA-DACD-465B-A7B3-648D37C9E27A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0F8F96-2EEF-4EE4-93C6-7288166592FD}">
      <dsp:nvSpPr>
        <dsp:cNvPr id="0" name=""/>
        <dsp:cNvSpPr/>
      </dsp:nvSpPr>
      <dsp:spPr>
        <a:xfrm>
          <a:off x="548639" y="0"/>
          <a:ext cx="6217920" cy="48006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55CFD-EFDE-4129-80BC-ACAA15F3D8CD}">
      <dsp:nvSpPr>
        <dsp:cNvPr id="0" name=""/>
        <dsp:cNvSpPr/>
      </dsp:nvSpPr>
      <dsp:spPr>
        <a:xfrm>
          <a:off x="7858" y="1440179"/>
          <a:ext cx="2354580" cy="1920240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Internal bevel incision</a:t>
          </a:r>
          <a:endParaRPr lang="en-US" sz="3400" kern="1200" dirty="0"/>
        </a:p>
      </dsp:txBody>
      <dsp:txXfrm>
        <a:off x="7858" y="1440179"/>
        <a:ext cx="2354580" cy="1920240"/>
      </dsp:txXfrm>
    </dsp:sp>
    <dsp:sp modelId="{562CC534-F4CF-49EE-8DD1-B68EA1FA7950}">
      <dsp:nvSpPr>
        <dsp:cNvPr id="0" name=""/>
        <dsp:cNvSpPr/>
      </dsp:nvSpPr>
      <dsp:spPr>
        <a:xfrm>
          <a:off x="2480309" y="1440179"/>
          <a:ext cx="2354580" cy="192024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Crevicular incision </a:t>
          </a:r>
          <a:endParaRPr lang="en-US" sz="3400" kern="1200" dirty="0"/>
        </a:p>
      </dsp:txBody>
      <dsp:txXfrm>
        <a:off x="2480309" y="1440179"/>
        <a:ext cx="2354580" cy="1920240"/>
      </dsp:txXfrm>
    </dsp:sp>
    <dsp:sp modelId="{33CFE7F7-6424-4CC2-B9E7-681F380385C9}">
      <dsp:nvSpPr>
        <dsp:cNvPr id="0" name=""/>
        <dsp:cNvSpPr/>
      </dsp:nvSpPr>
      <dsp:spPr>
        <a:xfrm>
          <a:off x="4952761" y="1440179"/>
          <a:ext cx="2354580" cy="192024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  <a:sp3d extrusionH="28000" prstMaterial="matte"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Interdental incision </a:t>
          </a:r>
          <a:endParaRPr lang="en-US" sz="3400" kern="1200" dirty="0"/>
        </a:p>
      </dsp:txBody>
      <dsp:txXfrm>
        <a:off x="4952761" y="1440179"/>
        <a:ext cx="2354580" cy="1920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E7AF4-F70C-4119-985F-FC442B6617DC}">
      <dsp:nvSpPr>
        <dsp:cNvPr id="0" name=""/>
        <dsp:cNvSpPr/>
      </dsp:nvSpPr>
      <dsp:spPr>
        <a:xfrm>
          <a:off x="0" y="518159"/>
          <a:ext cx="7696200" cy="3078480"/>
        </a:xfrm>
        <a:prstGeom prst="leftRightRibbon">
          <a:avLst/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6441ECD-132C-4F15-9739-9DCA12ADA9D5}">
      <dsp:nvSpPr>
        <dsp:cNvPr id="0" name=""/>
        <dsp:cNvSpPr/>
      </dsp:nvSpPr>
      <dsp:spPr>
        <a:xfrm>
          <a:off x="923544" y="1056893"/>
          <a:ext cx="2539745" cy="15084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i="0" kern="1200" dirty="0" smtClean="0"/>
            <a:t>Full thickness flap</a:t>
          </a:r>
          <a:endParaRPr lang="en-US" sz="3700" kern="1200" dirty="0"/>
        </a:p>
      </dsp:txBody>
      <dsp:txXfrm>
        <a:off x="923544" y="1056893"/>
        <a:ext cx="2539745" cy="1508455"/>
      </dsp:txXfrm>
    </dsp:sp>
    <dsp:sp modelId="{223B537A-7FD3-4491-8D2B-1458C2325129}">
      <dsp:nvSpPr>
        <dsp:cNvPr id="0" name=""/>
        <dsp:cNvSpPr/>
      </dsp:nvSpPr>
      <dsp:spPr>
        <a:xfrm>
          <a:off x="3848100" y="1549450"/>
          <a:ext cx="3001518" cy="15084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0" i="0" kern="1200" dirty="0" smtClean="0"/>
            <a:t>Split-thickness flap</a:t>
          </a:r>
          <a:endParaRPr lang="en-US" sz="3700" kern="1200" dirty="0"/>
        </a:p>
      </dsp:txBody>
      <dsp:txXfrm>
        <a:off x="3848100" y="1549450"/>
        <a:ext cx="3001518" cy="15084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E7AF4-F70C-4119-985F-FC442B6617DC}">
      <dsp:nvSpPr>
        <dsp:cNvPr id="0" name=""/>
        <dsp:cNvSpPr/>
      </dsp:nvSpPr>
      <dsp:spPr>
        <a:xfrm>
          <a:off x="0" y="518159"/>
          <a:ext cx="7696200" cy="3078480"/>
        </a:xfrm>
        <a:prstGeom prst="leftRightRibbon">
          <a:avLst/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6441ECD-132C-4F15-9739-9DCA12ADA9D5}">
      <dsp:nvSpPr>
        <dsp:cNvPr id="0" name=""/>
        <dsp:cNvSpPr/>
      </dsp:nvSpPr>
      <dsp:spPr>
        <a:xfrm>
          <a:off x="923544" y="1056893"/>
          <a:ext cx="2539745" cy="15084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i="0" kern="1200" dirty="0" smtClean="0"/>
            <a:t>Conventional flap</a:t>
          </a:r>
          <a:endParaRPr lang="en-US" sz="3400" kern="1200" dirty="0"/>
        </a:p>
      </dsp:txBody>
      <dsp:txXfrm>
        <a:off x="923544" y="1056893"/>
        <a:ext cx="2539745" cy="1508455"/>
      </dsp:txXfrm>
    </dsp:sp>
    <dsp:sp modelId="{223B537A-7FD3-4491-8D2B-1458C2325129}">
      <dsp:nvSpPr>
        <dsp:cNvPr id="0" name=""/>
        <dsp:cNvSpPr/>
      </dsp:nvSpPr>
      <dsp:spPr>
        <a:xfrm>
          <a:off x="3848100" y="1549450"/>
          <a:ext cx="3001518" cy="15084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904" rIns="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0" i="0" kern="1200" dirty="0" smtClean="0"/>
            <a:t> Papilla preservation flap</a:t>
          </a:r>
          <a:endParaRPr lang="en-US" sz="3400" b="0" i="0" kern="1200" dirty="0"/>
        </a:p>
      </dsp:txBody>
      <dsp:txXfrm>
        <a:off x="3848100" y="1549450"/>
        <a:ext cx="3001518" cy="150845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E7AF4-F70C-4119-985F-FC442B6617DC}">
      <dsp:nvSpPr>
        <dsp:cNvPr id="0" name=""/>
        <dsp:cNvSpPr/>
      </dsp:nvSpPr>
      <dsp:spPr>
        <a:xfrm>
          <a:off x="0" y="518159"/>
          <a:ext cx="7696200" cy="3078480"/>
        </a:xfrm>
        <a:prstGeom prst="leftRightRibbon">
          <a:avLst/>
        </a:prstGeom>
        <a:gradFill rotWithShape="1">
          <a:gsLst>
            <a:gs pos="0">
              <a:schemeClr val="accent6">
                <a:tint val="92000"/>
                <a:satMod val="170000"/>
              </a:schemeClr>
            </a:gs>
            <a:gs pos="15000">
              <a:schemeClr val="accent6">
                <a:tint val="92000"/>
                <a:shade val="99000"/>
                <a:satMod val="170000"/>
              </a:schemeClr>
            </a:gs>
            <a:gs pos="62000">
              <a:schemeClr val="accent6">
                <a:tint val="96000"/>
                <a:shade val="80000"/>
                <a:satMod val="170000"/>
              </a:schemeClr>
            </a:gs>
            <a:gs pos="97000">
              <a:schemeClr val="accent6">
                <a:tint val="98000"/>
                <a:shade val="63000"/>
                <a:satMod val="170000"/>
              </a:schemeClr>
            </a:gs>
            <a:gs pos="100000">
              <a:schemeClr val="accent6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6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6441ECD-132C-4F15-9739-9DCA12ADA9D5}">
      <dsp:nvSpPr>
        <dsp:cNvPr id="0" name=""/>
        <dsp:cNvSpPr/>
      </dsp:nvSpPr>
      <dsp:spPr>
        <a:xfrm>
          <a:off x="923544" y="1056893"/>
          <a:ext cx="2539745" cy="15084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kern="1200" dirty="0" smtClean="0"/>
            <a:t> Undisplaced flap</a:t>
          </a:r>
          <a:endParaRPr lang="en-US" sz="3800" kern="1200" dirty="0"/>
        </a:p>
      </dsp:txBody>
      <dsp:txXfrm>
        <a:off x="923544" y="1056893"/>
        <a:ext cx="2539745" cy="1508455"/>
      </dsp:txXfrm>
    </dsp:sp>
    <dsp:sp modelId="{223B537A-7FD3-4491-8D2B-1458C2325129}">
      <dsp:nvSpPr>
        <dsp:cNvPr id="0" name=""/>
        <dsp:cNvSpPr/>
      </dsp:nvSpPr>
      <dsp:spPr>
        <a:xfrm>
          <a:off x="3848100" y="1549450"/>
          <a:ext cx="3001518" cy="15084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i="0" kern="1200" dirty="0" smtClean="0"/>
            <a:t>Displaced flap</a:t>
          </a:r>
          <a:endParaRPr lang="en-US" sz="3800" b="0" i="0" kern="1200" dirty="0"/>
        </a:p>
      </dsp:txBody>
      <dsp:txXfrm>
        <a:off x="3848100" y="1549450"/>
        <a:ext cx="3001518" cy="150845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0A3845-8129-4617-B750-AF6C187795D4}">
      <dsp:nvSpPr>
        <dsp:cNvPr id="0" name=""/>
        <dsp:cNvSpPr/>
      </dsp:nvSpPr>
      <dsp:spPr>
        <a:xfrm rot="5400000">
          <a:off x="4149" y="-228698"/>
          <a:ext cx="2489454" cy="217017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3FE3C0-0039-4109-9156-94AE013DD1E5}">
      <dsp:nvSpPr>
        <dsp:cNvPr id="0" name=""/>
        <dsp:cNvSpPr/>
      </dsp:nvSpPr>
      <dsp:spPr>
        <a:xfrm>
          <a:off x="2436016" y="406501"/>
          <a:ext cx="4224528" cy="75311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A full-thickness flap is used to expose    the bone surface in osseous surgery</a:t>
          </a:r>
          <a:endParaRPr lang="en-US" sz="2000" kern="1200" dirty="0"/>
        </a:p>
      </dsp:txBody>
      <dsp:txXfrm>
        <a:off x="2436016" y="406501"/>
        <a:ext cx="4224528" cy="753116"/>
      </dsp:txXfrm>
    </dsp:sp>
    <dsp:sp modelId="{62CE0ECE-57FE-43DD-9144-5EA66BC85AF7}">
      <dsp:nvSpPr>
        <dsp:cNvPr id="0" name=""/>
        <dsp:cNvSpPr/>
      </dsp:nvSpPr>
      <dsp:spPr>
        <a:xfrm rot="16200000">
          <a:off x="610057" y="1789843"/>
          <a:ext cx="2489454" cy="2835139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EF261-61CC-411B-8F1E-0CB23E8878D4}">
      <dsp:nvSpPr>
        <dsp:cNvPr id="0" name=""/>
        <dsp:cNvSpPr/>
      </dsp:nvSpPr>
      <dsp:spPr>
        <a:xfrm>
          <a:off x="3319272" y="1664928"/>
          <a:ext cx="4224528" cy="308497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0" i="0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i="0" kern="1200" dirty="0" smtClean="0"/>
            <a:t>1. </a:t>
          </a:r>
          <a:r>
            <a:rPr lang="en-US" sz="2000" b="0" i="0" kern="1200" dirty="0" smtClean="0"/>
            <a:t>Area where treatment for osseous defect with mucogingival problem is not required.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2. Thin periodontal tissue with probable osseous dehiscence and osseous fenestration.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/>
            <a:t>3. Area where alveolar bone is thin.</a:t>
          </a:r>
          <a:endParaRPr lang="en-US" sz="2000" b="0" kern="1200" dirty="0"/>
        </a:p>
      </dsp:txBody>
      <dsp:txXfrm>
        <a:off x="3319272" y="1664928"/>
        <a:ext cx="4224528" cy="308497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422824-BB9D-48D1-8B06-BF67048521E7}">
      <dsp:nvSpPr>
        <dsp:cNvPr id="0" name=""/>
        <dsp:cNvSpPr/>
      </dsp:nvSpPr>
      <dsp:spPr>
        <a:xfrm rot="16200000">
          <a:off x="-1573578" y="2539172"/>
          <a:ext cx="3863340" cy="39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460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INDICATIONS</a:t>
          </a:r>
          <a:endParaRPr lang="en-US" sz="2900" kern="1200" dirty="0"/>
        </a:p>
      </dsp:txBody>
      <dsp:txXfrm rot="16200000">
        <a:off x="-1573578" y="2539172"/>
        <a:ext cx="3863340" cy="391702"/>
      </dsp:txXfrm>
    </dsp:sp>
    <dsp:sp modelId="{A78C1392-AD20-47D0-8ECF-3C50217AC83E}">
      <dsp:nvSpPr>
        <dsp:cNvPr id="0" name=""/>
        <dsp:cNvSpPr/>
      </dsp:nvSpPr>
      <dsp:spPr>
        <a:xfrm>
          <a:off x="553943" y="803353"/>
          <a:ext cx="1951095" cy="386334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8016" tIns="34546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For augmentation of the attached gingiva.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When exposure of bone is to be avoided as in the case of fenestration/dehiscence. </a:t>
          </a: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553943" y="803353"/>
        <a:ext cx="1951095" cy="3863340"/>
      </dsp:txXfrm>
    </dsp:sp>
    <dsp:sp modelId="{501B637D-5AF2-4336-85B9-7B474C085934}">
      <dsp:nvSpPr>
        <dsp:cNvPr id="0" name=""/>
        <dsp:cNvSpPr/>
      </dsp:nvSpPr>
      <dsp:spPr>
        <a:xfrm>
          <a:off x="162240" y="286306"/>
          <a:ext cx="783405" cy="7834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AF1FD-9BC6-427D-A0E2-1DC9CE31D4FF}">
      <dsp:nvSpPr>
        <dsp:cNvPr id="0" name=""/>
        <dsp:cNvSpPr/>
      </dsp:nvSpPr>
      <dsp:spPr>
        <a:xfrm rot="16200000">
          <a:off x="1030221" y="2539172"/>
          <a:ext cx="3863340" cy="39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460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ADVANTAGES</a:t>
          </a:r>
          <a:endParaRPr lang="en-US" sz="2900" kern="1200" dirty="0"/>
        </a:p>
      </dsp:txBody>
      <dsp:txXfrm rot="16200000">
        <a:off x="1030221" y="2539172"/>
        <a:ext cx="3863340" cy="391702"/>
      </dsp:txXfrm>
    </dsp:sp>
    <dsp:sp modelId="{DE491ACD-2CA7-4063-BCE6-2FDB383AF9A9}">
      <dsp:nvSpPr>
        <dsp:cNvPr id="0" name=""/>
        <dsp:cNvSpPr/>
      </dsp:nvSpPr>
      <dsp:spPr>
        <a:xfrm>
          <a:off x="3181814" y="803353"/>
          <a:ext cx="2389565" cy="386334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6464" tIns="345460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The flap can be attached firmly to the desired position with a periosteal suture if the reflected flap is displaced apically and the thin marginal bone can be protected by the periosteum-connective tissue bed.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3181814" y="803353"/>
        <a:ext cx="2389565" cy="3863340"/>
      </dsp:txXfrm>
    </dsp:sp>
    <dsp:sp modelId="{C0D726CA-35B6-4425-A2F4-71CA08065DFC}">
      <dsp:nvSpPr>
        <dsp:cNvPr id="0" name=""/>
        <dsp:cNvSpPr/>
      </dsp:nvSpPr>
      <dsp:spPr>
        <a:xfrm>
          <a:off x="3009346" y="286306"/>
          <a:ext cx="783405" cy="7834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D3617-A669-4302-8586-495CF3BEBF57}">
      <dsp:nvSpPr>
        <dsp:cNvPr id="0" name=""/>
        <dsp:cNvSpPr/>
      </dsp:nvSpPr>
      <dsp:spPr>
        <a:xfrm rot="16200000">
          <a:off x="4011410" y="2539172"/>
          <a:ext cx="3863340" cy="39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460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DISADVANTAGES</a:t>
          </a:r>
          <a:endParaRPr lang="en-US" sz="2900" kern="1200" dirty="0"/>
        </a:p>
      </dsp:txBody>
      <dsp:txXfrm rot="16200000">
        <a:off x="4011410" y="2539172"/>
        <a:ext cx="3863340" cy="391702"/>
      </dsp:txXfrm>
    </dsp:sp>
    <dsp:sp modelId="{F44DFE67-BC51-455C-9D3B-7FD560022F78}">
      <dsp:nvSpPr>
        <dsp:cNvPr id="0" name=""/>
        <dsp:cNvSpPr/>
      </dsp:nvSpPr>
      <dsp:spPr>
        <a:xfrm>
          <a:off x="6113666" y="803353"/>
          <a:ext cx="2658543" cy="386334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8016" tIns="345460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If the thickness of the remaining periosteum-connective tissue bed on the bone is less than 0.5 mm, the remaining periosteum-connective tissue may become necrotic, with decreased protective effect for the alveolar bone.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Difficult technique</a:t>
          </a:r>
          <a:endParaRPr lang="en-US" sz="1800" kern="1200" dirty="0"/>
        </a:p>
      </dsp:txBody>
      <dsp:txXfrm>
        <a:off x="6113666" y="803353"/>
        <a:ext cx="2658543" cy="3863340"/>
      </dsp:txXfrm>
    </dsp:sp>
    <dsp:sp modelId="{1AA6441B-68EB-4443-A096-BF15E95C94F3}">
      <dsp:nvSpPr>
        <dsp:cNvPr id="0" name=""/>
        <dsp:cNvSpPr/>
      </dsp:nvSpPr>
      <dsp:spPr>
        <a:xfrm>
          <a:off x="6075687" y="286306"/>
          <a:ext cx="783405" cy="78340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4747F-0FC1-4506-9EFF-086E8946D1FE}">
      <dsp:nvSpPr>
        <dsp:cNvPr id="0" name=""/>
        <dsp:cNvSpPr/>
      </dsp:nvSpPr>
      <dsp:spPr>
        <a:xfrm>
          <a:off x="3047992" y="0"/>
          <a:ext cx="4574482" cy="2300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To facilitate instrumentation on root surfaces by exposing them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To remove the pocket lining.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Residual deposits of subgingival calculus left in deep pockets are thus removed.</a:t>
          </a:r>
          <a:endParaRPr lang="en-US" sz="1700" kern="1200" dirty="0"/>
        </a:p>
      </dsp:txBody>
      <dsp:txXfrm>
        <a:off x="3047992" y="0"/>
        <a:ext cx="4574482" cy="2300444"/>
      </dsp:txXfrm>
    </dsp:sp>
    <dsp:sp modelId="{4187B441-D814-43E5-892E-2DF6FC9A9B57}">
      <dsp:nvSpPr>
        <dsp:cNvPr id="0" name=""/>
        <dsp:cNvSpPr/>
      </dsp:nvSpPr>
      <dsp:spPr>
        <a:xfrm>
          <a:off x="7456" y="254617"/>
          <a:ext cx="3049654" cy="17950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OBJECTIVES</a:t>
          </a:r>
          <a:endParaRPr lang="en-US" sz="3200" kern="1200" dirty="0"/>
        </a:p>
      </dsp:txBody>
      <dsp:txXfrm>
        <a:off x="7456" y="254617"/>
        <a:ext cx="3049654" cy="1795090"/>
      </dsp:txXfrm>
    </dsp:sp>
    <dsp:sp modelId="{89FD57FA-DACD-465B-A7B3-648D37C9E27A}">
      <dsp:nvSpPr>
        <dsp:cNvPr id="0" name=""/>
        <dsp:cNvSpPr/>
      </dsp:nvSpPr>
      <dsp:spPr>
        <a:xfrm>
          <a:off x="3056366" y="2481893"/>
          <a:ext cx="4578953" cy="25453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 Close adaptation of soft tissue to root surface.</a:t>
          </a:r>
          <a:endParaRPr lang="en-US" sz="16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Minimum trauma to alveolar bone and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 Access to adequate instrumentation of the root surface.</a:t>
          </a:r>
          <a:endParaRPr lang="en-US" sz="1700" kern="1200" dirty="0"/>
        </a:p>
      </dsp:txBody>
      <dsp:txXfrm>
        <a:off x="3056366" y="2481893"/>
        <a:ext cx="4578953" cy="2545366"/>
      </dsp:txXfrm>
    </dsp:sp>
    <dsp:sp modelId="{97729747-E58F-4F63-A9C5-D7A707160EA2}">
      <dsp:nvSpPr>
        <dsp:cNvPr id="0" name=""/>
        <dsp:cNvSpPr/>
      </dsp:nvSpPr>
      <dsp:spPr>
        <a:xfrm>
          <a:off x="3730" y="2857031"/>
          <a:ext cx="3052635" cy="179509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ADVANTAGES</a:t>
          </a:r>
          <a:endParaRPr lang="en-US" sz="3200" kern="1200" dirty="0"/>
        </a:p>
      </dsp:txBody>
      <dsp:txXfrm>
        <a:off x="3730" y="2857031"/>
        <a:ext cx="3052635" cy="1795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0216E-3EAE-448D-84C9-28FD7A2BAFCF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B3097-8E02-4EDA-8805-1443D90C8C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3097-8E02-4EDA-8805-1443D90C8C4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3097-8E02-4EDA-8805-1443D90C8C4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3097-8E02-4EDA-8805-1443D90C8C4C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14FE538-673D-436B-BE32-743A43C27EF8}" type="datetimeFigureOut">
              <a:rPr lang="en-US" smtClean="0"/>
              <a:pPr/>
              <a:t>19-Feb-18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C1A846A-A24F-4C93-B79E-6971E42C30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24030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</a:rPr>
              <a:t>INCISIONS AND FLAP DESIGN</a:t>
            </a:r>
            <a:endParaRPr lang="en-US" b="1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28800"/>
            <a:ext cx="7406640" cy="2438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CA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CA" sz="2000" b="1" dirty="0" smtClean="0">
                <a:solidFill>
                  <a:schemeClr val="tx1"/>
                </a:solidFill>
              </a:rPr>
              <a:t>DEPARTMENT OF  PERIODONTICS</a:t>
            </a:r>
            <a:br>
              <a:rPr lang="en-CA" sz="2000" b="1" dirty="0" smtClean="0">
                <a:solidFill>
                  <a:schemeClr val="tx1"/>
                </a:solidFill>
              </a:rPr>
            </a:br>
            <a:r>
              <a:rPr lang="en-CA" sz="2000" b="1" dirty="0" smtClean="0">
                <a:solidFill>
                  <a:schemeClr val="tx1"/>
                </a:solidFill>
              </a:rPr>
              <a:t>at                           </a:t>
            </a:r>
            <a:br>
              <a:rPr lang="en-CA" sz="2000" b="1" dirty="0" smtClean="0">
                <a:solidFill>
                  <a:schemeClr val="tx1"/>
                </a:solidFill>
              </a:rPr>
            </a:br>
            <a:r>
              <a:rPr lang="en-CA" sz="2000" b="1" dirty="0" smtClean="0">
                <a:solidFill>
                  <a:schemeClr val="tx1"/>
                </a:solidFill>
              </a:rPr>
              <a:t>ITS Dental College , Hospital And Research Centre, Greater  Noida</a:t>
            </a:r>
          </a:p>
          <a:p>
            <a:pPr algn="ctr"/>
            <a:endParaRPr lang="en-CA" sz="2000" b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81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If  there is :</a:t>
            </a:r>
          </a:p>
          <a:p>
            <a:r>
              <a:rPr lang="en-US" sz="2400" dirty="0" smtClean="0"/>
              <a:t>1.  Narrow band of attached gingiva.</a:t>
            </a:r>
          </a:p>
          <a:p>
            <a:endParaRPr lang="en-US" sz="2400" dirty="0" smtClean="0"/>
          </a:p>
          <a:p>
            <a:r>
              <a:rPr lang="en-US" sz="2400" dirty="0" smtClean="0"/>
              <a:t>2. Thin gingiva and alveolar process.</a:t>
            </a:r>
          </a:p>
          <a:p>
            <a:endParaRPr lang="en-US" sz="2400" dirty="0" smtClean="0"/>
          </a:p>
          <a:p>
            <a:r>
              <a:rPr lang="en-US" sz="2400" dirty="0" smtClean="0"/>
              <a:t>3. Shallow periodontal pocket.</a:t>
            </a:r>
          </a:p>
          <a:p>
            <a:endParaRPr lang="en-US" sz="2400" dirty="0" smtClean="0"/>
          </a:p>
          <a:p>
            <a:r>
              <a:rPr lang="en-US" sz="2400" dirty="0" smtClean="0"/>
              <a:t>4. Desire to lessen postoperative gingival recession for esthetic reasons in the maxillary anterior region.</a:t>
            </a:r>
          </a:p>
          <a:p>
            <a:endParaRPr lang="en-US" sz="2400" dirty="0" smtClean="0"/>
          </a:p>
          <a:p>
            <a:r>
              <a:rPr lang="en-US" sz="2400" dirty="0" smtClean="0"/>
              <a:t>5. As a secondary incision of usual flap surgery.</a:t>
            </a:r>
          </a:p>
          <a:p>
            <a:endParaRPr lang="en-US" sz="2400" dirty="0" smtClean="0"/>
          </a:p>
          <a:p>
            <a:r>
              <a:rPr lang="en-US" sz="2400" dirty="0" smtClean="0"/>
              <a:t>6. Bone graft or GTR procedure: Desire to preserve as much periodontal tissue (especially interdental papilla) as possible to completely cover grafted bone and membrane by flap.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5" name="Oval Callout 4"/>
          <p:cNvSpPr/>
          <p:nvPr/>
        </p:nvSpPr>
        <p:spPr>
          <a:xfrm>
            <a:off x="4038600" y="152400"/>
            <a:ext cx="4876800" cy="1828800"/>
          </a:xfrm>
          <a:prstGeom prst="wedgeEllipse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INDICATIONS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0688" cy="944562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</a:rPr>
              <a:t> </a:t>
            </a:r>
            <a:r>
              <a:rPr lang="en-US" sz="3200" i="1" dirty="0" smtClean="0">
                <a:solidFill>
                  <a:schemeClr val="tx1"/>
                </a:solidFill>
                <a:effectLst/>
              </a:rPr>
              <a:t> Interdental incision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: </a:t>
            </a:r>
            <a:r>
              <a:rPr lang="en-US" sz="3200" i="1" dirty="0" smtClean="0">
                <a:solidFill>
                  <a:schemeClr val="tx1"/>
                </a:solidFill>
                <a:effectLst/>
              </a:rPr>
              <a:t>Third incision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.</a:t>
            </a:r>
            <a:endParaRPr lang="en-US" sz="32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This incision is </a:t>
            </a:r>
            <a:r>
              <a:rPr lang="en-US" sz="2400" dirty="0" smtClean="0">
                <a:solidFill>
                  <a:srgbClr val="FF0000"/>
                </a:solidFill>
              </a:rPr>
              <a:t>made in a horizontal direction and close to the surface of the bone crest, thereby separating the soft tissue collar from the root surfaces and alveolar bone.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Given by Orban’s knife. </a:t>
            </a:r>
          </a:p>
          <a:p>
            <a:endParaRPr lang="en-US" sz="2400" dirty="0" smtClean="0"/>
          </a:p>
          <a:p>
            <a:r>
              <a:rPr lang="en-US" sz="2400" dirty="0" smtClean="0"/>
              <a:t>The third incision facilitates secondary flap removal as a single piece.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Vertical incision must extend beyond the mucogingival line. </a:t>
            </a:r>
          </a:p>
          <a:p>
            <a:endParaRPr lang="en-US" dirty="0" smtClean="0"/>
          </a:p>
          <a:p>
            <a:r>
              <a:rPr lang="en-US" dirty="0" smtClean="0"/>
              <a:t>It should be made at the line angles of a tooth either to include the papilla in the flap or to avoid it completely.</a:t>
            </a:r>
          </a:p>
          <a:p>
            <a:endParaRPr lang="en-US" dirty="0" smtClean="0"/>
          </a:p>
          <a:p>
            <a:r>
              <a:rPr lang="en-US" dirty="0" smtClean="0"/>
              <a:t>Thus, vertical incision should be placed on the tooth surface rather than on interdental gingiva 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Vertical incision in lingual and palatal areas are avoided.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1219200" y="76200"/>
            <a:ext cx="4038600" cy="16002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Vertical </a:t>
            </a:r>
            <a:r>
              <a:rPr lang="en-US" sz="2400" b="1" dirty="0"/>
              <a:t>Incisions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066800"/>
            <a:ext cx="3874008" cy="5120640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These should be designed so as to avoid short flap mesiodistally with long apically directed horizontal incision because this could jeopardize the blood supply to the flap. </a:t>
            </a:r>
          </a:p>
          <a:p>
            <a:endParaRPr lang="en-US" dirty="0" smtClean="0"/>
          </a:p>
          <a:p>
            <a:r>
              <a:rPr lang="en-US" dirty="0" smtClean="0"/>
              <a:t>Given with the help of 11 or 15 no. surgical blade.</a:t>
            </a:r>
          </a:p>
          <a:p>
            <a:endParaRPr lang="en-US" dirty="0"/>
          </a:p>
        </p:txBody>
      </p:sp>
      <p:pic>
        <p:nvPicPr>
          <p:cNvPr id="2050" name="Picture 2" descr="C:\Users\Admin\Desktop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733800" cy="2789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912" y="1295400"/>
            <a:ext cx="7790688" cy="2819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Extends from gingiva towards the base of the flap in palatal flap and distal wedge procedures</a:t>
            </a:r>
            <a:r>
              <a:rPr lang="en-US" sz="2400" b="1" dirty="0" smtClean="0"/>
              <a:t>. </a:t>
            </a:r>
          </a:p>
          <a:p>
            <a:endParaRPr lang="en-US" sz="2400" b="1" dirty="0" smtClean="0"/>
          </a:p>
          <a:p>
            <a:r>
              <a:rPr lang="en-US" sz="2400" dirty="0" smtClean="0"/>
              <a:t>Given with the help of 11 or 15 no. surgical blade.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1219200" y="76200"/>
            <a:ext cx="4038600" cy="16002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Thinning </a:t>
            </a:r>
            <a:r>
              <a:rPr lang="en-US" sz="2400" b="1" dirty="0"/>
              <a:t>Incisions</a:t>
            </a:r>
            <a:endParaRPr lang="en-US" sz="24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 l="17204" t="32292" r="60541" b="25000"/>
          <a:stretch>
            <a:fillRect/>
          </a:stretch>
        </p:blipFill>
        <p:spPr bwMode="auto">
          <a:xfrm>
            <a:off x="5943600" y="3429000"/>
            <a:ext cx="2895600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90688" cy="4038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Made at apical aspect of releasing incision and directed towards base of the flap in laterally positioned flap.</a:t>
            </a:r>
          </a:p>
          <a:p>
            <a:endParaRPr lang="en-US" sz="2400" b="1" dirty="0" smtClean="0"/>
          </a:p>
          <a:p>
            <a:r>
              <a:rPr lang="en-US" sz="2400" dirty="0" smtClean="0"/>
              <a:t>Given with the help of 11 or 15 no. surgical blade.</a:t>
            </a:r>
            <a:br>
              <a:rPr lang="en-US" sz="2400" dirty="0" smtClean="0"/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1219200" y="152400"/>
            <a:ext cx="4038600" cy="16002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Cut Back Incision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Admin\Desktop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706893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90688" cy="4038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Made at the base of flap severing the underlying periosteum. </a:t>
            </a:r>
          </a:p>
          <a:p>
            <a:endParaRPr lang="en-US" sz="2400" dirty="0" smtClean="0"/>
          </a:p>
          <a:p>
            <a:r>
              <a:rPr lang="en-US" sz="2400" dirty="0" smtClean="0"/>
              <a:t>Given with the help of 15 or 15C no. surgical blade.</a:t>
            </a:r>
          </a:p>
          <a:p>
            <a:pPr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5" name="Striped Right Arrow 4"/>
          <p:cNvSpPr/>
          <p:nvPr/>
        </p:nvSpPr>
        <p:spPr>
          <a:xfrm>
            <a:off x="1219200" y="152400"/>
            <a:ext cx="4038600" cy="16002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Periosteal Releasing Incision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90688" cy="502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i)Provide access for root surface detoxification.</a:t>
            </a:r>
          </a:p>
          <a:p>
            <a:endParaRPr lang="en-US" sz="2400" dirty="0" smtClean="0"/>
          </a:p>
          <a:p>
            <a:r>
              <a:rPr lang="en-US" sz="2400" dirty="0" smtClean="0"/>
              <a:t>ii) Reducing probing depth including those that extend to or beyond the mucogingival junction.</a:t>
            </a:r>
          </a:p>
          <a:p>
            <a:endParaRPr lang="en-US" sz="2400" dirty="0" smtClean="0"/>
          </a:p>
          <a:p>
            <a:r>
              <a:rPr lang="en-US" sz="2400" dirty="0" smtClean="0"/>
              <a:t>iii) Preserve/create an adequate zone of attached gingiva.</a:t>
            </a:r>
          </a:p>
          <a:p>
            <a:endParaRPr lang="en-US" sz="2400" dirty="0" smtClean="0"/>
          </a:p>
          <a:p>
            <a:r>
              <a:rPr lang="en-US" sz="2400" dirty="0" smtClean="0"/>
              <a:t>iv) Permits access to underlying bone for treatment of osseous defects.</a:t>
            </a:r>
          </a:p>
          <a:p>
            <a:endParaRPr lang="en-US" sz="2400" dirty="0" smtClean="0"/>
          </a:p>
          <a:p>
            <a:r>
              <a:rPr lang="en-US" sz="2400" dirty="0" smtClean="0"/>
              <a:t>v) Facilitate regenerative procedures.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638288" cy="8382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/>
              </a:rPr>
              <a:t>OBJECTIVES OF PERIODONTAL FLAP</a:t>
            </a:r>
            <a:endParaRPr lang="en-US" sz="24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02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According to</a:t>
            </a:r>
            <a:r>
              <a:rPr lang="en-US" sz="2400" b="1" dirty="0" smtClean="0">
                <a:solidFill>
                  <a:srgbClr val="FF0000"/>
                </a:solidFill>
              </a:rPr>
              <a:t> Hupp (1993)</a:t>
            </a:r>
            <a:r>
              <a:rPr lang="en-US" sz="2400" dirty="0" smtClean="0"/>
              <a:t>, the following principles should be followed for flap design.</a:t>
            </a:r>
          </a:p>
          <a:p>
            <a:endParaRPr lang="en-US" sz="2400" u="sng" dirty="0" smtClean="0"/>
          </a:p>
          <a:p>
            <a:r>
              <a:rPr lang="en-US" sz="2400" u="sng" dirty="0" smtClean="0"/>
              <a:t>Prevention of flap necrosis: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• The apex of the flap should never be wider than the base.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• The flap sides should either run parallel to each other or preferably converge moving from the base of the flap to the apex of the flap.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• Length of the flap should be no more than twice the width of the base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638288" cy="8382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/>
              </a:rPr>
              <a:t>PRINCIPLES OF FLAP DESIGN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9218" name="AutoShape 2" descr="Image result for mucoperiosteal flap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38288" cy="8382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/>
              </a:rPr>
              <a:t>VARIOUS INCISIONS USED IN PERIODONTAL SURGERY</a:t>
            </a:r>
            <a:endParaRPr lang="en-US"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1295400" y="1143000"/>
            <a:ext cx="4038600" cy="1447800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Horizontal Incisions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752600"/>
          <a:ext cx="731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\Desktop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132821"/>
            <a:ext cx="4800600" cy="3058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1524000" y="1219200"/>
            <a:ext cx="18288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038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smtClean="0"/>
              <a:t>Prevention of flap tearing: </a:t>
            </a:r>
          </a:p>
          <a:p>
            <a:pPr>
              <a:buNone/>
            </a:pPr>
            <a:endParaRPr lang="en-US" sz="2400" u="sng" dirty="0" smtClean="0"/>
          </a:p>
          <a:p>
            <a:r>
              <a:rPr lang="en-US" sz="2400" dirty="0" smtClean="0"/>
              <a:t>Vertical releasing incisions should be placed one full tooth anterior to the sites of any anticipated bone removal.</a:t>
            </a:r>
          </a:p>
          <a:p>
            <a:endParaRPr lang="en-US" sz="2400" dirty="0" smtClean="0"/>
          </a:p>
          <a:p>
            <a:r>
              <a:rPr lang="en-US" sz="2400" dirty="0" smtClean="0"/>
              <a:t>Vertical incision should be started at the line angle of the tooth or in the adjacent interdental papilla and carried obliquely apically into the unattached gingiva.</a:t>
            </a:r>
          </a:p>
          <a:p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638288" cy="8382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/>
              </a:rPr>
              <a:t>PRINCIPLES OF FLAP DESIGN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70" t="23540" r="3661" b="24800"/>
          <a:stretch>
            <a:fillRect/>
          </a:stretch>
        </p:blipFill>
        <p:spPr bwMode="auto">
          <a:xfrm>
            <a:off x="304800" y="1219200"/>
            <a:ext cx="86106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38288" cy="8382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CLASSIFICATION OF PERIODONTAL FLAPS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219200" y="2209800"/>
          <a:ext cx="769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95400" y="1371600"/>
            <a:ext cx="617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According to flap reflection or tissue content: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38288" cy="8382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CLASSIFICATION OF PERIODONTAL FLAPS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1295400"/>
            <a:ext cx="617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 According to management of papilla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219200" y="2209800"/>
          <a:ext cx="769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38288" cy="838200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CLASSIFICATION OF PERIODONTAL FLAPS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990600"/>
            <a:ext cx="61722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According to flap placement after surgery: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43000" y="1371600"/>
          <a:ext cx="769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own Arrow 5"/>
          <p:cNvSpPr/>
          <p:nvPr/>
        </p:nvSpPr>
        <p:spPr>
          <a:xfrm>
            <a:off x="6172200" y="4419600"/>
            <a:ext cx="533400" cy="762000"/>
          </a:xfrm>
          <a:prstGeom prst="downArrow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5257800"/>
            <a:ext cx="38100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Apical displaced flap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5791200"/>
            <a:ext cx="38100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 </a:t>
            </a:r>
            <a:r>
              <a:rPr lang="en-US" dirty="0" smtClean="0">
                <a:solidFill>
                  <a:schemeClr val="tx1"/>
                </a:solidFill>
              </a:rPr>
              <a:t>Coronal displaced flap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6324600"/>
            <a:ext cx="3810000" cy="381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Lateral displaced flap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295400" y="1828800"/>
          <a:ext cx="7543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1676400" y="2438400"/>
            <a:ext cx="1676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INDICATIONS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52600" y="4800600"/>
            <a:ext cx="24384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CONTAINDICATIONS</a:t>
            </a:r>
            <a:endParaRPr lang="en-US" dirty="0"/>
          </a:p>
        </p:txBody>
      </p:sp>
      <p:sp>
        <p:nvSpPr>
          <p:cNvPr id="9" name="Cloud Callout 8"/>
          <p:cNvSpPr/>
          <p:nvPr/>
        </p:nvSpPr>
        <p:spPr>
          <a:xfrm rot="723532">
            <a:off x="4923688" y="200827"/>
            <a:ext cx="4090330" cy="1676400"/>
          </a:xfrm>
          <a:prstGeom prst="cloud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MUCOPERIOSTEAL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FLAP</a:t>
            </a:r>
            <a:endParaRPr lang="en-US" sz="2400" b="1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smtClean="0">
                <a:ea typeface="新細明體" pitchFamily="18" charset="-120"/>
              </a:rPr>
              <a:t>Types of Mucoperiosteal Flaps</a:t>
            </a:r>
          </a:p>
        </p:txBody>
      </p:sp>
      <p:sp>
        <p:nvSpPr>
          <p:cNvPr id="14339" name="內容版面配置區 2"/>
          <p:cNvSpPr>
            <a:spLocks/>
          </p:cNvSpPr>
          <p:nvPr/>
        </p:nvSpPr>
        <p:spPr bwMode="auto">
          <a:xfrm>
            <a:off x="962025" y="1524000"/>
            <a:ext cx="7877175" cy="4268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zh-TW" sz="3000" b="1" dirty="0">
                <a:solidFill>
                  <a:srgbClr val="800000"/>
                </a:solidFill>
                <a:latin typeface="Calibri" pitchFamily="34" charset="0"/>
                <a:ea typeface="新細明體" pitchFamily="18" charset="-120"/>
              </a:rPr>
              <a:t>Envelope</a:t>
            </a:r>
            <a:r>
              <a:rPr lang="en-US" altLang="zh-TW" sz="3000" b="1" dirty="0" smtClean="0">
                <a:solidFill>
                  <a:srgbClr val="800000"/>
                </a:solidFill>
                <a:latin typeface="Calibri" pitchFamily="34" charset="0"/>
                <a:ea typeface="新細明體" pitchFamily="18" charset="-120"/>
              </a:rPr>
              <a:t>/ Sulcular </a:t>
            </a:r>
            <a:r>
              <a:rPr lang="en-US" altLang="zh-TW" sz="3000" b="1" dirty="0">
                <a:solidFill>
                  <a:srgbClr val="800000"/>
                </a:solidFill>
                <a:latin typeface="Calibri" pitchFamily="34" charset="0"/>
                <a:ea typeface="新細明體" pitchFamily="18" charset="-120"/>
              </a:rPr>
              <a:t>incision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zh-TW" sz="3000" b="1" dirty="0">
                <a:solidFill>
                  <a:srgbClr val="800000"/>
                </a:solidFill>
                <a:latin typeface="Calibri" pitchFamily="34" charset="0"/>
                <a:ea typeface="新細明體" pitchFamily="18" charset="-120"/>
              </a:rPr>
              <a:t>Envelope with one releasing incision (three-corner flap)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zh-TW" sz="3000" b="1" dirty="0">
                <a:solidFill>
                  <a:srgbClr val="800000"/>
                </a:solidFill>
                <a:latin typeface="Calibri" pitchFamily="34" charset="0"/>
                <a:ea typeface="新細明體" pitchFamily="18" charset="-120"/>
              </a:rPr>
              <a:t>Envelope with two releasing incisions (four-corner flap)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zh-TW" sz="3000" b="1" dirty="0">
                <a:solidFill>
                  <a:srgbClr val="800000"/>
                </a:solidFill>
                <a:latin typeface="Calibri" pitchFamily="34" charset="0"/>
                <a:ea typeface="新細明體" pitchFamily="18" charset="-120"/>
              </a:rPr>
              <a:t>Semilunar incision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zh-TW" sz="3000" b="1" dirty="0">
                <a:solidFill>
                  <a:srgbClr val="800000"/>
                </a:solidFill>
                <a:latin typeface="Calibri" pitchFamily="34" charset="0"/>
                <a:ea typeface="新細明體" pitchFamily="18" charset="-120"/>
              </a:rPr>
              <a:t>Y-incision</a:t>
            </a:r>
          </a:p>
          <a:p>
            <a:pPr marL="514350" indent="-514350">
              <a:spcBef>
                <a:spcPct val="20000"/>
              </a:spcBef>
              <a:buFont typeface="Arial" charset="0"/>
              <a:buAutoNum type="arabicPeriod"/>
            </a:pPr>
            <a:r>
              <a:rPr lang="en-US" altLang="zh-TW" sz="3000" b="1" dirty="0">
                <a:solidFill>
                  <a:srgbClr val="800000"/>
                </a:solidFill>
                <a:latin typeface="Calibri" pitchFamily="34" charset="0"/>
                <a:ea typeface="新細明體" pitchFamily="18" charset="-120"/>
              </a:rPr>
              <a:t>Pedicle flap</a:t>
            </a:r>
          </a:p>
        </p:txBody>
      </p:sp>
      <p:sp>
        <p:nvSpPr>
          <p:cNvPr id="8" name="雲朵形 7"/>
          <p:cNvSpPr/>
          <p:nvPr/>
        </p:nvSpPr>
        <p:spPr bwMode="auto">
          <a:xfrm>
            <a:off x="5427662" y="4973638"/>
            <a:ext cx="3563938" cy="1655762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TW" sz="26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rPr>
              <a:t>Full-thickness mucoperiosteal flap</a:t>
            </a:r>
            <a:endParaRPr lang="zh-TW" altLang="en-US" sz="2600">
              <a:solidFill>
                <a:schemeClr val="tx1"/>
              </a:solidFill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096000" cy="12192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zh-TW" sz="4000" dirty="0" smtClean="0">
                <a:ea typeface="新細明體" pitchFamily="18" charset="-120"/>
              </a:rPr>
              <a:t>Types of Mucoperiosteal Flaps</a:t>
            </a:r>
          </a:p>
        </p:txBody>
      </p:sp>
      <p:sp>
        <p:nvSpPr>
          <p:cNvPr id="7" name="矩形 6"/>
          <p:cNvSpPr/>
          <p:nvPr/>
        </p:nvSpPr>
        <p:spPr>
          <a:xfrm>
            <a:off x="4876800" y="2286000"/>
            <a:ext cx="3600392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zh-TW" sz="2200" b="1">
                <a:solidFill>
                  <a:srgbClr val="002060"/>
                </a:solidFill>
                <a:latin typeface="Calibri" pitchFamily="34" charset="0"/>
                <a:ea typeface="新細明體" pitchFamily="18" charset="-120"/>
              </a:rPr>
              <a:t>2 teeth anterior </a:t>
            </a:r>
          </a:p>
          <a:p>
            <a:pPr algn="ctr"/>
            <a:r>
              <a:rPr lang="en-US" altLang="zh-TW" sz="2200" b="1">
                <a:solidFill>
                  <a:srgbClr val="002060"/>
                </a:solidFill>
                <a:latin typeface="Calibri" pitchFamily="34" charset="0"/>
                <a:ea typeface="新細明體" pitchFamily="18" charset="-120"/>
              </a:rPr>
              <a:t>1 tooth posterior</a:t>
            </a:r>
            <a:endParaRPr lang="zh-TW" altLang="en-US" sz="2200" b="1">
              <a:solidFill>
                <a:srgbClr val="002060"/>
              </a:solidFill>
              <a:ea typeface="新細明體" pitchFamily="18" charset="-12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 l="5834" r="52084"/>
          <a:stretch>
            <a:fillRect/>
          </a:stretch>
        </p:blipFill>
        <p:spPr bwMode="auto">
          <a:xfrm>
            <a:off x="990600" y="3505200"/>
            <a:ext cx="3744416" cy="2301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矩形 10"/>
          <p:cNvSpPr/>
          <p:nvPr/>
        </p:nvSpPr>
        <p:spPr>
          <a:xfrm>
            <a:off x="4876800" y="1752600"/>
            <a:ext cx="3564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457200" indent="-457200" algn="ctr"/>
            <a:r>
              <a:rPr lang="en-US" altLang="zh-TW" sz="2400" dirty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rPr>
              <a:t>1. Envelope</a:t>
            </a:r>
            <a:r>
              <a:rPr lang="en-US" altLang="zh-TW" sz="2400" dirty="0" smtClean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rPr>
              <a:t>/ Sulcular </a:t>
            </a:r>
            <a:r>
              <a:rPr lang="en-US" altLang="zh-TW" sz="2400" dirty="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rPr>
              <a:t>flap</a:t>
            </a:r>
            <a:endParaRPr lang="zh-TW" altLang="en-US" sz="2400" dirty="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05200"/>
            <a:ext cx="3528392" cy="1927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7749" r="6240"/>
          <a:stretch>
            <a:fillRect/>
          </a:stretch>
        </p:blipFill>
        <p:spPr bwMode="auto">
          <a:xfrm>
            <a:off x="4691579" y="1662336"/>
            <a:ext cx="4128893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387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608" y="152400"/>
            <a:ext cx="749808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zh-TW" sz="4000" dirty="0" smtClean="0">
                <a:ea typeface="新細明體" pitchFamily="18" charset="-120"/>
              </a:rPr>
              <a:t>Types of Mucoperiosteal Flaps</a:t>
            </a:r>
          </a:p>
        </p:txBody>
      </p:sp>
      <p:sp>
        <p:nvSpPr>
          <p:cNvPr id="7" name="矩形 6"/>
          <p:cNvSpPr/>
          <p:nvPr/>
        </p:nvSpPr>
        <p:spPr>
          <a:xfrm>
            <a:off x="609600" y="2636912"/>
            <a:ext cx="3600392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zh-TW" sz="2200" b="1">
                <a:solidFill>
                  <a:srgbClr val="002060"/>
                </a:solidFill>
                <a:latin typeface="Calibri" pitchFamily="34" charset="0"/>
                <a:ea typeface="新細明體" pitchFamily="18" charset="-120"/>
              </a:rPr>
              <a:t>1 tooth anterior </a:t>
            </a:r>
          </a:p>
          <a:p>
            <a:pPr algn="ctr"/>
            <a:r>
              <a:rPr lang="en-US" altLang="zh-TW" sz="2200" b="1">
                <a:solidFill>
                  <a:srgbClr val="002060"/>
                </a:solidFill>
                <a:latin typeface="Calibri" pitchFamily="34" charset="0"/>
                <a:ea typeface="新細明體" pitchFamily="18" charset="-120"/>
              </a:rPr>
              <a:t>1 tooth posterior</a:t>
            </a:r>
            <a:endParaRPr lang="zh-TW" altLang="en-US" sz="2200" b="1">
              <a:solidFill>
                <a:srgbClr val="002060"/>
              </a:solidFill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2060848"/>
            <a:ext cx="2772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TW" sz="24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rPr>
              <a:t>2. Three-corner flap</a:t>
            </a:r>
            <a:endParaRPr lang="zh-TW" altLang="en-US" sz="24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62400"/>
            <a:ext cx="3093233" cy="2277133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9780323188241000577_f057-005ac-9780323188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7162800" cy="449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l="4731" r="6240"/>
          <a:stretch>
            <a:fillRect/>
          </a:stretch>
        </p:blipFill>
        <p:spPr bwMode="auto">
          <a:xfrm>
            <a:off x="3733800" y="3200400"/>
            <a:ext cx="5058189" cy="3252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1036320" y="274638"/>
            <a:ext cx="749808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zh-TW" sz="4000" dirty="0" smtClean="0">
                <a:ea typeface="新細明體" pitchFamily="18" charset="-120"/>
              </a:rPr>
              <a:t>Types of Mucoperiosteal Flaps</a:t>
            </a:r>
          </a:p>
        </p:txBody>
      </p:sp>
      <p:sp>
        <p:nvSpPr>
          <p:cNvPr id="8" name="矩形 7"/>
          <p:cNvSpPr/>
          <p:nvPr/>
        </p:nvSpPr>
        <p:spPr>
          <a:xfrm>
            <a:off x="381000" y="2202359"/>
            <a:ext cx="360040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zh-TW" sz="2200" b="1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</a:rPr>
              <a:t>1 tooth anterior</a:t>
            </a:r>
          </a:p>
          <a:p>
            <a:pPr algn="ctr"/>
            <a:r>
              <a:rPr lang="en-US" altLang="zh-TW" sz="2200" b="1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</a:rPr>
              <a:t>1 tooth posterior</a:t>
            </a:r>
            <a:endParaRPr lang="zh-TW" altLang="en-US" sz="2200" b="1" dirty="0">
              <a:solidFill>
                <a:srgbClr val="002060"/>
              </a:solidFill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5864" y="1600200"/>
            <a:ext cx="2772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zh-TW" sz="2400">
                <a:solidFill>
                  <a:srgbClr val="FFFFFF"/>
                </a:solidFill>
                <a:latin typeface="Calibri" pitchFamily="34" charset="0"/>
                <a:ea typeface="新細明體" pitchFamily="18" charset="-120"/>
              </a:rPr>
              <a:t>3. Four-corner flap</a:t>
            </a:r>
            <a:endParaRPr lang="zh-TW" altLang="en-US" sz="2400">
              <a:solidFill>
                <a:srgbClr val="FFFFFF"/>
              </a:solidFill>
              <a:latin typeface="Calibri" pitchFamily="34" charset="0"/>
              <a:ea typeface="新細明體" pitchFamily="18" charset="-120"/>
            </a:endParaRPr>
          </a:p>
        </p:txBody>
      </p:sp>
      <p:sp>
        <p:nvSpPr>
          <p:cNvPr id="17418" name="矩形 11"/>
          <p:cNvSpPr>
            <a:spLocks noChangeArrowheads="1"/>
          </p:cNvSpPr>
          <p:nvPr/>
        </p:nvSpPr>
        <p:spPr bwMode="auto">
          <a:xfrm>
            <a:off x="685800" y="3124200"/>
            <a:ext cx="273526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200" dirty="0">
                <a:latin typeface="Calibri" pitchFamily="34" charset="0"/>
                <a:ea typeface="新細明體" pitchFamily="18" charset="-120"/>
              </a:rPr>
              <a:t>rarely indicated</a:t>
            </a:r>
            <a:endParaRPr lang="zh-TW" altLang="en-US" sz="2200" dirty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15663" r="19624"/>
          <a:stretch>
            <a:fillRect/>
          </a:stretch>
        </p:blipFill>
        <p:spPr bwMode="auto">
          <a:xfrm>
            <a:off x="1134249" y="2493200"/>
            <a:ext cx="3437751" cy="245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098792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zh-TW" sz="4000" dirty="0" smtClean="0">
                <a:ea typeface="新細明體" pitchFamily="18" charset="-120"/>
              </a:rPr>
              <a:t>Types of Mucoperiosteal Flaps</a:t>
            </a:r>
          </a:p>
        </p:txBody>
      </p:sp>
      <p:sp>
        <p:nvSpPr>
          <p:cNvPr id="11" name="矩形 10"/>
          <p:cNvSpPr/>
          <p:nvPr/>
        </p:nvSpPr>
        <p:spPr>
          <a:xfrm>
            <a:off x="990600" y="1752600"/>
            <a:ext cx="2772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400" dirty="0">
                <a:latin typeface="Calibri" pitchFamily="34" charset="0"/>
              </a:rPr>
              <a:t>4. Semilunar incision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 r="8754"/>
          <a:stretch>
            <a:fillRect/>
          </a:stretch>
        </p:blipFill>
        <p:spPr bwMode="auto">
          <a:xfrm>
            <a:off x="5009828" y="2590800"/>
            <a:ext cx="3372172" cy="2200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40" name="矩形 11"/>
          <p:cNvSpPr>
            <a:spLocks noChangeArrowheads="1"/>
          </p:cNvSpPr>
          <p:nvPr/>
        </p:nvSpPr>
        <p:spPr bwMode="auto">
          <a:xfrm>
            <a:off x="908050" y="5222875"/>
            <a:ext cx="73279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200" dirty="0">
                <a:latin typeface="Calibri" pitchFamily="34" charset="0"/>
                <a:ea typeface="新細明體" pitchFamily="18" charset="-120"/>
              </a:rPr>
              <a:t>to approach the </a:t>
            </a:r>
            <a:r>
              <a:rPr lang="en-US" altLang="zh-TW" sz="2200" b="1" dirty="0">
                <a:latin typeface="Calibri" pitchFamily="34" charset="0"/>
                <a:ea typeface="新細明體" pitchFamily="18" charset="-120"/>
              </a:rPr>
              <a:t>root apex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200" dirty="0">
                <a:latin typeface="Calibri" pitchFamily="34" charset="0"/>
                <a:ea typeface="新細明體" pitchFamily="18" charset="-120"/>
              </a:rPr>
              <a:t>avoids trauma to the papillae and gingival margin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200" dirty="0">
                <a:latin typeface="Calibri" pitchFamily="34" charset="0"/>
                <a:ea typeface="新細明體" pitchFamily="18" charset="-120"/>
              </a:rPr>
              <a:t>useful for </a:t>
            </a:r>
            <a:r>
              <a:rPr lang="en-US" altLang="zh-TW" sz="2200" b="1" dirty="0">
                <a:latin typeface="Calibri" pitchFamily="34" charset="0"/>
                <a:ea typeface="新細明體" pitchFamily="18" charset="-120"/>
              </a:rPr>
              <a:t>periapical surgery </a:t>
            </a:r>
            <a:r>
              <a:rPr lang="en-US" altLang="zh-TW" sz="2200" dirty="0">
                <a:latin typeface="Calibri" pitchFamily="34" charset="0"/>
                <a:ea typeface="新細明體" pitchFamily="18" charset="-120"/>
              </a:rPr>
              <a:t>of a limited extent.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200" dirty="0">
                <a:latin typeface="Calibri" pitchFamily="34" charset="0"/>
                <a:ea typeface="新細明體" pitchFamily="18" charset="-120"/>
              </a:rPr>
              <a:t>should not cross major prominences, ex: canine eminence</a:t>
            </a:r>
            <a:endParaRPr lang="zh-TW" altLang="en-US" sz="2200" dirty="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zh-TW" sz="4000" smtClean="0">
                <a:ea typeface="新細明體" pitchFamily="18" charset="-120"/>
              </a:rPr>
              <a:t>Types of Mucoperiosteal Flaps</a:t>
            </a:r>
          </a:p>
        </p:txBody>
      </p:sp>
      <p:sp>
        <p:nvSpPr>
          <p:cNvPr id="11" name="矩形 10"/>
          <p:cNvSpPr/>
          <p:nvPr/>
        </p:nvSpPr>
        <p:spPr>
          <a:xfrm>
            <a:off x="611560" y="1916832"/>
            <a:ext cx="2772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400" dirty="0">
                <a:latin typeface="Calibri" pitchFamily="34" charset="0"/>
              </a:rPr>
              <a:t>5. Y-incision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7749" t="1226" r="10767" b="1226"/>
          <a:stretch>
            <a:fillRect/>
          </a:stretch>
        </p:blipFill>
        <p:spPr bwMode="auto">
          <a:xfrm>
            <a:off x="3687028" y="2420888"/>
            <a:ext cx="5152172" cy="38164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63" name="矩形 11"/>
          <p:cNvSpPr>
            <a:spLocks noChangeArrowheads="1"/>
          </p:cNvSpPr>
          <p:nvPr/>
        </p:nvSpPr>
        <p:spPr bwMode="auto">
          <a:xfrm>
            <a:off x="533400" y="2514600"/>
            <a:ext cx="30241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200" dirty="0">
                <a:latin typeface="Calibri" pitchFamily="34" charset="0"/>
                <a:ea typeface="新細明體" pitchFamily="18" charset="-120"/>
              </a:rPr>
              <a:t>removal of a </a:t>
            </a:r>
            <a:r>
              <a:rPr lang="en-US" altLang="zh-TW" sz="2200" b="1" dirty="0">
                <a:latin typeface="Calibri" pitchFamily="34" charset="0"/>
                <a:ea typeface="新細明體" pitchFamily="18" charset="-120"/>
              </a:rPr>
              <a:t>maxillary palatal torus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49808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zh-TW" sz="4000" dirty="0" smtClean="0">
                <a:ea typeface="新細明體" pitchFamily="18" charset="-120"/>
              </a:rPr>
              <a:t>     Types of Mucoperiosteal Flaps</a:t>
            </a:r>
          </a:p>
        </p:txBody>
      </p:sp>
      <p:sp>
        <p:nvSpPr>
          <p:cNvPr id="11" name="矩形 10"/>
          <p:cNvSpPr/>
          <p:nvPr/>
        </p:nvSpPr>
        <p:spPr>
          <a:xfrm>
            <a:off x="4860032" y="4911551"/>
            <a:ext cx="27720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400" dirty="0">
                <a:latin typeface="Calibri" pitchFamily="34" charset="0"/>
              </a:rPr>
              <a:t>6. Pedicle flap</a:t>
            </a:r>
          </a:p>
        </p:txBody>
      </p:sp>
      <p:sp>
        <p:nvSpPr>
          <p:cNvPr id="20486" name="矩形 11"/>
          <p:cNvSpPr>
            <a:spLocks noChangeArrowheads="1"/>
          </p:cNvSpPr>
          <p:nvPr/>
        </p:nvSpPr>
        <p:spPr bwMode="auto">
          <a:xfrm>
            <a:off x="3744913" y="5418138"/>
            <a:ext cx="5364162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200">
                <a:latin typeface="Calibri" pitchFamily="34" charset="0"/>
                <a:ea typeface="新細明體" pitchFamily="18" charset="-120"/>
              </a:rPr>
              <a:t>mobilizes from one area and then rotates to fill a soft tissue defect in another area.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200">
                <a:latin typeface="Calibri" pitchFamily="34" charset="0"/>
                <a:ea typeface="新細明體" pitchFamily="18" charset="-120"/>
              </a:rPr>
              <a:t>closure of oroantral communications</a:t>
            </a:r>
            <a:endParaRPr lang="en-US" altLang="zh-TW" sz="2200" b="1"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 l="11028" t="3782" r="6266" b="3550"/>
          <a:stretch>
            <a:fillRect/>
          </a:stretch>
        </p:blipFill>
        <p:spPr bwMode="auto">
          <a:xfrm>
            <a:off x="755575" y="1916832"/>
            <a:ext cx="2736000" cy="446879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 l="31583" t="56067" r="21794"/>
          <a:stretch>
            <a:fillRect/>
          </a:stretch>
        </p:blipFill>
        <p:spPr bwMode="auto">
          <a:xfrm>
            <a:off x="4716016" y="1772816"/>
            <a:ext cx="3024336" cy="29049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Gingiva is dissected from the underlying periosteum which is left on the bone and consists of epithelium and thin layer of connective tissue.</a:t>
            </a:r>
          </a:p>
          <a:p>
            <a:endParaRPr lang="en-US" dirty="0" smtClean="0"/>
          </a:p>
          <a:p>
            <a:r>
              <a:rPr lang="en-US" dirty="0" smtClean="0"/>
              <a:t> Sharp dissection is used to produce a partial thickness flap.</a:t>
            </a:r>
            <a:endParaRPr lang="en-US" dirty="0"/>
          </a:p>
        </p:txBody>
      </p:sp>
      <p:sp>
        <p:nvSpPr>
          <p:cNvPr id="4" name="Flowchart: Punched Tape 3"/>
          <p:cNvSpPr/>
          <p:nvPr/>
        </p:nvSpPr>
        <p:spPr>
          <a:xfrm>
            <a:off x="1447800" y="152400"/>
            <a:ext cx="4724400" cy="1066800"/>
          </a:xfrm>
          <a:prstGeom prst="flowChartPunchedTap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SPLIT THICKNESS FLAP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228600"/>
            <a:ext cx="7498080" cy="3581400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Partial-thickness flap is prepared while holding and pulling the flap edge with tissue pliers, turning the blade toward the gingival margin. </a:t>
            </a:r>
          </a:p>
          <a:p>
            <a:endParaRPr lang="en-US" sz="2400" dirty="0" smtClean="0"/>
          </a:p>
          <a:p>
            <a:r>
              <a:rPr lang="en-US" sz="2400" dirty="0" smtClean="0"/>
              <a:t>The flap is dissected slowly from an apico-occlusal direction. </a:t>
            </a:r>
          </a:p>
          <a:p>
            <a:endParaRPr lang="en-US" sz="2400" dirty="0" smtClean="0"/>
          </a:p>
          <a:p>
            <a:r>
              <a:rPr lang="en-US" sz="2400" dirty="0" smtClean="0"/>
              <a:t>To prevent flap penetration, use the side of the blade and hold it parallel to the periosteum to make the incision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893445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1219200" y="228600"/>
            <a:ext cx="7543800" cy="10668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Split Thickness Flap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98080" cy="838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MODIFIED WIDMAN FLAP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600200"/>
          <a:ext cx="763905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8683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UNDISPLACED FLAP PROCEDURE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638288" cy="495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It is also called as </a:t>
            </a:r>
            <a:r>
              <a:rPr lang="en-US" dirty="0" smtClean="0">
                <a:solidFill>
                  <a:schemeClr val="accent3"/>
                </a:solidFill>
              </a:rPr>
              <a:t>Internal bevel gingivectomy </a:t>
            </a:r>
            <a:r>
              <a:rPr lang="en-US" dirty="0" smtClean="0"/>
              <a:t>because the soft tissue pocket wall is removed with the initial incision.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OBJECTIVES:</a:t>
            </a:r>
          </a:p>
          <a:p>
            <a:r>
              <a:rPr lang="en-US" dirty="0" smtClean="0"/>
              <a:t>i. To reduce or eliminate pocket by removing pocket wall.</a:t>
            </a:r>
          </a:p>
          <a:p>
            <a:r>
              <a:rPr lang="en-US" dirty="0" smtClean="0"/>
              <a:t>ii. To improve accessibility for instrumentation.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8683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LATERALLY DISPLACED FLAP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638288" cy="495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A LPPG cannot be performed unless there is significant gingiva lateral to the site of recession. </a:t>
            </a:r>
          </a:p>
          <a:p>
            <a:endParaRPr lang="en-US" sz="2400" dirty="0" smtClean="0"/>
          </a:p>
          <a:p>
            <a:r>
              <a:rPr lang="en-US" sz="2400" dirty="0" smtClean="0"/>
              <a:t>A shallow vestibule also may jeopardize outcomes. </a:t>
            </a:r>
          </a:p>
          <a:p>
            <a:endParaRPr lang="en-US" sz="2400" dirty="0" smtClean="0"/>
          </a:p>
          <a:p>
            <a:r>
              <a:rPr lang="en-US" sz="2400" dirty="0" smtClean="0"/>
              <a:t>Although the use of the LPPG provides an ideal color match, it often is inadequate for the treatment of multiple recessions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0688" cy="944562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i="1" u="sng" dirty="0" smtClean="0">
                <a:solidFill>
                  <a:schemeClr val="tx1"/>
                </a:solidFill>
                <a:effectLst/>
              </a:rPr>
              <a:t>Internal bevel incision—First/ basic incision</a:t>
            </a:r>
            <a:endParaRPr lang="en-US" sz="32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300" dirty="0" smtClean="0"/>
              <a:t>It starts from a </a:t>
            </a:r>
            <a:r>
              <a:rPr lang="en-US" sz="2300" dirty="0" smtClean="0">
                <a:solidFill>
                  <a:srgbClr val="FF0000"/>
                </a:solidFill>
              </a:rPr>
              <a:t>designated area on the gingiva and is directed to an area at or near the crest of the alveolar bone. </a:t>
            </a:r>
          </a:p>
          <a:p>
            <a:endParaRPr lang="en-US" sz="2300" dirty="0" smtClean="0"/>
          </a:p>
          <a:p>
            <a:r>
              <a:rPr lang="en-US" sz="2300" dirty="0" smtClean="0"/>
              <a:t>Given with the help of 11 or 15 no. surgical blade .</a:t>
            </a:r>
          </a:p>
          <a:p>
            <a:endParaRPr lang="en-US" sz="2300" dirty="0" smtClean="0"/>
          </a:p>
          <a:p>
            <a:r>
              <a:rPr lang="en-US" sz="2300" dirty="0" smtClean="0"/>
              <a:t>Morris in 1965 introduced internal bevel incision .</a:t>
            </a:r>
          </a:p>
          <a:p>
            <a:endParaRPr lang="en-US" sz="2300" dirty="0" smtClean="0"/>
          </a:p>
          <a:p>
            <a:r>
              <a:rPr lang="en-US" sz="2300" dirty="0" smtClean="0"/>
              <a:t>It separates the pocket wall from the rest of the mucoperiosteal flap and produced a healthy thin and flexible margin.</a:t>
            </a:r>
          </a:p>
          <a:p>
            <a:endParaRPr lang="en-US" sz="2300" dirty="0" smtClean="0"/>
          </a:p>
          <a:p>
            <a:r>
              <a:rPr lang="en-US" sz="2300" dirty="0" smtClean="0"/>
              <a:t>Also known as REVERSE BEVEL INCISION</a:t>
            </a:r>
          </a:p>
          <a:p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3238"/>
            <a:ext cx="7714488" cy="8683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APICALLY DISPLACED FLAP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0"/>
            <a:ext cx="7638288" cy="3962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600" dirty="0" smtClean="0"/>
              <a:t>i. To eliminate pocket by apically positioning the soft tissue wall of the pocket.</a:t>
            </a:r>
          </a:p>
          <a:p>
            <a:endParaRPr lang="en-US" sz="2600" dirty="0" smtClean="0"/>
          </a:p>
          <a:p>
            <a:r>
              <a:rPr lang="en-US" sz="2600" dirty="0" smtClean="0"/>
              <a:t>ii. To preserve/increase the width of attached gingiva.</a:t>
            </a:r>
          </a:p>
          <a:p>
            <a:endParaRPr lang="en-US" sz="2600" dirty="0" smtClean="0"/>
          </a:p>
          <a:p>
            <a:r>
              <a:rPr lang="en-US" sz="2600" dirty="0" smtClean="0"/>
              <a:t>iii. To improve accessibility.</a:t>
            </a:r>
          </a:p>
          <a:p>
            <a:endParaRPr lang="en-US" dirty="0"/>
          </a:p>
        </p:txBody>
      </p:sp>
      <p:sp>
        <p:nvSpPr>
          <p:cNvPr id="5" name="Flowchart: Stored Data 4"/>
          <p:cNvSpPr/>
          <p:nvPr/>
        </p:nvSpPr>
        <p:spPr>
          <a:xfrm rot="20777056">
            <a:off x="939636" y="2044857"/>
            <a:ext cx="3910184" cy="1325891"/>
          </a:xfrm>
          <a:prstGeom prst="flowChartOnlineStorag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OBJECTIVES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3238"/>
            <a:ext cx="7714488" cy="8683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APICALLY DISPLACED FLAP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7638288" cy="44958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The position of the flap displacement varies depending on the:</a:t>
            </a:r>
          </a:p>
          <a:p>
            <a:endParaRPr lang="en-US" sz="2800" dirty="0" smtClean="0"/>
          </a:p>
          <a:p>
            <a:pPr marL="596646" indent="-514350">
              <a:buNone/>
            </a:pPr>
            <a:r>
              <a:rPr lang="en-US" sz="2800" dirty="0" smtClean="0"/>
              <a:t>1.Thickness of alveolar margin in operating area.</a:t>
            </a:r>
          </a:p>
          <a:p>
            <a:pPr marL="596646" indent="-514350">
              <a:buAutoNum type="arabicPeriod"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2. Width of attached gingiva.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3. Clinical crown length necessary for an abutment.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C:\Users\Admin\Desktop\periodontal-flap-surgery-35-6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4113"/>
          <a:stretch>
            <a:fillRect/>
          </a:stretch>
        </p:blipFill>
        <p:spPr bwMode="auto">
          <a:xfrm>
            <a:off x="1524000" y="762000"/>
            <a:ext cx="7010400" cy="5367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762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APICALLY DISPLACED FLAP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23360" cy="64008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 ADVANTAGES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63440" y="228600"/>
            <a:ext cx="4023360" cy="64008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</a:rPr>
              <a:t>DISADVANTAGES</a:t>
            </a: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74566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endParaRPr lang="en-US" sz="2800" dirty="0" smtClean="0"/>
          </a:p>
          <a:p>
            <a:r>
              <a:rPr lang="en-US" sz="2900" dirty="0" smtClean="0"/>
              <a:t>1.  </a:t>
            </a:r>
            <a:r>
              <a:rPr lang="en-US" sz="3600" dirty="0" smtClean="0"/>
              <a:t>Apically repositioned flap results in </a:t>
            </a:r>
            <a:r>
              <a:rPr lang="en-US" sz="3600" dirty="0" smtClean="0">
                <a:solidFill>
                  <a:srgbClr val="FF0000"/>
                </a:solidFill>
              </a:rPr>
              <a:t>pocket elimination </a:t>
            </a:r>
            <a:r>
              <a:rPr lang="en-US" sz="3600" dirty="0" smtClean="0"/>
              <a:t>and the formation of a normal/physiological length of junctional epithelium whereas the replaced flap results in the formation of a long junctional epithelium which may adhere to the root surface. </a:t>
            </a:r>
          </a:p>
          <a:p>
            <a:endParaRPr lang="en-US" sz="3600" dirty="0" smtClean="0"/>
          </a:p>
          <a:p>
            <a:r>
              <a:rPr lang="en-US" sz="3600" dirty="0" smtClean="0"/>
              <a:t>2. </a:t>
            </a:r>
            <a:r>
              <a:rPr lang="en-US" sz="3600" dirty="0" smtClean="0">
                <a:solidFill>
                  <a:srgbClr val="FF0000"/>
                </a:solidFill>
              </a:rPr>
              <a:t>Preserves attached gingiva </a:t>
            </a:r>
            <a:r>
              <a:rPr lang="en-US" sz="3600" dirty="0" smtClean="0"/>
              <a:t>and increases its width.</a:t>
            </a:r>
          </a:p>
          <a:p>
            <a:endParaRPr lang="en-US" sz="3600" dirty="0" smtClean="0"/>
          </a:p>
          <a:p>
            <a:r>
              <a:rPr lang="en-US" sz="3600" dirty="0" smtClean="0"/>
              <a:t>3. </a:t>
            </a:r>
            <a:r>
              <a:rPr lang="en-US" sz="3600" dirty="0" smtClean="0">
                <a:solidFill>
                  <a:srgbClr val="FF0000"/>
                </a:solidFill>
              </a:rPr>
              <a:t>Establishes gingival morphology </a:t>
            </a:r>
            <a:r>
              <a:rPr lang="en-US" sz="3600" dirty="0" smtClean="0"/>
              <a:t>facilitating good hygiene.</a:t>
            </a:r>
          </a:p>
          <a:p>
            <a:endParaRPr lang="en-US" sz="3600" dirty="0" smtClean="0"/>
          </a:p>
          <a:p>
            <a:r>
              <a:rPr lang="en-US" sz="3600" dirty="0" smtClean="0"/>
              <a:t>4. </a:t>
            </a:r>
            <a:r>
              <a:rPr lang="en-US" sz="3600" dirty="0" smtClean="0">
                <a:solidFill>
                  <a:srgbClr val="FF0000"/>
                </a:solidFill>
              </a:rPr>
              <a:t>Ensures healthy root surface </a:t>
            </a:r>
            <a:r>
              <a:rPr lang="en-US" sz="3600" dirty="0" smtClean="0"/>
              <a:t>necessary for the biologic width on alveolar margin and lengthen clinical crown.</a:t>
            </a:r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745664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sz="2200" dirty="0" smtClean="0"/>
              <a:t>. May</a:t>
            </a:r>
            <a:r>
              <a:rPr lang="en-US" sz="2200" dirty="0" smtClean="0">
                <a:solidFill>
                  <a:srgbClr val="FF0000"/>
                </a:solidFill>
              </a:rPr>
              <a:t> cause esthetic problems </a:t>
            </a:r>
            <a:r>
              <a:rPr lang="en-US" sz="2200" dirty="0" smtClean="0"/>
              <a:t>due to root exposure.</a:t>
            </a:r>
          </a:p>
          <a:p>
            <a:endParaRPr lang="en-US" sz="2200" dirty="0" smtClean="0"/>
          </a:p>
          <a:p>
            <a:r>
              <a:rPr lang="en-US" sz="2200" dirty="0" smtClean="0"/>
              <a:t>2. May</a:t>
            </a:r>
            <a:r>
              <a:rPr lang="en-US" sz="2200" dirty="0" smtClean="0">
                <a:solidFill>
                  <a:srgbClr val="FF0000"/>
                </a:solidFill>
              </a:rPr>
              <a:t> cause attachment loss </a:t>
            </a:r>
            <a:r>
              <a:rPr lang="en-US" sz="2200" dirty="0" smtClean="0"/>
              <a:t>due to surgery.</a:t>
            </a:r>
          </a:p>
          <a:p>
            <a:endParaRPr lang="en-US" sz="2200" dirty="0" smtClean="0"/>
          </a:p>
          <a:p>
            <a:r>
              <a:rPr lang="en-US" sz="2200" dirty="0" smtClean="0"/>
              <a:t>3. May </a:t>
            </a:r>
            <a:r>
              <a:rPr lang="en-US" sz="2200" dirty="0" smtClean="0">
                <a:solidFill>
                  <a:srgbClr val="FF0000"/>
                </a:solidFill>
              </a:rPr>
              <a:t>cause hypersensitivity.</a:t>
            </a:r>
          </a:p>
          <a:p>
            <a:endParaRPr lang="en-US" sz="2200" dirty="0" smtClean="0"/>
          </a:p>
          <a:p>
            <a:r>
              <a:rPr lang="en-US" sz="2200" dirty="0" smtClean="0"/>
              <a:t>4. May </a:t>
            </a:r>
            <a:r>
              <a:rPr lang="en-US" sz="2200" dirty="0" smtClean="0">
                <a:solidFill>
                  <a:srgbClr val="FF0000"/>
                </a:solidFill>
              </a:rPr>
              <a:t>increase the risk of root caries.</a:t>
            </a:r>
          </a:p>
          <a:p>
            <a:endParaRPr lang="en-US" sz="2200" dirty="0" smtClean="0"/>
          </a:p>
          <a:p>
            <a:r>
              <a:rPr lang="en-US" sz="2200" dirty="0" smtClean="0"/>
              <a:t>5. </a:t>
            </a:r>
            <a:r>
              <a:rPr lang="en-US" sz="2200" dirty="0" smtClean="0">
                <a:solidFill>
                  <a:srgbClr val="FF0000"/>
                </a:solidFill>
              </a:rPr>
              <a:t>Possibility of exposure of furcations and root</a:t>
            </a:r>
            <a:r>
              <a:rPr lang="en-US" sz="2200" dirty="0" smtClean="0"/>
              <a:t>s, which complicates postoperative supragingival plaque control.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98080" cy="8683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PAPILLA PRESERVATION FLAP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19200" y="1295400"/>
            <a:ext cx="3429000" cy="52578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Indications:</a:t>
            </a:r>
            <a:endParaRPr lang="en-US" u="sng" dirty="0" smtClean="0"/>
          </a:p>
          <a:p>
            <a:r>
              <a:rPr lang="en-US" sz="2600" dirty="0" smtClean="0"/>
              <a:t>i. Diastema region.</a:t>
            </a:r>
          </a:p>
          <a:p>
            <a:r>
              <a:rPr lang="en-US" sz="2600" dirty="0" smtClean="0"/>
              <a:t>ii. Bone grafting areas.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u="sng" dirty="0" smtClean="0"/>
              <a:t>Contraindication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sz="2600" dirty="0" smtClean="0"/>
              <a:t>i. Narrow embrasures.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800600" y="1371600"/>
            <a:ext cx="4038600" cy="518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3200" b="1" u="sng" dirty="0" smtClean="0"/>
              <a:t>Advantages:</a:t>
            </a:r>
            <a:endParaRPr lang="en-US" sz="3200" u="sng" dirty="0" smtClean="0"/>
          </a:p>
          <a:p>
            <a:endParaRPr lang="en-US" sz="3200" dirty="0" smtClean="0"/>
          </a:p>
          <a:p>
            <a:r>
              <a:rPr lang="en-US" sz="3200" dirty="0" smtClean="0"/>
              <a:t> i. </a:t>
            </a:r>
            <a:r>
              <a:rPr lang="en-US" sz="2800" dirty="0" smtClean="0"/>
              <a:t>Esthetically pleasing.</a:t>
            </a:r>
          </a:p>
          <a:p>
            <a:r>
              <a:rPr lang="en-US" sz="2800" dirty="0" smtClean="0"/>
              <a:t> ii. Primary coverage of implant.</a:t>
            </a:r>
          </a:p>
          <a:p>
            <a:r>
              <a:rPr lang="en-US" sz="2800" dirty="0" smtClean="0"/>
              <a:t> iii. Prevents postoperative tissue craters.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b="1" u="sng" dirty="0" smtClean="0"/>
              <a:t>Disadvantages:</a:t>
            </a:r>
          </a:p>
          <a:p>
            <a:endParaRPr lang="en-US" sz="3200" dirty="0" smtClean="0"/>
          </a:p>
          <a:p>
            <a:r>
              <a:rPr lang="en-US" sz="3200" dirty="0" smtClean="0"/>
              <a:t>i. </a:t>
            </a:r>
            <a:r>
              <a:rPr lang="en-US" sz="2800" dirty="0" smtClean="0"/>
              <a:t>Technically difficult.</a:t>
            </a:r>
          </a:p>
          <a:p>
            <a:r>
              <a:rPr lang="en-US" sz="2800" dirty="0" smtClean="0"/>
              <a:t>ii. Time consuming</a:t>
            </a:r>
            <a:r>
              <a:rPr lang="en-US" sz="2800" b="1" dirty="0" smtClean="0"/>
              <a:t>.</a:t>
            </a:r>
            <a:endParaRPr lang="en-US" sz="280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C:\Users\Admin\Desktop\modified-papilla-preservation-technique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346"/>
          <a:stretch>
            <a:fillRect/>
          </a:stretch>
        </p:blipFill>
        <p:spPr bwMode="auto">
          <a:xfrm>
            <a:off x="1066800" y="457200"/>
            <a:ext cx="7772400" cy="5943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PALATAL FLAP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22098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smtClean="0"/>
              <a:t>Indications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i. Areas that require osseous surgery.</a:t>
            </a:r>
          </a:p>
          <a:p>
            <a:pPr>
              <a:buNone/>
            </a:pPr>
            <a:r>
              <a:rPr lang="en-US" dirty="0" smtClean="0"/>
              <a:t>ii. Pocket elimination.</a:t>
            </a:r>
          </a:p>
          <a:p>
            <a:pPr>
              <a:buNone/>
            </a:pPr>
            <a:r>
              <a:rPr lang="en-US" dirty="0" smtClean="0"/>
              <a:t>iii. Reduction of enlarged and bulbous tissue.</a:t>
            </a:r>
          </a:p>
          <a:p>
            <a:endParaRPr lang="en-US" dirty="0"/>
          </a:p>
        </p:txBody>
      </p:sp>
      <p:pic>
        <p:nvPicPr>
          <p:cNvPr id="5122" name="Picture 2" descr="C:\Users\Admin\Desktop\download.jpg"/>
          <p:cNvPicPr>
            <a:picLocks noChangeAspect="1" noChangeArrowheads="1"/>
          </p:cNvPicPr>
          <p:nvPr/>
        </p:nvPicPr>
        <p:blipFill>
          <a:blip r:embed="rId2" cstate="print"/>
          <a:srcRect r="21928" b="20624"/>
          <a:stretch>
            <a:fillRect/>
          </a:stretch>
        </p:blipFill>
        <p:spPr bwMode="auto">
          <a:xfrm>
            <a:off x="2971800" y="4191000"/>
            <a:ext cx="358140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6397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PALATAL FLAP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35608" y="2286000"/>
            <a:ext cx="7498080" cy="39624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</a:rPr>
              <a:t>Special care must be taken performing a palatal flap due to several anatomic structures: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• Greater palatine artery and nerve </a:t>
            </a:r>
            <a:r>
              <a:rPr lang="en-US" dirty="0" smtClean="0"/>
              <a:t>may be damaged if flap reflection is extensive in molar region.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Palatal exostoses present in molar region</a:t>
            </a:r>
            <a:r>
              <a:rPr lang="en-US" dirty="0" smtClean="0"/>
              <a:t> in 1/3rd of the patient. It creates thin tissue in the region and make proper flap margin placement difficult.</a:t>
            </a: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Incisive papilla present in anterior palate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• Presence of palatal rugae at or near the flap margin </a:t>
            </a:r>
            <a:r>
              <a:rPr lang="en-US" dirty="0" smtClean="0"/>
              <a:t>create poor gingival margin contours postsurgically.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28800" y="990600"/>
            <a:ext cx="67818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Contraindication: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It is contraindicated when the palate is broad and shallow.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762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SUTURING TECHNIQUES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1067884"/>
          <a:ext cx="7543800" cy="5561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907"/>
                <a:gridCol w="4017893"/>
              </a:tblGrid>
              <a:tr h="3813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FLAP PROCEDURE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SUTURING TECHNIQUE</a:t>
                      </a:r>
                      <a:endParaRPr lang="en-US" dirty="0"/>
                    </a:p>
                  </a:txBody>
                  <a:tcPr/>
                </a:tc>
              </a:tr>
              <a:tr h="6038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MODIFIED WIDMAN FLAP PROCEDURE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Interdental suturing</a:t>
                      </a:r>
                      <a:endParaRPr lang="en-US" dirty="0"/>
                    </a:p>
                  </a:txBody>
                  <a:tcPr/>
                </a:tc>
              </a:tr>
              <a:tr h="381361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UNDISPLACED FLAP PROCEDURE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Continuous sling suture</a:t>
                      </a:r>
                      <a:endParaRPr lang="en-US" dirty="0"/>
                    </a:p>
                  </a:txBody>
                  <a:tcPr/>
                </a:tc>
              </a:tr>
              <a:tr h="2669528">
                <a:tc>
                  <a:txBody>
                    <a:bodyPr/>
                    <a:lstStyle/>
                    <a:p>
                      <a:pPr algn="ctr"/>
                      <a:endParaRPr kumimoji="0"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APICALLY DISPLACED FLAP PROCEDURE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Interrupted sutures at the mesial and distal vertical incisions.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rtl="0">
                        <a:buFont typeface="Arial" pitchFamily="34" charset="0"/>
                        <a:buChar char="•"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Full thickness flap by</a:t>
                      </a:r>
                      <a:r>
                        <a:rPr kumimoji="0" lang="en-US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sling suture.</a:t>
                      </a:r>
                    </a:p>
                    <a:p>
                      <a:pPr rtl="0"/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>
                        <a:buFont typeface="Arial" pitchFamily="34" charset="0"/>
                        <a:buChar char="•"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Partial thickness flap is secured with direct loop suture or a combination of loop and anchor suture. </a:t>
                      </a:r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  <a:tr h="1525444">
                <a:tc>
                  <a:txBody>
                    <a:bodyPr/>
                    <a:lstStyle/>
                    <a:p>
                      <a:r>
                        <a:rPr kumimoji="0"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PAPILLA PRESERVATION FLAP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Cross mattress suture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en-US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Alternatively, a direct suture of the semilunar incisions can be done as the only means of flap closure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858000" cy="309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3429000"/>
              </a:tblGrid>
              <a:tr h="10329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2933">
                <a:tc>
                  <a:txBody>
                    <a:bodyPr/>
                    <a:lstStyle/>
                    <a:p>
                      <a:r>
                        <a:rPr lang="en-US" dirty="0" smtClean="0"/>
                        <a:t> CORONALLY ADVANCED FLAP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Interrupted sutures.</a:t>
                      </a:r>
                      <a:endParaRPr lang="en-US" dirty="0"/>
                    </a:p>
                  </a:txBody>
                  <a:tcPr/>
                </a:tc>
              </a:tr>
              <a:tr h="1032933">
                <a:tc>
                  <a:txBody>
                    <a:bodyPr/>
                    <a:lstStyle/>
                    <a:p>
                      <a:r>
                        <a:rPr lang="en-US" dirty="0" smtClean="0"/>
                        <a:t>  LATERALLY</a:t>
                      </a:r>
                      <a:r>
                        <a:rPr lang="en-US" baseline="0" dirty="0" smtClean="0"/>
                        <a:t> DISPLACED FLAP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Interrupted sutures.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he-periodontal-flap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40" t="8351" r="13479" b="37474"/>
          <a:stretch>
            <a:fillRect/>
          </a:stretch>
        </p:blipFill>
        <p:spPr bwMode="auto">
          <a:xfrm>
            <a:off x="4343400" y="304800"/>
            <a:ext cx="4648200" cy="3429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371600"/>
            <a:ext cx="39624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A:  INTERNAL BEVEL INCISION to reflect Partial Thickness Flap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286000"/>
            <a:ext cx="39624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 :  INTERNAL BEVEL INCISION to reflect Full Thickness Flap</a:t>
            </a:r>
            <a:endParaRPr lang="en-US" dirty="0"/>
          </a:p>
        </p:txBody>
      </p:sp>
      <p:pic>
        <p:nvPicPr>
          <p:cNvPr id="1028" name="Picture 4" descr="Image result for internal bevel inci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5927" y="4495800"/>
            <a:ext cx="3076073" cy="1646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0" name="AutoShape 6" descr="Image result for internal bevel inc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2" name="AutoShape 8" descr="Image result for internal bevel inc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C:\Users\Adm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1661" y="4495800"/>
            <a:ext cx="3134139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imensionsofdentalhygiene.com/uploadedImages/DDH/Magazine/2013/10_October/Features/surgery-1-comparison-of-periodontal-surge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10600" cy="617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790688" cy="381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1. It removes the pocket lining.</a:t>
            </a:r>
          </a:p>
          <a:p>
            <a:endParaRPr lang="en-US" sz="2400" dirty="0" smtClean="0"/>
          </a:p>
          <a:p>
            <a:r>
              <a:rPr lang="en-US" sz="2400" dirty="0" smtClean="0"/>
              <a:t>2. It conserves the relatively uninvolved outer surface of the gingiva.</a:t>
            </a:r>
          </a:p>
          <a:p>
            <a:endParaRPr lang="en-US" sz="2400" dirty="0" smtClean="0"/>
          </a:p>
          <a:p>
            <a:r>
              <a:rPr lang="en-US" sz="2400" dirty="0" smtClean="0"/>
              <a:t>3. It produces a sharp, thin flap margin for adaptation to the bone–tooth junction</a:t>
            </a:r>
            <a:endParaRPr lang="en-US" sz="2400" dirty="0"/>
          </a:p>
        </p:txBody>
      </p:sp>
      <p:sp>
        <p:nvSpPr>
          <p:cNvPr id="5" name="Oval Callout 4"/>
          <p:cNvSpPr/>
          <p:nvPr/>
        </p:nvSpPr>
        <p:spPr>
          <a:xfrm>
            <a:off x="4267200" y="304800"/>
            <a:ext cx="4572000" cy="1828800"/>
          </a:xfrm>
          <a:prstGeom prst="wedgeEllipse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OBJECTIVES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790688" cy="381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If :</a:t>
            </a:r>
          </a:p>
          <a:p>
            <a:r>
              <a:rPr lang="en-US" sz="2400" dirty="0" smtClean="0"/>
              <a:t>1. There is a sufficient band of attached gingiva.</a:t>
            </a:r>
          </a:p>
          <a:p>
            <a:endParaRPr lang="en-US" sz="2400" dirty="0" smtClean="0"/>
          </a:p>
          <a:p>
            <a:r>
              <a:rPr lang="en-US" sz="2400" dirty="0" smtClean="0"/>
              <a:t>2. Thick gingiva (such as palatal gingiva).</a:t>
            </a:r>
          </a:p>
          <a:p>
            <a:endParaRPr lang="en-US" sz="2400" dirty="0" smtClean="0"/>
          </a:p>
          <a:p>
            <a:r>
              <a:rPr lang="en-US" sz="2400" dirty="0" smtClean="0"/>
              <a:t>3. Deep periodontal pockets and bone defect.</a:t>
            </a:r>
          </a:p>
          <a:p>
            <a:endParaRPr lang="en-US" sz="2400" dirty="0" smtClean="0"/>
          </a:p>
          <a:p>
            <a:r>
              <a:rPr lang="en-US" sz="2400" dirty="0" smtClean="0"/>
              <a:t>4. Desire to lengthen clinical crown.</a:t>
            </a:r>
          </a:p>
          <a:p>
            <a:endParaRPr lang="en-US" sz="2400" dirty="0" smtClean="0"/>
          </a:p>
        </p:txBody>
      </p:sp>
      <p:sp>
        <p:nvSpPr>
          <p:cNvPr id="5" name="Oval Callout 4"/>
          <p:cNvSpPr/>
          <p:nvPr/>
        </p:nvSpPr>
        <p:spPr>
          <a:xfrm>
            <a:off x="3962400" y="304800"/>
            <a:ext cx="4876800" cy="1828800"/>
          </a:xfrm>
          <a:prstGeom prst="wedgeEllipseCallou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INDICATIONS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90688" cy="944562"/>
          </a:xfr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 </a:t>
            </a:r>
            <a:r>
              <a:rPr lang="en-US" sz="3200" i="1" dirty="0" smtClean="0">
                <a:solidFill>
                  <a:schemeClr val="tx1"/>
                </a:solidFill>
              </a:rPr>
              <a:t>Crevicular/Sulcular incision</a:t>
            </a:r>
            <a:r>
              <a:rPr lang="en-US" sz="3200" dirty="0" smtClean="0">
                <a:solidFill>
                  <a:schemeClr val="tx1"/>
                </a:solidFill>
              </a:rPr>
              <a:t>—</a:t>
            </a:r>
            <a:r>
              <a:rPr lang="en-US" sz="3200" i="1" dirty="0" smtClean="0">
                <a:solidFill>
                  <a:schemeClr val="tx1"/>
                </a:solidFill>
              </a:rPr>
              <a:t>Second incision</a:t>
            </a:r>
            <a:r>
              <a:rPr lang="en-US" sz="3200" dirty="0" smtClean="0"/>
              <a:t>.</a:t>
            </a:r>
            <a:endParaRPr lang="en-US" sz="3200" b="1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19200"/>
            <a:ext cx="7790688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 </a:t>
            </a:r>
          </a:p>
          <a:p>
            <a:r>
              <a:rPr lang="en-US" sz="2400" dirty="0" smtClean="0"/>
              <a:t>It is</a:t>
            </a:r>
            <a:r>
              <a:rPr lang="en-US" sz="2400" dirty="0" smtClean="0">
                <a:solidFill>
                  <a:srgbClr val="FF0000"/>
                </a:solidFill>
              </a:rPr>
              <a:t> made from the base of the </a:t>
            </a:r>
            <a:r>
              <a:rPr lang="en-US" sz="2400" dirty="0" err="1" smtClean="0">
                <a:solidFill>
                  <a:srgbClr val="FF0000"/>
                </a:solidFill>
              </a:rPr>
              <a:t>sulcus</a:t>
            </a:r>
            <a:r>
              <a:rPr lang="en-US" sz="2400" dirty="0" smtClean="0">
                <a:solidFill>
                  <a:srgbClr val="FF0000"/>
                </a:solidFill>
              </a:rPr>
              <a:t> to the crest of the alveolar bone. </a:t>
            </a:r>
          </a:p>
          <a:p>
            <a:endParaRPr lang="en-US" sz="2400" dirty="0" smtClean="0"/>
          </a:p>
          <a:p>
            <a:r>
              <a:rPr lang="en-US" sz="2400" dirty="0" smtClean="0"/>
              <a:t>This incision is carried around the entire tooth with the help of 12 no. surgical blade.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crevicular inci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5052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43200" y="4876800"/>
            <a:ext cx="4572000" cy="13716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CREVICULAR INCISION from base of the pocket  to crest of alveolar bone.</a:t>
            </a:r>
            <a:endParaRPr lang="en-US" dirty="0"/>
          </a:p>
        </p:txBody>
      </p:sp>
      <p:pic>
        <p:nvPicPr>
          <p:cNvPr id="34821" name="Picture 5" descr="C:\Users\Admin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34524"/>
            <a:ext cx="3762375" cy="2832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1092</TotalTime>
  <Words>1617</Words>
  <Application>Microsoft Office PowerPoint</Application>
  <PresentationFormat>On-screen Show (4:3)</PresentationFormat>
  <Paragraphs>341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Solstice</vt:lpstr>
      <vt:lpstr>INCISIONS AND FLAP DESIGN</vt:lpstr>
      <vt:lpstr>VARIOUS INCISIONS USED IN PERIODONTAL SURGERY</vt:lpstr>
      <vt:lpstr>Slide 3</vt:lpstr>
      <vt:lpstr>Internal bevel incision—First/ basic incision</vt:lpstr>
      <vt:lpstr>Slide 5</vt:lpstr>
      <vt:lpstr>Slide 6</vt:lpstr>
      <vt:lpstr>Slide 7</vt:lpstr>
      <vt:lpstr> Crevicular/Sulcular incision—Second incision.</vt:lpstr>
      <vt:lpstr>Slide 9</vt:lpstr>
      <vt:lpstr>Slide 10</vt:lpstr>
      <vt:lpstr>  Interdental incision: Third incision.</vt:lpstr>
      <vt:lpstr>Slide 12</vt:lpstr>
      <vt:lpstr>Slide 13</vt:lpstr>
      <vt:lpstr>Slide 14</vt:lpstr>
      <vt:lpstr>Slide 15</vt:lpstr>
      <vt:lpstr>Slide 16</vt:lpstr>
      <vt:lpstr>Slide 17</vt:lpstr>
      <vt:lpstr>OBJECTIVES OF PERIODONTAL FLAP</vt:lpstr>
      <vt:lpstr>PRINCIPLES OF FLAP DESIGN</vt:lpstr>
      <vt:lpstr>Slide 20</vt:lpstr>
      <vt:lpstr>PRINCIPLES OF FLAP DESIGN</vt:lpstr>
      <vt:lpstr>Slide 22</vt:lpstr>
      <vt:lpstr>CLASSIFICATION OF PERIODONTAL FLAPS</vt:lpstr>
      <vt:lpstr>CLASSIFICATION OF PERIODONTAL FLAPS</vt:lpstr>
      <vt:lpstr>CLASSIFICATION OF PERIODONTAL FLAPS</vt:lpstr>
      <vt:lpstr>Slide 26</vt:lpstr>
      <vt:lpstr>Types of Mucoperiosteal Flaps</vt:lpstr>
      <vt:lpstr>Types of Mucoperiosteal Flaps</vt:lpstr>
      <vt:lpstr>Types of Mucoperiosteal Flaps</vt:lpstr>
      <vt:lpstr>Types of Mucoperiosteal Flaps</vt:lpstr>
      <vt:lpstr>Types of Mucoperiosteal Flaps</vt:lpstr>
      <vt:lpstr>Types of Mucoperiosteal Flaps</vt:lpstr>
      <vt:lpstr>     Types of Mucoperiosteal Flaps</vt:lpstr>
      <vt:lpstr>Slide 34</vt:lpstr>
      <vt:lpstr>Slide 35</vt:lpstr>
      <vt:lpstr>Slide 36</vt:lpstr>
      <vt:lpstr>MODIFIED WIDMAN FLAP</vt:lpstr>
      <vt:lpstr>UNDISPLACED FLAP PROCEDURE</vt:lpstr>
      <vt:lpstr>LATERALLY DISPLACED FLAP</vt:lpstr>
      <vt:lpstr>APICALLY DISPLACED FLAP</vt:lpstr>
      <vt:lpstr>APICALLY DISPLACED FLAP</vt:lpstr>
      <vt:lpstr>Slide 42</vt:lpstr>
      <vt:lpstr>APICALLY DISPLACED FLAP</vt:lpstr>
      <vt:lpstr>PAPILLA PRESERVATION FLAP</vt:lpstr>
      <vt:lpstr>Slide 45</vt:lpstr>
      <vt:lpstr>PALATAL FLAP</vt:lpstr>
      <vt:lpstr>PALATAL FLAP</vt:lpstr>
      <vt:lpstr>SUTURING TECHNIQUES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INCISIONS AND FLAP DESIGN</dc:title>
  <dc:creator>Admin</dc:creator>
  <cp:lastModifiedBy>user</cp:lastModifiedBy>
  <cp:revision>14</cp:revision>
  <dcterms:created xsi:type="dcterms:W3CDTF">2016-02-25T19:55:46Z</dcterms:created>
  <dcterms:modified xsi:type="dcterms:W3CDTF">2018-02-19T06:40:01Z</dcterms:modified>
</cp:coreProperties>
</file>