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324" r:id="rId5"/>
    <p:sldId id="259" r:id="rId6"/>
    <p:sldId id="308" r:id="rId7"/>
    <p:sldId id="260" r:id="rId8"/>
    <p:sldId id="261" r:id="rId9"/>
    <p:sldId id="325" r:id="rId10"/>
    <p:sldId id="262" r:id="rId11"/>
    <p:sldId id="290" r:id="rId12"/>
    <p:sldId id="263" r:id="rId13"/>
    <p:sldId id="291" r:id="rId14"/>
    <p:sldId id="264" r:id="rId15"/>
    <p:sldId id="293" r:id="rId16"/>
    <p:sldId id="265" r:id="rId17"/>
    <p:sldId id="294" r:id="rId18"/>
    <p:sldId id="295" r:id="rId19"/>
    <p:sldId id="266" r:id="rId20"/>
    <p:sldId id="268" r:id="rId21"/>
    <p:sldId id="309" r:id="rId22"/>
    <p:sldId id="271" r:id="rId23"/>
    <p:sldId id="274" r:id="rId24"/>
    <p:sldId id="275" r:id="rId25"/>
    <p:sldId id="284" r:id="rId26"/>
    <p:sldId id="285" r:id="rId27"/>
    <p:sldId id="288" r:id="rId28"/>
    <p:sldId id="289" r:id="rId29"/>
    <p:sldId id="296" r:id="rId30"/>
    <p:sldId id="297" r:id="rId31"/>
    <p:sldId id="328" r:id="rId32"/>
    <p:sldId id="298" r:id="rId33"/>
    <p:sldId id="299" r:id="rId34"/>
    <p:sldId id="315" r:id="rId35"/>
    <p:sldId id="301" r:id="rId36"/>
    <p:sldId id="302" r:id="rId37"/>
    <p:sldId id="317" r:id="rId38"/>
    <p:sldId id="303" r:id="rId39"/>
    <p:sldId id="319" r:id="rId40"/>
    <p:sldId id="304" r:id="rId41"/>
    <p:sldId id="329" r:id="rId42"/>
    <p:sldId id="307" r:id="rId43"/>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723" autoAdjust="0"/>
  </p:normalViewPr>
  <p:slideViewPr>
    <p:cSldViewPr>
      <p:cViewPr varScale="1">
        <p:scale>
          <a:sx n="69" d="100"/>
          <a:sy n="69" d="100"/>
        </p:scale>
        <p:origin x="-14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7782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77828" name="Rectangle 4"/>
          <p:cNvSpPr>
            <a:spLocks noGrp="1" noChangeArrowheads="1"/>
          </p:cNvSpPr>
          <p:nvPr>
            <p:ph type="dt" sz="half" idx="2"/>
          </p:nvPr>
        </p:nvSpPr>
        <p:spPr/>
        <p:txBody>
          <a:bodyPr/>
          <a:lstStyle>
            <a:lvl1pPr>
              <a:buClrTx/>
              <a:defRPr/>
            </a:lvl1pPr>
          </a:lstStyle>
          <a:p>
            <a:endParaRPr lang="en-US"/>
          </a:p>
        </p:txBody>
      </p:sp>
      <p:sp>
        <p:nvSpPr>
          <p:cNvPr id="77829" name="Rectangle 5"/>
          <p:cNvSpPr>
            <a:spLocks noGrp="1" noChangeArrowheads="1"/>
          </p:cNvSpPr>
          <p:nvPr>
            <p:ph type="ftr" sz="quarter" idx="3"/>
          </p:nvPr>
        </p:nvSpPr>
        <p:spPr/>
        <p:txBody>
          <a:bodyPr/>
          <a:lstStyle>
            <a:lvl1pPr>
              <a:buClrTx/>
              <a:defRPr/>
            </a:lvl1pPr>
          </a:lstStyle>
          <a:p>
            <a:endParaRPr lang="en-US"/>
          </a:p>
        </p:txBody>
      </p:sp>
      <p:sp>
        <p:nvSpPr>
          <p:cNvPr id="77830" name="Rectangle 6"/>
          <p:cNvSpPr>
            <a:spLocks noGrp="1" noChangeArrowheads="1"/>
          </p:cNvSpPr>
          <p:nvPr>
            <p:ph type="sldNum" sz="quarter" idx="4"/>
          </p:nvPr>
        </p:nvSpPr>
        <p:spPr/>
        <p:txBody>
          <a:bodyPr/>
          <a:lstStyle>
            <a:lvl1pPr>
              <a:buClrTx/>
              <a:defRPr/>
            </a:lvl1pPr>
          </a:lstStyle>
          <a:p>
            <a:fld id="{D2F8DE88-EEE9-47A5-BEAB-FB0CE47536E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338CC9-1B76-4C2F-AD08-8BF4A733D42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FC4DF-FE89-42F3-BF76-E354E79CC3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B22D11-E980-41CE-B486-A179407FA9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2D0E60-5B23-45B5-A257-5BFBDE720F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209458-DE0E-46ED-B8A0-93F74D882E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29BB71-438D-401D-94A8-DEC2DD869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D6723C-9E72-4B15-9AB2-A91F1EEDFF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A97BA9-F379-4643-9FB1-B36B8071B5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639233-BD2C-43E4-A4DC-007DEF7E8B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17F7DC-16AB-4F1D-832F-F075EA1272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fld id="{AF5EDE92-42BE-406F-9BF0-ACB94F747F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214282" y="428604"/>
            <a:ext cx="8929718" cy="1428760"/>
          </a:xfrm>
        </p:spPr>
        <p:txBody>
          <a:bodyPr/>
          <a:lstStyle/>
          <a:p>
            <a:r>
              <a:rPr lang="en-US" sz="4000" cap="all" dirty="0" smtClean="0"/>
              <a:t>The  </a:t>
            </a:r>
            <a:r>
              <a:rPr lang="en-US" sz="4000" cap="all" dirty="0" err="1" smtClean="0"/>
              <a:t>periodontic</a:t>
            </a:r>
            <a:r>
              <a:rPr lang="en-US" sz="4000" cap="all" dirty="0" smtClean="0"/>
              <a:t>-endodontic        </a:t>
            </a:r>
            <a:br>
              <a:rPr lang="en-US" sz="4000" cap="all" dirty="0" smtClean="0"/>
            </a:br>
            <a:r>
              <a:rPr lang="en-US" sz="4000" cap="all" dirty="0"/>
              <a:t> </a:t>
            </a:r>
            <a:r>
              <a:rPr lang="en-US" sz="4000" cap="all" dirty="0" smtClean="0"/>
              <a:t>              LESIONS</a:t>
            </a:r>
            <a:endParaRPr lang="en-US" sz="4000" cap="all" dirty="0"/>
          </a:p>
        </p:txBody>
      </p:sp>
      <p:pic>
        <p:nvPicPr>
          <p:cNvPr id="4" name="Picture 3" descr="E:\Desktop\vital378-i1.jpg"/>
          <p:cNvPicPr>
            <a:picLocks noChangeAspect="1" noChangeArrowheads="1"/>
          </p:cNvPicPr>
          <p:nvPr/>
        </p:nvPicPr>
        <p:blipFill>
          <a:blip r:embed="rId2" cstate="print"/>
          <a:srcRect/>
          <a:stretch>
            <a:fillRect/>
          </a:stretch>
        </p:blipFill>
        <p:spPr bwMode="auto">
          <a:xfrm>
            <a:off x="357158" y="2000240"/>
            <a:ext cx="1928794" cy="170655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62" y="274638"/>
            <a:ext cx="8091513" cy="1143000"/>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357158" y="357166"/>
            <a:ext cx="8663017" cy="5768997"/>
          </a:xfrm>
        </p:spPr>
        <p:txBody>
          <a:bodyPr/>
          <a:lstStyle/>
          <a:p>
            <a:pPr marL="514350" indent="-514350">
              <a:buNone/>
            </a:pPr>
            <a:r>
              <a:rPr lang="en-US" sz="2600" b="1" cap="all" dirty="0" smtClean="0"/>
              <a:t>                        apical foramen</a:t>
            </a:r>
            <a:r>
              <a:rPr lang="en-US" sz="2600" b="1" cap="all" baseline="30000" dirty="0" smtClean="0"/>
              <a:t>2</a:t>
            </a:r>
            <a:r>
              <a:rPr lang="en-US" sz="2600" b="1" cap="all" dirty="0" smtClean="0"/>
              <a:t>:</a:t>
            </a:r>
          </a:p>
          <a:p>
            <a:pPr marL="514350" indent="-514350">
              <a:buNone/>
            </a:pPr>
            <a:endParaRPr lang="en-US" sz="2600" b="1" cap="all" dirty="0" smtClean="0"/>
          </a:p>
          <a:p>
            <a:pPr marL="514350" indent="-514350"/>
            <a:r>
              <a:rPr lang="en-US" sz="2600" dirty="0" smtClean="0"/>
              <a:t>Major connections between periodontal and </a:t>
            </a:r>
            <a:r>
              <a:rPr lang="en-US" sz="2600" dirty="0" err="1" smtClean="0"/>
              <a:t>pulpal</a:t>
            </a:r>
            <a:r>
              <a:rPr lang="en-US" sz="2600" dirty="0" smtClean="0"/>
              <a:t> tissues and direct route of communication.</a:t>
            </a:r>
          </a:p>
          <a:p>
            <a:pPr marL="514350" indent="-514350">
              <a:buNone/>
            </a:pPr>
            <a:r>
              <a:rPr lang="en-US" sz="2600" dirty="0" smtClean="0"/>
              <a:t> </a:t>
            </a:r>
          </a:p>
          <a:p>
            <a:r>
              <a:rPr lang="en-US" sz="2600" dirty="0" smtClean="0"/>
              <a:t>The apex is also a portal of entry of inflammatory by products from deep periodontal pockets to the pulp.</a:t>
            </a:r>
            <a:endParaRPr lang="en-IN" sz="2600" dirty="0" smtClean="0"/>
          </a:p>
          <a:p>
            <a:endParaRPr lang="en-US" sz="2600" dirty="0" smtClean="0"/>
          </a:p>
          <a:p>
            <a:r>
              <a:rPr lang="en-US" sz="2600" dirty="0" err="1" smtClean="0"/>
              <a:t>Pulpal</a:t>
            </a:r>
            <a:r>
              <a:rPr lang="en-US" sz="2600" dirty="0" smtClean="0"/>
              <a:t> inflammation or pulp necrosis extends into the </a:t>
            </a:r>
            <a:r>
              <a:rPr lang="en-US" sz="2600" dirty="0" err="1" smtClean="0"/>
              <a:t>periapical</a:t>
            </a:r>
            <a:r>
              <a:rPr lang="en-US" sz="2600" dirty="0" smtClean="0"/>
              <a:t> tissues causing a local inflammatory response accompanied by bone and root </a:t>
            </a:r>
            <a:r>
              <a:rPr lang="en-US" sz="2600" dirty="0" err="1" smtClean="0"/>
              <a:t>resorption</a:t>
            </a:r>
            <a:endParaRPr lang="en-IN"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582594"/>
          </a:xfrm>
          <a:solidFill>
            <a:schemeClr val="bg1">
              <a:lumMod val="10000"/>
            </a:schemeClr>
          </a:solidFill>
          <a:ln>
            <a:solidFill>
              <a:schemeClr val="accent1"/>
            </a:solidFill>
          </a:ln>
        </p:spPr>
        <p:txBody>
          <a:bodyPr/>
          <a:lstStyle/>
          <a:p>
            <a:r>
              <a:rPr lang="en-IN" sz="2400" dirty="0" smtClean="0">
                <a:solidFill>
                  <a:srgbClr val="FFFF00"/>
                </a:solidFill>
                <a:latin typeface="Times New Roman" pitchFamily="18" charset="0"/>
                <a:cs typeface="Times New Roman" pitchFamily="18" charset="0"/>
              </a:rPr>
              <a:t>                               Image showing apical foramen</a:t>
            </a:r>
            <a:endParaRPr lang="en-IN" sz="2400" dirty="0">
              <a:solidFill>
                <a:srgbClr val="FFFF00"/>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endParaRPr lang="en-IN"/>
          </a:p>
        </p:txBody>
      </p:sp>
      <p:sp>
        <p:nvSpPr>
          <p:cNvPr id="4" name="Content Placeholder 3"/>
          <p:cNvSpPr>
            <a:spLocks noGrp="1"/>
          </p:cNvSpPr>
          <p:nvPr>
            <p:ph sz="half" idx="2"/>
          </p:nvPr>
        </p:nvSpPr>
        <p:spPr/>
        <p:txBody>
          <a:bodyPr/>
          <a:lstStyle/>
          <a:p>
            <a:endParaRPr lang="en-IN" dirty="0"/>
          </a:p>
        </p:txBody>
      </p:sp>
      <p:pic>
        <p:nvPicPr>
          <p:cNvPr id="7" name="Picture 2" descr="C:\Users\aakriti\Desktop\14274_60_1.jpg"/>
          <p:cNvPicPr>
            <a:picLocks noChangeAspect="1" noChangeArrowheads="1"/>
          </p:cNvPicPr>
          <p:nvPr/>
        </p:nvPicPr>
        <p:blipFill>
          <a:blip r:embed="rId2" cstate="print"/>
          <a:srcRect/>
          <a:stretch>
            <a:fillRect/>
          </a:stretch>
        </p:blipFill>
        <p:spPr bwMode="auto">
          <a:xfrm>
            <a:off x="3214678" y="1857364"/>
            <a:ext cx="3057525" cy="3929066"/>
          </a:xfrm>
          <a:prstGeom prst="rect">
            <a:avLst/>
          </a:prstGeom>
          <a:noFill/>
        </p:spPr>
      </p:pic>
      <p:sp>
        <p:nvSpPr>
          <p:cNvPr id="8" name="Title 1"/>
          <p:cNvSpPr txBox="1">
            <a:spLocks/>
          </p:cNvSpPr>
          <p:nvPr/>
        </p:nvSpPr>
        <p:spPr bwMode="auto">
          <a:xfrm>
            <a:off x="285720" y="6143644"/>
            <a:ext cx="8663017" cy="571504"/>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dirty="0" smtClean="0">
                <a:solidFill>
                  <a:srgbClr val="FFFF00"/>
                </a:solidFill>
                <a:latin typeface="Times New Roman" pitchFamily="18" charset="0"/>
                <a:cs typeface="Times New Roman" pitchFamily="18" charset="0"/>
              </a:rPr>
              <a:t>Ref- The periodontal – endodontic continuum: A  review-J </a:t>
            </a:r>
            <a:r>
              <a:rPr lang="en-US" dirty="0" err="1" smtClean="0">
                <a:solidFill>
                  <a:srgbClr val="FFFF00"/>
                </a:solidFill>
                <a:latin typeface="Times New Roman" pitchFamily="18" charset="0"/>
                <a:cs typeface="Times New Roman" pitchFamily="18" charset="0"/>
              </a:rPr>
              <a:t>Conserv</a:t>
            </a:r>
            <a:r>
              <a:rPr lang="en-US" dirty="0" smtClean="0">
                <a:solidFill>
                  <a:srgbClr val="FFFF00"/>
                </a:solidFill>
                <a:latin typeface="Times New Roman" pitchFamily="18" charset="0"/>
                <a:cs typeface="Times New Roman" pitchFamily="18" charset="0"/>
              </a:rPr>
              <a:t> Dent. 2008 Apr-Jun; 11(2): 54–62</a:t>
            </a:r>
            <a:endParaRPr lang="en-US"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663017" cy="5911873"/>
          </a:xfrm>
        </p:spPr>
        <p:txBody>
          <a:bodyPr/>
          <a:lstStyle/>
          <a:p>
            <a:pPr>
              <a:buNone/>
            </a:pPr>
            <a:r>
              <a:rPr lang="en-US" dirty="0" smtClean="0"/>
              <a:t>                 </a:t>
            </a:r>
            <a:r>
              <a:rPr lang="en-US" b="1" cap="all" dirty="0" smtClean="0"/>
              <a:t>lateral and accessory canals</a:t>
            </a:r>
            <a:r>
              <a:rPr lang="en-US" b="1" cap="all" baseline="30000" dirty="0" smtClean="0"/>
              <a:t>2</a:t>
            </a:r>
            <a:endParaRPr lang="en-US" b="1" cap="all" dirty="0" smtClean="0"/>
          </a:p>
          <a:p>
            <a:pPr>
              <a:buNone/>
            </a:pPr>
            <a:endParaRPr lang="en-US" b="1" cap="all" dirty="0" smtClean="0"/>
          </a:p>
          <a:p>
            <a:r>
              <a:rPr lang="en-US" dirty="0" smtClean="0"/>
              <a:t>Cohen(1984) made the distinction that lateral canals are those that run perpendicular to the main canal where as accessory canals branch off and run parallel to the main canal. </a:t>
            </a:r>
          </a:p>
          <a:p>
            <a:endParaRPr lang="en-US" dirty="0" smtClean="0"/>
          </a:p>
          <a:p>
            <a:r>
              <a:rPr lang="en-US" dirty="0" err="1" smtClean="0"/>
              <a:t>DeDeus</a:t>
            </a:r>
            <a:r>
              <a:rPr lang="en-US" dirty="0" smtClean="0"/>
              <a:t> (1975) found 17% of the  teeth have</a:t>
            </a:r>
            <a:r>
              <a:rPr lang="en-US" b="1" dirty="0" smtClean="0"/>
              <a:t> </a:t>
            </a:r>
            <a:r>
              <a:rPr lang="en-US" dirty="0" smtClean="0"/>
              <a:t>lateral and accessory canals in apical third, 9% in middle third, and &lt;2% in the coronal third.</a:t>
            </a:r>
          </a:p>
          <a:p>
            <a:endParaRPr lang="en-US" dirty="0" smtClean="0"/>
          </a:p>
          <a:p>
            <a:r>
              <a:rPr lang="en-US" dirty="0" smtClean="0"/>
              <a:t>More common in posteriors</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868346"/>
          </a:xfrm>
          <a:solidFill>
            <a:schemeClr val="bg1">
              <a:lumMod val="10000"/>
            </a:schemeClr>
          </a:solidFill>
          <a:ln>
            <a:solidFill>
              <a:schemeClr val="accent1"/>
            </a:solidFill>
          </a:ln>
        </p:spPr>
        <p:txBody>
          <a:bodyPr/>
          <a:lstStyle/>
          <a:p>
            <a:r>
              <a:rPr lang="en-US" sz="2000" dirty="0" err="1" smtClean="0">
                <a:solidFill>
                  <a:srgbClr val="FFFF00"/>
                </a:solidFill>
                <a:latin typeface="Times New Roman" pitchFamily="18" charset="0"/>
                <a:cs typeface="Times New Roman" pitchFamily="18" charset="0"/>
              </a:rPr>
              <a:t>Accesory</a:t>
            </a:r>
            <a:r>
              <a:rPr lang="en-US" sz="2000" dirty="0" smtClean="0">
                <a:solidFill>
                  <a:srgbClr val="FFFF00"/>
                </a:solidFill>
                <a:latin typeface="Times New Roman" pitchFamily="18" charset="0"/>
                <a:cs typeface="Times New Roman" pitchFamily="18" charset="0"/>
              </a:rPr>
              <a:t> canals in the furcation of molars may also be a direct pathway of communication between the pulp and </a:t>
            </a:r>
            <a:r>
              <a:rPr lang="en-US" sz="2000" dirty="0" err="1" smtClean="0">
                <a:solidFill>
                  <a:srgbClr val="FFFF00"/>
                </a:solidFill>
                <a:latin typeface="Times New Roman" pitchFamily="18" charset="0"/>
                <a:cs typeface="Times New Roman" pitchFamily="18" charset="0"/>
              </a:rPr>
              <a:t>periodontium</a:t>
            </a:r>
            <a:r>
              <a:rPr lang="en-US" dirty="0" smtClean="0">
                <a:solidFill>
                  <a:srgbClr val="FFFF00"/>
                </a:solidFill>
              </a:rPr>
              <a:t>.</a:t>
            </a:r>
            <a:endParaRPr lang="en-IN" dirty="0">
              <a:solidFill>
                <a:srgbClr val="FFFF00"/>
              </a:solidFill>
            </a:endParaRPr>
          </a:p>
        </p:txBody>
      </p:sp>
      <p:pic>
        <p:nvPicPr>
          <p:cNvPr id="4" name="Picture 3" descr="Picture1.jpg"/>
          <p:cNvPicPr>
            <a:picLocks noChangeAspect="1"/>
          </p:cNvPicPr>
          <p:nvPr/>
        </p:nvPicPr>
        <p:blipFill>
          <a:blip r:embed="rId2" cstate="print"/>
          <a:srcRect l="46835" t="17763" r="6329" b="21930"/>
          <a:stretch>
            <a:fillRect/>
          </a:stretch>
        </p:blipFill>
        <p:spPr>
          <a:xfrm>
            <a:off x="2500298" y="1785926"/>
            <a:ext cx="3624943" cy="2286000"/>
          </a:xfrm>
          <a:prstGeom prst="rect">
            <a:avLst/>
          </a:prstGeom>
          <a:ln w="381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bwMode="auto">
          <a:xfrm>
            <a:off x="0" y="5929330"/>
            <a:ext cx="9144000" cy="642942"/>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smtClean="0">
                <a:solidFill>
                  <a:srgbClr val="FFFF00"/>
                </a:solidFill>
                <a:latin typeface="Times New Roman" pitchFamily="18" charset="0"/>
                <a:cs typeface="Times New Roman" pitchFamily="18" charset="0"/>
              </a:rPr>
              <a:t>Ref- The periodontal – endodontic continuum: A  review-J </a:t>
            </a:r>
            <a:r>
              <a:rPr lang="en-US" sz="2000" dirty="0" err="1" smtClean="0">
                <a:solidFill>
                  <a:srgbClr val="FFFF00"/>
                </a:solidFill>
                <a:latin typeface="Times New Roman" pitchFamily="18" charset="0"/>
                <a:cs typeface="Times New Roman" pitchFamily="18" charset="0"/>
              </a:rPr>
              <a:t>Conserv</a:t>
            </a:r>
            <a:r>
              <a:rPr lang="en-US" sz="2000" dirty="0" smtClean="0">
                <a:solidFill>
                  <a:srgbClr val="FFFF00"/>
                </a:solidFill>
                <a:latin typeface="Times New Roman" pitchFamily="18" charset="0"/>
                <a:cs typeface="Times New Roman" pitchFamily="18" charset="0"/>
              </a:rPr>
              <a:t> Dent. 2008 Apr-Jun; 11(2): 54–62</a:t>
            </a:r>
            <a:endParaRPr lang="en-US" sz="2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805893" cy="5911873"/>
          </a:xfrm>
        </p:spPr>
        <p:txBody>
          <a:bodyPr/>
          <a:lstStyle/>
          <a:p>
            <a:pPr>
              <a:buNone/>
            </a:pPr>
            <a:r>
              <a:rPr lang="en-US" dirty="0" smtClean="0"/>
              <a:t>                     </a:t>
            </a:r>
            <a:r>
              <a:rPr lang="en-US" b="1" cap="all" dirty="0" smtClean="0"/>
              <a:t>exposed dentinal tubules</a:t>
            </a:r>
            <a:r>
              <a:rPr lang="en-US" b="1" cap="all" baseline="30000" dirty="0" smtClean="0"/>
              <a:t>2</a:t>
            </a:r>
            <a:endParaRPr lang="en-US" b="1" cap="all" dirty="0" smtClean="0"/>
          </a:p>
          <a:p>
            <a:endParaRPr lang="en-US" dirty="0" smtClean="0"/>
          </a:p>
          <a:p>
            <a:r>
              <a:rPr lang="en-US" dirty="0" smtClean="0"/>
              <a:t>Dentinal tubules can get exposed due to developmental defects in cementum.</a:t>
            </a:r>
          </a:p>
          <a:p>
            <a:endParaRPr lang="en-US" dirty="0" smtClean="0"/>
          </a:p>
          <a:p>
            <a:r>
              <a:rPr lang="en-US" dirty="0" smtClean="0"/>
              <a:t>Congenital absence of cementum in the CEJ renders about 15,000 dentinal tubules exposed per mm</a:t>
            </a:r>
            <a:r>
              <a:rPr lang="en-US" baseline="30000" dirty="0" smtClean="0"/>
              <a:t> </a:t>
            </a:r>
            <a:r>
              <a:rPr lang="en-US" dirty="0" smtClean="0"/>
              <a:t>of external root surface and can create a channel of communication.</a:t>
            </a:r>
          </a:p>
          <a:p>
            <a:endParaRPr lang="en-US" dirty="0" smtClean="0"/>
          </a:p>
          <a:p>
            <a:pPr>
              <a:buNone/>
            </a:pPr>
            <a:r>
              <a:rPr lang="en-US" dirty="0" smtClean="0"/>
              <a:t>Exposure of dentinal tubules may occur due to:</a:t>
            </a:r>
          </a:p>
          <a:p>
            <a:r>
              <a:rPr lang="en-US" dirty="0" smtClean="0"/>
              <a:t>Developmental defects</a:t>
            </a:r>
          </a:p>
          <a:p>
            <a:r>
              <a:rPr lang="en-US" dirty="0" smtClean="0"/>
              <a:t>Diseases</a:t>
            </a:r>
          </a:p>
          <a:p>
            <a:r>
              <a:rPr lang="en-US" dirty="0" smtClean="0"/>
              <a:t>Or periodontal procedures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274638"/>
            <a:ext cx="8734455" cy="654032"/>
          </a:xfrm>
          <a:solidFill>
            <a:schemeClr val="bg1">
              <a:lumMod val="10000"/>
            </a:schemeClr>
          </a:solidFill>
          <a:ln>
            <a:solidFill>
              <a:schemeClr val="accent1"/>
            </a:solidFill>
          </a:ln>
        </p:spPr>
        <p:txBody>
          <a:bodyPr/>
          <a:lstStyle/>
          <a:p>
            <a:r>
              <a:rPr lang="en-US" dirty="0" smtClean="0">
                <a:solidFill>
                  <a:srgbClr val="FFFF00"/>
                </a:solidFill>
              </a:rPr>
              <a:t>          </a:t>
            </a:r>
            <a:r>
              <a:rPr lang="en-US" sz="2400" dirty="0" smtClean="0">
                <a:solidFill>
                  <a:srgbClr val="FFFF00"/>
                </a:solidFill>
                <a:latin typeface="Times New Roman" pitchFamily="18" charset="0"/>
                <a:cs typeface="Times New Roman" pitchFamily="18" charset="0"/>
              </a:rPr>
              <a:t>Histological section of Exposed dentinal tubules</a:t>
            </a:r>
            <a:endParaRPr lang="en-IN" sz="2400" dirty="0">
              <a:solidFill>
                <a:srgbClr val="FFFF00"/>
              </a:solidFill>
              <a:latin typeface="Times New Roman" pitchFamily="18" charset="0"/>
              <a:cs typeface="Times New Roman" pitchFamily="18" charset="0"/>
            </a:endParaRPr>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2143108" y="1785926"/>
            <a:ext cx="4143404" cy="2500330"/>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IN"/>
          </a:p>
        </p:txBody>
      </p:sp>
      <p:sp>
        <p:nvSpPr>
          <p:cNvPr id="7" name="Title 4"/>
          <p:cNvSpPr txBox="1">
            <a:spLocks/>
          </p:cNvSpPr>
          <p:nvPr/>
        </p:nvSpPr>
        <p:spPr bwMode="auto">
          <a:xfrm>
            <a:off x="0" y="5857892"/>
            <a:ext cx="8948737" cy="654032"/>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smtClean="0">
                <a:solidFill>
                  <a:srgbClr val="FFFF00"/>
                </a:solidFill>
                <a:latin typeface="Times New Roman" pitchFamily="18" charset="0"/>
                <a:cs typeface="Times New Roman" pitchFamily="18" charset="0"/>
              </a:rPr>
              <a:t>Ref- The periodontal – endodontic continuum: A  review-J </a:t>
            </a:r>
            <a:r>
              <a:rPr lang="en-US" sz="2000" dirty="0" err="1" smtClean="0">
                <a:solidFill>
                  <a:srgbClr val="FFFF00"/>
                </a:solidFill>
                <a:latin typeface="Times New Roman" pitchFamily="18" charset="0"/>
                <a:cs typeface="Times New Roman" pitchFamily="18" charset="0"/>
              </a:rPr>
              <a:t>Conserv</a:t>
            </a:r>
            <a:r>
              <a:rPr lang="en-US" sz="2000" dirty="0" smtClean="0">
                <a:solidFill>
                  <a:srgbClr val="FFFF00"/>
                </a:solidFill>
                <a:latin typeface="Times New Roman" pitchFamily="18" charset="0"/>
                <a:cs typeface="Times New Roman" pitchFamily="18" charset="0"/>
              </a:rPr>
              <a:t> Dent. 2008 Apr-Jun; 11(2): 54–62</a:t>
            </a:r>
            <a:endParaRPr lang="en-US" sz="2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9" y="428604"/>
            <a:ext cx="5715039" cy="5697559"/>
          </a:xfrm>
        </p:spPr>
        <p:txBody>
          <a:bodyPr/>
          <a:lstStyle/>
          <a:p>
            <a:pPr>
              <a:buNone/>
            </a:pPr>
            <a:r>
              <a:rPr lang="en-US" b="1" cap="all" dirty="0" smtClean="0"/>
              <a:t>Developmental grooves</a:t>
            </a:r>
            <a:r>
              <a:rPr lang="en-US" b="1" cap="all" baseline="30000" dirty="0" smtClean="0"/>
              <a:t>3</a:t>
            </a:r>
            <a:endParaRPr lang="en-US" b="1" cap="all" dirty="0" smtClean="0"/>
          </a:p>
          <a:p>
            <a:pPr>
              <a:buNone/>
            </a:pPr>
            <a:endParaRPr lang="en-US" b="1" cap="all" dirty="0" smtClean="0"/>
          </a:p>
          <a:p>
            <a:r>
              <a:rPr lang="en-US" dirty="0" smtClean="0"/>
              <a:t>The palatal groove formed as an </a:t>
            </a:r>
            <a:r>
              <a:rPr lang="en-US" dirty="0" err="1" smtClean="0"/>
              <a:t>antomic</a:t>
            </a:r>
            <a:r>
              <a:rPr lang="en-US" dirty="0" smtClean="0"/>
              <a:t> variant on the crown and root of maxillary incisor could be classified as a combined </a:t>
            </a:r>
            <a:r>
              <a:rPr lang="en-US" dirty="0" err="1" smtClean="0"/>
              <a:t>endo-perio</a:t>
            </a:r>
            <a:r>
              <a:rPr lang="en-US" dirty="0" smtClean="0"/>
              <a:t> lesion when pathology occurs around these roots.</a:t>
            </a:r>
          </a:p>
          <a:p>
            <a:endParaRPr lang="en-US" dirty="0" smtClean="0"/>
          </a:p>
          <a:p>
            <a:r>
              <a:rPr lang="en-US" dirty="0" smtClean="0"/>
              <a:t>Enamel projections and pearls</a:t>
            </a:r>
          </a:p>
          <a:p>
            <a:endParaRPr lang="en-US" dirty="0" smtClean="0"/>
          </a:p>
          <a:p>
            <a:r>
              <a:rPr lang="en-US" dirty="0" smtClean="0"/>
              <a:t>Cervical enamel projections are ectopic extensions of enamel that extend beyond the normal contour of CEJ. These may </a:t>
            </a:r>
            <a:r>
              <a:rPr lang="en-US" dirty="0" err="1" smtClean="0"/>
              <a:t>favour</a:t>
            </a:r>
            <a:r>
              <a:rPr lang="en-US" dirty="0" smtClean="0"/>
              <a:t> the development of pocket.</a:t>
            </a:r>
            <a:endParaRPr lang="en-IN" dirty="0"/>
          </a:p>
        </p:txBody>
      </p:sp>
      <p:pic>
        <p:nvPicPr>
          <p:cNvPr id="4099" name="Picture 3"/>
          <p:cNvPicPr>
            <a:picLocks noChangeAspect="1" noChangeArrowheads="1"/>
          </p:cNvPicPr>
          <p:nvPr/>
        </p:nvPicPr>
        <p:blipFill>
          <a:blip r:embed="rId2" cstate="print"/>
          <a:srcRect/>
          <a:stretch>
            <a:fillRect/>
          </a:stretch>
        </p:blipFill>
        <p:spPr bwMode="auto">
          <a:xfrm>
            <a:off x="6286512" y="1071546"/>
            <a:ext cx="2500330"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8162951" cy="1143000"/>
          </a:xfrm>
        </p:spPr>
        <p:txBody>
          <a:bodyPr/>
          <a:lstStyle/>
          <a:p>
            <a:r>
              <a:rPr lang="en-US" b="1" cap="all" dirty="0" smtClean="0"/>
              <a:t>Non physiological pathways</a:t>
            </a:r>
            <a:r>
              <a:rPr lang="en-US" b="1" cap="all" baseline="30000" dirty="0" smtClean="0"/>
              <a:t>3</a:t>
            </a:r>
            <a:r>
              <a:rPr lang="en-US" dirty="0" smtClean="0"/>
              <a:t/>
            </a:r>
            <a:br>
              <a:rPr lang="en-US" dirty="0" smtClean="0"/>
            </a:br>
            <a:endParaRPr lang="en-IN" dirty="0"/>
          </a:p>
        </p:txBody>
      </p:sp>
      <p:sp>
        <p:nvSpPr>
          <p:cNvPr id="3" name="Content Placeholder 2"/>
          <p:cNvSpPr>
            <a:spLocks noGrp="1"/>
          </p:cNvSpPr>
          <p:nvPr>
            <p:ph sz="half" idx="1"/>
          </p:nvPr>
        </p:nvSpPr>
        <p:spPr>
          <a:xfrm>
            <a:off x="428596" y="1071546"/>
            <a:ext cx="4857784" cy="5054617"/>
          </a:xfrm>
        </p:spPr>
        <p:txBody>
          <a:bodyPr/>
          <a:lstStyle/>
          <a:p>
            <a:r>
              <a:rPr lang="en-US" sz="2400" b="1" dirty="0" smtClean="0">
                <a:latin typeface="Times New Roman" pitchFamily="18" charset="0"/>
                <a:cs typeface="Times New Roman" pitchFamily="18" charset="0"/>
              </a:rPr>
              <a:t>Iatrogenic root canal perforation</a:t>
            </a:r>
          </a:p>
          <a:p>
            <a:pPr marL="320040" indent="-320040" algn="just" fontAlgn="auto">
              <a:spcAft>
                <a:spcPts val="0"/>
              </a:spcAft>
              <a:buNone/>
              <a:defRPr/>
            </a:pPr>
            <a:r>
              <a:rPr lang="en-US" sz="2400" dirty="0" smtClean="0">
                <a:latin typeface="Times New Roman" pitchFamily="18" charset="0"/>
                <a:cs typeface="Times New Roman" pitchFamily="18" charset="0"/>
              </a:rPr>
              <a:t>    </a:t>
            </a:r>
          </a:p>
          <a:p>
            <a:pPr marL="320040" indent="-320040" algn="just" fontAlgn="auto">
              <a:spcAft>
                <a:spcPts val="0"/>
              </a:spcAft>
              <a:buNone/>
              <a:defRPr/>
            </a:pPr>
            <a:endParaRPr lang="en-US" sz="2400" dirty="0" smtClean="0">
              <a:latin typeface="Times New Roman" pitchFamily="18" charset="0"/>
              <a:cs typeface="Times New Roman" pitchFamily="18" charset="0"/>
            </a:endParaRPr>
          </a:p>
          <a:p>
            <a:pPr marL="320040" indent="-320040" algn="just" fontAlgn="auto">
              <a:spcAft>
                <a:spcPts val="0"/>
              </a:spcAft>
              <a:buNone/>
              <a:defRPr/>
            </a:pPr>
            <a:endParaRPr lang="en-US" sz="2400" dirty="0" smtClean="0">
              <a:latin typeface="Times New Roman" pitchFamily="18" charset="0"/>
              <a:cs typeface="Times New Roman" pitchFamily="18" charset="0"/>
            </a:endParaRPr>
          </a:p>
          <a:p>
            <a:pPr marL="320040" indent="-320040" algn="just" fontAlgn="auto">
              <a:spcAft>
                <a:spcPts val="0"/>
              </a:spcAft>
              <a:buNone/>
              <a:defRPr/>
            </a:pPr>
            <a:r>
              <a:rPr lang="en-US" sz="2400" dirty="0" smtClean="0">
                <a:latin typeface="Times New Roman" pitchFamily="18" charset="0"/>
                <a:cs typeface="Times New Roman" pitchFamily="18" charset="0"/>
              </a:rPr>
              <a:t>   These are serious complications during dental treatment and have a rather poor prognosis </a:t>
            </a:r>
          </a:p>
          <a:p>
            <a:pPr marL="320040" indent="-320040" algn="just" fontAlgn="auto">
              <a:spcAft>
                <a:spcPts val="0"/>
              </a:spcAft>
              <a:buNone/>
              <a:defRPr/>
            </a:pPr>
            <a:endParaRPr lang="en-US" sz="2400" dirty="0" smtClean="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6215074" y="1428736"/>
            <a:ext cx="2500330" cy="3781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6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00232" y="274638"/>
            <a:ext cx="7019943" cy="1143000"/>
          </a:xfrm>
        </p:spPr>
        <p:txBody>
          <a:bodyPr/>
          <a:lstStyle/>
          <a:p>
            <a:r>
              <a:rPr lang="en-US" b="1" cap="all" dirty="0" smtClean="0">
                <a:ln w="1905"/>
                <a:effectLst>
                  <a:innerShdw blurRad="69850" dist="43180" dir="5400000">
                    <a:srgbClr val="000000">
                      <a:alpha val="65000"/>
                    </a:srgbClr>
                  </a:innerShdw>
                </a:effectLst>
                <a:latin typeface="Times New Roman" pitchFamily="18" charset="0"/>
                <a:cs typeface="Times New Roman" pitchFamily="18" charset="0"/>
              </a:rPr>
              <a:t>Vertical root fractures</a:t>
            </a:r>
            <a:r>
              <a:rPr lang="en-US" b="1" cap="all" baseline="30000" dirty="0" smtClean="0">
                <a:ln w="1905"/>
                <a:effectLst>
                  <a:innerShdw blurRad="69850" dist="43180" dir="5400000">
                    <a:srgbClr val="000000">
                      <a:alpha val="65000"/>
                    </a:srgbClr>
                  </a:innerShdw>
                </a:effectLst>
                <a:latin typeface="Times New Roman" pitchFamily="18" charset="0"/>
                <a:cs typeface="Times New Roman" pitchFamily="18" charset="0"/>
              </a:rPr>
              <a:t>3</a:t>
            </a:r>
            <a:r>
              <a:rPr lang="en-US" dirty="0" smtClean="0">
                <a:ln w="1905"/>
                <a:effectLst>
                  <a:innerShdw blurRad="69850" dist="43180" dir="5400000">
                    <a:srgbClr val="000000">
                      <a:alpha val="65000"/>
                    </a:srgbClr>
                  </a:innerShdw>
                </a:effectLst>
                <a:latin typeface="Times New Roman" pitchFamily="18" charset="0"/>
                <a:cs typeface="Times New Roman" pitchFamily="18" charset="0"/>
              </a:rPr>
              <a:t/>
            </a:r>
            <a:br>
              <a:rPr lang="en-US" dirty="0" smtClean="0">
                <a:ln w="1905"/>
                <a:effectLst>
                  <a:innerShdw blurRad="69850" dist="43180" dir="5400000">
                    <a:srgbClr val="000000">
                      <a:alpha val="65000"/>
                    </a:srgbClr>
                  </a:innerShdw>
                </a:effectLst>
                <a:latin typeface="Times New Roman" pitchFamily="18" charset="0"/>
                <a:cs typeface="Times New Roman" pitchFamily="18" charset="0"/>
              </a:rPr>
            </a:br>
            <a:endParaRPr lang="en-IN" dirty="0"/>
          </a:p>
        </p:txBody>
      </p:sp>
      <p:sp>
        <p:nvSpPr>
          <p:cNvPr id="3" name="Content Placeholder 2"/>
          <p:cNvSpPr>
            <a:spLocks noGrp="1"/>
          </p:cNvSpPr>
          <p:nvPr>
            <p:ph sz="half" idx="1"/>
          </p:nvPr>
        </p:nvSpPr>
        <p:spPr>
          <a:xfrm>
            <a:off x="428596" y="1285860"/>
            <a:ext cx="5137178" cy="4071966"/>
          </a:xfrm>
        </p:spPr>
        <p:txBody>
          <a:bodyPr/>
          <a:lstStyle/>
          <a:p>
            <a:pPr marL="320040" indent="-320040" fontAlgn="auto">
              <a:lnSpc>
                <a:spcPct val="140000"/>
              </a:lnSpc>
              <a:spcAft>
                <a:spcPts val="0"/>
              </a:spcAft>
              <a:buNone/>
              <a:defRPr/>
            </a:pPr>
            <a:r>
              <a:rPr lang="en-US" sz="2400" b="1" dirty="0" smtClean="0">
                <a:ln w="1905"/>
                <a:effectLst>
                  <a:innerShdw blurRad="69850" dist="43180" dir="5400000">
                    <a:srgbClr val="000000">
                      <a:alpha val="65000"/>
                    </a:srgbClr>
                  </a:innerShdw>
                </a:effectLst>
                <a:latin typeface="Times New Roman" pitchFamily="18" charset="0"/>
                <a:cs typeface="Times New Roman" pitchFamily="18" charset="0"/>
              </a:rPr>
              <a:t>Vertical root fractures </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are caused by trauma and have been reported to occur in both vital and non-vital teeth                               </a:t>
            </a:r>
            <a:r>
              <a:rPr lang="en-US" sz="2400" dirty="0" smtClean="0">
                <a:latin typeface="Times New Roman" pitchFamily="18" charset="0"/>
                <a:cs typeface="Times New Roman" pitchFamily="18" charset="0"/>
              </a:rPr>
              <a:t> The incidence of vertical root fractures is higher in teeth that:</a:t>
            </a:r>
          </a:p>
          <a:p>
            <a:pPr marL="640080" lvl="1" indent="-274320" fontAlgn="auto">
              <a:lnSpc>
                <a:spcPct val="140000"/>
              </a:lnSpc>
              <a:spcAft>
                <a:spcPts val="0"/>
              </a:spcAft>
              <a:buBlip>
                <a:blip r:embed="rId3"/>
              </a:buBlip>
              <a:defRPr/>
            </a:pPr>
            <a:r>
              <a:rPr lang="en-US" dirty="0" smtClean="0">
                <a:latin typeface="Times New Roman" pitchFamily="18" charset="0"/>
                <a:cs typeface="Times New Roman" pitchFamily="18" charset="0"/>
              </a:rPr>
              <a:t>filled with lateral condensation techniques. </a:t>
            </a:r>
          </a:p>
          <a:p>
            <a:pPr marL="640080" lvl="1" indent="-274320" fontAlgn="auto">
              <a:lnSpc>
                <a:spcPct val="140000"/>
              </a:lnSpc>
              <a:spcAft>
                <a:spcPts val="0"/>
              </a:spcAft>
              <a:buBlip>
                <a:blip r:embed="rId3"/>
              </a:buBlip>
              <a:defRPr/>
            </a:pPr>
            <a:r>
              <a:rPr lang="en-US" dirty="0" smtClean="0">
                <a:solidFill>
                  <a:schemeClr val="hlink"/>
                </a:solidFill>
              </a:rPr>
              <a:t>Perforations</a:t>
            </a:r>
            <a:r>
              <a:rPr lang="en-US" dirty="0" smtClean="0"/>
              <a:t> – These </a:t>
            </a:r>
            <a:r>
              <a:rPr lang="en-US" dirty="0" err="1" smtClean="0"/>
              <a:t>mayresult</a:t>
            </a:r>
            <a:r>
              <a:rPr lang="en-US" dirty="0" smtClean="0"/>
              <a:t> from extensive carious lesions, </a:t>
            </a:r>
            <a:r>
              <a:rPr lang="en-US" dirty="0" err="1" smtClean="0"/>
              <a:t>resorption</a:t>
            </a:r>
            <a:r>
              <a:rPr lang="en-US" dirty="0" smtClean="0"/>
              <a:t>, </a:t>
            </a:r>
          </a:p>
          <a:p>
            <a:pPr marL="640080" lvl="1" indent="-274320" fontAlgn="auto">
              <a:lnSpc>
                <a:spcPct val="140000"/>
              </a:lnSpc>
              <a:spcAft>
                <a:spcPts val="0"/>
              </a:spcAft>
              <a:buBlip>
                <a:blip r:embed="rId3"/>
              </a:buBlip>
              <a:defRPr/>
            </a:pPr>
            <a:endParaRPr lang="en-US" dirty="0" smtClean="0">
              <a:latin typeface="Times New Roman" pitchFamily="18" charset="0"/>
              <a:cs typeface="Times New Roman" pitchFamily="18" charset="0"/>
            </a:endParaRPr>
          </a:p>
          <a:p>
            <a:endParaRPr lang="en-IN" dirty="0"/>
          </a:p>
        </p:txBody>
      </p:sp>
      <p:sp>
        <p:nvSpPr>
          <p:cNvPr id="6" name="Content Placeholder 5"/>
          <p:cNvSpPr>
            <a:spLocks noGrp="1"/>
          </p:cNvSpPr>
          <p:nvPr>
            <p:ph sz="half" idx="2"/>
          </p:nvPr>
        </p:nvSpPr>
        <p:spPr/>
        <p:txBody>
          <a:bodyPr/>
          <a:lstStyle/>
          <a:p>
            <a:endParaRPr lang="en-IN"/>
          </a:p>
        </p:txBody>
      </p:sp>
      <p:pic>
        <p:nvPicPr>
          <p:cNvPr id="1026" name="Picture 2"/>
          <p:cNvPicPr>
            <a:picLocks noChangeAspect="1" noChangeArrowheads="1"/>
          </p:cNvPicPr>
          <p:nvPr/>
        </p:nvPicPr>
        <p:blipFill>
          <a:blip r:embed="rId4" cstate="print"/>
          <a:srcRect/>
          <a:stretch>
            <a:fillRect/>
          </a:stretch>
        </p:blipFill>
        <p:spPr bwMode="auto">
          <a:xfrm>
            <a:off x="6286512" y="1428736"/>
            <a:ext cx="2643206"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8305827" cy="939784"/>
          </a:xfrm>
        </p:spPr>
        <p:txBody>
          <a:bodyPr/>
          <a:lstStyle/>
          <a:p>
            <a:r>
              <a:rPr lang="en-US" b="1" cap="all" dirty="0" smtClean="0"/>
              <a:t>                classifications</a:t>
            </a:r>
            <a:r>
              <a:rPr lang="en-US" b="1" cap="all" baseline="30000" dirty="0" smtClean="0"/>
              <a:t>3,4</a:t>
            </a:r>
            <a:endParaRPr lang="en-IN" b="1" cap="all" dirty="0"/>
          </a:p>
        </p:txBody>
      </p:sp>
      <p:sp>
        <p:nvSpPr>
          <p:cNvPr id="3" name="Content Placeholder 2"/>
          <p:cNvSpPr>
            <a:spLocks noGrp="1"/>
          </p:cNvSpPr>
          <p:nvPr>
            <p:ph idx="1"/>
          </p:nvPr>
        </p:nvSpPr>
        <p:spPr>
          <a:xfrm>
            <a:off x="214283" y="1600200"/>
            <a:ext cx="8715436" cy="4525963"/>
          </a:xfrm>
        </p:spPr>
        <p:txBody>
          <a:bodyPr/>
          <a:lstStyle/>
          <a:p>
            <a:pPr marL="514350" indent="-514350">
              <a:buAutoNum type="romanUcPeriod"/>
            </a:pPr>
            <a:r>
              <a:rPr lang="en-US" b="1" dirty="0" smtClean="0"/>
              <a:t>Simon, Glick and Frank(1972) based on etiology, diagnosis, prognosis and treatment.</a:t>
            </a:r>
          </a:p>
          <a:p>
            <a:pPr marL="514350" indent="-514350">
              <a:buNone/>
            </a:pPr>
            <a:endParaRPr lang="en-IN" dirty="0" smtClean="0"/>
          </a:p>
          <a:p>
            <a:r>
              <a:rPr lang="en-US" dirty="0" smtClean="0"/>
              <a:t>Type 1  - Primary endodontic lesions </a:t>
            </a:r>
            <a:endParaRPr lang="en-IN" dirty="0" smtClean="0"/>
          </a:p>
          <a:p>
            <a:r>
              <a:rPr lang="en-US" dirty="0" smtClean="0"/>
              <a:t>Type 2 - Primary endodontic lesions with secondary periodontal involvement. </a:t>
            </a:r>
            <a:endParaRPr lang="en-IN" dirty="0" smtClean="0"/>
          </a:p>
          <a:p>
            <a:r>
              <a:rPr lang="en-US" dirty="0" smtClean="0"/>
              <a:t>Type 3 – Primary periodontal lesions </a:t>
            </a:r>
            <a:endParaRPr lang="en-IN" dirty="0" smtClean="0"/>
          </a:p>
          <a:p>
            <a:r>
              <a:rPr lang="en-US" dirty="0" smtClean="0"/>
              <a:t>Type 4 – Primary periodontal lesions with secondary endodontic involvement. </a:t>
            </a:r>
            <a:endParaRPr lang="en-IN" dirty="0" smtClean="0"/>
          </a:p>
          <a:p>
            <a:r>
              <a:rPr lang="en-US" dirty="0" smtClean="0"/>
              <a:t>Type 5 – True combined lesions. </a:t>
            </a:r>
            <a:endParaRPr lang="en-IN" dirty="0" smtClean="0"/>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2844" y="214290"/>
            <a:ext cx="8520141" cy="1143000"/>
          </a:xfrm>
        </p:spPr>
        <p:txBody>
          <a:bodyPr/>
          <a:lstStyle/>
          <a:p>
            <a:r>
              <a:rPr lang="en-US" sz="4000" dirty="0" smtClean="0"/>
              <a:t>                       Contents</a:t>
            </a:r>
            <a:r>
              <a:rPr lang="en-US" dirty="0" smtClean="0"/>
              <a:t/>
            </a:r>
            <a:br>
              <a:rPr lang="en-US" dirty="0" smtClean="0"/>
            </a:br>
            <a:endParaRPr lang="en-US" dirty="0"/>
          </a:p>
        </p:txBody>
      </p:sp>
      <p:sp>
        <p:nvSpPr>
          <p:cNvPr id="81923" name="Rectangle 3"/>
          <p:cNvSpPr>
            <a:spLocks noGrp="1" noChangeArrowheads="1"/>
          </p:cNvSpPr>
          <p:nvPr>
            <p:ph type="body" idx="1"/>
          </p:nvPr>
        </p:nvSpPr>
        <p:spPr>
          <a:xfrm>
            <a:off x="571472" y="1600200"/>
            <a:ext cx="8448703" cy="4525963"/>
          </a:xfrm>
        </p:spPr>
        <p:txBody>
          <a:bodyPr/>
          <a:lstStyle/>
          <a:p>
            <a:r>
              <a:rPr lang="en-US" dirty="0" smtClean="0"/>
              <a:t>Introduction</a:t>
            </a:r>
          </a:p>
          <a:p>
            <a:r>
              <a:rPr lang="en-US" dirty="0" smtClean="0"/>
              <a:t>Pathways of communication</a:t>
            </a:r>
          </a:p>
          <a:p>
            <a:r>
              <a:rPr lang="en-US" dirty="0" smtClean="0"/>
              <a:t>Classifications</a:t>
            </a:r>
          </a:p>
          <a:p>
            <a:r>
              <a:rPr lang="en-US" dirty="0" smtClean="0"/>
              <a:t>Effects of </a:t>
            </a:r>
            <a:r>
              <a:rPr lang="en-US" dirty="0" err="1" smtClean="0"/>
              <a:t>periodontitis</a:t>
            </a:r>
            <a:r>
              <a:rPr lang="en-US" dirty="0" smtClean="0"/>
              <a:t> on dental pulp</a:t>
            </a:r>
          </a:p>
          <a:p>
            <a:r>
              <a:rPr lang="en-US" dirty="0" smtClean="0"/>
              <a:t>Effects of </a:t>
            </a:r>
            <a:r>
              <a:rPr lang="en-US" dirty="0" err="1" smtClean="0"/>
              <a:t>pulpal</a:t>
            </a:r>
            <a:r>
              <a:rPr lang="en-US" dirty="0" smtClean="0"/>
              <a:t> disease on </a:t>
            </a:r>
            <a:r>
              <a:rPr lang="en-US" dirty="0" err="1" smtClean="0"/>
              <a:t>periodontium</a:t>
            </a:r>
            <a:endParaRPr lang="en-US" dirty="0" smtClean="0"/>
          </a:p>
          <a:p>
            <a:r>
              <a:rPr lang="en-US" dirty="0" smtClean="0"/>
              <a:t>Differentiation between periodontal and </a:t>
            </a:r>
            <a:r>
              <a:rPr lang="en-US" dirty="0" err="1" smtClean="0"/>
              <a:t>pulpal</a:t>
            </a:r>
            <a:r>
              <a:rPr lang="en-US" dirty="0" smtClean="0"/>
              <a:t> lesions</a:t>
            </a:r>
          </a:p>
          <a:p>
            <a:r>
              <a:rPr lang="en-US" dirty="0" smtClean="0"/>
              <a:t>Differentiation between </a:t>
            </a:r>
            <a:r>
              <a:rPr lang="en-US" dirty="0" err="1" smtClean="0"/>
              <a:t>pulpal</a:t>
            </a:r>
            <a:r>
              <a:rPr lang="en-US" dirty="0" smtClean="0"/>
              <a:t> and periodontal abscess</a:t>
            </a:r>
          </a:p>
          <a:p>
            <a:r>
              <a:rPr lang="en-US" dirty="0" smtClean="0"/>
              <a:t>Microbiological aspects of </a:t>
            </a:r>
            <a:r>
              <a:rPr lang="en-US" dirty="0" err="1" smtClean="0"/>
              <a:t>endo</a:t>
            </a:r>
            <a:r>
              <a:rPr lang="en-US" dirty="0" smtClean="0"/>
              <a:t>-periodontal lesions</a:t>
            </a:r>
          </a:p>
          <a:p>
            <a:r>
              <a:rPr lang="en-US" dirty="0" smtClean="0"/>
              <a:t>Management of </a:t>
            </a:r>
            <a:r>
              <a:rPr lang="en-US" dirty="0" err="1" smtClean="0"/>
              <a:t>endo</a:t>
            </a:r>
            <a:r>
              <a:rPr lang="en-US" dirty="0" smtClean="0"/>
              <a:t>-periodontal lesions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663017" cy="5840435"/>
          </a:xfrm>
        </p:spPr>
        <p:txBody>
          <a:bodyPr/>
          <a:lstStyle/>
          <a:p>
            <a:endParaRPr lang="en-US" b="1" dirty="0" smtClean="0"/>
          </a:p>
          <a:p>
            <a:endParaRPr lang="en-US" b="1" dirty="0" smtClean="0"/>
          </a:p>
          <a:p>
            <a:endParaRPr lang="en-US" b="1" dirty="0" smtClean="0"/>
          </a:p>
          <a:p>
            <a:endParaRPr lang="en-US" b="1" dirty="0" smtClean="0"/>
          </a:p>
          <a:p>
            <a:r>
              <a:rPr lang="en-US" b="1" dirty="0" smtClean="0"/>
              <a:t>II. Based on treatment plan, Grossman classification (1988</a:t>
            </a:r>
            <a:r>
              <a:rPr lang="en-US" b="1" baseline="30000" dirty="0" smtClean="0"/>
              <a:t>)4.</a:t>
            </a:r>
          </a:p>
          <a:p>
            <a:r>
              <a:rPr lang="en-US" dirty="0" smtClean="0"/>
              <a:t>Type 1 – Requiring endodontic treatment only. </a:t>
            </a:r>
            <a:endParaRPr lang="en-IN" dirty="0" smtClean="0"/>
          </a:p>
          <a:p>
            <a:r>
              <a:rPr lang="en-US" dirty="0" smtClean="0"/>
              <a:t>Type II – Requiring periodontal treatment only. </a:t>
            </a:r>
            <a:endParaRPr lang="en-IN" dirty="0" smtClean="0"/>
          </a:p>
          <a:p>
            <a:r>
              <a:rPr lang="en-US" dirty="0" smtClean="0"/>
              <a:t>Type III – Requiring combined </a:t>
            </a:r>
            <a:r>
              <a:rPr lang="en-US" dirty="0" err="1" smtClean="0"/>
              <a:t>endo-perio</a:t>
            </a:r>
            <a:r>
              <a:rPr lang="en-US" dirty="0" smtClean="0"/>
              <a:t> treatment</a:t>
            </a:r>
          </a:p>
          <a:p>
            <a:pPr>
              <a:buNone/>
            </a:pPr>
            <a:r>
              <a:rPr lang="en-US" dirty="0" smtClean="0"/>
              <a:t> </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25470"/>
          </a:xfrm>
        </p:spPr>
        <p:txBody>
          <a:bodyPr/>
          <a:lstStyle/>
          <a:p>
            <a:r>
              <a:rPr lang="en-US" b="1" cap="all" dirty="0" err="1" smtClean="0"/>
              <a:t>Etio</a:t>
            </a:r>
            <a:r>
              <a:rPr lang="en-US" b="1" cap="all" dirty="0" smtClean="0"/>
              <a:t> </a:t>
            </a:r>
            <a:r>
              <a:rPr lang="en-US" b="1" cap="all" dirty="0" err="1" smtClean="0"/>
              <a:t>pathOGENESIS</a:t>
            </a:r>
            <a:r>
              <a:rPr lang="en-US" b="1" cap="all" dirty="0" smtClean="0"/>
              <a:t> of </a:t>
            </a:r>
            <a:r>
              <a:rPr lang="en-US" b="1" cap="all" dirty="0" err="1" smtClean="0"/>
              <a:t>endo-perio</a:t>
            </a:r>
            <a:r>
              <a:rPr lang="en-US" b="1" cap="all" dirty="0" smtClean="0"/>
              <a:t> lesions</a:t>
            </a:r>
            <a:r>
              <a:rPr lang="en-US" b="1" cap="all" baseline="30000" dirty="0" smtClean="0"/>
              <a:t>2,4</a:t>
            </a:r>
            <a:endParaRPr lang="en-IN" b="1" cap="all" dirty="0"/>
          </a:p>
        </p:txBody>
      </p:sp>
      <p:sp>
        <p:nvSpPr>
          <p:cNvPr id="3" name="Content Placeholder 2"/>
          <p:cNvSpPr>
            <a:spLocks noGrp="1"/>
          </p:cNvSpPr>
          <p:nvPr>
            <p:ph idx="1"/>
          </p:nvPr>
        </p:nvSpPr>
        <p:spPr/>
        <p:txBody>
          <a:bodyPr/>
          <a:lstStyle/>
          <a:p>
            <a:endParaRPr lang="en-IN"/>
          </a:p>
        </p:txBody>
      </p:sp>
      <p:pic>
        <p:nvPicPr>
          <p:cNvPr id="4" name="Picture 2" descr="C:\Users\aakriti\Desktop\JCD-11-54-g002.jpg"/>
          <p:cNvPicPr>
            <a:picLocks noChangeAspect="1" noChangeArrowheads="1"/>
          </p:cNvPicPr>
          <p:nvPr/>
        </p:nvPicPr>
        <p:blipFill>
          <a:blip r:embed="rId2" cstate="print"/>
          <a:srcRect/>
          <a:stretch>
            <a:fillRect/>
          </a:stretch>
        </p:blipFill>
        <p:spPr bwMode="auto">
          <a:xfrm>
            <a:off x="857224" y="1000108"/>
            <a:ext cx="7215238" cy="514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158" y="285728"/>
            <a:ext cx="8663017" cy="5840435"/>
          </a:xfrm>
        </p:spPr>
        <p:txBody>
          <a:bodyPr/>
          <a:lstStyle/>
          <a:p>
            <a:pPr>
              <a:buNone/>
            </a:pPr>
            <a:r>
              <a:rPr lang="en-US" b="1" cap="all" dirty="0" smtClean="0"/>
              <a:t>                   Etiological factors</a:t>
            </a:r>
            <a:r>
              <a:rPr lang="en-US" b="1" cap="all" baseline="30000" dirty="0" smtClean="0"/>
              <a:t>5</a:t>
            </a:r>
            <a:endParaRPr lang="en-US" b="1" cap="all" dirty="0" smtClean="0"/>
          </a:p>
          <a:p>
            <a:endParaRPr lang="en-US" dirty="0" smtClean="0"/>
          </a:p>
          <a:p>
            <a:r>
              <a:rPr lang="en-US" dirty="0" smtClean="0"/>
              <a:t>Among the live pathogens encountered in a diseased pulp and </a:t>
            </a:r>
            <a:r>
              <a:rPr lang="en-US" dirty="0" err="1" smtClean="0"/>
              <a:t>periapical</a:t>
            </a:r>
            <a:r>
              <a:rPr lang="en-US" dirty="0" smtClean="0"/>
              <a:t> tissue are</a:t>
            </a:r>
          </a:p>
          <a:p>
            <a:pPr>
              <a:buNone/>
            </a:pPr>
            <a:endParaRPr lang="en-US" dirty="0" smtClean="0"/>
          </a:p>
          <a:p>
            <a:pPr>
              <a:buNone/>
            </a:pPr>
            <a:r>
              <a:rPr lang="en-US" dirty="0" smtClean="0"/>
              <a:t>1.bacteria</a:t>
            </a:r>
          </a:p>
          <a:p>
            <a:pPr>
              <a:buNone/>
            </a:pPr>
            <a:endParaRPr lang="en-US" dirty="0" smtClean="0"/>
          </a:p>
          <a:p>
            <a:pPr>
              <a:buNone/>
            </a:pPr>
            <a:r>
              <a:rPr lang="en-US" dirty="0" smtClean="0"/>
              <a:t>2.fungi</a:t>
            </a:r>
          </a:p>
          <a:p>
            <a:pPr>
              <a:buNone/>
            </a:pPr>
            <a:endParaRPr lang="en-US" dirty="0" smtClean="0"/>
          </a:p>
          <a:p>
            <a:pPr>
              <a:buNone/>
            </a:pPr>
            <a:r>
              <a:rPr lang="en-US" dirty="0" smtClean="0"/>
              <a:t>3.viruses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591579" cy="939784"/>
          </a:xfrm>
        </p:spPr>
        <p:txBody>
          <a:bodyPr/>
          <a:lstStyle/>
          <a:p>
            <a:r>
              <a:rPr lang="en-US"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smtClean="0">
                <a:ln w="11430"/>
                <a:latin typeface="Times New Roman" pitchFamily="18" charset="0"/>
                <a:cs typeface="Times New Roman" pitchFamily="18" charset="0"/>
              </a:rPr>
              <a:t>Bacteria associated with pulpitis</a:t>
            </a:r>
            <a:r>
              <a:rPr lang="en-US" b="1" spc="50" baseline="30000" dirty="0" smtClean="0">
                <a:ln w="11430"/>
                <a:latin typeface="Times New Roman" pitchFamily="18" charset="0"/>
                <a:cs typeface="Times New Roman" pitchFamily="18" charset="0"/>
              </a:rPr>
              <a:t>4</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357298"/>
            <a:ext cx="8591579" cy="4768865"/>
          </a:xfrm>
        </p:spPr>
        <p:txBody>
          <a:bodyPr/>
          <a:lstStyle/>
          <a:p>
            <a:pPr marL="320040" indent="-320040" algn="ctr" fontAlgn="auto">
              <a:lnSpc>
                <a:spcPct val="90000"/>
              </a:lnSpc>
              <a:spcAft>
                <a:spcPts val="0"/>
              </a:spcAft>
              <a:buNone/>
              <a:defRPr/>
            </a:pPr>
            <a:r>
              <a:rPr lang="en-US" sz="3200"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Berlin Sans FB" pitchFamily="34" charset="0"/>
              </a:rPr>
              <a:t> </a:t>
            </a:r>
            <a:endParaRPr lang="en-US" sz="2000" dirty="0" smtClean="0">
              <a:solidFill>
                <a:schemeClr val="accent3">
                  <a:lumMod val="60000"/>
                  <a:lumOff val="40000"/>
                </a:schemeClr>
              </a:solidFill>
              <a:latin typeface="Berlin Sans FB" pitchFamily="34" charset="0"/>
            </a:endParaRP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Eubacterium</a:t>
            </a:r>
            <a:r>
              <a:rPr lang="en-US" sz="2000" dirty="0" smtClean="0">
                <a:solidFill>
                  <a:srgbClr val="C00000"/>
                </a:solidFill>
                <a:latin typeface="Berlin Sans FB" pitchFamily="34" charset="0"/>
              </a:rPr>
              <a:t> ssp.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Fusobacterium</a:t>
            </a:r>
            <a:r>
              <a:rPr lang="en-US" sz="2000" dirty="0" smtClean="0">
                <a:solidFill>
                  <a:srgbClr val="C00000"/>
                </a:solidFill>
                <a:latin typeface="Berlin Sans FB" pitchFamily="34" charset="0"/>
              </a:rPr>
              <a:t> ssp.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Porphyromonas</a:t>
            </a:r>
            <a:r>
              <a:rPr lang="en-US" sz="2000" dirty="0" smtClean="0">
                <a:solidFill>
                  <a:srgbClr val="C00000"/>
                </a:solidFill>
                <a:latin typeface="Berlin Sans FB" pitchFamily="34" charset="0"/>
              </a:rPr>
              <a:t> spp.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Prevotella</a:t>
            </a:r>
            <a:r>
              <a:rPr lang="en-US" sz="2000" dirty="0" smtClean="0">
                <a:solidFill>
                  <a:srgbClr val="C00000"/>
                </a:solidFill>
                <a:latin typeface="Berlin Sans FB" pitchFamily="34" charset="0"/>
              </a:rPr>
              <a:t> spp.                                               </a:t>
            </a:r>
          </a:p>
          <a:p>
            <a:pPr marL="320040" indent="-320040" algn="ctr" fontAlgn="auto">
              <a:lnSpc>
                <a:spcPct val="150000"/>
              </a:lnSpc>
              <a:spcAft>
                <a:spcPts val="0"/>
              </a:spcAft>
              <a:buNone/>
              <a:defRPr/>
            </a:pPr>
            <a:r>
              <a:rPr lang="en-US" sz="2000" dirty="0" smtClean="0">
                <a:solidFill>
                  <a:srgbClr val="C00000"/>
                </a:solidFill>
                <a:latin typeface="Berlin Sans FB" pitchFamily="34" charset="0"/>
              </a:rPr>
              <a:t>Streptococcus spp.                                         </a:t>
            </a:r>
          </a:p>
          <a:p>
            <a:pPr marL="320040" indent="-320040" algn="ctr" fontAlgn="auto">
              <a:lnSpc>
                <a:spcPct val="150000"/>
              </a:lnSpc>
              <a:spcAft>
                <a:spcPts val="0"/>
              </a:spcAft>
              <a:buNone/>
              <a:defRPr/>
            </a:pPr>
            <a:r>
              <a:rPr lang="en-US" sz="2000" dirty="0" smtClean="0">
                <a:solidFill>
                  <a:srgbClr val="C00000"/>
                </a:solidFill>
                <a:latin typeface="Berlin Sans FB" pitchFamily="34" charset="0"/>
              </a:rPr>
              <a:t>Lactobacillus spp.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Actinomyces</a:t>
            </a:r>
            <a:r>
              <a:rPr lang="en-US" sz="2000" dirty="0" smtClean="0">
                <a:solidFill>
                  <a:srgbClr val="C00000"/>
                </a:solidFill>
                <a:latin typeface="Berlin Sans FB" pitchFamily="34" charset="0"/>
              </a:rPr>
              <a:t> spp.                                         </a:t>
            </a: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1143000"/>
          </a:xfrm>
        </p:spPr>
        <p:txBody>
          <a:bodyPr/>
          <a:lstStyle/>
          <a:p>
            <a:r>
              <a:rPr lang="en-US" b="1" spc="50" dirty="0" smtClean="0">
                <a:ln w="11430"/>
                <a:latin typeface="Times New Roman" pitchFamily="18" charset="0"/>
                <a:cs typeface="Times New Roman" pitchFamily="18" charset="0"/>
              </a:rPr>
              <a:t>      Bacteria associated with periodontitis</a:t>
            </a:r>
            <a:r>
              <a:rPr lang="en-US" b="1" spc="50" baseline="30000" dirty="0" smtClean="0">
                <a:ln w="11430"/>
                <a:latin typeface="Times New Roman" pitchFamily="18" charset="0"/>
                <a:cs typeface="Times New Roman" pitchFamily="18" charset="0"/>
              </a:rPr>
              <a:t>5</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85720" y="1600200"/>
            <a:ext cx="8734455" cy="4525963"/>
          </a:xfrm>
        </p:spPr>
        <p:txBody>
          <a:bodyPr/>
          <a:lstStyle/>
          <a:p>
            <a:pPr marL="320040" indent="-320040" fontAlgn="auto">
              <a:lnSpc>
                <a:spcPct val="120000"/>
              </a:lnSpc>
              <a:spcAft>
                <a:spcPts val="0"/>
              </a:spcAft>
              <a:buNone/>
              <a:defRPr/>
            </a:pPr>
            <a:r>
              <a:rPr lang="en-US" sz="2000" dirty="0" smtClean="0"/>
              <a:t> </a:t>
            </a:r>
            <a:r>
              <a:rPr lang="en-US" sz="2000" b="1" dirty="0" smtClean="0">
                <a:ln w="18000">
                  <a:solidFill>
                    <a:schemeClr val="accent2">
                      <a:satMod val="140000"/>
                    </a:schemeClr>
                  </a:solidFill>
                  <a:prstDash val="solid"/>
                  <a:miter lim="800000"/>
                </a:ln>
                <a:latin typeface="Berlin Sans FB" pitchFamily="34" charset="0"/>
              </a:rPr>
              <a:t>Current classification                            Previous status</a:t>
            </a:r>
            <a:endParaRPr lang="en-US" sz="2000" dirty="0" smtClean="0">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Compylobacter</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rectus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Wolinella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recta</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Porphyromonas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endodontalis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endodontalis</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Porphyromonas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gingivalis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gingivalis</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denticola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denticola</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intermedia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intermedia</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loescheii</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loescheii</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melaninogenica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melaninogenica</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nigrescens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New species</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Treponema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lecithinolyticum</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New species</a:t>
            </a:r>
            <a:endParaRPr lang="en-I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1296974"/>
          </a:xfrm>
        </p:spPr>
        <p:txBody>
          <a:bodyPr/>
          <a:lstStyle/>
          <a:p>
            <a:r>
              <a:rPr lang="en-US" b="1" cap="all" dirty="0" smtClean="0">
                <a:solidFill>
                  <a:srgbClr val="00B050"/>
                </a:solidFill>
              </a:rPr>
              <a:t>             </a:t>
            </a:r>
            <a:r>
              <a:rPr lang="en-US" b="1" cap="all" dirty="0" smtClean="0"/>
              <a:t>Differentiation between    periodontal and </a:t>
            </a:r>
            <a:r>
              <a:rPr lang="en-US" b="1" cap="all" dirty="0" err="1" smtClean="0"/>
              <a:t>periapical</a:t>
            </a:r>
            <a:r>
              <a:rPr lang="en-US" b="1" cap="all" dirty="0" smtClean="0"/>
              <a:t> abscess</a:t>
            </a:r>
            <a:r>
              <a:rPr lang="en-US" b="1" cap="all" baseline="30000" dirty="0" smtClean="0"/>
              <a:t>5</a:t>
            </a:r>
            <a:endParaRPr lang="en-IN" b="1" cap="all" dirty="0"/>
          </a:p>
        </p:txBody>
      </p:sp>
      <p:sp>
        <p:nvSpPr>
          <p:cNvPr id="3" name="Content Placeholder 2"/>
          <p:cNvSpPr>
            <a:spLocks noGrp="1"/>
          </p:cNvSpPr>
          <p:nvPr>
            <p:ph idx="1"/>
          </p:nvPr>
        </p:nvSpPr>
        <p:spPr>
          <a:xfrm>
            <a:off x="285720" y="1600200"/>
            <a:ext cx="8734455" cy="4525963"/>
          </a:xfrm>
        </p:spPr>
        <p:txBody>
          <a:bodyPr/>
          <a:lstStyle/>
          <a:p>
            <a:pPr marL="320040" indent="-320040" algn="just" fontAlgn="auto">
              <a:lnSpc>
                <a:spcPct val="130000"/>
              </a:lnSpc>
              <a:spcAft>
                <a:spcPts val="0"/>
              </a:spcAft>
              <a:buNone/>
              <a:defRPr/>
            </a:pPr>
            <a:r>
              <a:rPr lang="en-US" sz="2800" b="1" cap="all" dirty="0" smtClean="0">
                <a:solidFill>
                  <a:srgbClr val="00B050"/>
                </a:solidFill>
                <a:latin typeface="Times New Roman" pitchFamily="18" charset="0"/>
                <a:cs typeface="Times New Roman" pitchFamily="18" charset="0"/>
              </a:rPr>
              <a:t>Periodontal abscesses</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these are not usually severely painful</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they occur in the pocket or </a:t>
            </a:r>
            <a:r>
              <a:rPr lang="en-US" dirty="0" err="1" smtClean="0">
                <a:latin typeface="Times New Roman" pitchFamily="18" charset="0"/>
                <a:cs typeface="Times New Roman" pitchFamily="18" charset="0"/>
              </a:rPr>
              <a:t>sulcus</a:t>
            </a:r>
            <a:r>
              <a:rPr lang="en-US" dirty="0" smtClean="0">
                <a:latin typeface="Times New Roman" pitchFamily="18" charset="0"/>
                <a:cs typeface="Times New Roman" pitchFamily="18" charset="0"/>
              </a:rPr>
              <a:t> at the level of the connective tissue attachment, so there is little or no elevation of the </a:t>
            </a:r>
            <a:r>
              <a:rPr lang="en-US" dirty="0" err="1" smtClean="0">
                <a:latin typeface="Times New Roman" pitchFamily="18" charset="0"/>
                <a:cs typeface="Times New Roman" pitchFamily="18" charset="0"/>
              </a:rPr>
              <a:t>periosteum</a:t>
            </a:r>
            <a:r>
              <a:rPr lang="en-US" dirty="0" smtClean="0">
                <a:latin typeface="Times New Roman" pitchFamily="18" charset="0"/>
                <a:cs typeface="Times New Roman" pitchFamily="18" charset="0"/>
              </a:rPr>
              <a:t> to cause significant pain</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any stimulus to the site can be painful.</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formation of fistula is less common than with apical </a:t>
            </a:r>
            <a:r>
              <a:rPr lang="en-US" dirty="0" err="1" smtClean="0">
                <a:latin typeface="Times New Roman" pitchFamily="18" charset="0"/>
                <a:cs typeface="Times New Roman" pitchFamily="18" charset="0"/>
              </a:rPr>
              <a:t>periodontitis</a:t>
            </a:r>
            <a:endParaRPr lang="en-US"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805893" cy="5840435"/>
          </a:xfrm>
        </p:spPr>
        <p:txBody>
          <a:bodyPr/>
          <a:lstStyle/>
          <a:p>
            <a:pPr marL="320040" indent="-320040" algn="just" fontAlgn="auto">
              <a:lnSpc>
                <a:spcPct val="170000"/>
              </a:lnSpc>
              <a:spcAft>
                <a:spcPts val="0"/>
              </a:spcAft>
              <a:buNone/>
              <a:defRPr/>
            </a:pPr>
            <a:r>
              <a:rPr lang="en-US" b="1" cap="all" dirty="0" smtClean="0">
                <a:solidFill>
                  <a:srgbClr val="00B050"/>
                </a:solidFill>
                <a:latin typeface="Times New Roman" pitchFamily="18" charset="0"/>
                <a:cs typeface="Times New Roman" pitchFamily="18" charset="0"/>
              </a:rPr>
              <a:t>Acute apical abscess </a:t>
            </a:r>
            <a:r>
              <a:rPr lang="en-US" b="1" cap="all" baseline="30000" dirty="0" smtClean="0">
                <a:solidFill>
                  <a:srgbClr val="00B050"/>
                </a:solidFill>
                <a:latin typeface="Times New Roman" pitchFamily="18" charset="0"/>
                <a:cs typeface="Times New Roman" pitchFamily="18" charset="0"/>
              </a:rPr>
              <a:t>5</a:t>
            </a:r>
            <a:r>
              <a:rPr lang="en-US" b="1" cap="all" dirty="0" smtClean="0">
                <a:solidFill>
                  <a:srgbClr val="00B050"/>
                </a:solidFill>
                <a:latin typeface="Times New Roman" pitchFamily="18" charset="0"/>
                <a:cs typeface="Times New Roman" pitchFamily="18" charset="0"/>
              </a:rPr>
              <a:t>:</a:t>
            </a: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commonly communicate directly with the external soft tissue surface by a sinus tract through the oral mucosa or </a:t>
            </a:r>
            <a:r>
              <a:rPr lang="en-US" dirty="0" err="1" smtClean="0">
                <a:latin typeface="Times New Roman" pitchFamily="18" charset="0"/>
                <a:cs typeface="Times New Roman" pitchFamily="18" charset="0"/>
              </a:rPr>
              <a:t>gingiva</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before the completion of the tract, the patient commonly experiences extreme pain because of the involvement of the periodontal ligament &amp; the elevation of the </a:t>
            </a:r>
            <a:r>
              <a:rPr lang="en-US" dirty="0" err="1" smtClean="0">
                <a:latin typeface="Times New Roman" pitchFamily="18" charset="0"/>
                <a:cs typeface="Times New Roman" pitchFamily="18" charset="0"/>
              </a:rPr>
              <a:t>periosteum</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perforation of the plate is accompanied by swelling, pus formation, and collection under the </a:t>
            </a:r>
            <a:r>
              <a:rPr lang="en-US" dirty="0" err="1" smtClean="0">
                <a:latin typeface="Times New Roman" pitchFamily="18" charset="0"/>
                <a:cs typeface="Times New Roman" pitchFamily="18" charset="0"/>
              </a:rPr>
              <a:t>periosteum</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654032"/>
          </a:xfrm>
        </p:spPr>
        <p:txBody>
          <a:bodyPr/>
          <a:lstStyle/>
          <a:p>
            <a:r>
              <a:rPr lang="en-US" dirty="0" smtClean="0"/>
              <a:t>   Influence of periodontal disease on pulp</a:t>
            </a:r>
            <a:r>
              <a:rPr lang="en-US" baseline="30000" dirty="0" smtClean="0"/>
              <a:t>6</a:t>
            </a:r>
            <a:endParaRPr lang="en-IN" dirty="0"/>
          </a:p>
        </p:txBody>
      </p:sp>
      <p:sp>
        <p:nvSpPr>
          <p:cNvPr id="3" name="Content Placeholder 2"/>
          <p:cNvSpPr>
            <a:spLocks noGrp="1"/>
          </p:cNvSpPr>
          <p:nvPr>
            <p:ph idx="1"/>
          </p:nvPr>
        </p:nvSpPr>
        <p:spPr>
          <a:xfrm>
            <a:off x="357158" y="1071546"/>
            <a:ext cx="8663017" cy="5054617"/>
          </a:xfrm>
        </p:spPr>
        <p:txBody>
          <a:bodyPr/>
          <a:lstStyle/>
          <a:p>
            <a:pPr marL="320040" indent="-320040" algn="just" fontAlgn="auto">
              <a:lnSpc>
                <a:spcPct val="150000"/>
              </a:lnSpc>
              <a:spcAft>
                <a:spcPts val="0"/>
              </a:spcAft>
              <a:buFont typeface="Wingdings"/>
              <a:buChar char=""/>
              <a:defRPr/>
            </a:pPr>
            <a:r>
              <a:rPr lang="en-US" dirty="0" smtClean="0">
                <a:ln w="10160">
                  <a:solidFill>
                    <a:srgbClr val="C00000"/>
                  </a:solidFill>
                  <a:prstDash val="solid"/>
                </a:ln>
                <a:latin typeface="Times New Roman" pitchFamily="18" charset="0"/>
                <a:cs typeface="Times New Roman" pitchFamily="18" charset="0"/>
              </a:rPr>
              <a:t>It may be perpetuated that bacterial and the inflammatory products of </a:t>
            </a:r>
            <a:r>
              <a:rPr lang="en-US" dirty="0" err="1" smtClean="0">
                <a:ln w="10160">
                  <a:solidFill>
                    <a:srgbClr val="C00000"/>
                  </a:solidFill>
                  <a:prstDash val="solid"/>
                </a:ln>
                <a:latin typeface="Times New Roman" pitchFamily="18" charset="0"/>
                <a:cs typeface="Times New Roman" pitchFamily="18" charset="0"/>
              </a:rPr>
              <a:t>periodontitis</a:t>
            </a:r>
            <a:r>
              <a:rPr lang="en-US" dirty="0" smtClean="0">
                <a:ln w="10160">
                  <a:solidFill>
                    <a:srgbClr val="C00000"/>
                  </a:solidFill>
                  <a:prstDash val="solid"/>
                </a:ln>
                <a:latin typeface="Times New Roman" pitchFamily="18" charset="0"/>
                <a:cs typeface="Times New Roman" pitchFamily="18" charset="0"/>
              </a:rPr>
              <a:t> could gain access to the pulp via accessory canals, apical foramina, or dentinal tubules.</a:t>
            </a:r>
          </a:p>
          <a:p>
            <a:pPr marL="320040" indent="-320040" algn="just" fontAlgn="auto">
              <a:lnSpc>
                <a:spcPct val="150000"/>
              </a:lnSpc>
              <a:spcAft>
                <a:spcPts val="0"/>
              </a:spcAft>
              <a:buFont typeface="Wingdings"/>
              <a:buChar char=""/>
              <a:defRPr/>
            </a:pPr>
            <a:r>
              <a:rPr lang="en-US" dirty="0" smtClean="0">
                <a:ln w="10160">
                  <a:solidFill>
                    <a:srgbClr val="C00000"/>
                  </a:solidFill>
                  <a:prstDash val="solid"/>
                </a:ln>
                <a:latin typeface="Times New Roman" pitchFamily="18" charset="0"/>
                <a:cs typeface="Times New Roman" pitchFamily="18" charset="0"/>
              </a:rPr>
              <a:t>This process, the reverse of the effects of a necrotic pulp on the periodontal ligament, has been referred to as retro-grade pulpitis</a:t>
            </a:r>
            <a:r>
              <a:rPr lang="en-US" baseline="30000" dirty="0" smtClean="0">
                <a:ln w="10160">
                  <a:solidFill>
                    <a:srgbClr val="C00000"/>
                  </a:solidFill>
                  <a:prstDash val="solid"/>
                </a:ln>
                <a:latin typeface="Times New Roman" pitchFamily="18" charset="0"/>
                <a:cs typeface="Times New Roman" pitchFamily="18" charset="0"/>
              </a:rPr>
              <a:t>5</a:t>
            </a:r>
            <a:r>
              <a:rPr lang="en-US" dirty="0" smtClean="0">
                <a:ln w="10160">
                  <a:solidFill>
                    <a:srgbClr val="C00000"/>
                  </a:solidFill>
                  <a:prstDash val="solid"/>
                </a:ln>
                <a:latin typeface="Times New Roman" pitchFamily="18" charset="0"/>
                <a:cs typeface="Times New Roman" pitchFamily="18" charset="0"/>
              </a:rPr>
              <a:t>.</a:t>
            </a:r>
          </a:p>
          <a:p>
            <a:pPr marL="320040" indent="-320040" algn="just" fontAlgn="auto">
              <a:lnSpc>
                <a:spcPct val="150000"/>
              </a:lnSpc>
              <a:spcAft>
                <a:spcPts val="0"/>
              </a:spcAft>
              <a:buFont typeface="Wingdings"/>
              <a:buChar char=""/>
              <a:defRPr/>
            </a:pPr>
            <a:r>
              <a:rPr lang="en-US" dirty="0" err="1" smtClean="0">
                <a:ln w="10160">
                  <a:solidFill>
                    <a:srgbClr val="C00000"/>
                  </a:solidFill>
                  <a:prstDash val="solid"/>
                </a:ln>
                <a:latin typeface="Times New Roman" pitchFamily="18" charset="0"/>
                <a:cs typeface="Times New Roman" pitchFamily="18" charset="0"/>
              </a:rPr>
              <a:t>Periodontitis</a:t>
            </a:r>
            <a:r>
              <a:rPr lang="en-US" dirty="0" smtClean="0">
                <a:ln w="10160">
                  <a:solidFill>
                    <a:srgbClr val="C00000"/>
                  </a:solidFill>
                  <a:prstDash val="solid"/>
                </a:ln>
                <a:latin typeface="Times New Roman" pitchFamily="18" charset="0"/>
                <a:cs typeface="Times New Roman" pitchFamily="18" charset="0"/>
              </a:rPr>
              <a:t> rarely produces significant changes in the dental pulp. It has been suggested that the presence of an intact layer of cementum may protect the pulp from injurious elements produced by the plaque </a:t>
            </a:r>
            <a:r>
              <a:rPr lang="en-US" dirty="0" err="1" smtClean="0">
                <a:ln w="10160">
                  <a:solidFill>
                    <a:srgbClr val="C00000"/>
                  </a:solidFill>
                  <a:prstDash val="solid"/>
                </a:ln>
                <a:latin typeface="Times New Roman" pitchFamily="18" charset="0"/>
                <a:cs typeface="Times New Roman" pitchFamily="18" charset="0"/>
              </a:rPr>
              <a:t>microbiota</a:t>
            </a:r>
            <a:r>
              <a:rPr lang="en-US" dirty="0" smtClean="0">
                <a:ln w="10160">
                  <a:solidFill>
                    <a:srgbClr val="C00000"/>
                  </a:solidFill>
                  <a:prstDash val="solid"/>
                </a:ln>
                <a:latin typeface="Times New Roman" pitchFamily="18" charset="0"/>
                <a:cs typeface="Times New Roman" pitchFamily="18" charset="0"/>
              </a:rPr>
              <a:t>.</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28596" y="1600200"/>
            <a:ext cx="8591579" cy="4525963"/>
          </a:xfrm>
        </p:spPr>
        <p:txBody>
          <a:bodyPr/>
          <a:lstStyle/>
          <a:p>
            <a:pPr marL="320040" indent="-320040" algn="just" fontAlgn="auto">
              <a:lnSpc>
                <a:spcPct val="150000"/>
              </a:lnSpc>
              <a:spcAft>
                <a:spcPts val="0"/>
              </a:spcAft>
              <a:buBlip>
                <a:blip r:embed="rId2"/>
              </a:buBlip>
              <a:defRPr/>
            </a:pPr>
            <a:r>
              <a:rPr lang="en-US" dirty="0" smtClean="0">
                <a:ln>
                  <a:solidFill>
                    <a:srgbClr val="C00000"/>
                  </a:solidFill>
                </a:ln>
              </a:rPr>
              <a:t>Severe breakdown of the pulp apparently does not occur until </a:t>
            </a:r>
            <a:r>
              <a:rPr lang="en-US" dirty="0" err="1" smtClean="0">
                <a:ln>
                  <a:solidFill>
                    <a:srgbClr val="C00000"/>
                  </a:solidFill>
                </a:ln>
              </a:rPr>
              <a:t>periodontitis</a:t>
            </a:r>
            <a:r>
              <a:rPr lang="en-US" dirty="0" smtClean="0">
                <a:ln>
                  <a:solidFill>
                    <a:srgbClr val="C00000"/>
                  </a:solidFill>
                </a:ln>
              </a:rPr>
              <a:t> has reached a terminal state- that is, when bacterial plaque has involved the main apical foramina</a:t>
            </a:r>
            <a:r>
              <a:rPr lang="en-US" baseline="30000" dirty="0" smtClean="0">
                <a:ln>
                  <a:solidFill>
                    <a:srgbClr val="C00000"/>
                  </a:solidFill>
                </a:ln>
              </a:rPr>
              <a:t>5</a:t>
            </a:r>
            <a:r>
              <a:rPr lang="en-US" dirty="0" smtClean="0">
                <a:ln>
                  <a:solidFill>
                    <a:srgbClr val="C00000"/>
                  </a:solidFill>
                </a:ln>
              </a:rPr>
              <a:t>.</a:t>
            </a:r>
          </a:p>
          <a:p>
            <a:pPr marL="320040" indent="-320040" algn="just" fontAlgn="auto">
              <a:lnSpc>
                <a:spcPct val="150000"/>
              </a:lnSpc>
              <a:spcAft>
                <a:spcPts val="0"/>
              </a:spcAft>
              <a:buBlip>
                <a:blip r:embed="rId2"/>
              </a:buBlip>
              <a:defRPr/>
            </a:pPr>
            <a:r>
              <a:rPr lang="en-US" dirty="0" smtClean="0">
                <a:ln>
                  <a:solidFill>
                    <a:srgbClr val="C00000"/>
                  </a:solidFill>
                </a:ln>
              </a:rPr>
              <a:t>The pulp has a good capacity for defense as long as the blood supply via the apical foramina is intact. Therefore retrograde </a:t>
            </a:r>
            <a:r>
              <a:rPr lang="en-US" dirty="0" err="1" smtClean="0">
                <a:ln>
                  <a:solidFill>
                    <a:srgbClr val="C00000"/>
                  </a:solidFill>
                </a:ln>
              </a:rPr>
              <a:t>pulpitis</a:t>
            </a:r>
            <a:r>
              <a:rPr lang="en-US" dirty="0" smtClean="0">
                <a:ln>
                  <a:solidFill>
                    <a:srgbClr val="C00000"/>
                  </a:solidFill>
                </a:ln>
              </a:rPr>
              <a:t>, if it occurs, is exceedingly rare.</a:t>
            </a:r>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939784"/>
          </a:xfrm>
        </p:spPr>
        <p:txBody>
          <a:bodyPr/>
          <a:lstStyle/>
          <a:p>
            <a:r>
              <a:rPr lang="en-US" dirty="0" smtClean="0"/>
              <a:t>       Different types of </a:t>
            </a:r>
            <a:r>
              <a:rPr lang="en-US" dirty="0" err="1" smtClean="0"/>
              <a:t>endo-perio</a:t>
            </a:r>
            <a:r>
              <a:rPr lang="en-US" dirty="0" smtClean="0"/>
              <a:t> problems</a:t>
            </a:r>
            <a:r>
              <a:rPr lang="en-US" baseline="30000" dirty="0" smtClean="0"/>
              <a:t>2</a:t>
            </a:r>
            <a:endParaRPr lang="en-IN" dirty="0"/>
          </a:p>
        </p:txBody>
      </p:sp>
      <p:pic>
        <p:nvPicPr>
          <p:cNvPr id="3074" name="Picture 2" descr="C:\Users\aakriti\Desktop\JCD-11-54-g003.jpg"/>
          <p:cNvPicPr>
            <a:picLocks noGrp="1" noChangeAspect="1" noChangeArrowheads="1"/>
          </p:cNvPicPr>
          <p:nvPr>
            <p:ph idx="1"/>
          </p:nvPr>
        </p:nvPicPr>
        <p:blipFill>
          <a:blip r:embed="rId2" cstate="print"/>
          <a:srcRect/>
          <a:stretch>
            <a:fillRect/>
          </a:stretch>
        </p:blipFill>
        <p:spPr bwMode="auto">
          <a:xfrm>
            <a:off x="285720" y="1660170"/>
            <a:ext cx="8734455" cy="46977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448703" cy="582594"/>
          </a:xfrm>
        </p:spPr>
        <p:txBody>
          <a:bodyPr/>
          <a:lstStyle/>
          <a:p>
            <a:r>
              <a:rPr lang="en-US" dirty="0" smtClean="0"/>
              <a:t>                  </a:t>
            </a:r>
            <a:r>
              <a:rPr lang="en-US" sz="3600" b="1" cap="small" dirty="0" smtClean="0">
                <a:solidFill>
                  <a:srgbClr val="00B050"/>
                </a:solidFill>
              </a:rPr>
              <a:t> introduction</a:t>
            </a:r>
            <a:endParaRPr lang="en-IN" sz="3600" b="1" cap="small" dirty="0">
              <a:solidFill>
                <a:srgbClr val="00B050"/>
              </a:solidFill>
            </a:endParaRPr>
          </a:p>
        </p:txBody>
      </p:sp>
      <p:sp>
        <p:nvSpPr>
          <p:cNvPr id="3" name="Content Placeholder 2"/>
          <p:cNvSpPr>
            <a:spLocks noGrp="1"/>
          </p:cNvSpPr>
          <p:nvPr>
            <p:ph idx="1"/>
          </p:nvPr>
        </p:nvSpPr>
        <p:spPr>
          <a:xfrm>
            <a:off x="0" y="1785926"/>
            <a:ext cx="9144000" cy="3500462"/>
          </a:xfrm>
        </p:spPr>
        <p:txBody>
          <a:bodyPr/>
          <a:lstStyle/>
          <a:p>
            <a:r>
              <a:rPr lang="en-US" dirty="0">
                <a:solidFill>
                  <a:schemeClr val="tx1"/>
                </a:solidFill>
                <a:latin typeface="+mn-lt"/>
                <a:ea typeface="+mn-ea"/>
                <a:cs typeface="+mn-cs"/>
              </a:rPr>
              <a:t>Pulpal and Periodontal tissues have close embryonic, anatomic and functional inter relationships</a:t>
            </a:r>
            <a:r>
              <a:rPr lang="en-US" dirty="0" smtClean="0">
                <a:solidFill>
                  <a:schemeClr val="tx1"/>
                </a:solidFill>
                <a:latin typeface="+mn-lt"/>
                <a:ea typeface="+mn-ea"/>
                <a:cs typeface="+mn-cs"/>
              </a:rPr>
              <a:t>.</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Tissues </a:t>
            </a:r>
            <a:r>
              <a:rPr lang="en-US" dirty="0">
                <a:solidFill>
                  <a:schemeClr val="tx1"/>
                </a:solidFill>
                <a:latin typeface="+mn-lt"/>
                <a:ea typeface="+mn-ea"/>
                <a:cs typeface="+mn-cs"/>
              </a:rPr>
              <a:t>of dental pulp and </a:t>
            </a:r>
            <a:r>
              <a:rPr lang="en-US" dirty="0" err="1">
                <a:solidFill>
                  <a:schemeClr val="tx1"/>
                </a:solidFill>
                <a:latin typeface="+mn-lt"/>
                <a:ea typeface="+mn-ea"/>
                <a:cs typeface="+mn-cs"/>
              </a:rPr>
              <a:t>periodontium</a:t>
            </a:r>
            <a:r>
              <a:rPr lang="en-US" dirty="0">
                <a:solidFill>
                  <a:schemeClr val="tx1"/>
                </a:solidFill>
                <a:latin typeface="+mn-lt"/>
                <a:ea typeface="+mn-ea"/>
                <a:cs typeface="+mn-cs"/>
              </a:rPr>
              <a:t> are inter linked from the embryonic stage.  The dental papilla and the dental sac are of a common </a:t>
            </a:r>
            <a:r>
              <a:rPr lang="en-US" dirty="0" err="1">
                <a:solidFill>
                  <a:schemeClr val="tx1"/>
                </a:solidFill>
                <a:latin typeface="+mn-lt"/>
                <a:ea typeface="+mn-ea"/>
                <a:cs typeface="+mn-cs"/>
              </a:rPr>
              <a:t>mesodermal</a:t>
            </a:r>
            <a:r>
              <a:rPr lang="en-US" dirty="0">
                <a:solidFill>
                  <a:schemeClr val="tx1"/>
                </a:solidFill>
                <a:latin typeface="+mn-lt"/>
                <a:ea typeface="+mn-ea"/>
                <a:cs typeface="+mn-cs"/>
              </a:rPr>
              <a:t> origin. </a:t>
            </a:r>
            <a:endParaRPr lang="en-US" dirty="0" smtClean="0">
              <a:solidFill>
                <a:schemeClr val="tx1"/>
              </a:solidFill>
              <a:latin typeface="+mn-lt"/>
              <a:ea typeface="+mn-ea"/>
              <a:cs typeface="+mn-cs"/>
            </a:endParaRPr>
          </a:p>
          <a:p>
            <a:endParaRPr lang="en-US"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2844" y="2214554"/>
            <a:ext cx="8734455" cy="3911609"/>
          </a:xfrm>
        </p:spPr>
        <p:txBody>
          <a:bodyPr/>
          <a:lstStyle/>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 originally an endodontic problem, with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fistulization</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from the apex &amp; along the root to the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gingiva</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B. long-standing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lesion draining through the periodontal ligament can become secondarily complicated, leading to </a:t>
            </a:r>
            <a:r>
              <a:rPr lang="en-US" i="1"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retrograde periodontitis</a:t>
            </a:r>
            <a:r>
              <a:rPr lang="en-US" i="1" baseline="30000"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2</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600200"/>
            <a:ext cx="8591579" cy="4525963"/>
          </a:xfrm>
        </p:spPr>
        <p:txBody>
          <a:bodyPr/>
          <a:lstStyle/>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C. Periodontal pocket can deepen to the apex &amp; secondarily involve the pulp.</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D. Periodontal pocket can infect the pulp through lateral canal, which in turn can result in a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lesion.</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E. Two independent lesions,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&amp; marginal, can co-exist and eventually fuse with each other</a:t>
            </a:r>
            <a:r>
              <a:rPr lang="en-US" baseline="30000"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2</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endParaRPr lang="en-IN"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3582990"/>
          </a:xfrm>
          <a:effectLst>
            <a:innerShdw blurRad="63500" dist="50800" dir="16200000">
              <a:prstClr val="black">
                <a:alpha val="50000"/>
              </a:prstClr>
            </a:innerShdw>
          </a:effectLst>
        </p:spPr>
        <p:txBody>
          <a:bodyPr/>
          <a:lstStyle/>
          <a:p>
            <a:r>
              <a:rPr lang="en-US" sz="4000" b="1" cap="all"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Therapeutic management                of </a:t>
            </a:r>
            <a:r>
              <a:rPr lang="en-US" sz="4000" b="1" cap="all"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endo-perio</a:t>
            </a:r>
            <a:r>
              <a:rPr lang="en-US" sz="4000" b="1" cap="all"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lesions!</a:t>
            </a:r>
            <a:r>
              <a:rPr lang="en-US" sz="4000" b="1" cap="all" baseline="30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4</a:t>
            </a:r>
            <a:endParaRPr lang="en-IN" sz="4000" b="1" cap="all"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8091513" cy="725470"/>
          </a:xfrm>
        </p:spPr>
        <p:txBody>
          <a:bodyPr/>
          <a:lstStyle/>
          <a:p>
            <a:r>
              <a:rPr lang="en-US" b="1" cap="all" dirty="0" smtClean="0">
                <a:solidFill>
                  <a:srgbClr val="00B050"/>
                </a:solidFill>
              </a:rPr>
              <a:t>Primary endodontic lesion</a:t>
            </a:r>
            <a:r>
              <a:rPr lang="en-US" b="1" cap="all" baseline="30000" dirty="0" smtClean="0">
                <a:solidFill>
                  <a:srgbClr val="00B050"/>
                </a:solidFill>
              </a:rPr>
              <a:t>4</a:t>
            </a:r>
            <a:endParaRPr lang="en-IN" b="1" cap="all" dirty="0">
              <a:solidFill>
                <a:srgbClr val="00B050"/>
              </a:solidFill>
            </a:endParaRPr>
          </a:p>
        </p:txBody>
      </p:sp>
      <p:sp>
        <p:nvSpPr>
          <p:cNvPr id="3" name="Content Placeholder 2"/>
          <p:cNvSpPr>
            <a:spLocks noGrp="1"/>
          </p:cNvSpPr>
          <p:nvPr>
            <p:ph idx="1"/>
          </p:nvPr>
        </p:nvSpPr>
        <p:spPr>
          <a:xfrm>
            <a:off x="357158" y="1142984"/>
            <a:ext cx="8663017" cy="4983179"/>
          </a:xfrm>
        </p:spPr>
        <p:txBody>
          <a:bodyPr/>
          <a:lstStyle/>
          <a:p>
            <a:pPr>
              <a:buNone/>
            </a:pPr>
            <a:r>
              <a:rPr lang="en-US" b="1" dirty="0" smtClean="0"/>
              <a:t>Causes: </a:t>
            </a:r>
            <a:r>
              <a:rPr lang="en-US" dirty="0" smtClean="0"/>
              <a:t>Deep carious lesion</a:t>
            </a:r>
            <a:r>
              <a:rPr lang="en-US" b="1" dirty="0" smtClean="0"/>
              <a:t>, </a:t>
            </a:r>
            <a:r>
              <a:rPr lang="en-US" dirty="0" smtClean="0"/>
              <a:t>large restoration approximating the pulp, history of a </a:t>
            </a:r>
            <a:r>
              <a:rPr lang="en-US" dirty="0" err="1" smtClean="0"/>
              <a:t>pulpotomy</a:t>
            </a:r>
            <a:r>
              <a:rPr lang="en-US" dirty="0" smtClean="0"/>
              <a:t>, pulp capping, poor root canal treatment.</a:t>
            </a:r>
            <a:endParaRPr lang="en-IN" dirty="0" smtClean="0"/>
          </a:p>
          <a:p>
            <a:endParaRPr lang="en-IN" b="1" dirty="0" smtClean="0"/>
          </a:p>
          <a:p>
            <a:pPr>
              <a:buNone/>
            </a:pPr>
            <a:r>
              <a:rPr lang="en-US" b="1" dirty="0" smtClean="0"/>
              <a:t>Symptoms: </a:t>
            </a:r>
            <a:r>
              <a:rPr lang="en-US" dirty="0" smtClean="0"/>
              <a:t>Mobility</a:t>
            </a:r>
            <a:r>
              <a:rPr lang="en-US" b="1" dirty="0" smtClean="0"/>
              <a:t>, </a:t>
            </a:r>
            <a:r>
              <a:rPr lang="en-US" dirty="0" smtClean="0"/>
              <a:t>Localized bone loss</a:t>
            </a:r>
            <a:r>
              <a:rPr lang="en-US" b="1" dirty="0" smtClean="0"/>
              <a:t>, </a:t>
            </a:r>
            <a:r>
              <a:rPr lang="en-US" dirty="0" smtClean="0"/>
              <a:t>Narrow pocket</a:t>
            </a:r>
            <a:r>
              <a:rPr lang="en-US" b="1" dirty="0" smtClean="0"/>
              <a:t>, </a:t>
            </a:r>
            <a:r>
              <a:rPr lang="en-US" dirty="0" smtClean="0"/>
              <a:t>Tenderness to percussion</a:t>
            </a:r>
            <a:r>
              <a:rPr lang="en-US" b="1" dirty="0" smtClean="0"/>
              <a:t>, </a:t>
            </a:r>
            <a:r>
              <a:rPr lang="en-US" dirty="0" smtClean="0"/>
              <a:t>Sinus tract </a:t>
            </a:r>
            <a:r>
              <a:rPr lang="en-US" b="1" dirty="0" smtClean="0"/>
              <a:t>&amp; </a:t>
            </a:r>
            <a:r>
              <a:rPr lang="en-US" dirty="0" smtClean="0"/>
              <a:t>Swelling</a:t>
            </a:r>
            <a:endParaRPr lang="en-IN" dirty="0" smtClean="0"/>
          </a:p>
          <a:p>
            <a:endParaRPr lang="en-US" b="1" dirty="0" smtClean="0"/>
          </a:p>
          <a:p>
            <a:pPr>
              <a:buNone/>
            </a:pPr>
            <a:r>
              <a:rPr lang="en-US" b="1" dirty="0" smtClean="0"/>
              <a:t>Diagnosis</a:t>
            </a:r>
            <a:endParaRPr lang="en-IN" dirty="0" smtClean="0"/>
          </a:p>
          <a:p>
            <a:r>
              <a:rPr lang="en-US" dirty="0" smtClean="0"/>
              <a:t>Radiographs</a:t>
            </a:r>
            <a:r>
              <a:rPr lang="en-US" b="1" dirty="0" smtClean="0"/>
              <a:t>, </a:t>
            </a:r>
            <a:r>
              <a:rPr lang="en-US" dirty="0" err="1" smtClean="0"/>
              <a:t>Pulpal</a:t>
            </a:r>
            <a:r>
              <a:rPr lang="en-US" dirty="0" smtClean="0"/>
              <a:t> vitality test</a:t>
            </a:r>
            <a:r>
              <a:rPr lang="en-US" b="1" dirty="0" smtClean="0"/>
              <a:t>, </a:t>
            </a:r>
            <a:r>
              <a:rPr lang="en-US" dirty="0" smtClean="0"/>
              <a:t>Tracing of sinus tract</a:t>
            </a:r>
            <a:r>
              <a:rPr lang="en-US" b="1" dirty="0" smtClean="0"/>
              <a:t> </a:t>
            </a:r>
            <a:r>
              <a:rPr lang="en-US" dirty="0" smtClean="0"/>
              <a:t>&amp;</a:t>
            </a:r>
            <a:r>
              <a:rPr lang="en-US" b="1" dirty="0" smtClean="0"/>
              <a:t> </a:t>
            </a:r>
            <a:r>
              <a:rPr lang="en-US" dirty="0" smtClean="0"/>
              <a:t>periodontal probing</a:t>
            </a:r>
            <a:endParaRPr lang="en-IN" dirty="0" smtClean="0"/>
          </a:p>
          <a:p>
            <a:endParaRPr lang="en-US" b="1" dirty="0" smtClean="0"/>
          </a:p>
          <a:p>
            <a:pPr>
              <a:buNone/>
            </a:pPr>
            <a:r>
              <a:rPr lang="en-US" b="1" dirty="0" smtClean="0"/>
              <a:t>Treatment: </a:t>
            </a:r>
            <a:r>
              <a:rPr lang="en-US" dirty="0" smtClean="0"/>
              <a:t>Complete resolution is usually anticipated after conventional endodontic therapy.</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591579" cy="868346"/>
          </a:xfrm>
        </p:spPr>
        <p:txBody>
          <a:bodyPr/>
          <a:lstStyle/>
          <a:p>
            <a:r>
              <a:rPr lang="en-US" b="1" cap="all" dirty="0" smtClean="0">
                <a:solidFill>
                  <a:srgbClr val="00B050"/>
                </a:solidFill>
              </a:rPr>
              <a:t>Primary </a:t>
            </a:r>
            <a:r>
              <a:rPr lang="en-US" b="1" cap="all" dirty="0" err="1" smtClean="0">
                <a:solidFill>
                  <a:srgbClr val="00B050"/>
                </a:solidFill>
              </a:rPr>
              <a:t>endo</a:t>
            </a:r>
            <a:r>
              <a:rPr lang="en-US" b="1" cap="all" dirty="0" smtClean="0">
                <a:solidFill>
                  <a:srgbClr val="00B050"/>
                </a:solidFill>
              </a:rPr>
              <a:t> secondary perio</a:t>
            </a:r>
            <a:r>
              <a:rPr lang="en-US" b="1" cap="all" baseline="30000" dirty="0" smtClean="0">
                <a:solidFill>
                  <a:srgbClr val="00B050"/>
                </a:solidFill>
              </a:rPr>
              <a:t>4</a:t>
            </a:r>
            <a:endParaRPr lang="en-IN" b="1" cap="all" dirty="0">
              <a:solidFill>
                <a:srgbClr val="00B050"/>
              </a:solidFill>
            </a:endParaRPr>
          </a:p>
        </p:txBody>
      </p:sp>
      <p:pic>
        <p:nvPicPr>
          <p:cNvPr id="4" name="Picture 5"/>
          <p:cNvPicPr>
            <a:picLocks noGrp="1" noChangeAspect="1" noChangeArrowheads="1"/>
          </p:cNvPicPr>
          <p:nvPr>
            <p:ph idx="1"/>
          </p:nvPr>
        </p:nvPicPr>
        <p:blipFill>
          <a:blip r:embed="rId2" cstate="print"/>
          <a:srcRect/>
          <a:stretch>
            <a:fillRect/>
          </a:stretch>
        </p:blipFill>
        <p:spPr bwMode="auto">
          <a:xfrm>
            <a:off x="1571604" y="1785926"/>
            <a:ext cx="5000660" cy="3863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448703" cy="785818"/>
          </a:xfrm>
        </p:spPr>
        <p:txBody>
          <a:bodyPr/>
          <a:lstStyle/>
          <a:p>
            <a:r>
              <a:rPr lang="en-US" b="1" cap="all" dirty="0" smtClean="0">
                <a:solidFill>
                  <a:srgbClr val="00B050"/>
                </a:solidFill>
              </a:rPr>
              <a:t>Primary endodontic secondary </a:t>
            </a:r>
            <a:r>
              <a:rPr lang="en-US" b="1" cap="all" dirty="0" err="1" smtClean="0">
                <a:solidFill>
                  <a:srgbClr val="00B050"/>
                </a:solidFill>
              </a:rPr>
              <a:t>periodontic</a:t>
            </a:r>
            <a:r>
              <a:rPr lang="en-US" b="1" cap="all" dirty="0" smtClean="0">
                <a:solidFill>
                  <a:srgbClr val="00B050"/>
                </a:solidFill>
              </a:rPr>
              <a:t> lesion</a:t>
            </a:r>
            <a:r>
              <a:rPr lang="en-US" b="1" cap="all" baseline="30000" dirty="0" smtClean="0">
                <a:solidFill>
                  <a:srgbClr val="00B050"/>
                </a:solidFill>
              </a:rPr>
              <a:t>4</a:t>
            </a:r>
            <a:r>
              <a:rPr lang="en-US" dirty="0" smtClean="0"/>
              <a:t/>
            </a:r>
            <a:br>
              <a:rPr lang="en-US" dirty="0" smtClean="0"/>
            </a:br>
            <a:endParaRPr lang="en-IN" dirty="0"/>
          </a:p>
        </p:txBody>
      </p:sp>
      <p:sp>
        <p:nvSpPr>
          <p:cNvPr id="3" name="Content Placeholder 2"/>
          <p:cNvSpPr>
            <a:spLocks noGrp="1"/>
          </p:cNvSpPr>
          <p:nvPr>
            <p:ph idx="1"/>
          </p:nvPr>
        </p:nvSpPr>
        <p:spPr>
          <a:xfrm>
            <a:off x="214282" y="1231903"/>
            <a:ext cx="8805893" cy="4911741"/>
          </a:xfrm>
        </p:spPr>
        <p:txBody>
          <a:bodyPr/>
          <a:lstStyle/>
          <a:p>
            <a:endParaRPr lang="en-US" b="1" dirty="0" smtClean="0"/>
          </a:p>
          <a:p>
            <a:r>
              <a:rPr lang="en-US" b="1" dirty="0" smtClean="0"/>
              <a:t>Characteristics: </a:t>
            </a:r>
            <a:r>
              <a:rPr lang="en-US" dirty="0" smtClean="0"/>
              <a:t>Long standing </a:t>
            </a:r>
            <a:r>
              <a:rPr lang="en-US" dirty="0" err="1" smtClean="0"/>
              <a:t>pulpal</a:t>
            </a:r>
            <a:r>
              <a:rPr lang="en-US" dirty="0" smtClean="0"/>
              <a:t> </a:t>
            </a:r>
            <a:r>
              <a:rPr lang="en-US" dirty="0" err="1" smtClean="0"/>
              <a:t>pathosis</a:t>
            </a:r>
            <a:r>
              <a:rPr lang="en-US" dirty="0" smtClean="0"/>
              <a:t> leads to destruction of PDL apparatus. </a:t>
            </a:r>
          </a:p>
          <a:p>
            <a:r>
              <a:rPr lang="en-US" dirty="0" smtClean="0"/>
              <a:t>Accumulation of plaque and calculus results in further apical migration of the attachment.</a:t>
            </a:r>
            <a:endParaRPr lang="en-IN" dirty="0" smtClean="0"/>
          </a:p>
          <a:p>
            <a:endParaRPr lang="en-US" b="1" dirty="0" smtClean="0"/>
          </a:p>
          <a:p>
            <a:r>
              <a:rPr lang="en-US" b="1" dirty="0" smtClean="0"/>
              <a:t>Diagnosis: </a:t>
            </a:r>
            <a:r>
              <a:rPr lang="en-US" dirty="0" smtClean="0"/>
              <a:t>Radiographs,</a:t>
            </a:r>
            <a:r>
              <a:rPr lang="en-US" b="1" dirty="0" smtClean="0"/>
              <a:t> </a:t>
            </a:r>
            <a:r>
              <a:rPr lang="en-US" dirty="0" smtClean="0"/>
              <a:t>Pulp is usually </a:t>
            </a:r>
            <a:r>
              <a:rPr lang="en-US" dirty="0" err="1" smtClean="0"/>
              <a:t>nonvital</a:t>
            </a:r>
            <a:r>
              <a:rPr lang="en-US" b="1" dirty="0" smtClean="0"/>
              <a:t>, </a:t>
            </a:r>
            <a:r>
              <a:rPr lang="en-US" dirty="0" smtClean="0"/>
              <a:t>Periodontal probing (presence of plaque and calculus &amp; pockets)</a:t>
            </a:r>
            <a:endParaRPr lang="en-IN" dirty="0" smtClean="0"/>
          </a:p>
          <a:p>
            <a:endParaRPr lang="en-US" b="1" dirty="0" smtClean="0"/>
          </a:p>
          <a:p>
            <a:r>
              <a:rPr lang="en-US" b="1" dirty="0" smtClean="0"/>
              <a:t>Treatment: </a:t>
            </a:r>
            <a:r>
              <a:rPr lang="en-US" dirty="0" smtClean="0"/>
              <a:t>Endodontic and </a:t>
            </a:r>
            <a:r>
              <a:rPr lang="en-US" dirty="0" err="1" smtClean="0"/>
              <a:t>Periodontic</a:t>
            </a:r>
            <a:r>
              <a:rPr lang="en-US" dirty="0" smtClean="0"/>
              <a:t> treatment.</a:t>
            </a:r>
            <a:endParaRPr lang="en-IN" dirty="0" smtClean="0"/>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582594"/>
          </a:xfrm>
        </p:spPr>
        <p:txBody>
          <a:bodyPr/>
          <a:lstStyle/>
          <a:p>
            <a:r>
              <a:rPr lang="en-US" cap="all" dirty="0" smtClean="0"/>
              <a:t>          </a:t>
            </a:r>
            <a:r>
              <a:rPr lang="en-US" b="1" cap="all" dirty="0" smtClean="0">
                <a:solidFill>
                  <a:schemeClr val="accent5">
                    <a:lumMod val="25000"/>
                  </a:schemeClr>
                </a:solidFill>
              </a:rPr>
              <a:t>Primary periodontal lesion</a:t>
            </a:r>
            <a:r>
              <a:rPr lang="en-US" b="1" cap="all" baseline="30000" dirty="0" smtClean="0">
                <a:solidFill>
                  <a:schemeClr val="accent5">
                    <a:lumMod val="25000"/>
                  </a:schemeClr>
                </a:solidFill>
              </a:rPr>
              <a:t>4</a:t>
            </a:r>
            <a:r>
              <a:rPr lang="en-US" b="1" cap="all" dirty="0" smtClean="0">
                <a:solidFill>
                  <a:schemeClr val="accent5">
                    <a:lumMod val="25000"/>
                  </a:schemeClr>
                </a:solidFill>
              </a:rPr>
              <a:t> </a:t>
            </a:r>
            <a:endParaRPr lang="en-IN" b="1" cap="all" dirty="0">
              <a:solidFill>
                <a:schemeClr val="accent5">
                  <a:lumMod val="25000"/>
                </a:schemeClr>
              </a:solidFill>
            </a:endParaRPr>
          </a:p>
        </p:txBody>
      </p:sp>
      <p:sp>
        <p:nvSpPr>
          <p:cNvPr id="3" name="Content Placeholder 2"/>
          <p:cNvSpPr>
            <a:spLocks noGrp="1"/>
          </p:cNvSpPr>
          <p:nvPr>
            <p:ph idx="1"/>
          </p:nvPr>
        </p:nvSpPr>
        <p:spPr>
          <a:xfrm>
            <a:off x="428596" y="928670"/>
            <a:ext cx="8591579" cy="5197493"/>
          </a:xfrm>
        </p:spPr>
        <p:txBody>
          <a:bodyPr/>
          <a:lstStyle/>
          <a:p>
            <a:endParaRPr lang="en-US" b="1" dirty="0" smtClean="0"/>
          </a:p>
          <a:p>
            <a:r>
              <a:rPr lang="en-US" b="1" dirty="0" smtClean="0"/>
              <a:t>Characteristics: </a:t>
            </a:r>
            <a:r>
              <a:rPr lang="en-US" dirty="0" smtClean="0"/>
              <a:t>Teeth are vital</a:t>
            </a:r>
            <a:r>
              <a:rPr lang="en-US" b="1" dirty="0" smtClean="0"/>
              <a:t>, </a:t>
            </a:r>
            <a:r>
              <a:rPr lang="en-US" dirty="0" smtClean="0"/>
              <a:t>presence of</a:t>
            </a:r>
            <a:r>
              <a:rPr lang="en-US" b="1" dirty="0" smtClean="0"/>
              <a:t> </a:t>
            </a:r>
            <a:r>
              <a:rPr lang="en-US" dirty="0" smtClean="0"/>
              <a:t>generalized bone loss</a:t>
            </a:r>
            <a:r>
              <a:rPr lang="en-US" b="1" dirty="0" smtClean="0"/>
              <a:t>, </a:t>
            </a:r>
            <a:r>
              <a:rPr lang="en-US" dirty="0" smtClean="0"/>
              <a:t>calculus/plaque &amp;</a:t>
            </a:r>
            <a:r>
              <a:rPr lang="en-US" b="1" dirty="0" smtClean="0"/>
              <a:t> </a:t>
            </a:r>
            <a:r>
              <a:rPr lang="en-US" dirty="0" smtClean="0"/>
              <a:t>soft tissue inflammation</a:t>
            </a:r>
            <a:r>
              <a:rPr lang="en-US" b="1" dirty="0" smtClean="0"/>
              <a:t>, </a:t>
            </a:r>
            <a:r>
              <a:rPr lang="en-US" dirty="0" smtClean="0"/>
              <a:t>broad based pockets, mobility</a:t>
            </a:r>
            <a:r>
              <a:rPr lang="en-US" b="1" dirty="0" smtClean="0"/>
              <a:t>, </a:t>
            </a:r>
            <a:r>
              <a:rPr lang="en-US" dirty="0" smtClean="0"/>
              <a:t>periodontal abscess during acute phase of the disease.</a:t>
            </a:r>
          </a:p>
          <a:p>
            <a:endParaRPr lang="en-IN" dirty="0" smtClean="0"/>
          </a:p>
          <a:p>
            <a:r>
              <a:rPr lang="en-US" b="1" dirty="0" smtClean="0"/>
              <a:t>Diagnosis: </a:t>
            </a:r>
            <a:r>
              <a:rPr lang="en-US" dirty="0" smtClean="0"/>
              <a:t>Visual examination</a:t>
            </a:r>
            <a:r>
              <a:rPr lang="en-US" b="1" dirty="0" smtClean="0"/>
              <a:t>, </a:t>
            </a:r>
            <a:r>
              <a:rPr lang="en-US" dirty="0" smtClean="0"/>
              <a:t>probing</a:t>
            </a:r>
            <a:r>
              <a:rPr lang="en-US" b="1" dirty="0" smtClean="0"/>
              <a:t>, </a:t>
            </a:r>
            <a:r>
              <a:rPr lang="en-US" dirty="0" smtClean="0"/>
              <a:t>pulp testing</a:t>
            </a:r>
            <a:r>
              <a:rPr lang="en-US" b="1" dirty="0" smtClean="0"/>
              <a:t> </a:t>
            </a:r>
            <a:r>
              <a:rPr lang="en-US" dirty="0" smtClean="0"/>
              <a:t>&amp; radiographs.</a:t>
            </a:r>
          </a:p>
          <a:p>
            <a:endParaRPr lang="en-IN" dirty="0" smtClean="0"/>
          </a:p>
          <a:p>
            <a:r>
              <a:rPr lang="en-US" b="1" dirty="0" smtClean="0"/>
              <a:t>Treatment: </a:t>
            </a:r>
            <a:r>
              <a:rPr lang="en-US" dirty="0" smtClean="0"/>
              <a:t>Periodontal therapy</a:t>
            </a:r>
            <a:r>
              <a:rPr lang="en-US" b="1" dirty="0" smtClean="0"/>
              <a:t>, </a:t>
            </a:r>
            <a:r>
              <a:rPr lang="en-US" dirty="0" smtClean="0"/>
              <a:t>Root amputation,</a:t>
            </a:r>
            <a:r>
              <a:rPr lang="en-US" b="1" dirty="0" smtClean="0"/>
              <a:t> </a:t>
            </a:r>
            <a:r>
              <a:rPr lang="en-US" dirty="0" smtClean="0"/>
              <a:t>Guided tissue regeneration &amp;</a:t>
            </a:r>
            <a:r>
              <a:rPr lang="en-US" b="1" dirty="0" smtClean="0"/>
              <a:t> </a:t>
            </a:r>
            <a:r>
              <a:rPr lang="en-US" dirty="0" smtClean="0"/>
              <a:t>Pulp space therapy (advanced cases)</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8234389" cy="1143000"/>
          </a:xfrm>
        </p:spPr>
        <p:txBody>
          <a:bodyPr/>
          <a:lstStyle/>
          <a:p>
            <a:r>
              <a:rPr lang="en-US" dirty="0" smtClean="0"/>
              <a:t>PRIMARY PERIO SECONDARY ENDO</a:t>
            </a:r>
            <a:r>
              <a:rPr lang="en-US" baseline="30000" dirty="0" smtClean="0"/>
              <a:t>4</a:t>
            </a:r>
            <a:endParaRPr lang="en-IN" dirty="0"/>
          </a:p>
        </p:txBody>
      </p:sp>
      <p:sp>
        <p:nvSpPr>
          <p:cNvPr id="4" name="Content Placeholder 3"/>
          <p:cNvSpPr>
            <a:spLocks noGrp="1"/>
          </p:cNvSpPr>
          <p:nvPr>
            <p:ph sz="half" idx="2"/>
          </p:nvPr>
        </p:nvSpPr>
        <p:spPr/>
        <p:txBody>
          <a:bodyPr/>
          <a:lstStyle/>
          <a:p>
            <a:endParaRPr lang="en-IN"/>
          </a:p>
        </p:txBody>
      </p:sp>
      <p:pic>
        <p:nvPicPr>
          <p:cNvPr id="5" name="Picture 6"/>
          <p:cNvPicPr>
            <a:picLocks noGrp="1" noChangeAspect="1" noChangeArrowheads="1"/>
          </p:cNvPicPr>
          <p:nvPr>
            <p:ph sz="half" idx="1"/>
          </p:nvPr>
        </p:nvPicPr>
        <p:blipFill>
          <a:blip r:embed="rId2" cstate="print"/>
          <a:srcRect/>
          <a:stretch>
            <a:fillRect/>
          </a:stretch>
        </p:blipFill>
        <p:spPr>
          <a:xfrm>
            <a:off x="1785918" y="2214554"/>
            <a:ext cx="4360456" cy="327557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1143000"/>
          </a:xfrm>
        </p:spPr>
        <p:txBody>
          <a:bodyPr/>
          <a:lstStyle/>
          <a:p>
            <a:r>
              <a:rPr lang="en-US" dirty="0" smtClean="0"/>
              <a:t>Primary periodontal secondary endodontic lesion</a:t>
            </a:r>
            <a:r>
              <a:rPr lang="en-US" baseline="30000" dirty="0" smtClean="0"/>
              <a:t>4</a:t>
            </a:r>
            <a:endParaRPr lang="en-IN" dirty="0"/>
          </a:p>
        </p:txBody>
      </p:sp>
      <p:sp>
        <p:nvSpPr>
          <p:cNvPr id="3" name="Content Placeholder 2"/>
          <p:cNvSpPr>
            <a:spLocks noGrp="1"/>
          </p:cNvSpPr>
          <p:nvPr>
            <p:ph idx="1"/>
          </p:nvPr>
        </p:nvSpPr>
        <p:spPr>
          <a:xfrm>
            <a:off x="428596" y="1428736"/>
            <a:ext cx="8591579" cy="4697427"/>
          </a:xfrm>
        </p:spPr>
        <p:txBody>
          <a:bodyPr/>
          <a:lstStyle/>
          <a:p>
            <a:r>
              <a:rPr lang="en-US" b="1" dirty="0" smtClean="0"/>
              <a:t>Characteristics</a:t>
            </a:r>
            <a:r>
              <a:rPr lang="en-US" dirty="0" smtClean="0"/>
              <a:t>: Presence of deep periodontal pockets &amp; history of extensive periodontal procedures</a:t>
            </a:r>
            <a:endParaRPr lang="en-IN" dirty="0" smtClean="0"/>
          </a:p>
          <a:p>
            <a:r>
              <a:rPr lang="en-US" b="1" dirty="0" smtClean="0"/>
              <a:t>Symptoms: </a:t>
            </a:r>
            <a:r>
              <a:rPr lang="en-US" dirty="0" smtClean="0"/>
              <a:t>Sensitivity to temperature</a:t>
            </a:r>
            <a:r>
              <a:rPr lang="en-US" b="1" dirty="0" smtClean="0"/>
              <a:t>, </a:t>
            </a:r>
            <a:r>
              <a:rPr lang="en-US" dirty="0" smtClean="0"/>
              <a:t>tenderness on percussion &amp;</a:t>
            </a:r>
            <a:r>
              <a:rPr lang="en-US" b="1" dirty="0" smtClean="0"/>
              <a:t> </a:t>
            </a:r>
            <a:r>
              <a:rPr lang="en-US" dirty="0" smtClean="0"/>
              <a:t>presence of</a:t>
            </a:r>
            <a:r>
              <a:rPr lang="en-US" b="1" dirty="0" smtClean="0"/>
              <a:t> </a:t>
            </a:r>
            <a:r>
              <a:rPr lang="en-US" dirty="0" smtClean="0"/>
              <a:t>mobility and swelling.</a:t>
            </a:r>
            <a:endParaRPr lang="en-IN" dirty="0" smtClean="0"/>
          </a:p>
          <a:p>
            <a:r>
              <a:rPr lang="en-US" b="1" dirty="0" smtClean="0"/>
              <a:t>Diagnosis</a:t>
            </a:r>
            <a:r>
              <a:rPr lang="en-US" dirty="0" smtClean="0"/>
              <a:t>: History of disease progression, probing, pulp testing &amp; radiographic changes</a:t>
            </a:r>
            <a:endParaRPr lang="en-IN" dirty="0" smtClean="0"/>
          </a:p>
          <a:p>
            <a:r>
              <a:rPr lang="en-US" b="1" dirty="0" smtClean="0"/>
              <a:t>Treatment</a:t>
            </a:r>
            <a:r>
              <a:rPr lang="en-US" dirty="0" smtClean="0"/>
              <a:t>: Pulp space therapy, periodontal therapy, root amputation &amp;Guided tissue regeneration.</a:t>
            </a:r>
            <a:endParaRPr lang="en-IN" dirty="0" smtClean="0"/>
          </a:p>
          <a:p>
            <a:r>
              <a:rPr lang="en-US" b="1" dirty="0" smtClean="0"/>
              <a:t>Prognosis</a:t>
            </a:r>
            <a:r>
              <a:rPr lang="en-US" dirty="0" smtClean="0"/>
              <a:t>: Depends on continuing periodontal treatment subsequent to endodontic therapy.</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1143000"/>
          </a:xfrm>
        </p:spPr>
        <p:txBody>
          <a:bodyPr/>
          <a:lstStyle/>
          <a:p>
            <a:r>
              <a:rPr lang="en-US" dirty="0" smtClean="0"/>
              <a:t>   TRUE COMBINED ENDO-PERIO LESION</a:t>
            </a:r>
            <a:r>
              <a:rPr lang="en-US" baseline="30000" dirty="0" smtClean="0"/>
              <a:t>4</a:t>
            </a:r>
            <a:endParaRPr lang="en-IN" dirty="0"/>
          </a:p>
        </p:txBody>
      </p:sp>
      <p:sp>
        <p:nvSpPr>
          <p:cNvPr id="3" name="Content Placeholder 2"/>
          <p:cNvSpPr>
            <a:spLocks noGrp="1"/>
          </p:cNvSpPr>
          <p:nvPr>
            <p:ph idx="1"/>
          </p:nvPr>
        </p:nvSpPr>
        <p:spPr/>
        <p:txBody>
          <a:bodyPr/>
          <a:lstStyle/>
          <a:p>
            <a:endParaRPr lang="en-IN"/>
          </a:p>
        </p:txBody>
      </p:sp>
      <p:pic>
        <p:nvPicPr>
          <p:cNvPr id="4" name="Picture 6"/>
          <p:cNvPicPr>
            <a:picLocks noChangeAspect="1" noChangeArrowheads="1"/>
          </p:cNvPicPr>
          <p:nvPr/>
        </p:nvPicPr>
        <p:blipFill>
          <a:blip r:embed="rId2" cstate="print"/>
          <a:srcRect/>
          <a:stretch>
            <a:fillRect/>
          </a:stretch>
        </p:blipFill>
        <p:spPr>
          <a:xfrm>
            <a:off x="2000232" y="2052639"/>
            <a:ext cx="4856713" cy="30194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8162951" cy="1143000"/>
          </a:xfrm>
        </p:spPr>
        <p:txBody>
          <a:bodyPr/>
          <a:lstStyle/>
          <a:p>
            <a:endParaRPr lang="en-US" dirty="0"/>
          </a:p>
        </p:txBody>
      </p:sp>
      <p:sp>
        <p:nvSpPr>
          <p:cNvPr id="3" name="Content Placeholder 2"/>
          <p:cNvSpPr>
            <a:spLocks noGrp="1"/>
          </p:cNvSpPr>
          <p:nvPr>
            <p:ph idx="1"/>
          </p:nvPr>
        </p:nvSpPr>
        <p:spPr>
          <a:xfrm>
            <a:off x="500034" y="1600200"/>
            <a:ext cx="8520141" cy="4525963"/>
          </a:xfrm>
        </p:spPr>
        <p:txBody>
          <a:bodyPr/>
          <a:lstStyle/>
          <a:p>
            <a:r>
              <a:rPr lang="en-US" dirty="0" smtClean="0"/>
              <a:t>The term “</a:t>
            </a:r>
            <a:r>
              <a:rPr lang="en-US" dirty="0" err="1" smtClean="0"/>
              <a:t>pulpodontic-periodontic</a:t>
            </a:r>
            <a:r>
              <a:rPr lang="en-US" dirty="0" smtClean="0"/>
              <a:t>” syndrome has been used to define a syndrome involving inflammation or degeneration of the pulp with a periodontal pocket adjacent to the same tooth</a:t>
            </a:r>
            <a:r>
              <a:rPr lang="en-US" baseline="30000" dirty="0" smtClean="0"/>
              <a:t>1</a:t>
            </a:r>
            <a:r>
              <a:rPr lang="en-US" dirty="0" smtClean="0"/>
              <a:t>.</a:t>
            </a:r>
          </a:p>
          <a:p>
            <a:endParaRPr lang="en-US" dirty="0" smtClean="0"/>
          </a:p>
          <a:p>
            <a:r>
              <a:rPr lang="en-US" dirty="0" smtClean="0"/>
              <a:t>This syndrome can be initiated by either </a:t>
            </a:r>
            <a:r>
              <a:rPr lang="en-US" dirty="0" err="1" smtClean="0"/>
              <a:t>pulpal</a:t>
            </a:r>
            <a:r>
              <a:rPr lang="en-US" dirty="0" smtClean="0"/>
              <a:t> or periodontal disease and may manifest </a:t>
            </a:r>
            <a:r>
              <a:rPr lang="en-US" dirty="0" err="1" smtClean="0"/>
              <a:t>pulpal</a:t>
            </a:r>
            <a:r>
              <a:rPr lang="en-US" dirty="0" smtClean="0"/>
              <a:t> and periodontal symptoms</a:t>
            </a:r>
            <a:endParaRPr lang="en-IN"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939784"/>
          </a:xfrm>
        </p:spPr>
        <p:txBody>
          <a:bodyPr/>
          <a:lstStyle/>
          <a:p>
            <a:r>
              <a:rPr lang="en-US" dirty="0" smtClean="0"/>
              <a:t>          Combined </a:t>
            </a:r>
            <a:r>
              <a:rPr lang="en-US" dirty="0" err="1" smtClean="0"/>
              <a:t>pulpal</a:t>
            </a:r>
            <a:r>
              <a:rPr lang="en-US" dirty="0" smtClean="0"/>
              <a:t> periodontal lesion</a:t>
            </a:r>
            <a:r>
              <a:rPr lang="en-US" baseline="30000" dirty="0" smtClean="0"/>
              <a:t>4</a:t>
            </a:r>
            <a:endParaRPr lang="en-IN" dirty="0"/>
          </a:p>
        </p:txBody>
      </p:sp>
      <p:sp>
        <p:nvSpPr>
          <p:cNvPr id="3" name="Content Placeholder 2"/>
          <p:cNvSpPr>
            <a:spLocks noGrp="1"/>
          </p:cNvSpPr>
          <p:nvPr>
            <p:ph idx="1"/>
          </p:nvPr>
        </p:nvSpPr>
        <p:spPr>
          <a:xfrm>
            <a:off x="357158" y="1600200"/>
            <a:ext cx="8663017" cy="4525963"/>
          </a:xfrm>
        </p:spPr>
        <p:txBody>
          <a:bodyPr/>
          <a:lstStyle/>
          <a:p>
            <a:r>
              <a:rPr lang="en-US" b="1" dirty="0" smtClean="0"/>
              <a:t>Characteristics: </a:t>
            </a:r>
            <a:r>
              <a:rPr lang="en-US" dirty="0" smtClean="0"/>
              <a:t>Once the </a:t>
            </a:r>
            <a:r>
              <a:rPr lang="en-US" dirty="0" err="1" smtClean="0"/>
              <a:t>pulpal</a:t>
            </a:r>
            <a:r>
              <a:rPr lang="en-US" dirty="0" smtClean="0"/>
              <a:t> and</a:t>
            </a:r>
            <a:r>
              <a:rPr lang="en-US" b="1" dirty="0" smtClean="0"/>
              <a:t> </a:t>
            </a:r>
            <a:r>
              <a:rPr lang="en-US" dirty="0" smtClean="0"/>
              <a:t>periodontal lesions coalesce, they may be clinically</a:t>
            </a:r>
            <a:r>
              <a:rPr lang="en-US" b="1" dirty="0" smtClean="0"/>
              <a:t> </a:t>
            </a:r>
            <a:r>
              <a:rPr lang="en-US" dirty="0" smtClean="0"/>
              <a:t>indistinguishable. Necrotic</a:t>
            </a:r>
            <a:r>
              <a:rPr lang="en-US" b="1" dirty="0" smtClean="0"/>
              <a:t> </a:t>
            </a:r>
            <a:r>
              <a:rPr lang="en-US" dirty="0" smtClean="0"/>
              <a:t>pulp/ failed Endodontic</a:t>
            </a:r>
            <a:r>
              <a:rPr lang="en-US" b="1" dirty="0" smtClean="0"/>
              <a:t> </a:t>
            </a:r>
            <a:r>
              <a:rPr lang="en-US" dirty="0" smtClean="0"/>
              <a:t>treatment, plaque, calculus</a:t>
            </a:r>
            <a:r>
              <a:rPr lang="en-US" b="1" dirty="0" smtClean="0"/>
              <a:t> </a:t>
            </a:r>
            <a:r>
              <a:rPr lang="en-US" dirty="0" smtClean="0"/>
              <a:t>and </a:t>
            </a:r>
            <a:r>
              <a:rPr lang="en-US" dirty="0" err="1" smtClean="0"/>
              <a:t>periodontitis</a:t>
            </a:r>
            <a:r>
              <a:rPr lang="en-US" dirty="0" smtClean="0"/>
              <a:t> will be</a:t>
            </a:r>
            <a:r>
              <a:rPr lang="en-US" b="1" dirty="0" smtClean="0"/>
              <a:t> </a:t>
            </a:r>
            <a:r>
              <a:rPr lang="en-US" dirty="0" smtClean="0"/>
              <a:t>present in varying degrees.</a:t>
            </a:r>
          </a:p>
          <a:p>
            <a:pPr>
              <a:buNone/>
            </a:pPr>
            <a:endParaRPr lang="en-IN" dirty="0" smtClean="0"/>
          </a:p>
          <a:p>
            <a:r>
              <a:rPr lang="en-US" b="1" dirty="0" smtClean="0"/>
              <a:t>Diagnosis: </a:t>
            </a:r>
            <a:r>
              <a:rPr lang="en-US" dirty="0" smtClean="0"/>
              <a:t>Probing</a:t>
            </a:r>
            <a:r>
              <a:rPr lang="en-US" b="1" dirty="0" smtClean="0"/>
              <a:t>, </a:t>
            </a:r>
            <a:r>
              <a:rPr lang="en-US" dirty="0" smtClean="0"/>
              <a:t>radiographs,</a:t>
            </a:r>
            <a:r>
              <a:rPr lang="en-US" b="1" dirty="0" smtClean="0"/>
              <a:t> </a:t>
            </a:r>
            <a:r>
              <a:rPr lang="en-US" dirty="0" err="1" smtClean="0"/>
              <a:t>pulpal</a:t>
            </a:r>
            <a:r>
              <a:rPr lang="en-US" dirty="0" smtClean="0"/>
              <a:t> testing</a:t>
            </a:r>
            <a:r>
              <a:rPr lang="en-US" b="1" dirty="0" smtClean="0"/>
              <a:t> </a:t>
            </a:r>
            <a:r>
              <a:rPr lang="en-US" dirty="0" smtClean="0"/>
              <a:t>&amp; true combined </a:t>
            </a:r>
            <a:r>
              <a:rPr lang="en-US" dirty="0" err="1" smtClean="0"/>
              <a:t>endo-perio</a:t>
            </a:r>
            <a:r>
              <a:rPr lang="en-US" dirty="0" smtClean="0"/>
              <a:t> disease</a:t>
            </a:r>
            <a:endParaRPr lang="en-IN"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4282" y="1600200"/>
            <a:ext cx="8805893" cy="4525963"/>
          </a:xfrm>
        </p:spPr>
        <p:txBody>
          <a:bodyPr/>
          <a:lstStyle/>
          <a:p>
            <a:r>
              <a:rPr lang="en-US" b="1" dirty="0" smtClean="0"/>
              <a:t>Treatment: </a:t>
            </a:r>
            <a:r>
              <a:rPr lang="en-US" dirty="0" smtClean="0"/>
              <a:t>Endodontic therapy, periodontal therapy, </a:t>
            </a:r>
            <a:r>
              <a:rPr lang="en-US" dirty="0" err="1" smtClean="0"/>
              <a:t>hemisection</a:t>
            </a:r>
            <a:r>
              <a:rPr lang="en-US" dirty="0" smtClean="0"/>
              <a:t>, </a:t>
            </a:r>
            <a:r>
              <a:rPr lang="en-US" dirty="0" err="1" smtClean="0"/>
              <a:t>bicuspidization</a:t>
            </a:r>
            <a:r>
              <a:rPr lang="en-US" dirty="0" smtClean="0"/>
              <a:t> &amp; root amputation.</a:t>
            </a:r>
          </a:p>
          <a:p>
            <a:pPr>
              <a:buNone/>
            </a:pPr>
            <a:endParaRPr lang="en-IN" dirty="0" smtClean="0"/>
          </a:p>
          <a:p>
            <a:r>
              <a:rPr lang="en-US" b="1" dirty="0" smtClean="0"/>
              <a:t>Prognosis: </a:t>
            </a:r>
            <a:r>
              <a:rPr lang="en-US" dirty="0" smtClean="0"/>
              <a:t>Depends on the each individual factor. Adequate root canal therapy resulted in resolution of the </a:t>
            </a:r>
            <a:r>
              <a:rPr lang="en-US" dirty="0" err="1" smtClean="0"/>
              <a:t>periapical</a:t>
            </a:r>
            <a:r>
              <a:rPr lang="en-US" dirty="0" smtClean="0"/>
              <a:t> lesion, prognosis of the affected tooth then depends totally on the outcome of periodontal therapy.</a:t>
            </a:r>
            <a:endParaRPr lang="en-IN"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1143000"/>
          </a:xfrm>
        </p:spPr>
        <p:txBody>
          <a:bodyPr/>
          <a:lstStyle/>
          <a:p>
            <a:r>
              <a:rPr lang="en-IN" dirty="0" smtClean="0"/>
              <a:t>                   REFERENCES</a:t>
            </a:r>
            <a:endParaRPr lang="en-IN" dirty="0"/>
          </a:p>
        </p:txBody>
      </p:sp>
      <p:sp>
        <p:nvSpPr>
          <p:cNvPr id="3" name="Content Placeholder 2"/>
          <p:cNvSpPr>
            <a:spLocks noGrp="1"/>
          </p:cNvSpPr>
          <p:nvPr>
            <p:ph idx="1"/>
          </p:nvPr>
        </p:nvSpPr>
        <p:spPr>
          <a:xfrm>
            <a:off x="142844" y="1600200"/>
            <a:ext cx="8877331" cy="4525963"/>
          </a:xfrm>
        </p:spPr>
        <p:txBody>
          <a:bodyPr/>
          <a:lstStyle/>
          <a:p>
            <a:pPr>
              <a:buNone/>
            </a:pPr>
            <a:r>
              <a:rPr lang="en-IN" sz="2000" dirty="0" smtClean="0">
                <a:latin typeface="Times New Roman" pitchFamily="18" charset="0"/>
                <a:cs typeface="Times New Roman" pitchFamily="18" charset="0"/>
              </a:rPr>
              <a:t>  1- </a:t>
            </a:r>
            <a:r>
              <a:rPr lang="en-IN" sz="2000" dirty="0" err="1" smtClean="0">
                <a:latin typeface="Times New Roman" pitchFamily="18" charset="0"/>
                <a:cs typeface="Times New Roman" pitchFamily="18" charset="0"/>
              </a:rPr>
              <a:t>FerminA.Carranza,Newmann,Takei;Clinical</a:t>
            </a:r>
            <a:r>
              <a:rPr lang="en-IN" sz="2000" dirty="0" smtClean="0">
                <a:latin typeface="Times New Roman" pitchFamily="18" charset="0"/>
                <a:cs typeface="Times New Roman" pitchFamily="18" charset="0"/>
              </a:rPr>
              <a:t> Periodontology;10thedition</a:t>
            </a:r>
          </a:p>
          <a:p>
            <a:pPr>
              <a:buNone/>
            </a:pPr>
            <a:r>
              <a:rPr lang="en-US" sz="2000" dirty="0" smtClean="0">
                <a:latin typeface="Times New Roman" pitchFamily="18" charset="0"/>
                <a:cs typeface="Times New Roman" pitchFamily="18" charset="0"/>
              </a:rPr>
              <a:t>  2-The periodontal – endodontic continuum: A review-J </a:t>
            </a:r>
            <a:r>
              <a:rPr lang="en-US" sz="2000" dirty="0" err="1" smtClean="0">
                <a:latin typeface="Times New Roman" pitchFamily="18" charset="0"/>
                <a:cs typeface="Times New Roman" pitchFamily="18" charset="0"/>
              </a:rPr>
              <a:t>Conserv</a:t>
            </a:r>
            <a:r>
              <a:rPr lang="en-US" sz="2000" dirty="0" smtClean="0">
                <a:latin typeface="Times New Roman" pitchFamily="18" charset="0"/>
                <a:cs typeface="Times New Roman" pitchFamily="18" charset="0"/>
              </a:rPr>
              <a:t> Dent. 2008 Apr-Jun; 11(2): 54–62</a:t>
            </a:r>
          </a:p>
          <a:p>
            <a:pPr>
              <a:buNone/>
            </a:pPr>
            <a:r>
              <a:rPr lang="en-US" sz="2000" dirty="0" smtClean="0">
                <a:latin typeface="Times New Roman" pitchFamily="18" charset="0"/>
                <a:cs typeface="Times New Roman" pitchFamily="18" charset="0"/>
              </a:rPr>
              <a:t>  3- Endo-</a:t>
            </a:r>
            <a:r>
              <a:rPr lang="en-US" sz="2000" dirty="0" err="1" smtClean="0">
                <a:latin typeface="Times New Roman" pitchFamily="18" charset="0"/>
                <a:cs typeface="Times New Roman" pitchFamily="18" charset="0"/>
              </a:rPr>
              <a:t>Perio</a:t>
            </a:r>
            <a:r>
              <a:rPr lang="en-US" sz="2000" dirty="0" smtClean="0">
                <a:latin typeface="Times New Roman" pitchFamily="18" charset="0"/>
                <a:cs typeface="Times New Roman" pitchFamily="18" charset="0"/>
              </a:rPr>
              <a:t> Lesions :International Journal of Scientific &amp; Technology Research volume 2, issue 5, may 2013 </a:t>
            </a:r>
          </a:p>
          <a:p>
            <a:pPr>
              <a:buNone/>
            </a:pPr>
            <a:r>
              <a:rPr lang="en-US" sz="2000" dirty="0" smtClean="0">
                <a:latin typeface="Times New Roman" pitchFamily="18" charset="0"/>
                <a:cs typeface="Times New Roman" pitchFamily="18" charset="0"/>
              </a:rPr>
              <a:t>  4-The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 –Endodontic </a:t>
            </a:r>
            <a:r>
              <a:rPr lang="en-US" sz="2000" dirty="0" err="1" smtClean="0">
                <a:latin typeface="Times New Roman" pitchFamily="18" charset="0"/>
                <a:cs typeface="Times New Roman" pitchFamily="18" charset="0"/>
              </a:rPr>
              <a:t>controversy:Perio</a:t>
            </a:r>
            <a:r>
              <a:rPr lang="en-US" sz="2000" dirty="0" smtClean="0">
                <a:latin typeface="Times New Roman" pitchFamily="18" charset="0"/>
                <a:cs typeface="Times New Roman" pitchFamily="18" charset="0"/>
              </a:rPr>
              <a:t> 2000;(30)2002,123-130.</a:t>
            </a:r>
          </a:p>
          <a:p>
            <a:pPr>
              <a:buNone/>
            </a:pPr>
            <a:r>
              <a:rPr lang="en-US" sz="2000" dirty="0" smtClean="0">
                <a:latin typeface="Times New Roman" pitchFamily="18" charset="0"/>
                <a:cs typeface="Times New Roman" pitchFamily="18" charset="0"/>
              </a:rPr>
              <a:t>  5-Microbiology and treatment of dental abscesses and periodontal-endodontic </a:t>
            </a:r>
            <a:r>
              <a:rPr lang="en-US" sz="2000" dirty="0" err="1" smtClean="0">
                <a:latin typeface="Times New Roman" pitchFamily="18" charset="0"/>
                <a:cs typeface="Times New Roman" pitchFamily="18" charset="0"/>
              </a:rPr>
              <a:t>lesions:Perio</a:t>
            </a:r>
            <a:r>
              <a:rPr lang="en-US" sz="2000" dirty="0" smtClean="0">
                <a:latin typeface="Times New Roman" pitchFamily="18" charset="0"/>
                <a:cs typeface="Times New Roman" pitchFamily="18" charset="0"/>
              </a:rPr>
              <a:t> 2000(28)2002,206-239.</a:t>
            </a:r>
          </a:p>
          <a:p>
            <a:pPr>
              <a:buNone/>
            </a:pPr>
            <a:r>
              <a:rPr lang="en-US" sz="2000" dirty="0" smtClean="0">
                <a:latin typeface="Times New Roman" pitchFamily="18" charset="0"/>
                <a:cs typeface="Times New Roman" pitchFamily="18" charset="0"/>
              </a:rPr>
              <a:t>   6-Treatment ,prognosis and decision- Making in the treatment of combined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-endodontic </a:t>
            </a:r>
            <a:r>
              <a:rPr lang="en-US" sz="2000" dirty="0" err="1" smtClean="0">
                <a:latin typeface="Times New Roman" pitchFamily="18" charset="0"/>
                <a:cs typeface="Times New Roman" pitchFamily="18" charset="0"/>
              </a:rPr>
              <a:t>lesions:Perio</a:t>
            </a:r>
            <a:r>
              <a:rPr lang="en-US" sz="2000" dirty="0" smtClean="0">
                <a:latin typeface="Times New Roman" pitchFamily="18" charset="0"/>
                <a:cs typeface="Times New Roman" pitchFamily="18" charset="0"/>
              </a:rPr>
              <a:t> 2000(34)2004,165-203.</a:t>
            </a:r>
          </a:p>
          <a:p>
            <a:pPr>
              <a:buNone/>
            </a:pPr>
            <a:r>
              <a:rPr lang="en-US" sz="2000" dirty="0" smtClean="0">
                <a:latin typeface="Times New Roman" pitchFamily="18" charset="0"/>
                <a:cs typeface="Times New Roman" pitchFamily="18" charset="0"/>
              </a:rPr>
              <a:t>    7- Treatment of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 –endodontic lesions-A systematic </a:t>
            </a:r>
            <a:r>
              <a:rPr lang="en-US" sz="2000" dirty="0" err="1" smtClean="0">
                <a:latin typeface="Times New Roman" pitchFamily="18" charset="0"/>
                <a:cs typeface="Times New Roman" pitchFamily="18" charset="0"/>
              </a:rPr>
              <a:t>review:J</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Periodontology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41(8) 779-790,August 2014.</a:t>
            </a:r>
          </a:p>
          <a:p>
            <a:pPr>
              <a:buNone/>
            </a:pPr>
            <a:r>
              <a:rPr lang="en-US" sz="2000" dirty="0" smtClean="0">
                <a:latin typeface="Times New Roman" pitchFamily="18" charset="0"/>
                <a:cs typeface="Times New Roman" pitchFamily="18" charset="0"/>
              </a:rPr>
              <a:t>   8-The chicken or the egg? Periodontal-endodontic lesions. </a:t>
            </a:r>
            <a:r>
              <a:rPr lang="en-US" sz="2000" i="1" dirty="0" smtClean="0">
                <a:latin typeface="Times New Roman" pitchFamily="18" charset="0"/>
                <a:cs typeface="Times New Roman" pitchFamily="18" charset="0"/>
              </a:rPr>
              <a:t>Quintessence International</a:t>
            </a:r>
            <a:r>
              <a:rPr lang="en-US" sz="2000" dirty="0" smtClean="0">
                <a:latin typeface="Times New Roman" pitchFamily="18" charset="0"/>
                <a:cs typeface="Times New Roman" pitchFamily="18" charset="0"/>
              </a:rPr>
              <a:t> 2007;4(1):15-21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520141" cy="511156"/>
          </a:xfrm>
        </p:spPr>
        <p:txBody>
          <a:bodyPr/>
          <a:lstStyle/>
          <a:p>
            <a:r>
              <a:rPr lang="en-US" dirty="0" smtClean="0"/>
              <a:t>       </a:t>
            </a:r>
            <a:r>
              <a:rPr lang="en-US" b="1" cap="all" dirty="0" smtClean="0">
                <a:solidFill>
                  <a:srgbClr val="00B050"/>
                </a:solidFill>
              </a:rPr>
              <a:t>Pathways of communication</a:t>
            </a:r>
            <a:endParaRPr lang="en-IN" b="1" cap="all" dirty="0">
              <a:solidFill>
                <a:srgbClr val="00B050"/>
              </a:solidFill>
            </a:endParaRPr>
          </a:p>
        </p:txBody>
      </p:sp>
      <p:sp>
        <p:nvSpPr>
          <p:cNvPr id="3" name="Content Placeholder 2"/>
          <p:cNvSpPr>
            <a:spLocks noGrp="1"/>
          </p:cNvSpPr>
          <p:nvPr>
            <p:ph idx="1"/>
          </p:nvPr>
        </p:nvSpPr>
        <p:spPr>
          <a:xfrm>
            <a:off x="214282" y="1214422"/>
            <a:ext cx="8805893" cy="4911741"/>
          </a:xfrm>
        </p:spPr>
        <p:txBody>
          <a:bodyPr/>
          <a:lstStyle/>
          <a:p>
            <a:pPr>
              <a:buNone/>
            </a:pPr>
            <a:r>
              <a:rPr lang="en-US" b="1" dirty="0" smtClean="0"/>
              <a:t>    Pathways of communications between pulp  and </a:t>
            </a:r>
            <a:r>
              <a:rPr lang="en-US" b="1" dirty="0" err="1" smtClean="0"/>
              <a:t>periodontium</a:t>
            </a:r>
            <a:r>
              <a:rPr lang="en-US" b="1" dirty="0" smtClean="0"/>
              <a:t> can be classified into 3 main categories</a:t>
            </a:r>
            <a:r>
              <a:rPr lang="en-US" b="1" baseline="30000" dirty="0" smtClean="0"/>
              <a:t>2</a:t>
            </a:r>
            <a:r>
              <a:rPr lang="en-US" b="1" dirty="0" smtClean="0"/>
              <a:t>. </a:t>
            </a:r>
          </a:p>
          <a:p>
            <a:pPr>
              <a:buNone/>
            </a:pPr>
            <a:endParaRPr lang="en-IN" dirty="0" smtClean="0"/>
          </a:p>
          <a:p>
            <a:pPr lvl="0"/>
            <a:r>
              <a:rPr lang="en-US" b="1" dirty="0" smtClean="0"/>
              <a:t>Physiological</a:t>
            </a:r>
            <a:endParaRPr lang="en-IN" dirty="0" smtClean="0"/>
          </a:p>
          <a:p>
            <a:pPr>
              <a:buNone/>
            </a:pPr>
            <a:r>
              <a:rPr lang="en-US" b="1" dirty="0" smtClean="0"/>
              <a:t>                   </a:t>
            </a:r>
            <a:r>
              <a:rPr lang="en-US" dirty="0" smtClean="0"/>
              <a:t>Developmental</a:t>
            </a:r>
          </a:p>
          <a:p>
            <a:pPr>
              <a:buNone/>
            </a:pPr>
            <a:r>
              <a:rPr lang="en-US" dirty="0" smtClean="0"/>
              <a:t>	</a:t>
            </a:r>
            <a:endParaRPr lang="en-IN" dirty="0" smtClean="0"/>
          </a:p>
          <a:p>
            <a:pPr lvl="0"/>
            <a:r>
              <a:rPr lang="en-US" b="1" dirty="0" smtClean="0"/>
              <a:t>Non physiological</a:t>
            </a:r>
            <a:endParaRPr lang="en-IN" dirty="0" smtClean="0"/>
          </a:p>
          <a:p>
            <a:pPr>
              <a:buNone/>
            </a:pPr>
            <a:r>
              <a:rPr lang="en-US" dirty="0" smtClean="0"/>
              <a:t>                   Pathologic</a:t>
            </a:r>
            <a:endParaRPr lang="en-IN" dirty="0" smtClean="0"/>
          </a:p>
          <a:p>
            <a:pPr>
              <a:buNone/>
            </a:pPr>
            <a:r>
              <a:rPr lang="en-US" dirty="0" smtClean="0"/>
              <a:t>                   Iatrogenic</a:t>
            </a:r>
            <a:endParaRPr lang="en-IN"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half" idx="2"/>
          </p:nvPr>
        </p:nvSpPr>
        <p:spPr>
          <a:xfrm>
            <a:off x="5000628" y="714356"/>
            <a:ext cx="4019547" cy="5411807"/>
          </a:xfrm>
        </p:spPr>
        <p:txBody>
          <a:bodyPr/>
          <a:lstStyle/>
          <a:p>
            <a:endParaRPr lang="en-IN" dirty="0"/>
          </a:p>
        </p:txBody>
      </p:sp>
      <p:sp>
        <p:nvSpPr>
          <p:cNvPr id="7" name="Content Placeholder 6"/>
          <p:cNvSpPr>
            <a:spLocks noGrp="1"/>
          </p:cNvSpPr>
          <p:nvPr>
            <p:ph sz="half" idx="1"/>
          </p:nvPr>
        </p:nvSpPr>
        <p:spPr/>
        <p:txBody>
          <a:bodyPr/>
          <a:lstStyle/>
          <a:p>
            <a:endParaRPr lang="en-IN"/>
          </a:p>
        </p:txBody>
      </p:sp>
      <p:pic>
        <p:nvPicPr>
          <p:cNvPr id="1027" name="Picture 3" descr="C:\Users\aakriti\Desktop\JCD-11-54-g001.jpg"/>
          <p:cNvPicPr>
            <a:picLocks noChangeAspect="1" noChangeArrowheads="1"/>
          </p:cNvPicPr>
          <p:nvPr/>
        </p:nvPicPr>
        <p:blipFill>
          <a:blip r:embed="rId2" cstate="print"/>
          <a:srcRect l="19267" r="21061"/>
          <a:stretch>
            <a:fillRect/>
          </a:stretch>
        </p:blipFill>
        <p:spPr bwMode="auto">
          <a:xfrm>
            <a:off x="2928926" y="1785926"/>
            <a:ext cx="3643338" cy="4250089"/>
          </a:xfrm>
          <a:prstGeom prst="rect">
            <a:avLst/>
          </a:prstGeom>
          <a:noFill/>
        </p:spPr>
      </p:pic>
      <p:sp>
        <p:nvSpPr>
          <p:cNvPr id="8" name="Rectangle 7"/>
          <p:cNvSpPr/>
          <p:nvPr/>
        </p:nvSpPr>
        <p:spPr>
          <a:xfrm>
            <a:off x="285720" y="285728"/>
            <a:ext cx="8572560" cy="571504"/>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PATHWAYS OF COMMUNICATION</a:t>
            </a:r>
            <a:endParaRPr lang="en-US" dirty="0">
              <a:solidFill>
                <a:srgbClr val="FFFF00"/>
              </a:solidFill>
            </a:endParaRPr>
          </a:p>
        </p:txBody>
      </p:sp>
      <p:sp>
        <p:nvSpPr>
          <p:cNvPr id="10" name="Rectangle 9"/>
          <p:cNvSpPr/>
          <p:nvPr/>
        </p:nvSpPr>
        <p:spPr>
          <a:xfrm>
            <a:off x="285720" y="6143644"/>
            <a:ext cx="8572560" cy="500066"/>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Ref-</a:t>
            </a:r>
            <a:r>
              <a:rPr lang="en-US" dirty="0" smtClean="0">
                <a:solidFill>
                  <a:srgbClr val="FFFF00"/>
                </a:solidFill>
                <a:latin typeface="Times New Roman" pitchFamily="18" charset="0"/>
                <a:cs typeface="Times New Roman" pitchFamily="18" charset="0"/>
              </a:rPr>
              <a:t> The periodontal – endodontic continuum: A review-J </a:t>
            </a:r>
            <a:r>
              <a:rPr lang="en-US" dirty="0" err="1" smtClean="0">
                <a:solidFill>
                  <a:srgbClr val="FFFF00"/>
                </a:solidFill>
                <a:latin typeface="Times New Roman" pitchFamily="18" charset="0"/>
                <a:cs typeface="Times New Roman" pitchFamily="18" charset="0"/>
              </a:rPr>
              <a:t>Conserv</a:t>
            </a:r>
            <a:r>
              <a:rPr lang="en-US" dirty="0" smtClean="0">
                <a:solidFill>
                  <a:srgbClr val="FFFF00"/>
                </a:solidFill>
                <a:latin typeface="Times New Roman" pitchFamily="18" charset="0"/>
                <a:cs typeface="Times New Roman" pitchFamily="18" charset="0"/>
              </a:rPr>
              <a:t> Dent. 2008 Apr-Jun; 11(2): 54–62</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591579" cy="5768997"/>
          </a:xfrm>
        </p:spPr>
        <p:txBody>
          <a:bodyPr/>
          <a:lstStyle/>
          <a:p>
            <a:pPr>
              <a:buNone/>
            </a:pPr>
            <a:r>
              <a:rPr lang="en-US" b="1" u="sng" dirty="0" smtClean="0"/>
              <a:t>Pathways of Developmental Origin</a:t>
            </a:r>
            <a:r>
              <a:rPr lang="en-US" b="1" u="sng" baseline="30000" dirty="0" smtClean="0"/>
              <a:t>2</a:t>
            </a:r>
            <a:r>
              <a:rPr lang="en-US" u="sng" dirty="0" smtClean="0"/>
              <a:t>:</a:t>
            </a:r>
          </a:p>
          <a:p>
            <a:pPr>
              <a:buNone/>
            </a:pPr>
            <a:endParaRPr lang="en-IN" dirty="0" smtClean="0"/>
          </a:p>
          <a:p>
            <a:r>
              <a:rPr lang="en-US" dirty="0" smtClean="0"/>
              <a:t>Apical foramen,</a:t>
            </a:r>
          </a:p>
          <a:p>
            <a:r>
              <a:rPr lang="en-US" dirty="0" smtClean="0"/>
              <a:t> Accessory canals/lateral canals</a:t>
            </a:r>
            <a:endParaRPr lang="en-IN" dirty="0" smtClean="0"/>
          </a:p>
          <a:p>
            <a:r>
              <a:rPr lang="en-US" dirty="0" smtClean="0"/>
              <a:t>Congenital absence of cementum exposing dentinal tubules.</a:t>
            </a:r>
            <a:endParaRPr lang="en-IN" dirty="0" smtClean="0"/>
          </a:p>
          <a:p>
            <a:r>
              <a:rPr lang="en-US" dirty="0" smtClean="0"/>
              <a:t>Permeability of cementum, </a:t>
            </a:r>
          </a:p>
          <a:p>
            <a:r>
              <a:rPr lang="en-US" dirty="0" smtClean="0"/>
              <a:t>Developmental grooves</a:t>
            </a:r>
          </a:p>
          <a:p>
            <a:pPr lvl="0">
              <a:buNone/>
            </a:pPr>
            <a:r>
              <a:rPr lang="en-US" sz="2000" dirty="0" smtClean="0">
                <a:latin typeface="Times New Roman" pitchFamily="18" charset="0"/>
                <a:cs typeface="Times New Roman" pitchFamily="18" charset="0"/>
              </a:rPr>
              <a:t>     Common on maxillary lateral incisors.          </a:t>
            </a:r>
            <a:r>
              <a:rPr lang="en-US" sz="2000" b="1" dirty="0" smtClean="0">
                <a:solidFill>
                  <a:srgbClr val="C00000"/>
                </a:solidFill>
                <a:latin typeface="Times New Roman" pitchFamily="18" charset="0"/>
                <a:cs typeface="Times New Roman" pitchFamily="18" charset="0"/>
              </a:rPr>
              <a:t>(Withers et al 1981)</a:t>
            </a:r>
          </a:p>
          <a:p>
            <a:endParaRPr lang="en-US" dirty="0" smtClean="0"/>
          </a:p>
          <a:p>
            <a:r>
              <a:rPr lang="en-US" dirty="0" smtClean="0"/>
              <a:t>Developmental anomalies such as enamel projections and enamel pearls.</a:t>
            </a:r>
            <a:endParaRPr lang="en-IN" dirty="0" smtClean="0"/>
          </a:p>
          <a:p>
            <a:endParaRPr lang="en-IN" dirty="0"/>
          </a:p>
        </p:txBody>
      </p:sp>
      <p:pic>
        <p:nvPicPr>
          <p:cNvPr id="4" name="Picture 4" descr="http://scielo.isciii.es/img/revistas/peri/v12n2/original3_figura6.jpg"/>
          <p:cNvPicPr>
            <a:picLocks noChangeAspect="1" noChangeArrowheads="1"/>
          </p:cNvPicPr>
          <p:nvPr/>
        </p:nvPicPr>
        <p:blipFill>
          <a:blip r:embed="rId2" cstate="print"/>
          <a:srcRect b="12727"/>
          <a:stretch>
            <a:fillRect/>
          </a:stretch>
        </p:blipFill>
        <p:spPr bwMode="auto">
          <a:xfrm>
            <a:off x="4643438" y="2714620"/>
            <a:ext cx="2071702" cy="1180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Left-Right Arrow 4"/>
          <p:cNvSpPr/>
          <p:nvPr/>
        </p:nvSpPr>
        <p:spPr>
          <a:xfrm>
            <a:off x="4071934" y="3429000"/>
            <a:ext cx="571504"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7" y="2000240"/>
            <a:ext cx="8429684" cy="4125923"/>
          </a:xfrm>
        </p:spPr>
        <p:txBody>
          <a:bodyPr/>
          <a:lstStyle/>
          <a:p>
            <a:pPr>
              <a:buNone/>
            </a:pPr>
            <a:r>
              <a:rPr lang="en-US" b="1" u="sng" dirty="0" smtClean="0"/>
              <a:t>Pathways of Pathological Origin</a:t>
            </a:r>
            <a:r>
              <a:rPr lang="en-US" b="1" u="sng" baseline="30000" dirty="0" smtClean="0"/>
              <a:t>2</a:t>
            </a:r>
            <a:r>
              <a:rPr lang="en-US" b="1" u="sng" dirty="0" smtClean="0"/>
              <a:t>:</a:t>
            </a:r>
            <a:endParaRPr lang="en-IN" b="1" dirty="0" smtClean="0"/>
          </a:p>
          <a:p>
            <a:pPr>
              <a:buNone/>
            </a:pPr>
            <a:endParaRPr lang="en-IN" dirty="0" smtClean="0"/>
          </a:p>
          <a:p>
            <a:r>
              <a:rPr lang="en-US" dirty="0" smtClean="0"/>
              <a:t>Empty spaces on root created by </a:t>
            </a:r>
            <a:r>
              <a:rPr lang="en-US" dirty="0" err="1" smtClean="0"/>
              <a:t>Sharpey’s</a:t>
            </a:r>
            <a:r>
              <a:rPr lang="en-US" dirty="0" smtClean="0"/>
              <a:t> fibers                            </a:t>
            </a:r>
            <a:endParaRPr lang="en-IN" dirty="0" smtClean="0"/>
          </a:p>
          <a:p>
            <a:r>
              <a:rPr lang="en-US" dirty="0" smtClean="0"/>
              <a:t>Root  following trauma</a:t>
            </a:r>
            <a:endParaRPr lang="en-IN" dirty="0" smtClean="0"/>
          </a:p>
          <a:p>
            <a:r>
              <a:rPr lang="en-US" dirty="0" smtClean="0"/>
              <a:t>Idiopathic </a:t>
            </a:r>
            <a:r>
              <a:rPr lang="en-US" dirty="0" err="1" smtClean="0"/>
              <a:t>resorption</a:t>
            </a:r>
            <a:r>
              <a:rPr lang="en-US" dirty="0" smtClean="0"/>
              <a:t>- Internal and external</a:t>
            </a:r>
            <a:endParaRPr lang="en-IN" dirty="0" smtClean="0"/>
          </a:p>
          <a:p>
            <a:r>
              <a:rPr lang="en-US" dirty="0" smtClean="0"/>
              <a:t>Loss of cementum due to external  irritants.</a:t>
            </a:r>
          </a:p>
          <a:p>
            <a:endParaRPr lang="en-IN"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600200"/>
            <a:ext cx="8663017" cy="4525963"/>
          </a:xfrm>
        </p:spPr>
        <p:txBody>
          <a:bodyPr/>
          <a:lstStyle/>
          <a:p>
            <a:pPr>
              <a:buNone/>
            </a:pPr>
            <a:r>
              <a:rPr lang="en-US" b="1" u="sng" dirty="0" smtClean="0"/>
              <a:t>Pathways of Iatrogenic Origin</a:t>
            </a:r>
            <a:r>
              <a:rPr lang="en-US" b="1" u="sng" baseline="30000" dirty="0" smtClean="0"/>
              <a:t>2</a:t>
            </a:r>
            <a:r>
              <a:rPr lang="en-US" b="1" u="sng" dirty="0" smtClean="0"/>
              <a:t>:</a:t>
            </a:r>
          </a:p>
          <a:p>
            <a:pPr>
              <a:buNone/>
            </a:pPr>
            <a:endParaRPr lang="en-IN" dirty="0" smtClean="0"/>
          </a:p>
          <a:p>
            <a:r>
              <a:rPr lang="en-US" dirty="0" smtClean="0"/>
              <a:t>Exposure of dentinal tubules following root </a:t>
            </a:r>
            <a:r>
              <a:rPr lang="en-US" dirty="0" err="1" smtClean="0"/>
              <a:t>planing</a:t>
            </a:r>
            <a:endParaRPr lang="en-IN" dirty="0" smtClean="0"/>
          </a:p>
          <a:p>
            <a:r>
              <a:rPr lang="en-US" dirty="0" smtClean="0"/>
              <a:t>Accidental lateral perforation - endodontic procedures</a:t>
            </a:r>
            <a:endParaRPr lang="en-IN" dirty="0" smtClean="0"/>
          </a:p>
          <a:p>
            <a:r>
              <a:rPr lang="en-US" dirty="0" smtClean="0"/>
              <a:t>Root fractures - endodontic procedures</a:t>
            </a:r>
            <a:endParaRPr lang="en-IN"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med_0274_slide">
  <a:themeElements>
    <a:clrScheme name="c0ddbe_192,221,190 2">
      <a:dk1>
        <a:srgbClr val="000000"/>
      </a:dk1>
      <a:lt1>
        <a:srgbClr val="C0DDBE"/>
      </a:lt1>
      <a:dk2>
        <a:srgbClr val="000000"/>
      </a:dk2>
      <a:lt2>
        <a:srgbClr val="B2B2B2"/>
      </a:lt2>
      <a:accent1>
        <a:srgbClr val="CBFF05"/>
      </a:accent1>
      <a:accent2>
        <a:srgbClr val="05A7FF"/>
      </a:accent2>
      <a:accent3>
        <a:srgbClr val="DCEBDB"/>
      </a:accent3>
      <a:accent4>
        <a:srgbClr val="000000"/>
      </a:accent4>
      <a:accent5>
        <a:srgbClr val="E2FFAA"/>
      </a:accent5>
      <a:accent6>
        <a:srgbClr val="0497E7"/>
      </a:accent6>
      <a:hlink>
        <a:srgbClr val="097500"/>
      </a:hlink>
      <a:folHlink>
        <a:srgbClr val="004B75"/>
      </a:folHlink>
    </a:clrScheme>
    <a:fontScheme name="c0ddbe_192,221,19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0ddbe_192,221,190 1">
        <a:dk1>
          <a:srgbClr val="000000"/>
        </a:dk1>
        <a:lt1>
          <a:srgbClr val="C0DDBE"/>
        </a:lt1>
        <a:dk2>
          <a:srgbClr val="000000"/>
        </a:dk2>
        <a:lt2>
          <a:srgbClr val="B2B2B2"/>
        </a:lt2>
        <a:accent1>
          <a:srgbClr val="D5FFD1"/>
        </a:accent1>
        <a:accent2>
          <a:srgbClr val="15FF05"/>
        </a:accent2>
        <a:accent3>
          <a:srgbClr val="DCEBDB"/>
        </a:accent3>
        <a:accent4>
          <a:srgbClr val="000000"/>
        </a:accent4>
        <a:accent5>
          <a:srgbClr val="E7FFE5"/>
        </a:accent5>
        <a:accent6>
          <a:srgbClr val="12E704"/>
        </a:accent6>
        <a:hlink>
          <a:srgbClr val="077500"/>
        </a:hlink>
        <a:folHlink>
          <a:srgbClr val="21581D"/>
        </a:folHlink>
      </a:clrScheme>
      <a:clrMap bg1="lt1" tx1="dk1" bg2="lt2" tx2="dk2" accent1="accent1" accent2="accent2" accent3="accent3" accent4="accent4" accent5="accent5" accent6="accent6" hlink="hlink" folHlink="folHlink"/>
    </a:extraClrScheme>
    <a:extraClrScheme>
      <a:clrScheme name="c0ddbe_192,221,190 2">
        <a:dk1>
          <a:srgbClr val="000000"/>
        </a:dk1>
        <a:lt1>
          <a:srgbClr val="C0DDBE"/>
        </a:lt1>
        <a:dk2>
          <a:srgbClr val="000000"/>
        </a:dk2>
        <a:lt2>
          <a:srgbClr val="B2B2B2"/>
        </a:lt2>
        <a:accent1>
          <a:srgbClr val="CBFF05"/>
        </a:accent1>
        <a:accent2>
          <a:srgbClr val="05A7FF"/>
        </a:accent2>
        <a:accent3>
          <a:srgbClr val="DCEBDB"/>
        </a:accent3>
        <a:accent4>
          <a:srgbClr val="000000"/>
        </a:accent4>
        <a:accent5>
          <a:srgbClr val="E2FFAA"/>
        </a:accent5>
        <a:accent6>
          <a:srgbClr val="0497E7"/>
        </a:accent6>
        <a:hlink>
          <a:srgbClr val="097500"/>
        </a:hlink>
        <a:folHlink>
          <a:srgbClr val="004B75"/>
        </a:folHlink>
      </a:clrScheme>
      <a:clrMap bg1="lt1" tx1="dk1" bg2="lt2" tx2="dk2" accent1="accent1" accent2="accent2" accent3="accent3" accent4="accent4" accent5="accent5" accent6="accent6" hlink="hlink" folHlink="folHlink"/>
    </a:extraClrScheme>
    <a:extraClrScheme>
      <a:clrScheme name="c0ddbe_192,221,190 3">
        <a:dk1>
          <a:srgbClr val="000000"/>
        </a:dk1>
        <a:lt1>
          <a:srgbClr val="C0DDBE"/>
        </a:lt1>
        <a:dk2>
          <a:srgbClr val="000000"/>
        </a:dk2>
        <a:lt2>
          <a:srgbClr val="B2B2B2"/>
        </a:lt2>
        <a:accent1>
          <a:srgbClr val="FF6F05"/>
        </a:accent1>
        <a:accent2>
          <a:srgbClr val="11FF05"/>
        </a:accent2>
        <a:accent3>
          <a:srgbClr val="DCEBDB"/>
        </a:accent3>
        <a:accent4>
          <a:srgbClr val="000000"/>
        </a:accent4>
        <a:accent5>
          <a:srgbClr val="FFBBAA"/>
        </a:accent5>
        <a:accent6>
          <a:srgbClr val="0EE704"/>
        </a:accent6>
        <a:hlink>
          <a:srgbClr val="75003D"/>
        </a:hlink>
        <a:folHlink>
          <a:srgbClr val="067500"/>
        </a:folHlink>
      </a:clrScheme>
      <a:clrMap bg1="lt1" tx1="dk1" bg2="lt2" tx2="dk2" accent1="accent1" accent2="accent2" accent3="accent3" accent4="accent4" accent5="accent5" accent6="accent6" hlink="hlink" folHlink="folHlink"/>
    </a:extraClrScheme>
    <a:extraClrScheme>
      <a:clrScheme name="c0ddbe_192,221,190 4">
        <a:dk1>
          <a:srgbClr val="000000"/>
        </a:dk1>
        <a:lt1>
          <a:srgbClr val="C0DDBE"/>
        </a:lt1>
        <a:dk2>
          <a:srgbClr val="000000"/>
        </a:dk2>
        <a:lt2>
          <a:srgbClr val="B2B2B2"/>
        </a:lt2>
        <a:accent1>
          <a:srgbClr val="FFD405"/>
        </a:accent1>
        <a:accent2>
          <a:srgbClr val="FF1405"/>
        </a:accent2>
        <a:accent3>
          <a:srgbClr val="DCEBDB"/>
        </a:accent3>
        <a:accent4>
          <a:srgbClr val="000000"/>
        </a:accent4>
        <a:accent5>
          <a:srgbClr val="FFE6AA"/>
        </a:accent5>
        <a:accent6>
          <a:srgbClr val="E71104"/>
        </a:accent6>
        <a:hlink>
          <a:srgbClr val="110075"/>
        </a:hlink>
        <a:folHlink>
          <a:srgbClr val="077500"/>
        </a:folHlink>
      </a:clrScheme>
      <a:clrMap bg1="lt1" tx1="dk1" bg2="lt2" tx2="dk2" accent1="accent1" accent2="accent2" accent3="accent3" accent4="accent4" accent5="accent5" accent6="accent6" hlink="hlink" folHlink="folHlink"/>
    </a:extraClrScheme>
    <a:extraClrScheme>
      <a:clrScheme name="c0ddbe_192,221,190 5">
        <a:dk1>
          <a:srgbClr val="000000"/>
        </a:dk1>
        <a:lt1>
          <a:srgbClr val="FFFFFF"/>
        </a:lt1>
        <a:dk2>
          <a:srgbClr val="000000"/>
        </a:dk2>
        <a:lt2>
          <a:srgbClr val="B2B2B2"/>
        </a:lt2>
        <a:accent1>
          <a:srgbClr val="D5FFD1"/>
        </a:accent1>
        <a:accent2>
          <a:srgbClr val="15FF05"/>
        </a:accent2>
        <a:accent3>
          <a:srgbClr val="FFFFFF"/>
        </a:accent3>
        <a:accent4>
          <a:srgbClr val="000000"/>
        </a:accent4>
        <a:accent5>
          <a:srgbClr val="E7FFE5"/>
        </a:accent5>
        <a:accent6>
          <a:srgbClr val="12E704"/>
        </a:accent6>
        <a:hlink>
          <a:srgbClr val="077500"/>
        </a:hlink>
        <a:folHlink>
          <a:srgbClr val="21581D"/>
        </a:folHlink>
      </a:clrScheme>
      <a:clrMap bg1="lt1" tx1="dk1" bg2="lt2" tx2="dk2" accent1="accent1" accent2="accent2" accent3="accent3" accent4="accent4" accent5="accent5" accent6="accent6" hlink="hlink" folHlink="folHlink"/>
    </a:extraClrScheme>
    <a:extraClrScheme>
      <a:clrScheme name="c0ddbe_192,221,190 6">
        <a:dk1>
          <a:srgbClr val="000000"/>
        </a:dk1>
        <a:lt1>
          <a:srgbClr val="FFFFFF"/>
        </a:lt1>
        <a:dk2>
          <a:srgbClr val="000000"/>
        </a:dk2>
        <a:lt2>
          <a:srgbClr val="B2B2B2"/>
        </a:lt2>
        <a:accent1>
          <a:srgbClr val="CBFF05"/>
        </a:accent1>
        <a:accent2>
          <a:srgbClr val="05A7FF"/>
        </a:accent2>
        <a:accent3>
          <a:srgbClr val="FFFFFF"/>
        </a:accent3>
        <a:accent4>
          <a:srgbClr val="000000"/>
        </a:accent4>
        <a:accent5>
          <a:srgbClr val="E2FFAA"/>
        </a:accent5>
        <a:accent6>
          <a:srgbClr val="0497E7"/>
        </a:accent6>
        <a:hlink>
          <a:srgbClr val="097500"/>
        </a:hlink>
        <a:folHlink>
          <a:srgbClr val="004B75"/>
        </a:folHlink>
      </a:clrScheme>
      <a:clrMap bg1="lt1" tx1="dk1" bg2="lt2" tx2="dk2" accent1="accent1" accent2="accent2" accent3="accent3" accent4="accent4" accent5="accent5" accent6="accent6" hlink="hlink" folHlink="folHlink"/>
    </a:extraClrScheme>
    <a:extraClrScheme>
      <a:clrScheme name="c0ddbe_192,221,190 7">
        <a:dk1>
          <a:srgbClr val="000000"/>
        </a:dk1>
        <a:lt1>
          <a:srgbClr val="FFFFFF"/>
        </a:lt1>
        <a:dk2>
          <a:srgbClr val="000000"/>
        </a:dk2>
        <a:lt2>
          <a:srgbClr val="B2B2B2"/>
        </a:lt2>
        <a:accent1>
          <a:srgbClr val="FF6F05"/>
        </a:accent1>
        <a:accent2>
          <a:srgbClr val="11FF05"/>
        </a:accent2>
        <a:accent3>
          <a:srgbClr val="FFFFFF"/>
        </a:accent3>
        <a:accent4>
          <a:srgbClr val="000000"/>
        </a:accent4>
        <a:accent5>
          <a:srgbClr val="FFBBAA"/>
        </a:accent5>
        <a:accent6>
          <a:srgbClr val="0EE704"/>
        </a:accent6>
        <a:hlink>
          <a:srgbClr val="75003D"/>
        </a:hlink>
        <a:folHlink>
          <a:srgbClr val="067500"/>
        </a:folHlink>
      </a:clrScheme>
      <a:clrMap bg1="lt1" tx1="dk1" bg2="lt2" tx2="dk2" accent1="accent1" accent2="accent2" accent3="accent3" accent4="accent4" accent5="accent5" accent6="accent6" hlink="hlink" folHlink="folHlink"/>
    </a:extraClrScheme>
    <a:extraClrScheme>
      <a:clrScheme name="c0ddbe_192,221,190 8">
        <a:dk1>
          <a:srgbClr val="000000"/>
        </a:dk1>
        <a:lt1>
          <a:srgbClr val="FFFFFF"/>
        </a:lt1>
        <a:dk2>
          <a:srgbClr val="000000"/>
        </a:dk2>
        <a:lt2>
          <a:srgbClr val="B2B2B2"/>
        </a:lt2>
        <a:accent1>
          <a:srgbClr val="FFD405"/>
        </a:accent1>
        <a:accent2>
          <a:srgbClr val="FF1405"/>
        </a:accent2>
        <a:accent3>
          <a:srgbClr val="FFFFFF"/>
        </a:accent3>
        <a:accent4>
          <a:srgbClr val="000000"/>
        </a:accent4>
        <a:accent5>
          <a:srgbClr val="FFE6AA"/>
        </a:accent5>
        <a:accent6>
          <a:srgbClr val="E71104"/>
        </a:accent6>
        <a:hlink>
          <a:srgbClr val="110075"/>
        </a:hlink>
        <a:folHlink>
          <a:srgbClr val="077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med_0274_slide</Template>
  <TotalTime>886</TotalTime>
  <Words>1807</Words>
  <Application>Microsoft Office PowerPoint</Application>
  <PresentationFormat>On-screen Show (4:3)</PresentationFormat>
  <Paragraphs>219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med_0274_slide</vt:lpstr>
      <vt:lpstr>The  periodontic-endodontic                        LESIONS</vt:lpstr>
      <vt:lpstr>                       Contents </vt:lpstr>
      <vt:lpstr>                   introduction</vt:lpstr>
      <vt:lpstr>Slide 4</vt:lpstr>
      <vt:lpstr>       Pathways of communication</vt:lpstr>
      <vt:lpstr>Slide 6</vt:lpstr>
      <vt:lpstr>Slide 7</vt:lpstr>
      <vt:lpstr>Slide 8</vt:lpstr>
      <vt:lpstr>Slide 9</vt:lpstr>
      <vt:lpstr> </vt:lpstr>
      <vt:lpstr>                               Image showing apical foramen</vt:lpstr>
      <vt:lpstr>Slide 12</vt:lpstr>
      <vt:lpstr>Accesory canals in the furcation of molars may also be a direct pathway of communication between the pulp and periodontium.</vt:lpstr>
      <vt:lpstr>Slide 14</vt:lpstr>
      <vt:lpstr>          Histological section of Exposed dentinal tubules</vt:lpstr>
      <vt:lpstr>Slide 16</vt:lpstr>
      <vt:lpstr>Non physiological pathways3 </vt:lpstr>
      <vt:lpstr>Vertical root fractures3 </vt:lpstr>
      <vt:lpstr>                classifications3,4</vt:lpstr>
      <vt:lpstr>Slide 20</vt:lpstr>
      <vt:lpstr>Etio pathOGENESIS of endo-perio lesions2,4</vt:lpstr>
      <vt:lpstr>Slide 22</vt:lpstr>
      <vt:lpstr>      Bacteria associated with pulpitis4</vt:lpstr>
      <vt:lpstr>      Bacteria associated with periodontitis5</vt:lpstr>
      <vt:lpstr>             Differentiation between    periodontal and periapical abscess5</vt:lpstr>
      <vt:lpstr>Slide 26</vt:lpstr>
      <vt:lpstr>   Influence of periodontal disease on pulp6</vt:lpstr>
      <vt:lpstr>Slide 28</vt:lpstr>
      <vt:lpstr>       Different types of endo-perio problems2</vt:lpstr>
      <vt:lpstr>Slide 30</vt:lpstr>
      <vt:lpstr>Slide 31</vt:lpstr>
      <vt:lpstr> Therapeutic management                of endo-perio lesions!4</vt:lpstr>
      <vt:lpstr>Primary endodontic lesion4</vt:lpstr>
      <vt:lpstr>Primary endo secondary perio4</vt:lpstr>
      <vt:lpstr>Primary endodontic secondary periodontic lesion4 </vt:lpstr>
      <vt:lpstr>          Primary periodontal lesion4 </vt:lpstr>
      <vt:lpstr>PRIMARY PERIO SECONDARY ENDO4</vt:lpstr>
      <vt:lpstr>Primary periodontal secondary endodontic lesion4</vt:lpstr>
      <vt:lpstr>   TRUE COMBINED ENDO-PERIO LESION4</vt:lpstr>
      <vt:lpstr>          Combined pulpal periodontal lesion4</vt:lpstr>
      <vt:lpstr>Slide 41</vt:lpstr>
      <vt:lpstr>                   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periodontic-endodontic                             continuum</dc:title>
  <dc:creator>aakriti</dc:creator>
  <cp:lastModifiedBy>user</cp:lastModifiedBy>
  <cp:revision>85</cp:revision>
  <dcterms:created xsi:type="dcterms:W3CDTF">2010-09-21T11:16:10Z</dcterms:created>
  <dcterms:modified xsi:type="dcterms:W3CDTF">2018-02-19T06:41:40Z</dcterms:modified>
</cp:coreProperties>
</file>