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0" r:id="rId5"/>
    <p:sldId id="257" r:id="rId6"/>
    <p:sldId id="264" r:id="rId7"/>
    <p:sldId id="265" r:id="rId8"/>
    <p:sldId id="283" r:id="rId9"/>
    <p:sldId id="284" r:id="rId10"/>
    <p:sldId id="262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5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A51D-6C1E-49AF-96AC-F6F2180BD6E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230D-810F-4B74-8835-631E1FD7F9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A51D-6C1E-49AF-96AC-F6F2180BD6E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230D-810F-4B74-8835-631E1FD7F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A51D-6C1E-49AF-96AC-F6F2180BD6E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230D-810F-4B74-8835-631E1FD7F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A51D-6C1E-49AF-96AC-F6F2180BD6E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230D-810F-4B74-8835-631E1FD7F9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A51D-6C1E-49AF-96AC-F6F2180BD6E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230D-810F-4B74-8835-631E1FD7F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A51D-6C1E-49AF-96AC-F6F2180BD6E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230D-810F-4B74-8835-631E1FD7F9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A51D-6C1E-49AF-96AC-F6F2180BD6E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230D-810F-4B74-8835-631E1FD7F9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A51D-6C1E-49AF-96AC-F6F2180BD6E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230D-810F-4B74-8835-631E1FD7F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A51D-6C1E-49AF-96AC-F6F2180BD6E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230D-810F-4B74-8835-631E1FD7F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A51D-6C1E-49AF-96AC-F6F2180BD6E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230D-810F-4B74-8835-631E1FD7F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A51D-6C1E-49AF-96AC-F6F2180BD6E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230D-810F-4B74-8835-631E1FD7F9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43A51D-6C1E-49AF-96AC-F6F2180BD6E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8E230D-810F-4B74-8835-631E1FD7F9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Dr.Gore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Anti-HIV drugs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6200"/>
            <a:ext cx="9067800" cy="6629400"/>
          </a:xfrm>
        </p:spPr>
        <p:txBody>
          <a:bodyPr/>
          <a:lstStyle/>
          <a:p>
            <a:r>
              <a:rPr lang="en-US" dirty="0" err="1" smtClean="0"/>
              <a:t>Zidovudine</a:t>
            </a:r>
            <a:r>
              <a:rPr lang="en-US" dirty="0" smtClean="0"/>
              <a:t> (AZT)</a:t>
            </a:r>
          </a:p>
          <a:p>
            <a:pPr marL="45720" indent="0">
              <a:buNone/>
            </a:pPr>
            <a:r>
              <a:rPr lang="en-US" dirty="0" smtClean="0"/>
              <a:t>-1</a:t>
            </a:r>
            <a:r>
              <a:rPr lang="en-US" baseline="30000" dirty="0" smtClean="0"/>
              <a:t>st</a:t>
            </a:r>
            <a:r>
              <a:rPr lang="en-US" dirty="0" smtClean="0"/>
              <a:t> antiretroviral </a:t>
            </a:r>
            <a:r>
              <a:rPr lang="en-US" dirty="0"/>
              <a:t>drug approved for </a:t>
            </a:r>
            <a:r>
              <a:rPr lang="en-US" dirty="0" smtClean="0"/>
              <a:t>T/t of HIV</a:t>
            </a:r>
          </a:p>
          <a:p>
            <a:r>
              <a:rPr lang="en-US" dirty="0"/>
              <a:t>It protects the </a:t>
            </a:r>
            <a:r>
              <a:rPr lang="en-US" dirty="0" smtClean="0"/>
              <a:t>uninfected cells </a:t>
            </a:r>
            <a:r>
              <a:rPr lang="en-US" dirty="0"/>
              <a:t>from HIV, but has no effect on HIV-infected </a:t>
            </a:r>
            <a:r>
              <a:rPr lang="en-US" dirty="0" smtClean="0"/>
              <a:t>cells</a:t>
            </a:r>
          </a:p>
          <a:p>
            <a:r>
              <a:rPr lang="en-US" dirty="0"/>
              <a:t>O</a:t>
            </a:r>
            <a:r>
              <a:rPr lang="en-US" dirty="0" smtClean="0"/>
              <a:t>rally </a:t>
            </a:r>
            <a:r>
              <a:rPr lang="en-US" dirty="0"/>
              <a:t>effective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b="1" dirty="0"/>
              <a:t>Adverse </a:t>
            </a:r>
            <a:r>
              <a:rPr lang="en-US" b="1" dirty="0" smtClean="0"/>
              <a:t>reactions:- </a:t>
            </a:r>
            <a:r>
              <a:rPr lang="en-US" dirty="0" smtClean="0"/>
              <a:t>Bone </a:t>
            </a:r>
            <a:r>
              <a:rPr lang="en-US" dirty="0"/>
              <a:t>marrow suppression, </a:t>
            </a:r>
            <a:r>
              <a:rPr lang="en-US" dirty="0" err="1"/>
              <a:t>anaemia</a:t>
            </a:r>
            <a:r>
              <a:rPr lang="en-US" dirty="0"/>
              <a:t> and </a:t>
            </a:r>
            <a:r>
              <a:rPr lang="en-US" dirty="0" err="1" smtClean="0"/>
              <a:t>neutropaenia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Nausea, </a:t>
            </a:r>
            <a:r>
              <a:rPr lang="en-US" dirty="0" smtClean="0"/>
              <a:t>vomiting, abdominal </a:t>
            </a:r>
            <a:r>
              <a:rPr lang="en-US" dirty="0"/>
              <a:t>discomfort, headache and </a:t>
            </a:r>
            <a:r>
              <a:rPr lang="en-US" dirty="0" smtClean="0"/>
              <a:t>insomnia (initial </a:t>
            </a:r>
            <a:r>
              <a:rPr lang="en-US" dirty="0"/>
              <a:t>stages of </a:t>
            </a:r>
            <a:r>
              <a:rPr lang="en-US" dirty="0" smtClean="0"/>
              <a:t>therapy)</a:t>
            </a:r>
            <a:endParaRPr lang="en-US" dirty="0"/>
          </a:p>
          <a:p>
            <a:r>
              <a:rPr lang="en-US" dirty="0" smtClean="0"/>
              <a:t>Long-term:-hepatotoxicity</a:t>
            </a:r>
            <a:r>
              <a:rPr lang="en-US" dirty="0"/>
              <a:t>, myopathy with fatigue and lactic </a:t>
            </a:r>
            <a:r>
              <a:rPr lang="en-US" dirty="0" smtClean="0"/>
              <a:t>acidosis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2400"/>
            <a:ext cx="9067800" cy="65532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Interactions:-</a:t>
            </a:r>
          </a:p>
          <a:p>
            <a:pPr marL="45720" indent="0">
              <a:buNone/>
            </a:pPr>
            <a:r>
              <a:rPr lang="en-US" b="1" i="1" dirty="0" smtClean="0"/>
              <a:t>1.Zidovudine </a:t>
            </a:r>
            <a:r>
              <a:rPr lang="en-US" dirty="0" smtClean="0"/>
              <a:t> </a:t>
            </a:r>
            <a:r>
              <a:rPr lang="en-US" b="1" i="1" dirty="0"/>
              <a:t>paracetamol</a:t>
            </a:r>
            <a:r>
              <a:rPr lang="en-US" b="1" dirty="0"/>
              <a:t>: </a:t>
            </a:r>
            <a:r>
              <a:rPr lang="en-US" dirty="0"/>
              <a:t>Both are metabolized by glucuronide 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conjugation</a:t>
            </a:r>
            <a:r>
              <a:rPr lang="en-US" dirty="0"/>
              <a:t>. </a:t>
            </a:r>
            <a:r>
              <a:rPr lang="en-US" dirty="0" smtClean="0"/>
              <a:t>Paracetamol competes </a:t>
            </a:r>
            <a:r>
              <a:rPr lang="en-US" dirty="0"/>
              <a:t>and interferes with glucuronide conjugation of </a:t>
            </a:r>
            <a:r>
              <a:rPr lang="en-US" dirty="0" err="1"/>
              <a:t>zidovudine</a:t>
            </a:r>
            <a:r>
              <a:rPr lang="en-US" dirty="0"/>
              <a:t>. This leads to a rise in </a:t>
            </a:r>
            <a:r>
              <a:rPr lang="en-US" dirty="0" smtClean="0"/>
              <a:t>the plasma </a:t>
            </a:r>
            <a:r>
              <a:rPr lang="en-US" dirty="0"/>
              <a:t>concentration of </a:t>
            </a:r>
            <a:r>
              <a:rPr lang="en-US" dirty="0" err="1"/>
              <a:t>zidovudine</a:t>
            </a:r>
            <a:r>
              <a:rPr lang="en-US" dirty="0"/>
              <a:t> and its toxicity.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b="1" i="1" dirty="0"/>
              <a:t>Azoles </a:t>
            </a:r>
            <a:r>
              <a:rPr lang="en-US" dirty="0"/>
              <a:t> </a:t>
            </a:r>
            <a:r>
              <a:rPr lang="en-US" b="1" i="1" dirty="0" err="1"/>
              <a:t>zidovudine</a:t>
            </a:r>
            <a:r>
              <a:rPr lang="en-US" b="1" dirty="0"/>
              <a:t>: </a:t>
            </a:r>
            <a:r>
              <a:rPr lang="en-US" dirty="0"/>
              <a:t>Azole antifungal agents are hepatic microsomal enzyme inhibitors. </a:t>
            </a:r>
            <a:r>
              <a:rPr lang="en-US" dirty="0" smtClean="0"/>
              <a:t>They inhibit </a:t>
            </a:r>
            <a:r>
              <a:rPr lang="en-US" dirty="0"/>
              <a:t>the metabolism of </a:t>
            </a:r>
            <a:r>
              <a:rPr lang="en-US" dirty="0" err="1"/>
              <a:t>zidovudine</a:t>
            </a:r>
            <a:r>
              <a:rPr lang="en-US" dirty="0"/>
              <a:t> and increase its blood level resulting in its toxicity.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b="1" i="1" dirty="0" err="1"/>
              <a:t>Zidovudine</a:t>
            </a:r>
            <a:r>
              <a:rPr lang="en-US" b="1" i="1" dirty="0"/>
              <a:t> and </a:t>
            </a:r>
            <a:r>
              <a:rPr lang="en-US" b="1" i="1" dirty="0" err="1"/>
              <a:t>stavudine</a:t>
            </a:r>
            <a:r>
              <a:rPr lang="en-US" b="1" dirty="0"/>
              <a:t>: </a:t>
            </a:r>
            <a:r>
              <a:rPr lang="en-US" dirty="0"/>
              <a:t>They should not be combined together because they compete </a:t>
            </a:r>
            <a:r>
              <a:rPr lang="en-US" dirty="0" smtClean="0"/>
              <a:t>for intracellular </a:t>
            </a:r>
            <a:r>
              <a:rPr lang="en-US" dirty="0" smtClean="0"/>
              <a:t>phosphorylation (activation).</a:t>
            </a:r>
            <a:endParaRPr lang="en-US" dirty="0"/>
          </a:p>
          <a:p>
            <a:pPr marL="45720" indent="0">
              <a:buNone/>
            </a:pPr>
            <a:r>
              <a:rPr lang="en-US" dirty="0" err="1"/>
              <a:t>Zidovudine</a:t>
            </a:r>
            <a:r>
              <a:rPr lang="en-US" dirty="0"/>
              <a:t> is used in combination with other antiretroviral drugs for the treatment of AIDS. It </a:t>
            </a:r>
            <a:r>
              <a:rPr lang="en-US" dirty="0" smtClean="0"/>
              <a:t>is also </a:t>
            </a:r>
            <a:r>
              <a:rPr lang="en-US" dirty="0"/>
              <a:t>used for post-exposure prophylaxis (PEP) and to prevent vertical transmission of HIV.</a:t>
            </a:r>
          </a:p>
        </p:txBody>
      </p:sp>
    </p:spTree>
    <p:extLst>
      <p:ext uri="{BB962C8B-B14F-4D97-AF65-F5344CB8AC3E}">
        <p14:creationId xmlns:p14="http://schemas.microsoft.com/office/powerpoint/2010/main" val="37678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52400"/>
            <a:ext cx="8686800" cy="6477000"/>
          </a:xfrm>
        </p:spPr>
        <p:txBody>
          <a:bodyPr/>
          <a:lstStyle/>
          <a:p>
            <a:pPr marL="45720" indent="0">
              <a:buNone/>
            </a:pPr>
            <a:r>
              <a:rPr lang="en-US" i="1" dirty="0"/>
              <a:t>Use </a:t>
            </a:r>
            <a:r>
              <a:rPr lang="en-US" dirty="0" smtClean="0"/>
              <a:t>:- 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a)Used </a:t>
            </a:r>
            <a:r>
              <a:rPr lang="en-US" dirty="0"/>
              <a:t>in HIV infected </a:t>
            </a:r>
            <a:r>
              <a:rPr lang="en-US" dirty="0" smtClean="0"/>
              <a:t>patients only </a:t>
            </a:r>
            <a:r>
              <a:rPr lang="en-US" dirty="0"/>
              <a:t>in combination with at least 2 other </a:t>
            </a:r>
            <a:r>
              <a:rPr lang="en-US" dirty="0" smtClean="0"/>
              <a:t>ARV drugs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It is one of the two optional NRTIs </a:t>
            </a:r>
            <a:r>
              <a:rPr lang="en-US" dirty="0" smtClean="0"/>
              <a:t>used by </a:t>
            </a:r>
            <a:r>
              <a:rPr lang="en-US" dirty="0"/>
              <a:t>NACO for its first line triple drug </a:t>
            </a:r>
            <a:r>
              <a:rPr lang="en-US" dirty="0" smtClean="0"/>
              <a:t>ARV regimen</a:t>
            </a:r>
          </a:p>
          <a:p>
            <a:pPr marL="4572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Immune </a:t>
            </a:r>
            <a:r>
              <a:rPr lang="en-US" b="1" dirty="0">
                <a:solidFill>
                  <a:srgbClr val="FF0000"/>
                </a:solidFill>
              </a:rPr>
              <a:t>status is improved </a:t>
            </a:r>
            <a:r>
              <a:rPr lang="en-US" b="1" dirty="0" smtClean="0">
                <a:solidFill>
                  <a:srgbClr val="FF0000"/>
                </a:solidFill>
              </a:rPr>
              <a:t>and opportunistic </a:t>
            </a:r>
            <a:r>
              <a:rPr lang="en-US" b="1" dirty="0">
                <a:solidFill>
                  <a:srgbClr val="FF0000"/>
                </a:solidFill>
              </a:rPr>
              <a:t>infections become less </a:t>
            </a:r>
            <a:r>
              <a:rPr lang="en-US" b="1" dirty="0" smtClean="0">
                <a:solidFill>
                  <a:srgbClr val="FF0000"/>
                </a:solidFill>
              </a:rPr>
              <a:t>common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b) Post –exposure </a:t>
            </a:r>
            <a:r>
              <a:rPr lang="en-US" dirty="0" err="1" smtClean="0"/>
              <a:t>prophylaxsis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c)Vertical transfer (mother to child)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52400"/>
            <a:ext cx="8839200" cy="6705600"/>
          </a:xfrm>
        </p:spPr>
        <p:txBody>
          <a:bodyPr/>
          <a:lstStyle/>
          <a:p>
            <a:pPr marL="45720" indent="0">
              <a:buNone/>
            </a:pPr>
            <a:r>
              <a:rPr lang="en-US" b="1" u="sng" dirty="0" err="1"/>
              <a:t>Didanosine</a:t>
            </a:r>
            <a:r>
              <a:rPr lang="en-US" b="1" u="sng" dirty="0"/>
              <a:t> (</a:t>
            </a:r>
            <a:r>
              <a:rPr lang="en-US" b="1" u="sng" dirty="0" err="1"/>
              <a:t>ddI</a:t>
            </a:r>
            <a:r>
              <a:rPr lang="en-US" b="1" u="sng" dirty="0" smtClean="0"/>
              <a:t>),</a:t>
            </a:r>
            <a:r>
              <a:rPr lang="en-US" b="1" u="sng" dirty="0"/>
              <a:t> </a:t>
            </a:r>
            <a:r>
              <a:rPr lang="en-US" b="1" u="sng" dirty="0" err="1"/>
              <a:t>Stavudine</a:t>
            </a:r>
            <a:r>
              <a:rPr lang="en-US" b="1" u="sng" dirty="0"/>
              <a:t>, </a:t>
            </a:r>
            <a:r>
              <a:rPr lang="en-US" b="1" u="sng" dirty="0" err="1"/>
              <a:t>Emtricitabine</a:t>
            </a:r>
            <a:r>
              <a:rPr lang="en-US" b="1" u="sng" dirty="0"/>
              <a:t> and </a:t>
            </a:r>
            <a:r>
              <a:rPr lang="en-US" b="1" u="sng" dirty="0" smtClean="0"/>
              <a:t>Lamivudine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</a:p>
          <a:p>
            <a:r>
              <a:rPr lang="en-US" dirty="0" smtClean="0"/>
              <a:t>Transported </a:t>
            </a:r>
            <a:r>
              <a:rPr lang="en-US" dirty="0"/>
              <a:t>into cells </a:t>
            </a:r>
            <a:r>
              <a:rPr lang="en-US" dirty="0" smtClean="0"/>
              <a:t>and activated </a:t>
            </a:r>
            <a:r>
              <a:rPr lang="en-US" dirty="0"/>
              <a:t>to </a:t>
            </a:r>
            <a:r>
              <a:rPr lang="en-US" dirty="0" smtClean="0"/>
              <a:t>respective triphosphate forms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Inhibit HIV reverse transcriptase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DNA chain termination</a:t>
            </a:r>
          </a:p>
          <a:p>
            <a:r>
              <a:rPr lang="en-US" dirty="0" err="1" smtClean="0"/>
              <a:t>Stavudine</a:t>
            </a:r>
            <a:r>
              <a:rPr lang="en-US" dirty="0"/>
              <a:t> </a:t>
            </a:r>
            <a:r>
              <a:rPr lang="en-US" dirty="0" smtClean="0"/>
              <a:t>should not </a:t>
            </a:r>
            <a:r>
              <a:rPr lang="en-US" dirty="0"/>
              <a:t>be combined with </a:t>
            </a:r>
            <a:r>
              <a:rPr lang="en-US" dirty="0" err="1"/>
              <a:t>didanosine</a:t>
            </a:r>
            <a:r>
              <a:rPr lang="en-US" dirty="0"/>
              <a:t>, because both</a:t>
            </a:r>
          </a:p>
          <a:p>
            <a:pPr marL="45720" indent="0">
              <a:buNone/>
            </a:pPr>
            <a:r>
              <a:rPr lang="en-US" dirty="0"/>
              <a:t>cause peripheral neuropathy.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The adverse effects </a:t>
            </a:r>
            <a:r>
              <a:rPr lang="en-US" dirty="0" smtClean="0"/>
              <a:t>:-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eripheral </a:t>
            </a:r>
            <a:r>
              <a:rPr lang="en-US" b="1" dirty="0">
                <a:solidFill>
                  <a:srgbClr val="FF0000"/>
                </a:solidFill>
              </a:rPr>
              <a:t>neuritis, pancreatitis, </a:t>
            </a:r>
            <a:r>
              <a:rPr lang="en-US" dirty="0" smtClean="0"/>
              <a:t>gastrointestinal disturbances</a:t>
            </a:r>
            <a:r>
              <a:rPr lang="en-US" dirty="0"/>
              <a:t>, lactic acidosis, skin rashes, etc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Lamivudine is a commonly used agent in </a:t>
            </a:r>
            <a:r>
              <a:rPr lang="en-US" b="1" dirty="0" smtClean="0">
                <a:solidFill>
                  <a:srgbClr val="FF0000"/>
                </a:solidFill>
              </a:rPr>
              <a:t>antiretroviral therapy </a:t>
            </a:r>
            <a:r>
              <a:rPr lang="en-US" b="1" dirty="0">
                <a:solidFill>
                  <a:srgbClr val="FF0000"/>
                </a:solidFill>
              </a:rPr>
              <a:t>because of its </a:t>
            </a:r>
            <a:r>
              <a:rPr lang="en-US" b="1" dirty="0" smtClean="0">
                <a:solidFill>
                  <a:srgbClr val="FF0000"/>
                </a:solidFill>
              </a:rPr>
              <a:t>efficacy </a:t>
            </a:r>
            <a:r>
              <a:rPr lang="en-US" b="1" dirty="0">
                <a:solidFill>
                  <a:srgbClr val="FF0000"/>
                </a:solidFill>
              </a:rPr>
              <a:t>and low toxicity</a:t>
            </a:r>
          </a:p>
        </p:txBody>
      </p:sp>
    </p:spTree>
    <p:extLst>
      <p:ext uri="{BB962C8B-B14F-4D97-AF65-F5344CB8AC3E}">
        <p14:creationId xmlns:p14="http://schemas.microsoft.com/office/powerpoint/2010/main" val="29826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2400"/>
            <a:ext cx="9067800" cy="6705600"/>
          </a:xfrm>
        </p:spPr>
        <p:txBody>
          <a:bodyPr/>
          <a:lstStyle/>
          <a:p>
            <a:r>
              <a:rPr lang="it-IT" b="1" u="sng" dirty="0"/>
              <a:t>Non-nucleoside Reverse Transcriptase Inhibitors (NNRTIs</a:t>
            </a:r>
            <a:r>
              <a:rPr lang="it-IT" b="1" u="sng" dirty="0" smtClean="0"/>
              <a:t>):-</a:t>
            </a:r>
          </a:p>
          <a:p>
            <a:pPr marL="45720" indent="0">
              <a:buNone/>
            </a:pPr>
            <a:endParaRPr lang="en-US" b="1" dirty="0" smtClean="0"/>
          </a:p>
          <a:p>
            <a:pPr marL="45720" indent="0">
              <a:buNone/>
            </a:pPr>
            <a:r>
              <a:rPr lang="en-US" b="1" dirty="0" err="1" smtClean="0"/>
              <a:t>Nevirapine</a:t>
            </a:r>
            <a:r>
              <a:rPr lang="en-US" b="1" dirty="0" smtClean="0"/>
              <a:t> </a:t>
            </a:r>
            <a:r>
              <a:rPr lang="en-US" b="1" dirty="0"/>
              <a:t>(NVP) and </a:t>
            </a:r>
            <a:r>
              <a:rPr lang="en-US" b="1" dirty="0" err="1"/>
              <a:t>Efavirenz</a:t>
            </a:r>
            <a:r>
              <a:rPr lang="en-US" b="1" dirty="0"/>
              <a:t> (EFV</a:t>
            </a:r>
            <a:r>
              <a:rPr lang="en-US" b="1" dirty="0" smtClean="0"/>
              <a:t>):-</a:t>
            </a:r>
            <a:r>
              <a:rPr lang="en-US" dirty="0"/>
              <a:t>nucleoside unrelated 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compounds which directly </a:t>
            </a:r>
            <a:r>
              <a:rPr lang="en-US" dirty="0"/>
              <a:t>inhibit HIV reverse transcriptase without</a:t>
            </a:r>
          </a:p>
          <a:p>
            <a:pPr marL="45720" indent="0">
              <a:buNone/>
            </a:pPr>
            <a:r>
              <a:rPr lang="en-US" dirty="0"/>
              <a:t>the need for intracellular </a:t>
            </a:r>
            <a:r>
              <a:rPr lang="en-US" dirty="0" smtClean="0"/>
              <a:t>phosphorylation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-Locus </a:t>
            </a:r>
            <a:r>
              <a:rPr lang="en-US" dirty="0"/>
              <a:t>of action on the enzyme is also </a:t>
            </a:r>
            <a:r>
              <a:rPr lang="en-US" dirty="0" smtClean="0"/>
              <a:t>different and </a:t>
            </a:r>
            <a:r>
              <a:rPr lang="en-US" dirty="0"/>
              <a:t>they are non-competitive </a:t>
            </a:r>
            <a:r>
              <a:rPr lang="en-US" dirty="0" smtClean="0"/>
              <a:t>inhibitors</a:t>
            </a:r>
          </a:p>
          <a:p>
            <a:pPr marL="45720" indent="0">
              <a:buNone/>
            </a:pPr>
            <a:r>
              <a:rPr lang="en-US" dirty="0" smtClean="0"/>
              <a:t>- &gt; </a:t>
            </a:r>
            <a:r>
              <a:rPr lang="en-US" dirty="0"/>
              <a:t>potent than AZT on HIV-1, but do </a:t>
            </a:r>
            <a:r>
              <a:rPr lang="en-US" dirty="0" smtClean="0"/>
              <a:t>not inhibit HIV-2</a:t>
            </a:r>
          </a:p>
          <a:p>
            <a:pPr marL="45720" indent="0">
              <a:buNone/>
            </a:pPr>
            <a:r>
              <a:rPr lang="en-US" dirty="0" smtClean="0"/>
              <a:t>-</a:t>
            </a:r>
            <a:r>
              <a:rPr lang="en-US" dirty="0"/>
              <a:t>If used </a:t>
            </a:r>
            <a:r>
              <a:rPr lang="en-US" dirty="0" smtClean="0"/>
              <a:t>alone, viral </a:t>
            </a:r>
            <a:r>
              <a:rPr lang="en-US" dirty="0"/>
              <a:t>resistance to NNRTIs develops rapidly </a:t>
            </a:r>
            <a:r>
              <a:rPr lang="en-US" dirty="0" smtClean="0"/>
              <a:t>;</a:t>
            </a:r>
            <a:r>
              <a:rPr lang="en-US" dirty="0"/>
              <a:t> they should </a:t>
            </a:r>
            <a:r>
              <a:rPr lang="en-US" dirty="0" smtClean="0"/>
              <a:t>always be </a:t>
            </a:r>
            <a:r>
              <a:rPr lang="en-US" dirty="0"/>
              <a:t>combined with 2 other effective </a:t>
            </a:r>
            <a:r>
              <a:rPr lang="en-US" dirty="0" smtClean="0"/>
              <a:t>drugs</a:t>
            </a:r>
          </a:p>
          <a:p>
            <a:pPr marL="45720" indent="0">
              <a:buNone/>
            </a:pPr>
            <a:r>
              <a:rPr lang="en-US" dirty="0" smtClean="0"/>
              <a:t>-</a:t>
            </a:r>
            <a:r>
              <a:rPr lang="en-US" dirty="0"/>
              <a:t>A patient failing </a:t>
            </a:r>
            <a:r>
              <a:rPr lang="en-US" dirty="0" smtClean="0"/>
              <a:t>any NNRTI </a:t>
            </a:r>
            <a:r>
              <a:rPr lang="en-US" dirty="0"/>
              <a:t>regimen should not be treated with</a:t>
            </a:r>
          </a:p>
          <a:p>
            <a:pPr marL="45720" indent="0">
              <a:buNone/>
            </a:pPr>
            <a:r>
              <a:rPr lang="en-US" dirty="0"/>
              <a:t>another </a:t>
            </a:r>
            <a:r>
              <a:rPr lang="en-US" dirty="0" smtClean="0"/>
              <a:t>NNRTI</a:t>
            </a:r>
          </a:p>
          <a:p>
            <a:pPr marL="45720" indent="0">
              <a:buNone/>
            </a:pPr>
            <a:r>
              <a:rPr lang="en-US" dirty="0" smtClean="0"/>
              <a:t>-</a:t>
            </a:r>
            <a:r>
              <a:rPr lang="en-US" dirty="0"/>
              <a:t>Both are enzyme inducers, and cause </a:t>
            </a:r>
            <a:r>
              <a:rPr lang="en-US" b="1" dirty="0" err="1" smtClean="0">
                <a:solidFill>
                  <a:srgbClr val="FF0000"/>
                </a:solidFill>
              </a:rPr>
              <a:t>autoinduction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their own </a:t>
            </a:r>
            <a:r>
              <a:rPr lang="en-US" dirty="0" smtClean="0"/>
              <a:t>metabolism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304800"/>
            <a:ext cx="7315200" cy="3901440"/>
          </a:xfrm>
        </p:spPr>
        <p:txBody>
          <a:bodyPr/>
          <a:lstStyle/>
          <a:p>
            <a:r>
              <a:rPr lang="en-US" i="1" dirty="0" err="1"/>
              <a:t>Nevirapine</a:t>
            </a:r>
            <a:r>
              <a:rPr lang="en-US" i="1" dirty="0"/>
              <a:t> (NVP</a:t>
            </a:r>
            <a:r>
              <a:rPr lang="en-US" i="1" dirty="0" smtClean="0"/>
              <a:t>):-</a:t>
            </a:r>
            <a:r>
              <a:rPr lang="en-US" dirty="0" smtClean="0"/>
              <a:t>hepatotoxic,</a:t>
            </a:r>
          </a:p>
          <a:p>
            <a:pPr marL="45720" indent="0">
              <a:buNone/>
            </a:pPr>
            <a:endParaRPr lang="en-US" i="1" dirty="0" smtClean="0"/>
          </a:p>
          <a:p>
            <a:pPr marL="45720" indent="0">
              <a:buNone/>
            </a:pPr>
            <a:r>
              <a:rPr lang="en-US" i="1" dirty="0" err="1" smtClean="0"/>
              <a:t>Efavirenz</a:t>
            </a:r>
            <a:r>
              <a:rPr lang="en-US" i="1" dirty="0" smtClean="0"/>
              <a:t> </a:t>
            </a:r>
            <a:r>
              <a:rPr lang="en-US" i="1" dirty="0"/>
              <a:t>(EFV</a:t>
            </a:r>
            <a:r>
              <a:rPr lang="en-US" i="1" dirty="0" smtClean="0"/>
              <a:t>):-</a:t>
            </a:r>
            <a:r>
              <a:rPr lang="en-US" dirty="0" smtClean="0"/>
              <a:t>headache, rashes</a:t>
            </a:r>
            <a:r>
              <a:rPr lang="en-US" dirty="0"/>
              <a:t>, dizziness, insomnia and a variety </a:t>
            </a:r>
            <a:r>
              <a:rPr lang="en-US" dirty="0" smtClean="0"/>
              <a:t>of neuropsychiatric </a:t>
            </a:r>
            <a:r>
              <a:rPr lang="en-US" dirty="0"/>
              <a:t>symptoms.</a:t>
            </a:r>
          </a:p>
        </p:txBody>
      </p:sp>
    </p:spTree>
    <p:extLst>
      <p:ext uri="{BB962C8B-B14F-4D97-AF65-F5344CB8AC3E}">
        <p14:creationId xmlns:p14="http://schemas.microsoft.com/office/powerpoint/2010/main" val="9642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28600"/>
            <a:ext cx="8839200" cy="6248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Nevirapine</a:t>
            </a:r>
            <a:r>
              <a:rPr lang="en-US" dirty="0" smtClean="0"/>
              <a:t> 200 mg/day </a:t>
            </a:r>
            <a:r>
              <a:rPr lang="en-US" dirty="0"/>
              <a:t>is </a:t>
            </a:r>
            <a:r>
              <a:rPr lang="en-US" dirty="0" smtClean="0"/>
              <a:t>doubled after </a:t>
            </a:r>
            <a:r>
              <a:rPr lang="en-US" dirty="0"/>
              <a:t>2 weeks when its blood levels go down </a:t>
            </a:r>
            <a:r>
              <a:rPr lang="en-US" dirty="0" smtClean="0"/>
              <a:t>due to </a:t>
            </a:r>
            <a:r>
              <a:rPr lang="en-US" dirty="0" err="1" smtClean="0"/>
              <a:t>autoinduction</a:t>
            </a:r>
            <a:endParaRPr lang="en-US" dirty="0"/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Such </a:t>
            </a:r>
            <a:r>
              <a:rPr lang="en-US" b="1" dirty="0">
                <a:solidFill>
                  <a:srgbClr val="FF0000"/>
                </a:solidFill>
              </a:rPr>
              <a:t>dose escalation is </a:t>
            </a:r>
            <a:r>
              <a:rPr lang="en-US" b="1" dirty="0" smtClean="0">
                <a:solidFill>
                  <a:srgbClr val="FF0000"/>
                </a:solidFill>
              </a:rPr>
              <a:t>not required </a:t>
            </a:r>
            <a:r>
              <a:rPr lang="en-US" b="1" dirty="0">
                <a:solidFill>
                  <a:srgbClr val="FF0000"/>
                </a:solidFill>
              </a:rPr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EFV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Rifampin induces </a:t>
            </a:r>
            <a:r>
              <a:rPr lang="en-US" b="1" dirty="0" smtClean="0">
                <a:solidFill>
                  <a:srgbClr val="FF0000"/>
                </a:solidFill>
              </a:rPr>
              <a:t>NVP metabolism </a:t>
            </a:r>
            <a:r>
              <a:rPr lang="en-US" b="1" dirty="0">
                <a:solidFill>
                  <a:srgbClr val="FF0000"/>
                </a:solidFill>
              </a:rPr>
              <a:t>and makes it ineffective, but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has little effect </a:t>
            </a:r>
            <a:r>
              <a:rPr lang="en-US" b="1" dirty="0">
                <a:solidFill>
                  <a:srgbClr val="FF0000"/>
                </a:solidFill>
              </a:rPr>
              <a:t>on EFV </a:t>
            </a:r>
            <a:r>
              <a:rPr lang="en-US" b="1" dirty="0" smtClean="0">
                <a:solidFill>
                  <a:srgbClr val="FF0000"/>
                </a:solidFill>
              </a:rPr>
              <a:t>levels</a:t>
            </a:r>
          </a:p>
          <a:p>
            <a:pPr>
              <a:buFontTx/>
              <a:buChar char="-"/>
            </a:pPr>
            <a:r>
              <a:rPr lang="en-US" dirty="0" smtClean="0"/>
              <a:t>If </a:t>
            </a:r>
            <a:r>
              <a:rPr lang="en-US" dirty="0"/>
              <a:t>a patient being </a:t>
            </a:r>
            <a:r>
              <a:rPr lang="en-US" dirty="0" smtClean="0"/>
              <a:t>treated with </a:t>
            </a:r>
            <a:r>
              <a:rPr lang="en-US" dirty="0"/>
              <a:t>NVP develops TB and is put on </a:t>
            </a:r>
            <a:r>
              <a:rPr lang="en-US" dirty="0" smtClean="0"/>
              <a:t>rifampin, NVP </a:t>
            </a:r>
            <a:r>
              <a:rPr lang="en-US" dirty="0"/>
              <a:t>should be replaced by </a:t>
            </a:r>
            <a:r>
              <a:rPr lang="en-US" dirty="0" smtClean="0"/>
              <a:t>EFV</a:t>
            </a:r>
          </a:p>
          <a:p>
            <a:pPr marL="45720" indent="0">
              <a:buNone/>
            </a:pPr>
            <a:r>
              <a:rPr lang="en-US" dirty="0" smtClean="0"/>
              <a:t>-</a:t>
            </a:r>
            <a:r>
              <a:rPr lang="en-US" dirty="0"/>
              <a:t>Either NVP or EFV is </a:t>
            </a:r>
            <a:r>
              <a:rPr lang="en-US" dirty="0" smtClean="0"/>
              <a:t>included in </a:t>
            </a:r>
            <a:r>
              <a:rPr lang="en-US" dirty="0"/>
              <a:t>the first line triple drug regimen used </a:t>
            </a:r>
            <a:r>
              <a:rPr lang="en-US" dirty="0" smtClean="0"/>
              <a:t>by NACO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"/>
            <a:ext cx="8763000" cy="6705600"/>
          </a:xfrm>
        </p:spPr>
        <p:txBody>
          <a:bodyPr>
            <a:normAutofit/>
          </a:bodyPr>
          <a:lstStyle/>
          <a:p>
            <a:r>
              <a:rPr lang="en-US" b="1" dirty="0"/>
              <a:t>Retroviral protease inhibitors (PIs</a:t>
            </a:r>
            <a:r>
              <a:rPr lang="en-US" b="1" dirty="0" smtClean="0"/>
              <a:t>):- </a:t>
            </a:r>
            <a:r>
              <a:rPr lang="en-US" dirty="0"/>
              <a:t>It acts </a:t>
            </a:r>
            <a:r>
              <a:rPr lang="en-US" dirty="0" smtClean="0"/>
              <a:t>at a </a:t>
            </a:r>
            <a:r>
              <a:rPr lang="en-US" dirty="0"/>
              <a:t>late step in HIV replication, i.e. maturation </a:t>
            </a:r>
            <a:r>
              <a:rPr lang="en-US" dirty="0" smtClean="0"/>
              <a:t>of the </a:t>
            </a:r>
            <a:r>
              <a:rPr lang="en-US" dirty="0"/>
              <a:t>new virus particles when the RNA </a:t>
            </a:r>
            <a:r>
              <a:rPr lang="en-US" dirty="0" smtClean="0"/>
              <a:t>genome acquires </a:t>
            </a:r>
            <a:r>
              <a:rPr lang="en-US" dirty="0"/>
              <a:t>the core proteins and </a:t>
            </a:r>
            <a:r>
              <a:rPr lang="en-US" dirty="0" smtClean="0"/>
              <a:t>enzymes</a:t>
            </a:r>
          </a:p>
          <a:p>
            <a:endParaRPr lang="en-US" dirty="0"/>
          </a:p>
          <a:p>
            <a:pPr marL="45720" indent="0">
              <a:buNone/>
            </a:pPr>
            <a:r>
              <a:rPr lang="en-US" i="1" dirty="0" err="1" smtClean="0"/>
              <a:t>Eg</a:t>
            </a:r>
            <a:r>
              <a:rPr lang="en-US" i="1" dirty="0" smtClean="0"/>
              <a:t>:-</a:t>
            </a:r>
            <a:r>
              <a:rPr lang="en-US" i="1" dirty="0" err="1" smtClean="0"/>
              <a:t>Atazanavir</a:t>
            </a:r>
            <a:r>
              <a:rPr lang="en-US" i="1" dirty="0" smtClean="0"/>
              <a:t> </a:t>
            </a:r>
            <a:r>
              <a:rPr lang="en-US" i="1" dirty="0"/>
              <a:t>(ATV), </a:t>
            </a:r>
            <a:r>
              <a:rPr lang="en-US" i="1" dirty="0" err="1" smtClean="0"/>
              <a:t>Indinavir</a:t>
            </a:r>
            <a:r>
              <a:rPr lang="en-US" i="1" dirty="0"/>
              <a:t> </a:t>
            </a:r>
            <a:r>
              <a:rPr lang="en-US" i="1" dirty="0" smtClean="0"/>
              <a:t>(IDV</a:t>
            </a:r>
            <a:r>
              <a:rPr lang="en-US" i="1" dirty="0"/>
              <a:t>), </a:t>
            </a:r>
            <a:r>
              <a:rPr lang="en-US" i="1" dirty="0" err="1"/>
              <a:t>Nelfinavir</a:t>
            </a:r>
            <a:r>
              <a:rPr lang="en-US" i="1" dirty="0"/>
              <a:t> (NFV), </a:t>
            </a:r>
            <a:r>
              <a:rPr lang="en-US" i="1" dirty="0" err="1"/>
              <a:t>Saquinavir</a:t>
            </a:r>
            <a:r>
              <a:rPr lang="en-US" i="1" dirty="0"/>
              <a:t> (SQV</a:t>
            </a:r>
            <a:r>
              <a:rPr lang="en-US" i="1" dirty="0" smtClean="0"/>
              <a:t>), Ritonavir </a:t>
            </a:r>
            <a:r>
              <a:rPr lang="en-US" i="1" dirty="0"/>
              <a:t>(RTV) </a:t>
            </a:r>
            <a:r>
              <a:rPr lang="en-US" dirty="0"/>
              <a:t>and </a:t>
            </a:r>
            <a:r>
              <a:rPr lang="en-US" i="1" dirty="0" err="1" smtClean="0"/>
              <a:t>Lopinavir</a:t>
            </a:r>
            <a:endParaRPr lang="en-US" i="1" dirty="0" smtClean="0"/>
          </a:p>
          <a:p>
            <a:pPr marL="45720" indent="0">
              <a:buNone/>
            </a:pPr>
            <a:endParaRPr lang="en-US" i="1" dirty="0" smtClean="0"/>
          </a:p>
          <a:p>
            <a:pPr marL="45720" indent="0">
              <a:buNone/>
            </a:pPr>
            <a:r>
              <a:rPr lang="en-US" i="1" dirty="0" smtClean="0"/>
              <a:t>MOA-</a:t>
            </a:r>
            <a:r>
              <a:rPr lang="en-US" dirty="0" smtClean="0"/>
              <a:t>Bind </a:t>
            </a:r>
            <a:r>
              <a:rPr lang="en-US" dirty="0"/>
              <a:t>to the active </a:t>
            </a:r>
            <a:r>
              <a:rPr lang="en-US" dirty="0" smtClean="0"/>
              <a:t>site of </a:t>
            </a:r>
            <a:r>
              <a:rPr lang="en-US" dirty="0"/>
              <a:t>protease </a:t>
            </a:r>
            <a:r>
              <a:rPr lang="en-US" dirty="0" smtClean="0"/>
              <a:t>molecule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interfere </a:t>
            </a:r>
            <a:r>
              <a:rPr lang="en-US" dirty="0"/>
              <a:t>with its </a:t>
            </a:r>
            <a:r>
              <a:rPr lang="en-US" dirty="0" smtClean="0"/>
              <a:t>cleaving function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they act at a late step of viral cycle, they are effective in both newly as well as chronically infected cell </a:t>
            </a:r>
            <a:r>
              <a:rPr lang="en-US" dirty="0" smtClean="0"/>
              <a:t>(more </a:t>
            </a:r>
            <a:r>
              <a:rPr lang="en-US" dirty="0"/>
              <a:t>effective viral </a:t>
            </a:r>
            <a:r>
              <a:rPr lang="en-US" dirty="0" smtClean="0"/>
              <a:t>inhibitors than AZT</a:t>
            </a:r>
            <a:r>
              <a:rPr lang="en-US" dirty="0"/>
              <a:t>)</a:t>
            </a:r>
            <a:endParaRPr lang="en-US" dirty="0" smtClean="0"/>
          </a:p>
          <a:p>
            <a:pPr marL="45720" indent="0">
              <a:buNone/>
            </a:pP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Under </a:t>
            </a:r>
            <a:r>
              <a:rPr lang="en-US" dirty="0" smtClean="0"/>
              <a:t>their influence</a:t>
            </a:r>
            <a:r>
              <a:rPr lang="en-US" dirty="0"/>
              <a:t>, HIV-infected cells produce immature</a:t>
            </a:r>
          </a:p>
          <a:p>
            <a:pPr marL="45720" indent="0">
              <a:buNone/>
            </a:pPr>
            <a:r>
              <a:rPr lang="en-US" dirty="0"/>
              <a:t>noninfectious viral progeny—hence </a:t>
            </a:r>
            <a:r>
              <a:rPr lang="en-US" dirty="0" smtClean="0"/>
              <a:t>prevent further </a:t>
            </a:r>
            <a:r>
              <a:rPr lang="en-US" dirty="0"/>
              <a:t>rounds of infection.</a:t>
            </a:r>
          </a:p>
        </p:txBody>
      </p:sp>
    </p:spTree>
    <p:extLst>
      <p:ext uri="{BB962C8B-B14F-4D97-AF65-F5344CB8AC3E}">
        <p14:creationId xmlns:p14="http://schemas.microsoft.com/office/powerpoint/2010/main" val="42646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"/>
            <a:ext cx="8763000" cy="65532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 smtClean="0"/>
              <a:t>-All </a:t>
            </a:r>
            <a:r>
              <a:rPr lang="en-US" dirty="0"/>
              <a:t>PIs (especially ritonavir </a:t>
            </a:r>
            <a:r>
              <a:rPr lang="en-US" dirty="0" smtClean="0"/>
              <a:t>and </a:t>
            </a:r>
            <a:r>
              <a:rPr lang="en-US" dirty="0" err="1" smtClean="0"/>
              <a:t>lopinavir</a:t>
            </a:r>
            <a:r>
              <a:rPr lang="en-US" dirty="0"/>
              <a:t>) are potent inhibitors of CYP3A4, </a:t>
            </a:r>
            <a:r>
              <a:rPr lang="en-US" dirty="0" smtClean="0"/>
              <a:t>while some </a:t>
            </a:r>
            <a:r>
              <a:rPr lang="en-US" dirty="0"/>
              <a:t>other CYP </a:t>
            </a:r>
            <a:r>
              <a:rPr lang="en-US" dirty="0" err="1"/>
              <a:t>isoenzymes</a:t>
            </a:r>
            <a:r>
              <a:rPr lang="en-US" dirty="0"/>
              <a:t> are </a:t>
            </a:r>
            <a:r>
              <a:rPr lang="en-US" dirty="0" smtClean="0"/>
              <a:t>induced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Combination of NRTIs with </a:t>
            </a:r>
            <a:r>
              <a:rPr lang="en-US" dirty="0" smtClean="0"/>
              <a:t>PI’s has </a:t>
            </a:r>
            <a:r>
              <a:rPr lang="en-US" dirty="0"/>
              <a:t>been found more effective than either </a:t>
            </a:r>
            <a:r>
              <a:rPr lang="en-US" dirty="0" smtClean="0"/>
              <a:t>drug given </a:t>
            </a:r>
            <a:r>
              <a:rPr lang="en-US" dirty="0"/>
              <a:t>alone, and triple therapy is more effective</a:t>
            </a:r>
          </a:p>
          <a:p>
            <a:pPr marL="45720" indent="0">
              <a:buNone/>
            </a:pPr>
            <a:r>
              <a:rPr lang="en-US" dirty="0"/>
              <a:t>than double </a:t>
            </a:r>
            <a:r>
              <a:rPr lang="en-US" dirty="0" smtClean="0"/>
              <a:t>therapy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-Reserve </a:t>
            </a:r>
            <a:r>
              <a:rPr lang="en-US" dirty="0"/>
              <a:t>them for failure </a:t>
            </a:r>
            <a:r>
              <a:rPr lang="en-US" dirty="0" smtClean="0"/>
              <a:t>cases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-Specifically</a:t>
            </a:r>
            <a:r>
              <a:rPr lang="en-US" dirty="0"/>
              <a:t>, metabolism of </a:t>
            </a:r>
            <a:r>
              <a:rPr lang="en-US" dirty="0" smtClean="0"/>
              <a:t>PI’s is </a:t>
            </a:r>
            <a:r>
              <a:rPr lang="en-US" dirty="0"/>
              <a:t>induced by rifampin and other enzyme </a:t>
            </a:r>
            <a:r>
              <a:rPr lang="en-US" dirty="0" smtClean="0"/>
              <a:t>inducers rendering </a:t>
            </a:r>
            <a:r>
              <a:rPr lang="en-US" dirty="0"/>
              <a:t>them ineffective. Another problem in</a:t>
            </a:r>
          </a:p>
          <a:p>
            <a:pPr marL="45720" indent="0">
              <a:buNone/>
            </a:pPr>
            <a:r>
              <a:rPr lang="en-US" dirty="0"/>
              <a:t>their use is the large tablet </a:t>
            </a:r>
            <a:r>
              <a:rPr lang="en-US" dirty="0" smtClean="0"/>
              <a:t>load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-In </a:t>
            </a:r>
            <a:r>
              <a:rPr lang="en-US" dirty="0"/>
              <a:t>case </a:t>
            </a:r>
            <a:r>
              <a:rPr lang="en-US" dirty="0" smtClean="0"/>
              <a:t>of different PI’s</a:t>
            </a:r>
            <a:r>
              <a:rPr lang="en-US" dirty="0"/>
              <a:t>, 6–18 tablets are to be taken daily,</a:t>
            </a:r>
          </a:p>
          <a:p>
            <a:pPr marL="45720" indent="0">
              <a:buNone/>
            </a:pPr>
            <a:r>
              <a:rPr lang="en-US" dirty="0"/>
              <a:t>some on empty stomach, but others with </a:t>
            </a:r>
            <a:r>
              <a:rPr lang="en-US" dirty="0" smtClean="0"/>
              <a:t>meals; and </a:t>
            </a:r>
            <a:r>
              <a:rPr lang="en-US" dirty="0"/>
              <a:t>this has to go on for months and </a:t>
            </a:r>
            <a:r>
              <a:rPr lang="en-US" dirty="0" smtClean="0"/>
              <a:t>years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/>
              <a:t> patient acceptability and compliance</a:t>
            </a:r>
          </a:p>
          <a:p>
            <a:pPr marL="45720" indent="0">
              <a:buNone/>
            </a:pPr>
            <a:r>
              <a:rPr lang="en-US" dirty="0"/>
              <a:t>are often low.</a:t>
            </a:r>
          </a:p>
        </p:txBody>
      </p:sp>
    </p:spTree>
    <p:extLst>
      <p:ext uri="{BB962C8B-B14F-4D97-AF65-F5344CB8AC3E}">
        <p14:creationId xmlns:p14="http://schemas.microsoft.com/office/powerpoint/2010/main" val="4728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"/>
            <a:ext cx="8763000" cy="6477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-One </a:t>
            </a:r>
            <a:r>
              <a:rPr lang="en-US" dirty="0"/>
              <a:t>of the strategies adopted </a:t>
            </a:r>
            <a:r>
              <a:rPr lang="en-US" dirty="0" smtClean="0"/>
              <a:t>to reduce </a:t>
            </a:r>
            <a:r>
              <a:rPr lang="en-US" dirty="0"/>
              <a:t>the dose of ATV, IDV, LPV and SQV </a:t>
            </a:r>
            <a:r>
              <a:rPr lang="en-US" dirty="0" smtClean="0"/>
              <a:t>is to </a:t>
            </a:r>
            <a:r>
              <a:rPr lang="en-US" dirty="0"/>
              <a:t>combine them with a low and </a:t>
            </a:r>
            <a:r>
              <a:rPr lang="en-US" dirty="0" err="1" smtClean="0"/>
              <a:t>subtherapeutic</a:t>
            </a:r>
            <a:r>
              <a:rPr lang="en-US" dirty="0"/>
              <a:t> </a:t>
            </a:r>
            <a:r>
              <a:rPr lang="en-US" dirty="0" smtClean="0"/>
              <a:t>dose </a:t>
            </a:r>
            <a:r>
              <a:rPr lang="en-US" dirty="0"/>
              <a:t>(100 mg) of </a:t>
            </a:r>
            <a:r>
              <a:rPr lang="en-US" dirty="0" smtClean="0"/>
              <a:t>ritonavir</a:t>
            </a:r>
          </a:p>
          <a:p>
            <a:pPr marL="45720" indent="0">
              <a:buNone/>
            </a:pP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By reducing first </a:t>
            </a:r>
            <a:r>
              <a:rPr lang="en-US" dirty="0" smtClean="0"/>
              <a:t>pass metabolism</a:t>
            </a:r>
            <a:r>
              <a:rPr lang="en-US" dirty="0"/>
              <a:t>, ritonavir increases the </a:t>
            </a:r>
            <a:r>
              <a:rPr lang="en-US" dirty="0" smtClean="0"/>
              <a:t>bioavailability and </a:t>
            </a:r>
            <a:r>
              <a:rPr lang="en-US" dirty="0"/>
              <a:t>by slowing systemic metabolism decreases</a:t>
            </a:r>
          </a:p>
          <a:p>
            <a:pPr marL="45720" indent="0">
              <a:buNone/>
            </a:pPr>
            <a:r>
              <a:rPr lang="en-US" dirty="0"/>
              <a:t>clearance of the companion </a:t>
            </a:r>
            <a:r>
              <a:rPr lang="en-US" dirty="0" smtClean="0"/>
              <a:t>PI</a:t>
            </a:r>
          </a:p>
          <a:p>
            <a:pPr marL="45720" indent="0">
              <a:buNone/>
            </a:pP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This ‘boosted </a:t>
            </a:r>
            <a:r>
              <a:rPr lang="en-US" dirty="0" smtClean="0"/>
              <a:t>PI regimen</a:t>
            </a:r>
            <a:r>
              <a:rPr lang="en-US" dirty="0"/>
              <a:t>’ permits reduction in the number/</a:t>
            </a:r>
          </a:p>
          <a:p>
            <a:pPr marL="45720" indent="0">
              <a:buNone/>
            </a:pPr>
            <a:r>
              <a:rPr lang="en-US" dirty="0"/>
              <a:t>frequency of tablets to be taken each </a:t>
            </a:r>
            <a:r>
              <a:rPr lang="en-US" dirty="0" smtClean="0"/>
              <a:t>day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ADR:-</a:t>
            </a:r>
            <a:r>
              <a:rPr lang="en-US" dirty="0"/>
              <a:t> gastrointestinal intolerance, </a:t>
            </a:r>
            <a:r>
              <a:rPr lang="en-US" dirty="0" smtClean="0"/>
              <a:t>asthenia, headache</a:t>
            </a:r>
            <a:r>
              <a:rPr lang="en-US" dirty="0"/>
              <a:t>, dizziness, limb and facial </a:t>
            </a:r>
            <a:r>
              <a:rPr lang="en-US" dirty="0" smtClean="0"/>
              <a:t>tingling, numbness </a:t>
            </a:r>
            <a:r>
              <a:rPr lang="en-US" dirty="0"/>
              <a:t>and </a:t>
            </a:r>
            <a:r>
              <a:rPr lang="en-US" dirty="0" smtClean="0"/>
              <a:t>rashes,</a:t>
            </a:r>
            <a:r>
              <a:rPr lang="en-US" dirty="0"/>
              <a:t> </a:t>
            </a:r>
            <a:r>
              <a:rPr lang="en-US" dirty="0" err="1"/>
              <a:t>lipodystrophy</a:t>
            </a:r>
            <a:r>
              <a:rPr lang="en-US" dirty="0"/>
              <a:t> (abdominal obesity, buffalo hump</a:t>
            </a:r>
          </a:p>
          <a:p>
            <a:pPr marL="45720" indent="0">
              <a:buNone/>
            </a:pPr>
            <a:r>
              <a:rPr lang="en-US" dirty="0"/>
              <a:t>with wasting of limbs and face), </a:t>
            </a:r>
            <a:r>
              <a:rPr lang="en-US" dirty="0" err="1" smtClean="0"/>
              <a:t>dyslipidaemia</a:t>
            </a:r>
            <a:r>
              <a:rPr lang="en-US" dirty="0"/>
              <a:t> </a:t>
            </a:r>
            <a:r>
              <a:rPr lang="en-US" dirty="0" smtClean="0"/>
              <a:t>(raised </a:t>
            </a:r>
            <a:r>
              <a:rPr lang="en-US" dirty="0"/>
              <a:t>triglycerides and cholesterol</a:t>
            </a:r>
          </a:p>
        </p:txBody>
      </p:sp>
    </p:spTree>
    <p:extLst>
      <p:ext uri="{BB962C8B-B14F-4D97-AF65-F5344CB8AC3E}">
        <p14:creationId xmlns:p14="http://schemas.microsoft.com/office/powerpoint/2010/main" val="21145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76200"/>
            <a:ext cx="876300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-HIV </a:t>
            </a:r>
            <a:r>
              <a:rPr lang="en-US" dirty="0"/>
              <a:t>is a single stranded RNA </a:t>
            </a:r>
            <a:r>
              <a:rPr lang="en-US" dirty="0" smtClean="0"/>
              <a:t>retrovirus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carries out </a:t>
            </a:r>
            <a:r>
              <a:rPr lang="en-US" dirty="0"/>
              <a:t>reverse transcription of </a:t>
            </a:r>
            <a:r>
              <a:rPr lang="en-US" dirty="0" err="1"/>
              <a:t>proviral</a:t>
            </a:r>
            <a:r>
              <a:rPr lang="en-US" dirty="0"/>
              <a:t> DNA from viral </a:t>
            </a:r>
            <a:r>
              <a:rPr lang="en-US" dirty="0" smtClean="0"/>
              <a:t>RNA (normally </a:t>
            </a:r>
            <a:r>
              <a:rPr lang="en-US" dirty="0"/>
              <a:t>RNA is </a:t>
            </a:r>
            <a:r>
              <a:rPr lang="en-US" dirty="0" err="1"/>
              <a:t>transcripted</a:t>
            </a:r>
            <a:r>
              <a:rPr lang="en-US" dirty="0"/>
              <a:t> from </a:t>
            </a:r>
            <a:r>
              <a:rPr lang="en-US" dirty="0" smtClean="0"/>
              <a:t>DNA</a:t>
            </a:r>
            <a:r>
              <a:rPr lang="en-US" dirty="0"/>
              <a:t>) with the help </a:t>
            </a:r>
            <a:r>
              <a:rPr lang="en-US" dirty="0" smtClean="0"/>
              <a:t>of a </a:t>
            </a:r>
            <a:r>
              <a:rPr lang="en-US" dirty="0"/>
              <a:t>viral RNA-dependent DNA polymerase (reverse transcriptase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-Primary </a:t>
            </a:r>
            <a:r>
              <a:rPr lang="en-US" dirty="0"/>
              <a:t>cell type attacked by HIV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CD4+ helper </a:t>
            </a:r>
            <a:r>
              <a:rPr lang="en-US" b="1" dirty="0" smtClean="0">
                <a:solidFill>
                  <a:srgbClr val="FF0000"/>
                </a:solidFill>
              </a:rPr>
              <a:t>T-lymphocyte</a:t>
            </a:r>
            <a:r>
              <a:rPr lang="en-US" dirty="0"/>
              <a:t>, but later macrophages and some </a:t>
            </a:r>
            <a:r>
              <a:rPr lang="en-US" dirty="0" smtClean="0"/>
              <a:t>other cell </a:t>
            </a:r>
            <a:r>
              <a:rPr lang="en-US" dirty="0"/>
              <a:t>types may also be </a:t>
            </a:r>
            <a:r>
              <a:rPr lang="en-US" dirty="0" smtClean="0"/>
              <a:t>infected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When population of </a:t>
            </a:r>
            <a:r>
              <a:rPr lang="en-US" dirty="0" smtClean="0"/>
              <a:t>CD4 cells </a:t>
            </a:r>
            <a:r>
              <a:rPr lang="en-US" dirty="0"/>
              <a:t>declines markedly (&lt;200 </a:t>
            </a:r>
            <a:r>
              <a:rPr lang="en-US" dirty="0" smtClean="0"/>
              <a:t>cells/</a:t>
            </a:r>
            <a:r>
              <a:rPr lang="en-US" dirty="0" err="1" smtClean="0"/>
              <a:t>μL</a:t>
            </a:r>
            <a:r>
              <a:rPr lang="en-US" dirty="0" smtClean="0"/>
              <a:t>)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CMI is </a:t>
            </a:r>
            <a:r>
              <a:rPr lang="en-US" dirty="0"/>
              <a:t>lost and opportunistic infections abound, to </a:t>
            </a:r>
            <a:r>
              <a:rPr lang="en-US" dirty="0" smtClean="0"/>
              <a:t>which the </a:t>
            </a:r>
            <a:r>
              <a:rPr lang="en-US" dirty="0"/>
              <a:t>victim ultimately succumbs, unless </a:t>
            </a:r>
            <a:r>
              <a:rPr lang="en-US" dirty="0" smtClean="0"/>
              <a:t>treated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-HIV </a:t>
            </a:r>
            <a:r>
              <a:rPr lang="en-US" dirty="0"/>
              <a:t>genome integrates with the host DNA, eradication of</a:t>
            </a:r>
          </a:p>
          <a:p>
            <a:pPr marL="0" indent="0">
              <a:buNone/>
            </a:pPr>
            <a:r>
              <a:rPr lang="en-US" dirty="0"/>
              <a:t>the virus from the body of the victim appears impossible at</a:t>
            </a:r>
          </a:p>
          <a:p>
            <a:pPr marL="0" indent="0">
              <a:buNone/>
            </a:pPr>
            <a:r>
              <a:rPr lang="en-US" dirty="0" smtClean="0"/>
              <a:t>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"/>
            <a:ext cx="8839200" cy="6477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i="1" dirty="0"/>
              <a:t>Ritonavir (RTV</a:t>
            </a:r>
            <a:r>
              <a:rPr lang="en-US" b="1" i="1" dirty="0" smtClean="0"/>
              <a:t>) :-</a:t>
            </a:r>
            <a:r>
              <a:rPr lang="en-US" i="1" dirty="0" smtClean="0"/>
              <a:t> </a:t>
            </a:r>
            <a:r>
              <a:rPr lang="en-US" dirty="0"/>
              <a:t>It is a potent PI; also a </a:t>
            </a:r>
            <a:r>
              <a:rPr lang="en-US" dirty="0" smtClean="0"/>
              <a:t>potent CYP3A4 </a:t>
            </a:r>
            <a:r>
              <a:rPr lang="en-US" dirty="0"/>
              <a:t>inhibitor. Drug interactions, </a:t>
            </a:r>
            <a:r>
              <a:rPr lang="en-US" dirty="0" smtClean="0"/>
              <a:t>nausea, diarrhoea</a:t>
            </a:r>
            <a:r>
              <a:rPr lang="en-US" dirty="0"/>
              <a:t>, </a:t>
            </a:r>
            <a:r>
              <a:rPr lang="en-US" dirty="0" err="1"/>
              <a:t>paresthesias</a:t>
            </a:r>
            <a:r>
              <a:rPr lang="en-US" dirty="0"/>
              <a:t>, fatigue and lipid</a:t>
            </a:r>
          </a:p>
          <a:p>
            <a:pPr marL="45720" indent="0">
              <a:buNone/>
            </a:pPr>
            <a:r>
              <a:rPr lang="en-US" dirty="0"/>
              <a:t>abnormalities are </a:t>
            </a:r>
            <a:r>
              <a:rPr lang="en-US" dirty="0" smtClean="0"/>
              <a:t>prominent</a:t>
            </a:r>
          </a:p>
          <a:p>
            <a:pPr marL="45720" indent="0">
              <a:buNone/>
            </a:pP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Though RTV (</a:t>
            </a:r>
            <a:r>
              <a:rPr lang="en-US" dirty="0" smtClean="0"/>
              <a:t>600 mg </a:t>
            </a:r>
            <a:r>
              <a:rPr lang="en-US" dirty="0"/>
              <a:t>twice daily) can be used as an antiretroviral</a:t>
            </a:r>
          </a:p>
          <a:p>
            <a:pPr marL="45720" indent="0">
              <a:buNone/>
            </a:pPr>
            <a:r>
              <a:rPr lang="en-US" dirty="0"/>
              <a:t>drug, it is more commonly employed in a </a:t>
            </a:r>
            <a:r>
              <a:rPr lang="en-US" dirty="0" smtClean="0"/>
              <a:t>low dose </a:t>
            </a:r>
            <a:r>
              <a:rPr lang="en-US" dirty="0"/>
              <a:t>(100 mg BD) to boost other PIs like </a:t>
            </a:r>
            <a:r>
              <a:rPr lang="en-US" dirty="0" smtClean="0"/>
              <a:t>LPV, ATV</a:t>
            </a:r>
            <a:r>
              <a:rPr lang="en-US" dirty="0"/>
              <a:t>, SQV, IND, but not </a:t>
            </a:r>
            <a:r>
              <a:rPr lang="en-US" dirty="0" smtClean="0"/>
              <a:t>NFV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b="1" dirty="0"/>
              <a:t>Other Drugs</a:t>
            </a:r>
          </a:p>
          <a:p>
            <a:pPr marL="45720" indent="0">
              <a:buNone/>
            </a:pPr>
            <a:r>
              <a:rPr lang="en-US" b="1" dirty="0"/>
              <a:t>Entry or Fusion Inhibitors: </a:t>
            </a:r>
            <a:r>
              <a:rPr lang="en-US" b="1" dirty="0" err="1"/>
              <a:t>Enfuvirtide</a:t>
            </a:r>
            <a:r>
              <a:rPr lang="en-US" b="1" dirty="0"/>
              <a:t> and </a:t>
            </a:r>
            <a:r>
              <a:rPr lang="en-US" b="1" dirty="0" err="1"/>
              <a:t>Maraviroc</a:t>
            </a:r>
            <a:endParaRPr lang="en-US" b="1" dirty="0"/>
          </a:p>
          <a:p>
            <a:pPr marL="45720" indent="0">
              <a:buNone/>
            </a:pPr>
            <a:r>
              <a:rPr lang="en-US" dirty="0" err="1"/>
              <a:t>Enfuvirtide</a:t>
            </a:r>
            <a:r>
              <a:rPr lang="en-US" dirty="0"/>
              <a:t> and </a:t>
            </a:r>
            <a:r>
              <a:rPr lang="en-US" dirty="0" err="1"/>
              <a:t>maraviroc</a:t>
            </a:r>
            <a:r>
              <a:rPr lang="en-US" dirty="0"/>
              <a:t> prevent viral entry into the cell. They are used as add on drugs in patients</a:t>
            </a:r>
          </a:p>
          <a:p>
            <a:pPr marL="45720" indent="0">
              <a:buNone/>
            </a:pPr>
            <a:r>
              <a:rPr lang="en-US" dirty="0"/>
              <a:t>who are not responding to ongoing antiretroviral therapy (ART).</a:t>
            </a:r>
          </a:p>
        </p:txBody>
      </p:sp>
    </p:spTree>
    <p:extLst>
      <p:ext uri="{BB962C8B-B14F-4D97-AF65-F5344CB8AC3E}">
        <p14:creationId xmlns:p14="http://schemas.microsoft.com/office/powerpoint/2010/main" val="35066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45720" indent="0">
              <a:buNone/>
            </a:pPr>
            <a:r>
              <a:rPr lang="en-US" b="1" dirty="0" err="1"/>
              <a:t>Integrase</a:t>
            </a:r>
            <a:r>
              <a:rPr lang="en-US" b="1" dirty="0"/>
              <a:t> </a:t>
            </a:r>
            <a:r>
              <a:rPr lang="en-US" b="1" dirty="0" smtClean="0"/>
              <a:t>inhibitor</a:t>
            </a:r>
          </a:p>
          <a:p>
            <a:pPr marL="45720" indent="0">
              <a:buNone/>
            </a:pPr>
            <a:r>
              <a:rPr lang="en-US" b="1" dirty="0" err="1" smtClean="0"/>
              <a:t>Raltegravir</a:t>
            </a:r>
            <a:r>
              <a:rPr lang="en-US" b="1" dirty="0" smtClean="0"/>
              <a:t>:-</a:t>
            </a:r>
            <a:r>
              <a:rPr lang="en-US" dirty="0"/>
              <a:t> The HIV-</a:t>
            </a:r>
            <a:r>
              <a:rPr lang="en-US" dirty="0" err="1"/>
              <a:t>proviral</a:t>
            </a:r>
            <a:r>
              <a:rPr lang="en-US" dirty="0"/>
              <a:t> DNA </a:t>
            </a:r>
            <a:r>
              <a:rPr lang="en-US" dirty="0" err="1"/>
              <a:t>transcripted</a:t>
            </a:r>
            <a:r>
              <a:rPr lang="en-US" dirty="0"/>
              <a:t> in the</a:t>
            </a:r>
          </a:p>
          <a:p>
            <a:pPr marL="45720" indent="0">
              <a:buNone/>
            </a:pPr>
            <a:r>
              <a:rPr lang="en-US" dirty="0"/>
              <a:t>cytoplasm of host cell </a:t>
            </a:r>
            <a:r>
              <a:rPr lang="en-US" dirty="0" err="1"/>
              <a:t>translocates</a:t>
            </a:r>
            <a:r>
              <a:rPr lang="en-US" dirty="0"/>
              <a:t> to the nucleus along with</a:t>
            </a:r>
          </a:p>
          <a:p>
            <a:pPr marL="45720" indent="0">
              <a:buNone/>
            </a:pPr>
            <a:r>
              <a:rPr lang="en-US" dirty="0"/>
              <a:t>an </a:t>
            </a:r>
            <a:r>
              <a:rPr lang="en-US" dirty="0" err="1"/>
              <a:t>integrase</a:t>
            </a:r>
            <a:r>
              <a:rPr lang="en-US" dirty="0"/>
              <a:t> enzyme. The HIV-</a:t>
            </a:r>
            <a:r>
              <a:rPr lang="en-US" dirty="0" err="1"/>
              <a:t>integrase</a:t>
            </a:r>
            <a:r>
              <a:rPr lang="en-US" dirty="0"/>
              <a:t> nicks host </a:t>
            </a:r>
            <a:r>
              <a:rPr lang="en-US" dirty="0" smtClean="0"/>
              <a:t>chromosomal </a:t>
            </a:r>
            <a:r>
              <a:rPr lang="en-US" dirty="0"/>
              <a:t>DNA and integrates the </a:t>
            </a:r>
            <a:r>
              <a:rPr lang="en-US" dirty="0" err="1"/>
              <a:t>proviral</a:t>
            </a:r>
            <a:r>
              <a:rPr lang="en-US" dirty="0"/>
              <a:t> DNA with it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r>
              <a:rPr lang="en-US" dirty="0" smtClean="0"/>
              <a:t>-----------------------------------------------------------------------------------</a:t>
            </a:r>
            <a:endParaRPr lang="en-US" dirty="0"/>
          </a:p>
          <a:p>
            <a:pPr marL="45720" indent="0">
              <a:buNone/>
            </a:pPr>
            <a:r>
              <a:rPr lang="en-US" b="1" u="sng" dirty="0" smtClean="0"/>
              <a:t>Highly </a:t>
            </a:r>
            <a:r>
              <a:rPr lang="en-US" b="1" u="sng" dirty="0"/>
              <a:t>active antiretroviral therapy</a:t>
            </a:r>
            <a:r>
              <a:rPr lang="en-US" b="1" u="sng" dirty="0" smtClean="0"/>
              <a:t>’ (</a:t>
            </a:r>
            <a:r>
              <a:rPr lang="en-US" b="1" u="sng" dirty="0"/>
              <a:t>HAART) with combination of 3 or more </a:t>
            </a:r>
            <a:r>
              <a:rPr lang="en-US" b="1" u="sng" dirty="0" smtClean="0"/>
              <a:t>drugs whenever indicated</a:t>
            </a:r>
          </a:p>
          <a:p>
            <a:pPr marL="45720" indent="0">
              <a:buNone/>
            </a:pPr>
            <a:endParaRPr lang="en-US" u="sng" dirty="0"/>
          </a:p>
          <a:p>
            <a:pPr marL="45720" indent="0">
              <a:buNone/>
            </a:pPr>
            <a:r>
              <a:rPr lang="en-US" b="1" dirty="0"/>
              <a:t>Initiating antiretroviral </a:t>
            </a:r>
            <a:r>
              <a:rPr lang="en-US" b="1" dirty="0" smtClean="0"/>
              <a:t>therapy:-</a:t>
            </a:r>
            <a:r>
              <a:rPr lang="en-US" dirty="0"/>
              <a:t> L</a:t>
            </a:r>
            <a:r>
              <a:rPr lang="en-US" dirty="0" smtClean="0"/>
              <a:t>ittle benefit </a:t>
            </a:r>
            <a:r>
              <a:rPr lang="en-US" dirty="0"/>
              <a:t>has been demonstrated </a:t>
            </a:r>
            <a:r>
              <a:rPr lang="en-US" dirty="0" smtClean="0"/>
              <a:t>in asymptomatic </a:t>
            </a:r>
            <a:r>
              <a:rPr lang="en-US" dirty="0"/>
              <a:t>cases with reasonable </a:t>
            </a:r>
            <a:r>
              <a:rPr lang="en-US" dirty="0" smtClean="0"/>
              <a:t>immune competence </a:t>
            </a:r>
            <a:r>
              <a:rPr lang="en-US" dirty="0"/>
              <a:t>(CD4 cell count &gt; 350/</a:t>
            </a:r>
            <a:r>
              <a:rPr lang="en-US" dirty="0" err="1"/>
              <a:t>μl</a:t>
            </a:r>
            <a:r>
              <a:rPr lang="en-US" dirty="0" smtClean="0"/>
              <a:t>)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-</a:t>
            </a:r>
            <a:r>
              <a:rPr lang="en-US" dirty="0"/>
              <a:t> CD4 cell count is the major determinant </a:t>
            </a:r>
            <a:r>
              <a:rPr lang="en-US" dirty="0" smtClean="0"/>
              <a:t>of initiating </a:t>
            </a:r>
            <a:r>
              <a:rPr lang="en-US" dirty="0"/>
              <a:t>therapy in asymptomatic cases</a:t>
            </a:r>
          </a:p>
        </p:txBody>
      </p:sp>
    </p:spTree>
    <p:extLst>
      <p:ext uri="{BB962C8B-B14F-4D97-AF65-F5344CB8AC3E}">
        <p14:creationId xmlns:p14="http://schemas.microsoft.com/office/powerpoint/2010/main" val="2938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2400"/>
            <a:ext cx="8915400" cy="64770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dirty="0" smtClean="0"/>
              <a:t>-Increased</a:t>
            </a:r>
            <a:r>
              <a:rPr lang="en-US" dirty="0"/>
              <a:t> </a:t>
            </a:r>
            <a:r>
              <a:rPr lang="en-US" dirty="0" smtClean="0"/>
              <a:t>mortality </a:t>
            </a:r>
            <a:r>
              <a:rPr lang="en-US" dirty="0"/>
              <a:t>occurs when treatment is begun after</a:t>
            </a:r>
          </a:p>
          <a:p>
            <a:pPr marL="45720" indent="0">
              <a:buNone/>
            </a:pPr>
            <a:r>
              <a:rPr lang="en-US" dirty="0"/>
              <a:t>CD4 count has fallen below 200/</a:t>
            </a:r>
            <a:r>
              <a:rPr lang="en-US" dirty="0" err="1"/>
              <a:t>μl</a:t>
            </a:r>
            <a:r>
              <a:rPr lang="en-US" dirty="0"/>
              <a:t>, and </a:t>
            </a:r>
            <a:r>
              <a:rPr lang="en-US" dirty="0" smtClean="0"/>
              <a:t>response to </a:t>
            </a:r>
            <a:r>
              <a:rPr lang="en-US" dirty="0"/>
              <a:t>anti-HIV drugs is </a:t>
            </a:r>
            <a:r>
              <a:rPr lang="en-US" dirty="0" smtClean="0"/>
              <a:t>suboptimal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The US Department of Health and </a:t>
            </a:r>
            <a:r>
              <a:rPr lang="en-US" dirty="0" smtClean="0"/>
              <a:t>Human Services </a:t>
            </a:r>
            <a:r>
              <a:rPr lang="en-US" dirty="0"/>
              <a:t>guidelines (2010) </a:t>
            </a:r>
            <a:r>
              <a:rPr lang="en-US" dirty="0" smtClean="0"/>
              <a:t>recommend instituting </a:t>
            </a:r>
            <a:r>
              <a:rPr lang="en-US" dirty="0"/>
              <a:t>ART to:</a:t>
            </a:r>
          </a:p>
          <a:p>
            <a:pPr marL="45720" indent="0">
              <a:buNone/>
            </a:pPr>
            <a:r>
              <a:rPr lang="en-US" dirty="0"/>
              <a:t>(a) All symptomatic HIV disease patients.</a:t>
            </a:r>
          </a:p>
          <a:p>
            <a:pPr marL="45720" indent="0">
              <a:buNone/>
            </a:pPr>
            <a:r>
              <a:rPr lang="en-US" dirty="0"/>
              <a:t>(b) Asymptomatic patients when the CD4 </a:t>
            </a:r>
            <a:r>
              <a:rPr lang="en-US" dirty="0" smtClean="0"/>
              <a:t>cell count </a:t>
            </a:r>
            <a:r>
              <a:rPr lang="en-US" dirty="0"/>
              <a:t>falls to 350/</a:t>
            </a:r>
            <a:r>
              <a:rPr lang="en-US" dirty="0" err="1"/>
              <a:t>μl</a:t>
            </a:r>
            <a:r>
              <a:rPr lang="en-US" dirty="0"/>
              <a:t> or less.</a:t>
            </a:r>
          </a:p>
          <a:p>
            <a:pPr marL="45720" indent="0">
              <a:buNone/>
            </a:pPr>
            <a:r>
              <a:rPr lang="en-US" dirty="0"/>
              <a:t>(c) All HIV patients </a:t>
            </a:r>
            <a:r>
              <a:rPr lang="en-US" dirty="0" err="1"/>
              <a:t>coinfected</a:t>
            </a:r>
            <a:r>
              <a:rPr lang="en-US" dirty="0"/>
              <a:t> with </a:t>
            </a:r>
            <a:r>
              <a:rPr lang="en-US" dirty="0" smtClean="0"/>
              <a:t>HBV/HCV requiring </a:t>
            </a:r>
            <a:r>
              <a:rPr lang="en-US" dirty="0"/>
              <a:t>treatment.</a:t>
            </a:r>
          </a:p>
          <a:p>
            <a:pPr marL="45720" indent="0">
              <a:buNone/>
            </a:pPr>
            <a:r>
              <a:rPr lang="en-US" dirty="0"/>
              <a:t>(d) All pregnant HIV positive women.</a:t>
            </a:r>
          </a:p>
          <a:p>
            <a:pPr marL="45720" indent="0">
              <a:buNone/>
            </a:pPr>
            <a:r>
              <a:rPr lang="en-US" dirty="0"/>
              <a:t>(e) All patients with HIV-nephropathy.</a:t>
            </a:r>
          </a:p>
          <a:p>
            <a:pPr marL="45720" indent="0">
              <a:buNone/>
            </a:pPr>
            <a:r>
              <a:rPr lang="en-US" dirty="0"/>
              <a:t>In addition to above, the current </a:t>
            </a:r>
            <a:r>
              <a:rPr lang="en-US" dirty="0" smtClean="0"/>
              <a:t>NACO guidelines </a:t>
            </a:r>
            <a:r>
              <a:rPr lang="en-US" dirty="0"/>
              <a:t>give priority in treatment to:</a:t>
            </a:r>
          </a:p>
          <a:p>
            <a:pPr marL="45720" indent="0">
              <a:buNone/>
            </a:pPr>
            <a:r>
              <a:rPr lang="en-US" dirty="0"/>
              <a:t>• All HIV-positive persons in </a:t>
            </a:r>
            <a:r>
              <a:rPr lang="en-US" dirty="0" smtClean="0"/>
              <a:t>WHO-clinical stage </a:t>
            </a:r>
            <a:r>
              <a:rPr lang="en-US" dirty="0"/>
              <a:t>3 and 4.</a:t>
            </a:r>
          </a:p>
          <a:p>
            <a:pPr marL="45720" indent="0">
              <a:buNone/>
            </a:pPr>
            <a:r>
              <a:rPr lang="en-US" dirty="0"/>
              <a:t>• All persons who tested HIV positive 6–8 </a:t>
            </a:r>
            <a:r>
              <a:rPr lang="en-US" dirty="0" smtClean="0"/>
              <a:t>years ago</a:t>
            </a:r>
            <a:r>
              <a:rPr lang="en-US" dirty="0"/>
              <a:t>.</a:t>
            </a:r>
          </a:p>
          <a:p>
            <a:pPr marL="45720" indent="0">
              <a:buNone/>
            </a:pPr>
            <a:r>
              <a:rPr lang="en-US" dirty="0"/>
              <a:t>• Patients with history of pulmonary TB </a:t>
            </a:r>
            <a:r>
              <a:rPr lang="en-US" dirty="0" smtClean="0"/>
              <a:t>and/ or </a:t>
            </a:r>
            <a:r>
              <a:rPr lang="en-US" dirty="0"/>
              <a:t>Herpes zoster.</a:t>
            </a:r>
          </a:p>
          <a:p>
            <a:pPr marL="45720" indent="0">
              <a:buNone/>
            </a:pPr>
            <a:r>
              <a:rPr lang="en-US" dirty="0"/>
              <a:t>• HIV infected partners of AIDS patients.</a:t>
            </a:r>
          </a:p>
          <a:p>
            <a:pPr marL="45720" indent="0">
              <a:buNone/>
            </a:pPr>
            <a:r>
              <a:rPr lang="en-US" dirty="0"/>
              <a:t>• All HIV positive children &lt; 15 years of age</a:t>
            </a:r>
          </a:p>
        </p:txBody>
      </p:sp>
    </p:spTree>
    <p:extLst>
      <p:ext uri="{BB962C8B-B14F-4D97-AF65-F5344CB8AC3E}">
        <p14:creationId xmlns:p14="http://schemas.microsoft.com/office/powerpoint/2010/main" val="15773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0"/>
            <a:ext cx="8763000" cy="67818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b="1" dirty="0"/>
              <a:t>Therapeutic </a:t>
            </a:r>
            <a:r>
              <a:rPr lang="en-US" b="1" dirty="0" smtClean="0"/>
              <a:t>regimens:-</a:t>
            </a:r>
          </a:p>
          <a:p>
            <a:pPr marL="45720" indent="0">
              <a:buNone/>
            </a:pPr>
            <a:r>
              <a:rPr lang="en-US" dirty="0" smtClean="0"/>
              <a:t>-Aggressive </a:t>
            </a:r>
            <a:r>
              <a:rPr lang="en-US" dirty="0"/>
              <a:t>(</a:t>
            </a:r>
            <a:r>
              <a:rPr lang="en-US" dirty="0" smtClean="0"/>
              <a:t>HAART) with </a:t>
            </a:r>
            <a:r>
              <a:rPr lang="en-US" dirty="0"/>
              <a:t>at least 3 anti-HIV </a:t>
            </a:r>
            <a:r>
              <a:rPr lang="en-US" dirty="0" smtClean="0"/>
              <a:t>drugs</a:t>
            </a:r>
          </a:p>
          <a:p>
            <a:pPr marL="45720" indent="0">
              <a:buNone/>
            </a:pPr>
            <a:r>
              <a:rPr lang="en-US" dirty="0" smtClean="0"/>
              <a:t>-Optimum</a:t>
            </a:r>
            <a:r>
              <a:rPr lang="en-US" dirty="0"/>
              <a:t> </a:t>
            </a:r>
            <a:r>
              <a:rPr lang="en-US" dirty="0" smtClean="0"/>
              <a:t>response </a:t>
            </a:r>
            <a:r>
              <a:rPr lang="en-US" dirty="0"/>
              <a:t>to any regimen is reduction of plasma</a:t>
            </a:r>
          </a:p>
          <a:p>
            <a:pPr marL="45720" indent="0">
              <a:buNone/>
            </a:pPr>
            <a:r>
              <a:rPr lang="en-US" dirty="0"/>
              <a:t>HIV-RNA to undetectable levels (&lt;50 </a:t>
            </a:r>
            <a:r>
              <a:rPr lang="en-US" dirty="0" smtClean="0"/>
              <a:t>copies/</a:t>
            </a:r>
            <a:r>
              <a:rPr lang="en-US" dirty="0" err="1" smtClean="0"/>
              <a:t>μl</a:t>
            </a:r>
            <a:r>
              <a:rPr lang="en-US" dirty="0" smtClean="0"/>
              <a:t>) within </a:t>
            </a:r>
            <a:r>
              <a:rPr lang="en-US" dirty="0"/>
              <a:t>6 </a:t>
            </a:r>
            <a:r>
              <a:rPr lang="en-US" dirty="0" smtClean="0"/>
              <a:t>months</a:t>
            </a:r>
          </a:p>
          <a:p>
            <a:pPr>
              <a:buFontTx/>
              <a:buChar char="-"/>
            </a:pPr>
            <a:r>
              <a:rPr lang="en-US" dirty="0" smtClean="0"/>
              <a:t>First line regimens </a:t>
            </a:r>
            <a:r>
              <a:rPr lang="en-US" dirty="0"/>
              <a:t>universally include 2 NRTIs + 1 </a:t>
            </a:r>
            <a:r>
              <a:rPr lang="en-US" dirty="0" smtClean="0"/>
              <a:t>NNRTI</a:t>
            </a:r>
          </a:p>
          <a:p>
            <a:pPr marL="45720" indent="0">
              <a:buNone/>
            </a:pPr>
            <a:r>
              <a:rPr lang="en-US" dirty="0" smtClean="0"/>
              <a:t>-Preferred </a:t>
            </a:r>
            <a:r>
              <a:rPr lang="en-US" dirty="0"/>
              <a:t>NRTIs are </a:t>
            </a:r>
            <a:r>
              <a:rPr lang="en-US" dirty="0" smtClean="0"/>
              <a:t>lamivudine, </a:t>
            </a:r>
            <a:r>
              <a:rPr lang="en-US" dirty="0" err="1" smtClean="0"/>
              <a:t>abacavir</a:t>
            </a:r>
            <a:r>
              <a:rPr lang="en-US" dirty="0"/>
              <a:t>, </a:t>
            </a:r>
            <a:r>
              <a:rPr lang="en-US" dirty="0" err="1"/>
              <a:t>tenofovir</a:t>
            </a:r>
            <a:r>
              <a:rPr lang="en-US" dirty="0"/>
              <a:t> and sometimes </a:t>
            </a:r>
            <a:r>
              <a:rPr lang="en-US" dirty="0" err="1" smtClean="0"/>
              <a:t>emtricitabine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Efavirenz</a:t>
            </a:r>
            <a:r>
              <a:rPr lang="en-US" dirty="0" smtClean="0"/>
              <a:t> </a:t>
            </a:r>
            <a:r>
              <a:rPr lang="en-US" dirty="0"/>
              <a:t>is preferred over </a:t>
            </a:r>
            <a:r>
              <a:rPr lang="en-US" dirty="0" err="1"/>
              <a:t>nevirapine</a:t>
            </a:r>
            <a:r>
              <a:rPr lang="en-US" dirty="0"/>
              <a:t> as </a:t>
            </a:r>
            <a:r>
              <a:rPr lang="en-US" dirty="0" smtClean="0"/>
              <a:t>the NNRTI</a:t>
            </a:r>
            <a:endParaRPr lang="en-US" dirty="0"/>
          </a:p>
          <a:p>
            <a:pPr marL="45720" indent="0">
              <a:buNone/>
            </a:pPr>
            <a:r>
              <a:rPr lang="en-US" b="1" dirty="0"/>
              <a:t>Preferred regimen</a:t>
            </a:r>
          </a:p>
          <a:p>
            <a:pPr marL="45720" indent="0">
              <a:buNone/>
            </a:pPr>
            <a:r>
              <a:rPr lang="en-US" dirty="0"/>
              <a:t>1. Lamivudine + </a:t>
            </a:r>
            <a:r>
              <a:rPr lang="en-US" dirty="0" err="1"/>
              <a:t>Zidovudine</a:t>
            </a:r>
            <a:r>
              <a:rPr lang="en-US" dirty="0"/>
              <a:t> + </a:t>
            </a:r>
            <a:r>
              <a:rPr lang="en-US" dirty="0" err="1"/>
              <a:t>Nevirapine</a:t>
            </a:r>
            <a:endParaRPr lang="en-US" dirty="0"/>
          </a:p>
          <a:p>
            <a:pPr marL="45720" indent="0">
              <a:buNone/>
            </a:pPr>
            <a:r>
              <a:rPr lang="en-US" b="1" dirty="0"/>
              <a:t>Alternative regimens</a:t>
            </a:r>
          </a:p>
          <a:p>
            <a:pPr marL="45720" indent="0">
              <a:buNone/>
            </a:pPr>
            <a:r>
              <a:rPr lang="en-US" dirty="0"/>
              <a:t>1. Lamivudine + </a:t>
            </a:r>
            <a:r>
              <a:rPr lang="en-US" dirty="0" err="1"/>
              <a:t>Zidovudine</a:t>
            </a:r>
            <a:r>
              <a:rPr lang="en-US" dirty="0"/>
              <a:t> + </a:t>
            </a:r>
            <a:r>
              <a:rPr lang="en-US" dirty="0" err="1"/>
              <a:t>Efavirenz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2. Lamivudine + Stavudine1 + </a:t>
            </a:r>
            <a:r>
              <a:rPr lang="en-US" dirty="0" err="1"/>
              <a:t>Efavirenz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3. Lamivudine + </a:t>
            </a:r>
            <a:r>
              <a:rPr lang="en-US" dirty="0" err="1"/>
              <a:t>Stavudine</a:t>
            </a:r>
            <a:r>
              <a:rPr lang="en-US" dirty="0"/>
              <a:t> + </a:t>
            </a:r>
            <a:r>
              <a:rPr lang="en-US" dirty="0" err="1" smtClean="0"/>
              <a:t>Nevirapine</a:t>
            </a:r>
            <a:endParaRPr lang="en-US" dirty="0"/>
          </a:p>
          <a:p>
            <a:pPr marL="45720" indent="0">
              <a:buNone/>
            </a:pPr>
            <a:r>
              <a:rPr lang="en-US" b="1" dirty="0" smtClean="0"/>
              <a:t>Other </a:t>
            </a:r>
            <a:r>
              <a:rPr lang="en-US" b="1" dirty="0"/>
              <a:t>options</a:t>
            </a:r>
          </a:p>
          <a:p>
            <a:pPr marL="45720" indent="0">
              <a:buNone/>
            </a:pPr>
            <a:r>
              <a:rPr lang="en-US" dirty="0"/>
              <a:t>1. Lamivudine + Tenofovir2 + </a:t>
            </a:r>
            <a:r>
              <a:rPr lang="en-US" dirty="0" err="1"/>
              <a:t>Nevirapine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2. Lamivudine + Tenofovir2 + </a:t>
            </a:r>
            <a:r>
              <a:rPr lang="en-US" dirty="0" err="1"/>
              <a:t>Efavirenz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3. Lamivudine3 + </a:t>
            </a:r>
            <a:r>
              <a:rPr lang="en-US" dirty="0" err="1"/>
              <a:t>Zidovudine</a:t>
            </a:r>
            <a:r>
              <a:rPr lang="en-US" dirty="0"/>
              <a:t> + </a:t>
            </a:r>
            <a:r>
              <a:rPr lang="en-US" dirty="0" err="1"/>
              <a:t>Tenofovir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731520"/>
            <a:ext cx="8305800" cy="3474720"/>
          </a:xfrm>
        </p:spPr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dirty="0" err="1"/>
              <a:t>Stavudine</a:t>
            </a:r>
            <a:r>
              <a:rPr lang="en-US" dirty="0"/>
              <a:t> is substituted for </a:t>
            </a:r>
            <a:r>
              <a:rPr lang="en-US" dirty="0" err="1"/>
              <a:t>zidovudine</a:t>
            </a:r>
            <a:r>
              <a:rPr lang="en-US" dirty="0"/>
              <a:t> if patient </a:t>
            </a:r>
            <a:r>
              <a:rPr lang="en-US" dirty="0" smtClean="0"/>
              <a:t>is </a:t>
            </a:r>
            <a:r>
              <a:rPr lang="en-US" dirty="0" err="1" smtClean="0"/>
              <a:t>anaemic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err="1"/>
              <a:t>Tenofovir</a:t>
            </a:r>
            <a:r>
              <a:rPr lang="en-US" dirty="0"/>
              <a:t> is included when there is toxicity or </a:t>
            </a:r>
            <a:r>
              <a:rPr lang="en-US" dirty="0" smtClean="0"/>
              <a:t>other contraindication </a:t>
            </a:r>
            <a:r>
              <a:rPr lang="en-US" dirty="0"/>
              <a:t>to both </a:t>
            </a:r>
            <a:r>
              <a:rPr lang="en-US" dirty="0" err="1"/>
              <a:t>zidovudine</a:t>
            </a:r>
            <a:r>
              <a:rPr lang="en-US" dirty="0"/>
              <a:t> and </a:t>
            </a:r>
            <a:r>
              <a:rPr lang="en-US" dirty="0" err="1"/>
              <a:t>stavudine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3NRTI regimen is only for patients unable to </a:t>
            </a:r>
            <a:r>
              <a:rPr lang="en-US" dirty="0" smtClean="0"/>
              <a:t>tolerate both </a:t>
            </a:r>
            <a:r>
              <a:rPr lang="en-US" dirty="0" err="1"/>
              <a:t>nevirapine</a:t>
            </a:r>
            <a:r>
              <a:rPr lang="en-US" dirty="0"/>
              <a:t> and </a:t>
            </a:r>
            <a:r>
              <a:rPr lang="en-US" dirty="0" err="1"/>
              <a:t>efavirenz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2400"/>
            <a:ext cx="8991600" cy="66294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b="1" dirty="0"/>
              <a:t>Prophylaxis of HIV infection</a:t>
            </a:r>
          </a:p>
          <a:p>
            <a:pPr marL="45720" indent="0">
              <a:buNone/>
            </a:pPr>
            <a:r>
              <a:rPr lang="en-US" i="1" dirty="0"/>
              <a:t>Post-exposure prophylaxis (PEP</a:t>
            </a:r>
            <a:r>
              <a:rPr lang="en-US" i="1" dirty="0" smtClean="0"/>
              <a:t>):-</a:t>
            </a:r>
            <a:r>
              <a:rPr lang="en-US" dirty="0"/>
              <a:t> </a:t>
            </a:r>
            <a:r>
              <a:rPr lang="en-US" dirty="0" smtClean="0"/>
              <a:t>Health care </a:t>
            </a:r>
            <a:r>
              <a:rPr lang="en-US" dirty="0"/>
              <a:t>workers and others who get </a:t>
            </a:r>
            <a:r>
              <a:rPr lang="en-US" dirty="0" smtClean="0"/>
              <a:t>accidentally exposed </a:t>
            </a:r>
            <a:r>
              <a:rPr lang="en-US" dirty="0"/>
              <a:t>to the risk of HIV infection by </a:t>
            </a:r>
            <a:r>
              <a:rPr lang="en-US" dirty="0" err="1" smtClean="0"/>
              <a:t>needlestick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/>
              <a:t>other sharp injury or contact with </a:t>
            </a:r>
            <a:r>
              <a:rPr lang="en-US" dirty="0" smtClean="0"/>
              <a:t>blood/ biological </a:t>
            </a:r>
            <a:r>
              <a:rPr lang="en-US" dirty="0"/>
              <a:t>fluid of HIV patients or blood </a:t>
            </a:r>
            <a:r>
              <a:rPr lang="en-US" dirty="0" smtClean="0"/>
              <a:t>transfusion should </a:t>
            </a:r>
            <a:r>
              <a:rPr lang="en-US" dirty="0"/>
              <a:t>be </a:t>
            </a:r>
            <a:r>
              <a:rPr lang="en-US" dirty="0" smtClean="0"/>
              <a:t>considered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Aim:- To </a:t>
            </a:r>
            <a:r>
              <a:rPr lang="en-US" dirty="0"/>
              <a:t>suppress local viral replication </a:t>
            </a:r>
            <a:r>
              <a:rPr lang="en-US" dirty="0" smtClean="0"/>
              <a:t>prior to </a:t>
            </a:r>
            <a:r>
              <a:rPr lang="en-US" dirty="0"/>
              <a:t>dissemination, so that the infection is </a:t>
            </a:r>
            <a:r>
              <a:rPr lang="en-US" dirty="0" smtClean="0"/>
              <a:t>aborted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PEP is not necessary when the </a:t>
            </a:r>
            <a:r>
              <a:rPr lang="en-US" dirty="0" smtClean="0"/>
              <a:t>contact is </a:t>
            </a:r>
            <a:r>
              <a:rPr lang="en-US" dirty="0"/>
              <a:t>only with intact skin, or with mucous </a:t>
            </a:r>
            <a:r>
              <a:rPr lang="en-US" dirty="0" smtClean="0"/>
              <a:t>membrane by </a:t>
            </a:r>
            <a:r>
              <a:rPr lang="en-US" dirty="0"/>
              <a:t>only a few drops for short </a:t>
            </a:r>
            <a:r>
              <a:rPr lang="en-US" dirty="0" smtClean="0"/>
              <a:t>duration</a:t>
            </a:r>
          </a:p>
          <a:p>
            <a:pPr marL="4572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also not </a:t>
            </a:r>
            <a:r>
              <a:rPr lang="en-US" dirty="0"/>
              <a:t>indicated when the source is known to </a:t>
            </a:r>
            <a:r>
              <a:rPr lang="en-US" dirty="0" smtClean="0"/>
              <a:t>be HIV –ve</a:t>
            </a:r>
          </a:p>
          <a:p>
            <a:pPr marL="4572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Nevirapine</a:t>
            </a:r>
            <a:r>
              <a:rPr lang="en-US" dirty="0" smtClean="0"/>
              <a:t> </a:t>
            </a:r>
            <a:r>
              <a:rPr lang="en-US" dirty="0"/>
              <a:t>is not recommended for PEP due </a:t>
            </a:r>
            <a:r>
              <a:rPr lang="en-US" dirty="0" smtClean="0"/>
              <a:t>to its </a:t>
            </a:r>
            <a:r>
              <a:rPr lang="en-US" dirty="0"/>
              <a:t>hepatotoxic </a:t>
            </a:r>
            <a:r>
              <a:rPr lang="en-US" dirty="0" smtClean="0"/>
              <a:t>potential</a:t>
            </a:r>
          </a:p>
          <a:p>
            <a:pPr marL="45720" indent="0">
              <a:buNone/>
            </a:pPr>
            <a:r>
              <a:rPr lang="en-US" dirty="0" smtClean="0"/>
              <a:t>-When </a:t>
            </a:r>
            <a:r>
              <a:rPr lang="en-US" dirty="0"/>
              <a:t>indicated, PEP should be started </a:t>
            </a:r>
            <a:r>
              <a:rPr lang="en-US" dirty="0" smtClean="0"/>
              <a:t>as soon </a:t>
            </a:r>
            <a:r>
              <a:rPr lang="en-US" dirty="0"/>
              <a:t>as possible, preferably within 1–2 </a:t>
            </a:r>
            <a:r>
              <a:rPr lang="en-US" dirty="0" smtClean="0"/>
              <a:t>hours of exposure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8600"/>
            <a:ext cx="8686800" cy="64008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b="1" i="1" dirty="0"/>
              <a:t>Basic (2 drug) regimen </a:t>
            </a:r>
            <a:r>
              <a:rPr lang="en-US" b="1" dirty="0"/>
              <a:t>(for low risk)*</a:t>
            </a:r>
          </a:p>
          <a:p>
            <a:pPr marL="45720" indent="0">
              <a:buNone/>
            </a:pPr>
            <a:r>
              <a:rPr lang="en-US" dirty="0" err="1"/>
              <a:t>Zidovudine</a:t>
            </a:r>
            <a:r>
              <a:rPr lang="en-US" dirty="0"/>
              <a:t> 300 mg </a:t>
            </a:r>
            <a:r>
              <a:rPr lang="en-US" dirty="0" smtClean="0"/>
              <a:t>(BD)</a:t>
            </a:r>
            <a:r>
              <a:rPr lang="en-US" dirty="0" smtClean="0"/>
              <a:t> </a:t>
            </a:r>
            <a:r>
              <a:rPr lang="en-US" dirty="0" smtClean="0"/>
              <a:t>+ Lamivudine </a:t>
            </a:r>
            <a:r>
              <a:rPr lang="en-US" dirty="0"/>
              <a:t>150 mg for 4 weeks</a:t>
            </a:r>
          </a:p>
          <a:p>
            <a:pPr marL="45720" indent="0">
              <a:buNone/>
            </a:pPr>
            <a:r>
              <a:rPr lang="en-US" b="1" i="1" dirty="0"/>
              <a:t>Expanded (3 drug) regimen </a:t>
            </a:r>
            <a:r>
              <a:rPr lang="en-US" b="1" dirty="0"/>
              <a:t>(for high risk)$</a:t>
            </a:r>
          </a:p>
          <a:p>
            <a:pPr marL="45720" indent="0">
              <a:buNone/>
            </a:pPr>
            <a:r>
              <a:rPr lang="en-US" dirty="0" err="1"/>
              <a:t>Zidovudine</a:t>
            </a:r>
            <a:r>
              <a:rPr lang="en-US" dirty="0"/>
              <a:t> 300 mg </a:t>
            </a:r>
            <a:r>
              <a:rPr lang="en-US" dirty="0" smtClean="0"/>
              <a:t>(BD)</a:t>
            </a:r>
            <a:r>
              <a:rPr lang="en-US" dirty="0" smtClean="0"/>
              <a:t> </a:t>
            </a:r>
            <a:r>
              <a:rPr lang="en-US" dirty="0" smtClean="0"/>
              <a:t>+Lamivudine </a:t>
            </a:r>
            <a:r>
              <a:rPr lang="en-US" dirty="0"/>
              <a:t>150 </a:t>
            </a:r>
            <a:r>
              <a:rPr lang="en-US" dirty="0" smtClean="0"/>
              <a:t>mg+</a:t>
            </a:r>
            <a:r>
              <a:rPr lang="en-US" dirty="0"/>
              <a:t> </a:t>
            </a:r>
            <a:r>
              <a:rPr lang="en-US" dirty="0" err="1" smtClean="0"/>
              <a:t>Indinavir</a:t>
            </a:r>
            <a:r>
              <a:rPr lang="en-US" dirty="0" smtClean="0"/>
              <a:t> </a:t>
            </a:r>
            <a:r>
              <a:rPr lang="en-US" dirty="0"/>
              <a:t>800 mg Thrice </a:t>
            </a:r>
            <a:r>
              <a:rPr lang="en-US" dirty="0" smtClean="0"/>
              <a:t>daily (or </a:t>
            </a:r>
            <a:r>
              <a:rPr lang="en-US" dirty="0"/>
              <a:t>another PI) All for 4 weeks</a:t>
            </a:r>
          </a:p>
          <a:p>
            <a:pPr marL="45720" indent="0">
              <a:buNone/>
            </a:pPr>
            <a:r>
              <a:rPr lang="en-US" dirty="0"/>
              <a:t>*</a:t>
            </a:r>
            <a:r>
              <a:rPr lang="en-US" i="1" u="sng" dirty="0"/>
              <a:t>Low risk</a:t>
            </a:r>
          </a:p>
          <a:p>
            <a:pPr marL="45720" indent="0">
              <a:buNone/>
            </a:pPr>
            <a:r>
              <a:rPr lang="en-US" dirty="0"/>
              <a:t>• When the source is HIV positive, but </a:t>
            </a:r>
            <a:r>
              <a:rPr lang="en-US" dirty="0" smtClean="0"/>
              <a:t>asymptomatic with </a:t>
            </a:r>
            <a:r>
              <a:rPr lang="en-US" dirty="0"/>
              <a:t>low HIV-RNA </a:t>
            </a:r>
            <a:r>
              <a:rPr lang="en-US" dirty="0" err="1"/>
              <a:t>titre</a:t>
            </a:r>
            <a:r>
              <a:rPr lang="en-US" dirty="0"/>
              <a:t> and high CD4 cell </a:t>
            </a:r>
            <a:r>
              <a:rPr lang="en-US" dirty="0" smtClean="0"/>
              <a:t>count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• Exposure is through mucous membrane, or </a:t>
            </a:r>
            <a:r>
              <a:rPr lang="en-US" dirty="0" smtClean="0"/>
              <a:t>superficial scratch</a:t>
            </a:r>
            <a:r>
              <a:rPr lang="en-US" dirty="0"/>
              <a:t>, or through thin and solid needle.</a:t>
            </a:r>
          </a:p>
          <a:p>
            <a:pPr marL="45720" indent="0">
              <a:buNone/>
            </a:pPr>
            <a:r>
              <a:rPr lang="en-US" i="1" u="sng" dirty="0"/>
              <a:t>$High risk</a:t>
            </a:r>
          </a:p>
          <a:p>
            <a:pPr marL="45720" indent="0">
              <a:buNone/>
            </a:pPr>
            <a:r>
              <a:rPr lang="en-US" dirty="0"/>
              <a:t>• When the source is symptomatic AIDS </a:t>
            </a:r>
            <a:r>
              <a:rPr lang="en-US" dirty="0" smtClean="0"/>
              <a:t>patient with </a:t>
            </a:r>
            <a:r>
              <a:rPr lang="en-US" dirty="0"/>
              <a:t>high HIV-RNA </a:t>
            </a:r>
            <a:r>
              <a:rPr lang="en-US" dirty="0" err="1"/>
              <a:t>titre</a:t>
            </a:r>
            <a:r>
              <a:rPr lang="en-US" dirty="0"/>
              <a:t> or low CD4 count.</a:t>
            </a:r>
          </a:p>
          <a:p>
            <a:pPr marL="45720" indent="0">
              <a:buNone/>
            </a:pPr>
            <a:r>
              <a:rPr lang="en-US" dirty="0"/>
              <a:t>• Exposure is through major splash or large </a:t>
            </a:r>
            <a:r>
              <a:rPr lang="en-US" dirty="0" smtClean="0"/>
              <a:t>area contact </a:t>
            </a:r>
            <a:r>
              <a:rPr lang="en-US" dirty="0"/>
              <a:t>of longer duration with mucous </a:t>
            </a:r>
            <a:r>
              <a:rPr lang="en-US" dirty="0" smtClean="0"/>
              <a:t>membrane or </a:t>
            </a:r>
            <a:r>
              <a:rPr lang="en-US" dirty="0"/>
              <a:t>abraded skin or through large bore hollow </a:t>
            </a:r>
            <a:r>
              <a:rPr lang="en-US" dirty="0" smtClean="0"/>
              <a:t>needle, deep </a:t>
            </a:r>
            <a:r>
              <a:rPr lang="en-US" dirty="0"/>
              <a:t>puncture, visible patient’s blood on the needle</a:t>
            </a:r>
          </a:p>
        </p:txBody>
      </p:sp>
    </p:spTree>
    <p:extLst>
      <p:ext uri="{BB962C8B-B14F-4D97-AF65-F5344CB8AC3E}">
        <p14:creationId xmlns:p14="http://schemas.microsoft.com/office/powerpoint/2010/main" val="36164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228600"/>
            <a:ext cx="8915400" cy="6477000"/>
          </a:xfrm>
        </p:spPr>
        <p:txBody>
          <a:bodyPr/>
          <a:lstStyle/>
          <a:p>
            <a:pPr marL="45720" indent="0">
              <a:buNone/>
            </a:pPr>
            <a:r>
              <a:rPr lang="en-US" i="1" u="sng" dirty="0"/>
              <a:t>Perinatal HIV </a:t>
            </a:r>
            <a:r>
              <a:rPr lang="en-US" i="1" u="sng" dirty="0" smtClean="0"/>
              <a:t>prophylaxis </a:t>
            </a:r>
            <a:r>
              <a:rPr lang="en-US" i="1" dirty="0" smtClean="0"/>
              <a:t>:-</a:t>
            </a:r>
            <a:r>
              <a:rPr lang="en-US" dirty="0"/>
              <a:t> HIV may </a:t>
            </a:r>
            <a:r>
              <a:rPr lang="en-US" dirty="0" smtClean="0"/>
              <a:t>be transmitted </a:t>
            </a:r>
            <a:r>
              <a:rPr lang="en-US" dirty="0"/>
              <a:t>from the mother to the child </a:t>
            </a:r>
            <a:r>
              <a:rPr lang="en-US" dirty="0" smtClean="0"/>
              <a:t>either through </a:t>
            </a:r>
            <a:r>
              <a:rPr lang="en-US" dirty="0"/>
              <a:t>the placenta, or during delivery, or </a:t>
            </a:r>
            <a:r>
              <a:rPr lang="en-US" dirty="0" smtClean="0"/>
              <a:t>by breastfeeding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 </a:t>
            </a:r>
            <a:r>
              <a:rPr lang="en-US" dirty="0"/>
              <a:t>The highest risk (&gt;2/3rd) </a:t>
            </a:r>
            <a:r>
              <a:rPr lang="en-US" dirty="0" smtClean="0"/>
              <a:t>of transmission </a:t>
            </a:r>
            <a:r>
              <a:rPr lang="en-US" dirty="0"/>
              <a:t>is during the birth </a:t>
            </a:r>
            <a:r>
              <a:rPr lang="en-US" dirty="0" smtClean="0"/>
              <a:t>process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As </a:t>
            </a:r>
            <a:r>
              <a:rPr lang="en-US" dirty="0" smtClean="0"/>
              <a:t>per current </a:t>
            </a:r>
            <a:r>
              <a:rPr lang="en-US" dirty="0"/>
              <a:t>recommendation, all HIV </a:t>
            </a:r>
            <a:r>
              <a:rPr lang="en-US" dirty="0" smtClean="0"/>
              <a:t>positive women</a:t>
            </a:r>
            <a:r>
              <a:rPr lang="en-US" dirty="0"/>
              <a:t>, who are not on ART, should be put </a:t>
            </a:r>
            <a:r>
              <a:rPr lang="en-US" dirty="0" smtClean="0"/>
              <a:t>on the </a:t>
            </a:r>
            <a:r>
              <a:rPr lang="en-US" dirty="0"/>
              <a:t>standard 3 drug </a:t>
            </a:r>
            <a:r>
              <a:rPr lang="en-US" dirty="0" smtClean="0"/>
              <a:t>ART</a:t>
            </a:r>
          </a:p>
          <a:p>
            <a:pPr>
              <a:buFontTx/>
              <a:buChar char="-"/>
            </a:pPr>
            <a:r>
              <a:rPr lang="en-US" dirty="0" smtClean="0"/>
              <a:t>This </a:t>
            </a:r>
            <a:r>
              <a:rPr lang="en-US" dirty="0"/>
              <a:t>should be </a:t>
            </a:r>
            <a:r>
              <a:rPr lang="en-US" dirty="0" smtClean="0"/>
              <a:t>continued through </a:t>
            </a:r>
            <a:r>
              <a:rPr lang="en-US" dirty="0"/>
              <a:t>delivery and into the postnatal </a:t>
            </a:r>
            <a:r>
              <a:rPr lang="en-US" dirty="0" smtClean="0"/>
              <a:t>period &amp;  prevents vertical transmission </a:t>
            </a:r>
            <a:r>
              <a:rPr lang="en-US" dirty="0"/>
              <a:t>of HIV to the neonate, as well </a:t>
            </a:r>
            <a:r>
              <a:rPr lang="en-US" dirty="0" smtClean="0"/>
              <a:t>as benefit </a:t>
            </a:r>
            <a:r>
              <a:rPr lang="en-US" dirty="0"/>
              <a:t>mother’s own </a:t>
            </a:r>
            <a:r>
              <a:rPr lang="en-US" dirty="0" smtClean="0"/>
              <a:t>health</a:t>
            </a:r>
          </a:p>
          <a:p>
            <a:pPr>
              <a:buFontTx/>
              <a:buChar char="-"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52400"/>
            <a:ext cx="8839200" cy="64770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The first line NACO regimen for pregnant women is:</a:t>
            </a:r>
          </a:p>
          <a:p>
            <a:pPr marL="45720" indent="0">
              <a:buNone/>
            </a:pPr>
            <a:r>
              <a:rPr lang="en-US" dirty="0" err="1"/>
              <a:t>Zidovudine</a:t>
            </a:r>
            <a:r>
              <a:rPr lang="en-US" dirty="0"/>
              <a:t> + Lamivudine + </a:t>
            </a:r>
            <a:r>
              <a:rPr lang="en-US" dirty="0" err="1"/>
              <a:t>Nevirapine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-Women </a:t>
            </a:r>
            <a:r>
              <a:rPr lang="en-US" dirty="0"/>
              <a:t>with CD4 count &gt; 250 </a:t>
            </a:r>
            <a:r>
              <a:rPr lang="en-US" dirty="0" smtClean="0"/>
              <a:t>cells/</a:t>
            </a:r>
            <a:r>
              <a:rPr lang="en-US" dirty="0" err="1" smtClean="0"/>
              <a:t>μL</a:t>
            </a:r>
            <a:r>
              <a:rPr lang="en-US" dirty="0"/>
              <a:t> </a:t>
            </a:r>
            <a:r>
              <a:rPr lang="en-US" dirty="0" smtClean="0"/>
              <a:t>face </a:t>
            </a:r>
            <a:r>
              <a:rPr lang="en-US" dirty="0"/>
              <a:t>a higher risk of hepatotoxicity due to </a:t>
            </a:r>
            <a:r>
              <a:rPr lang="en-US" dirty="0" smtClean="0"/>
              <a:t>NVP and </a:t>
            </a:r>
            <a:r>
              <a:rPr lang="en-US" dirty="0"/>
              <a:t>should be closely </a:t>
            </a:r>
            <a:r>
              <a:rPr lang="en-US" dirty="0" smtClean="0"/>
              <a:t>watched</a:t>
            </a:r>
          </a:p>
          <a:p>
            <a:pPr marL="45720" indent="0">
              <a:buNone/>
            </a:pPr>
            <a:r>
              <a:rPr lang="en-US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EFV </a:t>
            </a:r>
            <a:r>
              <a:rPr lang="en-US" b="1" dirty="0">
                <a:solidFill>
                  <a:srgbClr val="FF0000"/>
                </a:solidFill>
              </a:rPr>
              <a:t>is </a:t>
            </a:r>
            <a:r>
              <a:rPr lang="en-US" b="1" dirty="0" err="1" smtClean="0">
                <a:solidFill>
                  <a:srgbClr val="FF0000"/>
                </a:solidFill>
              </a:rPr>
              <a:t>teratogenic</a:t>
            </a:r>
            <a:r>
              <a:rPr lang="en-US" b="1" dirty="0" smtClean="0">
                <a:solidFill>
                  <a:srgbClr val="FF0000"/>
                </a:solidFill>
              </a:rPr>
              <a:t>, and </a:t>
            </a:r>
            <a:r>
              <a:rPr lang="en-US" b="1" dirty="0">
                <a:solidFill>
                  <a:srgbClr val="FF0000"/>
                </a:solidFill>
              </a:rPr>
              <a:t>not used, particularly in the </a:t>
            </a:r>
            <a:r>
              <a:rPr lang="en-US" b="1" dirty="0" smtClean="0">
                <a:solidFill>
                  <a:srgbClr val="FF0000"/>
                </a:solidFill>
              </a:rPr>
              <a:t>first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rimester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-In </a:t>
            </a:r>
            <a:r>
              <a:rPr lang="en-US" dirty="0"/>
              <a:t>HIV-positive women who are </a:t>
            </a:r>
            <a:r>
              <a:rPr lang="en-US" dirty="0" smtClean="0"/>
              <a:t>not taking </a:t>
            </a:r>
            <a:r>
              <a:rPr lang="en-US" dirty="0"/>
              <a:t>ART, </a:t>
            </a:r>
            <a:r>
              <a:rPr lang="en-US" dirty="0" err="1"/>
              <a:t>Zidovudine</a:t>
            </a:r>
            <a:r>
              <a:rPr lang="en-US" dirty="0"/>
              <a:t> (300 mg BD) </a:t>
            </a:r>
            <a:r>
              <a:rPr lang="en-US" dirty="0" smtClean="0"/>
              <a:t>started during </a:t>
            </a:r>
            <a:r>
              <a:rPr lang="en-US" dirty="0"/>
              <a:t>2nd trimester and continued </a:t>
            </a:r>
            <a:r>
              <a:rPr lang="en-US" dirty="0" smtClean="0"/>
              <a:t>through delivery </a:t>
            </a:r>
            <a:r>
              <a:rPr lang="en-US" dirty="0"/>
              <a:t>to postnatal period, with treatment </a:t>
            </a:r>
            <a:r>
              <a:rPr lang="en-US" dirty="0" smtClean="0"/>
              <a:t>of the </a:t>
            </a:r>
            <a:r>
              <a:rPr lang="en-US" dirty="0"/>
              <a:t>neonate for 6 weeks has been found </a:t>
            </a:r>
            <a:r>
              <a:rPr lang="en-US" dirty="0" smtClean="0"/>
              <a:t>to reduce </a:t>
            </a:r>
            <a:r>
              <a:rPr lang="en-US" dirty="0"/>
              <a:t>mother-to-child transmission by </a:t>
            </a:r>
            <a:r>
              <a:rPr lang="en-US" dirty="0" smtClean="0"/>
              <a:t>2/3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-</a:t>
            </a:r>
            <a:r>
              <a:rPr lang="en-US" dirty="0" smtClean="0"/>
              <a:t>Even</a:t>
            </a:r>
            <a:r>
              <a:rPr lang="en-US" dirty="0"/>
              <a:t> </a:t>
            </a:r>
            <a:r>
              <a:rPr lang="en-US" dirty="0" smtClean="0"/>
              <a:t>if </a:t>
            </a:r>
            <a:r>
              <a:rPr lang="en-US" dirty="0"/>
              <a:t>not started earlier, AZT administered during</a:t>
            </a:r>
          </a:p>
          <a:p>
            <a:pPr marL="45720" indent="0">
              <a:buNone/>
            </a:pPr>
            <a:r>
              <a:rPr lang="en-US" dirty="0" err="1"/>
              <a:t>labour</a:t>
            </a:r>
            <a:r>
              <a:rPr lang="en-US" dirty="0"/>
              <a:t> and then to the infant is also </a:t>
            </a:r>
            <a:r>
              <a:rPr lang="en-US" dirty="0" smtClean="0"/>
              <a:t>substantially protective</a:t>
            </a:r>
          </a:p>
          <a:p>
            <a:pPr marL="45720" indent="0">
              <a:buNone/>
            </a:pPr>
            <a:r>
              <a:rPr lang="en-US" dirty="0" smtClean="0"/>
              <a:t>-Breastfeeding </a:t>
            </a:r>
            <a:r>
              <a:rPr lang="en-US" dirty="0"/>
              <a:t>by HIV-positive </a:t>
            </a:r>
            <a:r>
              <a:rPr lang="en-US" dirty="0" smtClean="0"/>
              <a:t>mother is </a:t>
            </a:r>
            <a:r>
              <a:rPr lang="en-US" dirty="0"/>
              <a:t>contraindicated, because it </a:t>
            </a:r>
            <a:r>
              <a:rPr lang="en-US" dirty="0" smtClean="0"/>
              <a:t>carries </a:t>
            </a:r>
            <a:r>
              <a:rPr lang="en-US" dirty="0" smtClean="0"/>
              <a:t>substantial risk </a:t>
            </a:r>
            <a:r>
              <a:rPr lang="en-US" dirty="0"/>
              <a:t>of transmission to the infant.</a:t>
            </a:r>
          </a:p>
        </p:txBody>
      </p:sp>
    </p:spTree>
    <p:extLst>
      <p:ext uri="{BB962C8B-B14F-4D97-AF65-F5344CB8AC3E}">
        <p14:creationId xmlns:p14="http://schemas.microsoft.com/office/powerpoint/2010/main" val="39757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304800"/>
            <a:ext cx="8686800" cy="6248400"/>
          </a:xfrm>
        </p:spPr>
        <p:txBody>
          <a:bodyPr>
            <a:normAutofit/>
          </a:bodyPr>
          <a:lstStyle/>
          <a:p>
            <a:r>
              <a:rPr lang="en-US" dirty="0"/>
              <a:t>The aim of anti-HIV therapy is to </a:t>
            </a:r>
            <a:r>
              <a:rPr lang="en-US" dirty="0" smtClean="0"/>
              <a:t>cause maximal </a:t>
            </a:r>
            <a:r>
              <a:rPr lang="en-US" dirty="0"/>
              <a:t>suppression of viral replication for </a:t>
            </a:r>
            <a:r>
              <a:rPr lang="en-US" dirty="0" smtClean="0"/>
              <a:t>the maximal </a:t>
            </a:r>
            <a:r>
              <a:rPr lang="en-US" dirty="0"/>
              <a:t>period of time </a:t>
            </a:r>
            <a:r>
              <a:rPr lang="en-US" dirty="0" smtClean="0"/>
              <a:t> possible</a:t>
            </a:r>
          </a:p>
          <a:p>
            <a:endParaRPr lang="en-US" dirty="0" smtClean="0"/>
          </a:p>
          <a:p>
            <a:r>
              <a:rPr lang="en-US" dirty="0" smtClean="0"/>
              <a:t>For this</a:t>
            </a:r>
            <a:r>
              <a:rPr lang="en-US" dirty="0"/>
              <a:t> </a:t>
            </a:r>
            <a:r>
              <a:rPr lang="en-US" dirty="0" smtClean="0"/>
              <a:t>ARV </a:t>
            </a:r>
            <a:r>
              <a:rPr lang="en-US" dirty="0"/>
              <a:t>drugs are always used in combination </a:t>
            </a:r>
            <a:r>
              <a:rPr lang="en-US" dirty="0" smtClean="0"/>
              <a:t>of at </a:t>
            </a:r>
            <a:r>
              <a:rPr lang="en-US" dirty="0"/>
              <a:t>least 3 drugs and regimens have to be </a:t>
            </a:r>
            <a:r>
              <a:rPr lang="en-US" dirty="0" smtClean="0"/>
              <a:t>changed over </a:t>
            </a:r>
            <a:r>
              <a:rPr lang="en-US" dirty="0"/>
              <a:t>time due to development of </a:t>
            </a:r>
            <a:r>
              <a:rPr lang="en-US" dirty="0" smtClean="0"/>
              <a:t>resistance</a:t>
            </a:r>
          </a:p>
          <a:p>
            <a:endParaRPr lang="en-US" dirty="0" smtClean="0"/>
          </a:p>
          <a:p>
            <a:r>
              <a:rPr lang="en-US" dirty="0" smtClean="0"/>
              <a:t> Life long </a:t>
            </a:r>
            <a:r>
              <a:rPr lang="en-US" dirty="0"/>
              <a:t>therapy is </a:t>
            </a:r>
            <a:r>
              <a:rPr lang="en-US" dirty="0" smtClean="0"/>
              <a:t>required</a:t>
            </a:r>
          </a:p>
          <a:p>
            <a:endParaRPr lang="en-US" dirty="0" smtClean="0"/>
          </a:p>
          <a:p>
            <a:r>
              <a:rPr lang="en-US" dirty="0" smtClean="0"/>
              <a:t>India </a:t>
            </a:r>
            <a:r>
              <a:rPr lang="en-US" dirty="0"/>
              <a:t>launched </a:t>
            </a:r>
            <a:r>
              <a:rPr lang="en-US" dirty="0" smtClean="0"/>
              <a:t>its National </a:t>
            </a:r>
            <a:r>
              <a:rPr lang="en-US" dirty="0"/>
              <a:t>AIDS Control Programme (NACP) in </a:t>
            </a:r>
            <a:r>
              <a:rPr lang="en-US" dirty="0" smtClean="0"/>
              <a:t>1992</a:t>
            </a:r>
          </a:p>
          <a:p>
            <a:endParaRPr lang="en-US" dirty="0" smtClean="0"/>
          </a:p>
          <a:p>
            <a:r>
              <a:rPr lang="en-US" dirty="0" smtClean="0"/>
              <a:t>2004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National AIDS Control Organization (</a:t>
            </a:r>
            <a:r>
              <a:rPr lang="en-US" dirty="0" smtClean="0"/>
              <a:t>NACO) rolled-out </a:t>
            </a:r>
            <a:r>
              <a:rPr lang="en-US" dirty="0"/>
              <a:t>free combination ART to eligible registered patients</a:t>
            </a:r>
          </a:p>
        </p:txBody>
      </p:sp>
    </p:spTree>
    <p:extLst>
      <p:ext uri="{BB962C8B-B14F-4D97-AF65-F5344CB8AC3E}">
        <p14:creationId xmlns:p14="http://schemas.microsoft.com/office/powerpoint/2010/main" val="12981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8600"/>
            <a:ext cx="8763000" cy="6400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two established </a:t>
            </a:r>
            <a:r>
              <a:rPr lang="en-US" dirty="0"/>
              <a:t>targets for anti-HIV attack are: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(</a:t>
            </a:r>
            <a:r>
              <a:rPr lang="en-US" dirty="0"/>
              <a:t>a) </a:t>
            </a:r>
            <a:r>
              <a:rPr lang="en-US" i="1" dirty="0"/>
              <a:t>HIV reverse transcriptase</a:t>
            </a:r>
            <a:r>
              <a:rPr lang="en-US" dirty="0"/>
              <a:t>: Which </a:t>
            </a:r>
            <a:r>
              <a:rPr lang="en-US" dirty="0" smtClean="0"/>
              <a:t>transcripts HIV-RNA </a:t>
            </a:r>
            <a:r>
              <a:rPr lang="en-US" dirty="0"/>
              <a:t>into </a:t>
            </a:r>
            <a:r>
              <a:rPr lang="en-US" dirty="0" err="1"/>
              <a:t>proviral</a:t>
            </a:r>
            <a:r>
              <a:rPr lang="en-US" dirty="0"/>
              <a:t> </a:t>
            </a:r>
            <a:r>
              <a:rPr lang="en-US" dirty="0" smtClean="0"/>
              <a:t>DNA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(</a:t>
            </a:r>
            <a:r>
              <a:rPr lang="en-US" dirty="0"/>
              <a:t>b) </a:t>
            </a:r>
            <a:r>
              <a:rPr lang="en-US" i="1" dirty="0"/>
              <a:t>HIV protease</a:t>
            </a:r>
            <a:r>
              <a:rPr lang="en-US" dirty="0"/>
              <a:t>: Which cleaves the large </a:t>
            </a:r>
            <a:r>
              <a:rPr lang="en-US" dirty="0" smtClean="0"/>
              <a:t>virus directed </a:t>
            </a:r>
            <a:r>
              <a:rPr lang="en-US" dirty="0" err="1"/>
              <a:t>polyprotein</a:t>
            </a:r>
            <a:r>
              <a:rPr lang="en-US" dirty="0"/>
              <a:t> into functional </a:t>
            </a:r>
            <a:r>
              <a:rPr lang="en-US" dirty="0" smtClean="0"/>
              <a:t>viral </a:t>
            </a:r>
            <a:r>
              <a:rPr lang="en-US" dirty="0" smtClean="0"/>
              <a:t>proteins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HIV Types:-</a:t>
            </a:r>
          </a:p>
          <a:p>
            <a:pPr marL="45720" indent="0">
              <a:buNone/>
            </a:pPr>
            <a:r>
              <a:rPr lang="en-US" dirty="0" smtClean="0"/>
              <a:t>HIV – 1 :- More common, more virulent</a:t>
            </a:r>
            <a:endParaRPr lang="en-US" dirty="0"/>
          </a:p>
          <a:p>
            <a:pPr marL="45720" indent="0">
              <a:buNone/>
            </a:pPr>
            <a:r>
              <a:rPr lang="en-US" dirty="0" smtClean="0"/>
              <a:t>HIV -2 :- Less common, develops more slowly, less </a:t>
            </a:r>
            <a:r>
              <a:rPr lang="en-US" dirty="0" err="1" smtClean="0"/>
              <a:t>transmitable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92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8600"/>
            <a:ext cx="86106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Classification:-</a:t>
            </a:r>
          </a:p>
          <a:p>
            <a:pPr marL="0" indent="0">
              <a:buNone/>
            </a:pPr>
            <a:r>
              <a:rPr lang="en-US" i="1" dirty="0" smtClean="0"/>
              <a:t>Anti-Retrovirus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(a</a:t>
            </a:r>
            <a:r>
              <a:rPr lang="en-US" b="1" dirty="0"/>
              <a:t>) </a:t>
            </a:r>
            <a:r>
              <a:rPr lang="en-US" b="1" i="1" u="sng" dirty="0"/>
              <a:t>Nucleoside reverse </a:t>
            </a:r>
            <a:r>
              <a:rPr lang="en-US" b="1" i="1" u="sng" dirty="0" smtClean="0"/>
              <a:t>transcriptase inhibitors(NRTIs</a:t>
            </a:r>
            <a:r>
              <a:rPr lang="en-US" b="1" i="1" u="sng" dirty="0"/>
              <a:t>)</a:t>
            </a:r>
            <a:r>
              <a:rPr lang="en-US" b="1" u="sng" dirty="0"/>
              <a:t>: </a:t>
            </a:r>
            <a:r>
              <a:rPr lang="en-US" dirty="0" err="1"/>
              <a:t>Zidovudine</a:t>
            </a:r>
            <a:r>
              <a:rPr lang="en-US" dirty="0"/>
              <a:t> (AZT</a:t>
            </a:r>
            <a:r>
              <a:rPr lang="en-US" dirty="0" smtClean="0"/>
              <a:t>),</a:t>
            </a:r>
            <a:r>
              <a:rPr lang="en-US" dirty="0"/>
              <a:t> </a:t>
            </a:r>
            <a:r>
              <a:rPr lang="en-US" dirty="0" err="1"/>
              <a:t>Didanosine</a:t>
            </a:r>
            <a:r>
              <a:rPr lang="en-US" dirty="0"/>
              <a:t>, </a:t>
            </a:r>
            <a:r>
              <a:rPr lang="en-US" dirty="0" err="1" smtClean="0"/>
              <a:t>Stavudine,Lamivudine</a:t>
            </a:r>
            <a:r>
              <a:rPr lang="en-US" dirty="0"/>
              <a:t>, </a:t>
            </a:r>
            <a:r>
              <a:rPr lang="en-US" dirty="0" err="1"/>
              <a:t>Abacavir</a:t>
            </a:r>
            <a:r>
              <a:rPr lang="en-US" dirty="0"/>
              <a:t>, </a:t>
            </a:r>
            <a:r>
              <a:rPr lang="en-US" dirty="0" err="1" smtClean="0"/>
              <a:t>Emtricitabine</a:t>
            </a:r>
            <a:r>
              <a:rPr lang="en-US" dirty="0" smtClean="0"/>
              <a:t>, </a:t>
            </a:r>
            <a:r>
              <a:rPr lang="en-US" dirty="0" err="1" smtClean="0"/>
              <a:t>Tenofovir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Nt</a:t>
            </a:r>
            <a:r>
              <a:rPr lang="en-US" dirty="0"/>
              <a:t> RTI)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b) </a:t>
            </a:r>
            <a:r>
              <a:rPr lang="en-US" b="1" i="1" u="sng" dirty="0" err="1"/>
              <a:t>Nonnucleoside</a:t>
            </a:r>
            <a:r>
              <a:rPr lang="en-US" b="1" i="1" u="sng" dirty="0"/>
              <a:t> reverse </a:t>
            </a:r>
            <a:r>
              <a:rPr lang="en-US" b="1" i="1" u="sng" dirty="0" smtClean="0"/>
              <a:t>transcriptase inhibitors </a:t>
            </a:r>
            <a:r>
              <a:rPr lang="en-US" b="1" i="1" u="sng" dirty="0"/>
              <a:t>(NNRTIs)</a:t>
            </a:r>
            <a:r>
              <a:rPr lang="en-US" b="1" u="sng" dirty="0"/>
              <a:t>:</a:t>
            </a:r>
            <a:r>
              <a:rPr lang="en-US" u="sng" dirty="0"/>
              <a:t> </a:t>
            </a:r>
            <a:r>
              <a:rPr lang="en-US" dirty="0" err="1"/>
              <a:t>Nevirapine</a:t>
            </a:r>
            <a:r>
              <a:rPr lang="en-US" dirty="0"/>
              <a:t>, </a:t>
            </a:r>
            <a:r>
              <a:rPr lang="en-US" dirty="0" err="1" smtClean="0"/>
              <a:t>Efavirenz</a:t>
            </a:r>
            <a:r>
              <a:rPr lang="en-US" dirty="0" smtClean="0"/>
              <a:t>, </a:t>
            </a:r>
            <a:r>
              <a:rPr lang="en-US" dirty="0" err="1" smtClean="0"/>
              <a:t>Delavirdine</a:t>
            </a:r>
            <a:endParaRPr lang="en-US" dirty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(</a:t>
            </a:r>
            <a:r>
              <a:rPr lang="en-US" u="sng" dirty="0"/>
              <a:t>c) </a:t>
            </a:r>
            <a:r>
              <a:rPr lang="en-US" b="1" i="1" u="sng" dirty="0"/>
              <a:t>Protease inhibitors</a:t>
            </a:r>
            <a:r>
              <a:rPr lang="en-US" dirty="0"/>
              <a:t>: </a:t>
            </a:r>
            <a:r>
              <a:rPr lang="en-US" dirty="0" smtClean="0"/>
              <a:t>Ritonavir, </a:t>
            </a:r>
            <a:r>
              <a:rPr lang="en-US" dirty="0" err="1" smtClean="0"/>
              <a:t>Atazanavir</a:t>
            </a:r>
            <a:r>
              <a:rPr lang="en-US" dirty="0"/>
              <a:t>, </a:t>
            </a:r>
            <a:r>
              <a:rPr lang="en-US" dirty="0" err="1"/>
              <a:t>Indinavir</a:t>
            </a:r>
            <a:r>
              <a:rPr lang="en-US" dirty="0"/>
              <a:t>, </a:t>
            </a:r>
            <a:r>
              <a:rPr lang="en-US" dirty="0" err="1" smtClean="0"/>
              <a:t>Nelfinavir</a:t>
            </a:r>
            <a:r>
              <a:rPr lang="en-US" dirty="0" smtClean="0"/>
              <a:t>, </a:t>
            </a:r>
            <a:r>
              <a:rPr lang="en-US" dirty="0" err="1" smtClean="0"/>
              <a:t>Saquinavir</a:t>
            </a:r>
            <a:r>
              <a:rPr lang="en-US" dirty="0"/>
              <a:t>, </a:t>
            </a:r>
            <a:r>
              <a:rPr lang="en-US" dirty="0" err="1"/>
              <a:t>Amprenavir</a:t>
            </a:r>
            <a:r>
              <a:rPr lang="en-US" dirty="0"/>
              <a:t>, </a:t>
            </a:r>
            <a:r>
              <a:rPr lang="en-US" dirty="0" err="1"/>
              <a:t>Lopinavir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d) </a:t>
            </a:r>
            <a:r>
              <a:rPr lang="en-US" b="1" i="1" u="sng" dirty="0"/>
              <a:t>Entry (Fusion) inhibitor</a:t>
            </a:r>
            <a:r>
              <a:rPr lang="en-US" u="sng" dirty="0"/>
              <a:t>: </a:t>
            </a:r>
            <a:r>
              <a:rPr lang="en-US" dirty="0" err="1"/>
              <a:t>Enfuvirtide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(e) </a:t>
            </a:r>
            <a:r>
              <a:rPr lang="pt-BR" b="1" i="1" u="sng" dirty="0"/>
              <a:t>CCR5 receptor inhibitor</a:t>
            </a:r>
            <a:r>
              <a:rPr lang="pt-BR" u="sng" dirty="0"/>
              <a:t>: </a:t>
            </a:r>
            <a:r>
              <a:rPr lang="pt-BR" dirty="0"/>
              <a:t>Maraviroc</a:t>
            </a:r>
          </a:p>
          <a:p>
            <a:pPr marL="0" indent="0">
              <a:buNone/>
            </a:pPr>
            <a:r>
              <a:rPr lang="en-US" dirty="0"/>
              <a:t>(f) </a:t>
            </a:r>
            <a:r>
              <a:rPr lang="en-US" b="1" i="1" u="sng" dirty="0" err="1"/>
              <a:t>Integrase</a:t>
            </a:r>
            <a:r>
              <a:rPr lang="en-US" b="1" i="1" u="sng" dirty="0"/>
              <a:t> inhibitor</a:t>
            </a:r>
            <a:r>
              <a:rPr lang="en-US" b="1" dirty="0"/>
              <a:t>: </a:t>
            </a:r>
            <a:r>
              <a:rPr lang="en-US" dirty="0" err="1"/>
              <a:t>Raltegravir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4648200" cy="6629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000" dirty="0" smtClean="0"/>
              <a:t>Viral DNA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smtClean="0"/>
              <a:t>enters host cells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Nucleus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smtClean="0"/>
              <a:t>integrated into host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genome by viral enzyme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transcriptase producing provirus</a:t>
            </a:r>
            <a:r>
              <a:rPr lang="en-US" sz="2000" dirty="0" smtClean="0">
                <a:sym typeface="Wingdings" pitchFamily="2" charset="2"/>
              </a:rPr>
              <a:t>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ym typeface="Wingdings" pitchFamily="2" charset="2"/>
              </a:rPr>
              <a:t>provirus DNA is than transcribed into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ym typeface="Wingdings" pitchFamily="2" charset="2"/>
              </a:rPr>
              <a:t>both new genomic RNA and m-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ym typeface="Wingdings" pitchFamily="2" charset="2"/>
              </a:rPr>
              <a:t>RNA the latter is translated into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ym typeface="Wingdings" pitchFamily="2" charset="2"/>
              </a:rPr>
              <a:t>viral protein by host ribosomes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ym typeface="Wingdings" pitchFamily="2" charset="2"/>
              </a:rPr>
              <a:t>The new </a:t>
            </a:r>
            <a:r>
              <a:rPr lang="en-US" sz="2000" dirty="0" err="1" smtClean="0">
                <a:sym typeface="Wingdings" pitchFamily="2" charset="2"/>
              </a:rPr>
              <a:t>virions</a:t>
            </a:r>
            <a:r>
              <a:rPr lang="en-US" sz="2000" dirty="0" smtClean="0">
                <a:sym typeface="Wingdings" pitchFamily="2" charset="2"/>
              </a:rPr>
              <a:t> then assemble the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ym typeface="Wingdings" pitchFamily="2" charset="2"/>
              </a:rPr>
              <a:t>genomic RNA and polypeptides and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ym typeface="Wingdings" pitchFamily="2" charset="2"/>
              </a:rPr>
              <a:t>undergo </a:t>
            </a:r>
            <a:r>
              <a:rPr lang="en-US" sz="2000" dirty="0" err="1" smtClean="0">
                <a:sym typeface="Wingdings" pitchFamily="2" charset="2"/>
              </a:rPr>
              <a:t>maturationviral</a:t>
            </a:r>
            <a:r>
              <a:rPr lang="en-US" sz="2000" dirty="0" smtClean="0">
                <a:sym typeface="Wingdings" pitchFamily="2" charset="2"/>
              </a:rPr>
              <a:t> protease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ym typeface="Wingdings" pitchFamily="2" charset="2"/>
              </a:rPr>
              <a:t>enzyme then cleaves polypeptide in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ym typeface="Wingdings" pitchFamily="2" charset="2"/>
              </a:rPr>
              <a:t>functional structural proteins and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ym typeface="Wingdings" pitchFamily="2" charset="2"/>
              </a:rPr>
              <a:t>viral enzymes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ym typeface="Wingdings" pitchFamily="2" charset="2"/>
              </a:rPr>
              <a:t>The mature </a:t>
            </a:r>
            <a:r>
              <a:rPr lang="en-US" sz="2000" dirty="0" err="1" smtClean="0">
                <a:sym typeface="Wingdings" pitchFamily="2" charset="2"/>
              </a:rPr>
              <a:t>virion</a:t>
            </a:r>
            <a:r>
              <a:rPr lang="en-US" sz="2000" dirty="0" smtClean="0">
                <a:sym typeface="Wingdings" pitchFamily="2" charset="2"/>
              </a:rPr>
              <a:t> then buds out from cell membrane to infect other </a:t>
            </a:r>
            <a:r>
              <a:rPr lang="en-US" sz="2000" dirty="0" err="1" smtClean="0">
                <a:sym typeface="Wingdings" pitchFamily="2" charset="2"/>
              </a:rPr>
              <a:t>suseptible</a:t>
            </a:r>
            <a:r>
              <a:rPr lang="en-US" sz="2000" dirty="0" smtClean="0">
                <a:sym typeface="Wingdings" pitchFamily="2" charset="2"/>
              </a:rPr>
              <a:t> cells until immune response fails</a:t>
            </a:r>
            <a:endParaRPr lang="en-US" sz="2000" dirty="0" smtClean="0"/>
          </a:p>
        </p:txBody>
      </p:sp>
      <p:pic>
        <p:nvPicPr>
          <p:cNvPr id="16388" name="Picture 2" descr="C:\Users\Piyush\Downloads\IMG_20180915_11015632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0"/>
            <a:ext cx="422751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5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7411" name="Picture 2" descr="C:\Users\Piyush\Downloads\IMG_20180915_11015632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0"/>
            <a:ext cx="8153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36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13800" dirty="0" smtClean="0"/>
              <a:t>Drugs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6910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0"/>
            <a:ext cx="8534400" cy="6126163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Nucleoside </a:t>
            </a:r>
            <a:r>
              <a:rPr lang="en-US" b="1" dirty="0"/>
              <a:t>reverse </a:t>
            </a:r>
            <a:r>
              <a:rPr lang="en-US" b="1" dirty="0" smtClean="0"/>
              <a:t>transcriptase inhibitors </a:t>
            </a:r>
            <a:r>
              <a:rPr lang="en-US" b="1" dirty="0"/>
              <a:t>(NRTIs</a:t>
            </a:r>
            <a:r>
              <a:rPr lang="en-US" b="1" dirty="0" smtClean="0"/>
              <a:t>) :-</a:t>
            </a:r>
          </a:p>
          <a:p>
            <a:pPr marL="45720" indent="0">
              <a:buNone/>
            </a:pPr>
            <a:endParaRPr lang="en-US" b="1" dirty="0" smtClean="0"/>
          </a:p>
          <a:p>
            <a:pPr marL="45720" indent="0">
              <a:buNone/>
            </a:pPr>
            <a:r>
              <a:rPr lang="en-US" b="1" dirty="0" err="1" smtClean="0"/>
              <a:t>Zidovudine</a:t>
            </a:r>
            <a:r>
              <a:rPr lang="en-US" b="1" dirty="0" smtClean="0"/>
              <a:t>:- </a:t>
            </a:r>
          </a:p>
          <a:p>
            <a:pPr marL="45720" indent="0">
              <a:buNone/>
            </a:pPr>
            <a:r>
              <a:rPr lang="en-US" dirty="0" smtClean="0"/>
              <a:t>After </a:t>
            </a:r>
            <a:r>
              <a:rPr lang="en-US" dirty="0"/>
              <a:t>entering the HIV-infected </a:t>
            </a:r>
            <a:r>
              <a:rPr lang="en-US" dirty="0" smtClean="0"/>
              <a:t>cells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gets converted </a:t>
            </a:r>
            <a:r>
              <a:rPr lang="en-US" dirty="0"/>
              <a:t>to </a:t>
            </a:r>
            <a:r>
              <a:rPr lang="en-US" dirty="0" smtClean="0"/>
              <a:t>active </a:t>
            </a:r>
          </a:p>
          <a:p>
            <a:pPr marL="45720" indent="0">
              <a:buNone/>
            </a:pPr>
            <a:r>
              <a:rPr lang="en-US" dirty="0" smtClean="0"/>
              <a:t>triphosphate </a:t>
            </a:r>
            <a:r>
              <a:rPr lang="en-US" dirty="0"/>
              <a:t>forms </a:t>
            </a:r>
            <a:r>
              <a:rPr lang="en-US" dirty="0" smtClean="0"/>
              <a:t>by cellular </a:t>
            </a:r>
            <a:r>
              <a:rPr lang="en-US" dirty="0"/>
              <a:t>kinases and competitively inhibit 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HIV </a:t>
            </a:r>
            <a:r>
              <a:rPr lang="en-US" dirty="0"/>
              <a:t>reverse </a:t>
            </a:r>
            <a:r>
              <a:rPr lang="en-US" dirty="0" smtClean="0"/>
              <a:t>transcriptase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They </a:t>
            </a:r>
            <a:r>
              <a:rPr lang="en-US" dirty="0"/>
              <a:t>get incorporated into </a:t>
            </a:r>
            <a:r>
              <a:rPr lang="en-US" dirty="0" smtClean="0"/>
              <a:t>the </a:t>
            </a:r>
          </a:p>
          <a:p>
            <a:pPr marL="45720" indent="0">
              <a:buNone/>
            </a:pPr>
            <a:r>
              <a:rPr lang="en-US" dirty="0" smtClean="0"/>
              <a:t>growing </a:t>
            </a:r>
            <a:r>
              <a:rPr lang="en-US" dirty="0"/>
              <a:t>viral DNA and cause termination of chain elongation of </a:t>
            </a:r>
            <a:endParaRPr lang="en-US" dirty="0" smtClean="0"/>
          </a:p>
          <a:p>
            <a:pPr marL="45720" indent="0">
              <a:buNone/>
            </a:pPr>
            <a:r>
              <a:rPr lang="en-US" dirty="0" err="1" smtClean="0"/>
              <a:t>proviral</a:t>
            </a:r>
            <a:r>
              <a:rPr lang="en-US" dirty="0" smtClean="0"/>
              <a:t> </a:t>
            </a:r>
            <a:r>
              <a:rPr lang="en-US" dirty="0"/>
              <a:t>DNA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215</TotalTime>
  <Words>2451</Words>
  <Application>Microsoft Office PowerPoint</Application>
  <PresentationFormat>On-screen Show (4:3)</PresentationFormat>
  <Paragraphs>240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Slipstream</vt:lpstr>
      <vt:lpstr>Anti-HIV drugs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Anti-HIV drugs</dc:title>
  <dc:creator>Piyush</dc:creator>
  <cp:lastModifiedBy>Piyush</cp:lastModifiedBy>
  <cp:revision>94</cp:revision>
  <dcterms:created xsi:type="dcterms:W3CDTF">2019-08-12T05:34:03Z</dcterms:created>
  <dcterms:modified xsi:type="dcterms:W3CDTF">2020-05-26T04:23:24Z</dcterms:modified>
</cp:coreProperties>
</file>