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25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3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7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5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2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1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94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4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06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3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71013-8F79-4C48-A50C-140EFA7AC5E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4CFA-C257-4AE6-9B74-0AB4B1B5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4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ITS Dental College, Greater Noida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Subject :  Pharmacology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Lecture Topic: Anticholinesterases        </a:t>
            </a:r>
          </a:p>
          <a:p>
            <a:pPr>
              <a:buFont typeface="Arial" charset="0"/>
              <a:buNone/>
            </a:pPr>
            <a:r>
              <a:rPr lang="en-US" sz="2000" dirty="0" smtClean="0"/>
              <a:t>  Lecture Number: L22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Program, Year: BDS, Second Year</a:t>
            </a:r>
          </a:p>
          <a:p>
            <a:pPr>
              <a:buFont typeface="Arial" charset="0"/>
              <a:buNone/>
            </a:pP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sz="2000" dirty="0" smtClean="0"/>
              <a:t>Faculty </a:t>
            </a:r>
            <a:r>
              <a:rPr lang="en-US" sz="2000" smtClean="0"/>
              <a:t>: Dr.Rajeshwari Gore</a:t>
            </a:r>
            <a:endParaRPr lang="en-US" sz="2000" dirty="0" smtClean="0"/>
          </a:p>
          <a:p>
            <a:pPr>
              <a:buFont typeface="Arial" charset="0"/>
              <a:buNone/>
            </a:pPr>
            <a:r>
              <a:rPr lang="en-US" dirty="0" smtClean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50074494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Irreversible inhibitors of </a:t>
            </a:r>
            <a:r>
              <a:rPr lang="en-US" dirty="0" err="1" smtClean="0">
                <a:latin typeface="Centaur" pitchFamily="18" charset="0"/>
              </a:rPr>
              <a:t>AChE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Centaur" pitchFamily="18" charset="0"/>
              </a:rPr>
              <a:t>Combine &amp; phosphorylate  only with </a:t>
            </a:r>
            <a:r>
              <a:rPr lang="en-US" sz="2400" dirty="0" err="1" smtClean="0">
                <a:latin typeface="Centaur" pitchFamily="18" charset="0"/>
              </a:rPr>
              <a:t>esteric</a:t>
            </a:r>
            <a:r>
              <a:rPr lang="en-US" sz="2400" smtClean="0">
                <a:latin typeface="Centaur" pitchFamily="18" charset="0"/>
              </a:rPr>
              <a:t> site </a:t>
            </a:r>
            <a:endParaRPr lang="en-US" sz="2400" dirty="0" smtClean="0">
              <a:latin typeface="Centaur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Hydrolysis of </a:t>
            </a: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phosphorylated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site is slow or does not occur at all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                          Irreversible inhibition 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r>
              <a:rPr lang="en-US" sz="2400" b="1" dirty="0" err="1" smtClean="0">
                <a:latin typeface="Centaur" pitchFamily="18" charset="0"/>
              </a:rPr>
              <a:t>Echothiophate</a:t>
            </a: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forms complex with both anionic &amp;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sites and hence is more potent than others </a:t>
            </a:r>
          </a:p>
          <a:p>
            <a:endParaRPr lang="en-US" sz="2400" dirty="0" smtClean="0">
              <a:latin typeface="Centaur" pitchFamily="18" charset="0"/>
            </a:endParaRPr>
          </a:p>
          <a:p>
            <a:r>
              <a:rPr lang="en-US" sz="2400" dirty="0" smtClean="0">
                <a:latin typeface="Centaur" pitchFamily="18" charset="0"/>
              </a:rPr>
              <a:t>The </a:t>
            </a:r>
            <a:r>
              <a:rPr lang="en-US" sz="2400" dirty="0" err="1" smtClean="0">
                <a:latin typeface="Centaur" pitchFamily="18" charset="0"/>
              </a:rPr>
              <a:t>carbamates</a:t>
            </a:r>
            <a:r>
              <a:rPr lang="en-US" sz="2400" dirty="0" smtClean="0">
                <a:latin typeface="Centaur" pitchFamily="18" charset="0"/>
              </a:rPr>
              <a:t> and phosphates respectively </a:t>
            </a:r>
            <a:r>
              <a:rPr lang="en-US" sz="2400" dirty="0" err="1" smtClean="0">
                <a:latin typeface="Centaur" pitchFamily="18" charset="0"/>
              </a:rPr>
              <a:t>carbamylate</a:t>
            </a:r>
            <a:r>
              <a:rPr lang="en-US" sz="2400" dirty="0" smtClean="0">
                <a:latin typeface="Centaur" pitchFamily="18" charset="0"/>
              </a:rPr>
              <a:t> and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phosphorylate</a:t>
            </a:r>
            <a:r>
              <a:rPr lang="en-US" sz="2400" dirty="0" smtClean="0">
                <a:latin typeface="Centaur" pitchFamily="18" charset="0"/>
              </a:rPr>
              <a:t> the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the enzyme</a:t>
            </a:r>
          </a:p>
        </p:txBody>
      </p:sp>
      <p:sp>
        <p:nvSpPr>
          <p:cNvPr id="4" name="Down Arrow 3"/>
          <p:cNvSpPr/>
          <p:nvPr/>
        </p:nvSpPr>
        <p:spPr>
          <a:xfrm>
            <a:off x="3581400" y="25146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Acetylated enzyme </a:t>
            </a:r>
            <a:r>
              <a:rPr lang="en-US" sz="2400" dirty="0" smtClean="0">
                <a:latin typeface="Centaur" pitchFamily="18" charset="0"/>
              </a:rPr>
              <a:t>reacts with water extremely rapidly and the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site is freed in a fraction of a millisecond, the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sz="2400" b="1" dirty="0" err="1" smtClean="0">
                <a:latin typeface="Centaur" pitchFamily="18" charset="0"/>
              </a:rPr>
              <a:t>Carbamylated</a:t>
            </a:r>
            <a:r>
              <a:rPr lang="en-US" sz="2400" b="1" dirty="0" smtClean="0">
                <a:latin typeface="Centaur" pitchFamily="18" charset="0"/>
              </a:rPr>
              <a:t> enzyme (reversible inhibitors) </a:t>
            </a:r>
            <a:r>
              <a:rPr lang="en-US" sz="2400" dirty="0" smtClean="0">
                <a:latin typeface="Centaur" pitchFamily="18" charset="0"/>
              </a:rPr>
              <a:t>reacts slowly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 Phosphorylated enzyme </a:t>
            </a:r>
            <a:r>
              <a:rPr lang="en-US" sz="2400" dirty="0" smtClean="0">
                <a:latin typeface="Centaur" pitchFamily="18" charset="0"/>
              </a:rPr>
              <a:t>(irreversible inhibitors) reacts extremely slowly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or not at all </a:t>
            </a:r>
          </a:p>
        </p:txBody>
      </p:sp>
    </p:spTree>
    <p:extLst>
      <p:ext uri="{BB962C8B-B14F-4D97-AF65-F5344CB8AC3E}">
        <p14:creationId xmlns:p14="http://schemas.microsoft.com/office/powerpoint/2010/main" val="24649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entaur" pitchFamily="18" charset="0"/>
                <a:ea typeface="+mn-ea"/>
                <a:cs typeface="+mn-cs"/>
              </a:rPr>
              <a:t>Reactivation time of </a:t>
            </a:r>
            <a:r>
              <a:rPr lang="en-US" sz="3600" b="1" dirty="0" err="1" smtClean="0">
                <a:solidFill>
                  <a:srgbClr val="FF0000"/>
                </a:solidFill>
                <a:latin typeface="Centaur" pitchFamily="18" charset="0"/>
                <a:ea typeface="+mn-ea"/>
                <a:cs typeface="+mn-cs"/>
              </a:rPr>
              <a:t>ACh</a:t>
            </a:r>
            <a:endParaRPr lang="en-US" sz="3600" b="1" dirty="0">
              <a:solidFill>
                <a:srgbClr val="FF0000"/>
              </a:solidFill>
              <a:latin typeface="Centau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Acetylated enzyme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is freed in a fraction of a millisecond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Carbamylated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 enzyme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about 30 min, &lt; than synthesis of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                                      fresh enzyme protein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OPs</a:t>
            </a:r>
            <a:r>
              <a:rPr lang="en-US" sz="2400" dirty="0" smtClean="0">
                <a:latin typeface="Centaur" pitchFamily="18" charset="0"/>
              </a:rPr>
              <a:t>                          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Phosphorylated enzyme (in days) is more than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                                           the regeneration  time</a:t>
            </a:r>
            <a:endParaRPr lang="en-US" sz="2400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3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 of enzyme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Phosphorylated enzyme may also undergo ‘aging’ by the loss of one of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the alkyl groups and become totally resistant to hydrolysis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PHARMACOLOGICAL ACTIONS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386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>
                <a:latin typeface="Centaur" pitchFamily="18" charset="0"/>
              </a:rPr>
              <a:t>Lipid-soluble agent</a:t>
            </a:r>
            <a:r>
              <a:rPr lang="en-US" sz="3400" dirty="0" smtClean="0">
                <a:latin typeface="Centaur" pitchFamily="18" charset="0"/>
              </a:rPr>
              <a:t>s </a:t>
            </a: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</a:t>
            </a:r>
            <a:r>
              <a:rPr lang="en-US" sz="3400" dirty="0" err="1" smtClean="0">
                <a:latin typeface="Centaur" pitchFamily="18" charset="0"/>
              </a:rPr>
              <a:t>physostigmine</a:t>
            </a:r>
            <a:r>
              <a:rPr lang="en-US" sz="3400" dirty="0" smtClean="0">
                <a:latin typeface="Centaur" pitchFamily="18" charset="0"/>
              </a:rPr>
              <a:t> ,organophosphates</a:t>
            </a: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-Action on skeletal muscles is less prominent</a:t>
            </a: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-Marked </a:t>
            </a:r>
            <a:r>
              <a:rPr lang="en-US" sz="3400" dirty="0" err="1" smtClean="0">
                <a:latin typeface="Centaur" pitchFamily="18" charset="0"/>
              </a:rPr>
              <a:t>muscarinic</a:t>
            </a: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endParaRPr lang="en-US" sz="3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3400" dirty="0" smtClean="0">
                <a:latin typeface="Centaur" pitchFamily="18" charset="0"/>
              </a:rPr>
              <a:t>-Marked CNS effects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Lipid-insoluble agents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</a:t>
            </a:r>
            <a:r>
              <a:rPr lang="en-US" sz="2400" dirty="0" err="1" smtClean="0">
                <a:latin typeface="Centaur" pitchFamily="18" charset="0"/>
              </a:rPr>
              <a:t>Neostigmine</a:t>
            </a:r>
            <a:r>
              <a:rPr lang="en-US" sz="2400" dirty="0" smtClean="0">
                <a:latin typeface="Centaur" pitchFamily="18" charset="0"/>
              </a:rPr>
              <a:t> , other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quaternary ammonium compounds)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-Marked effect on the skeletal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muscles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</a:t>
            </a:r>
            <a:r>
              <a:rPr lang="en-US" sz="2400" dirty="0" err="1" smtClean="0">
                <a:latin typeface="Centaur" pitchFamily="18" charset="0"/>
              </a:rPr>
              <a:t>Muscarinic</a:t>
            </a:r>
            <a:r>
              <a:rPr lang="en-US" sz="2400" dirty="0" smtClean="0">
                <a:latin typeface="Centaur" pitchFamily="18" charset="0"/>
              </a:rPr>
              <a:t>  effects  less prominent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-Do not penetrate CNS and have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no central effect</a:t>
            </a:r>
            <a:endParaRPr lang="en-US" sz="2400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7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entaur" pitchFamily="18" charset="0"/>
              </a:rPr>
              <a:t>Actions</a:t>
            </a:r>
            <a:endParaRPr lang="en-US" sz="5400" dirty="0">
              <a:latin typeface="Centaur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Ganglia:- </a:t>
            </a:r>
            <a:r>
              <a:rPr lang="en-US" dirty="0" smtClean="0">
                <a:latin typeface="Centaur" pitchFamily="18" charset="0"/>
              </a:rPr>
              <a:t>High doses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persistent depolarization of the </a:t>
            </a:r>
            <a:r>
              <a:rPr lang="en-US" dirty="0" err="1" smtClean="0">
                <a:latin typeface="Centaur" pitchFamily="18" charset="0"/>
              </a:rPr>
              <a:t>ganglionic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Nicotinic receptors and blockade of transmission </a:t>
            </a:r>
          </a:p>
          <a:p>
            <a:pPr marL="514350" indent="-514350"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2)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CVS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b="1" dirty="0" smtClean="0">
                <a:latin typeface="Centaur" pitchFamily="18" charset="0"/>
              </a:rPr>
              <a:t>complex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Muscarinic</a:t>
            </a:r>
            <a:r>
              <a:rPr lang="en-US" b="1" dirty="0" smtClean="0">
                <a:latin typeface="Centaur" pitchFamily="18" charset="0"/>
              </a:rPr>
              <a:t> action </a:t>
            </a:r>
            <a:r>
              <a:rPr lang="en-US" dirty="0" smtClean="0">
                <a:latin typeface="Centaur" pitchFamily="18" charset="0"/>
              </a:rPr>
              <a:t>:- </a:t>
            </a:r>
            <a:r>
              <a:rPr lang="en-US" dirty="0" err="1" smtClean="0">
                <a:latin typeface="Centaur" pitchFamily="18" charset="0"/>
              </a:rPr>
              <a:t>bradycardia</a:t>
            </a:r>
            <a:r>
              <a:rPr lang="en-US" dirty="0" smtClean="0">
                <a:latin typeface="Centaur" pitchFamily="18" charset="0"/>
              </a:rPr>
              <a:t>, hypotension, 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Ganglionic</a:t>
            </a:r>
            <a:r>
              <a:rPr lang="en-US" b="1" dirty="0" smtClean="0">
                <a:latin typeface="Centaur" pitchFamily="18" charset="0"/>
              </a:rPr>
              <a:t> stimulation</a:t>
            </a:r>
            <a:r>
              <a:rPr lang="en-US" dirty="0" smtClean="0">
                <a:latin typeface="Centaur" pitchFamily="18" charset="0"/>
              </a:rPr>
              <a:t>:-to increase heart rate and BP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Medullary</a:t>
            </a:r>
            <a:r>
              <a:rPr lang="en-US" dirty="0" smtClean="0">
                <a:latin typeface="Centaur" pitchFamily="18" charset="0"/>
              </a:rPr>
              <a:t>:-</a:t>
            </a:r>
            <a:r>
              <a:rPr lang="en-US" dirty="0" err="1" smtClean="0">
                <a:latin typeface="Centaur" pitchFamily="18" charset="0"/>
              </a:rPr>
              <a:t>centres</a:t>
            </a:r>
            <a:r>
              <a:rPr lang="en-US" dirty="0" smtClean="0">
                <a:latin typeface="Centaur" pitchFamily="18" charset="0"/>
              </a:rPr>
              <a:t> (stimulation followed by depression)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*overall effects are often unpredictable and depend on the agent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Its dose</a:t>
            </a:r>
          </a:p>
        </p:txBody>
      </p:sp>
    </p:spTree>
    <p:extLst>
      <p:ext uri="{BB962C8B-B14F-4D97-AF65-F5344CB8AC3E}">
        <p14:creationId xmlns:p14="http://schemas.microsoft.com/office/powerpoint/2010/main" val="9547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3)Skeletal muscles :-After treatment with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, 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  </a:t>
            </a:r>
            <a:r>
              <a:rPr lang="en-US" dirty="0" err="1" smtClean="0">
                <a:latin typeface="Centaur" pitchFamily="18" charset="0"/>
              </a:rPr>
              <a:t>ACh</a:t>
            </a:r>
            <a:r>
              <a:rPr lang="en-US" dirty="0" smtClean="0">
                <a:latin typeface="Centaur" pitchFamily="18" charset="0"/>
              </a:rPr>
              <a:t> released by a single nerve impulse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Rebinds to the same receptor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Diffuses to act on </a:t>
            </a:r>
            <a:r>
              <a:rPr lang="en-US" dirty="0" err="1" smtClean="0">
                <a:latin typeface="Centaur" pitchFamily="18" charset="0"/>
              </a:rPr>
              <a:t>neighbouring</a:t>
            </a:r>
            <a:r>
              <a:rPr lang="en-US" dirty="0" smtClean="0">
                <a:latin typeface="Centaur" pitchFamily="18" charset="0"/>
              </a:rPr>
              <a:t> receptors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Activates </a:t>
            </a:r>
            <a:r>
              <a:rPr lang="en-US" dirty="0" err="1" smtClean="0">
                <a:latin typeface="Centaur" pitchFamily="18" charset="0"/>
              </a:rPr>
              <a:t>prejunctional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fibres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Repetitive firing / twitching / </a:t>
            </a:r>
            <a:r>
              <a:rPr lang="en-US" dirty="0" err="1" smtClean="0">
                <a:latin typeface="Centaur" pitchFamily="18" charset="0"/>
              </a:rPr>
              <a:t>fasciculations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endParaRPr lang="en-US" dirty="0">
              <a:latin typeface="Centaur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5908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8600" y="3276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114800" y="38862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038600" y="4419600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CNS :-</a:t>
            </a: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Lipophilic</a:t>
            </a:r>
            <a:r>
              <a:rPr lang="en-US" b="1" dirty="0" smtClean="0">
                <a:latin typeface="Centaur" pitchFamily="18" charset="0"/>
              </a:rPr>
              <a:t> anti-</a:t>
            </a:r>
            <a:r>
              <a:rPr lang="en-US" b="1" dirty="0" err="1" smtClean="0">
                <a:latin typeface="Centaur" pitchFamily="18" charset="0"/>
              </a:rPr>
              <a:t>ChEs</a:t>
            </a:r>
            <a:r>
              <a:rPr lang="en-US" b="1" dirty="0" smtClean="0">
                <a:latin typeface="Centaur" pitchFamily="18" charset="0"/>
              </a:rPr>
              <a:t> (penetrate </a:t>
            </a:r>
            <a:r>
              <a:rPr lang="en-US" dirty="0" smtClean="0">
                <a:latin typeface="Centaur" pitchFamily="18" charset="0"/>
              </a:rPr>
              <a:t>brain):- alerting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response,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Cognitive function:-improved in Alzheimer’s disease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Higher doses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excitement,mental</a:t>
            </a:r>
            <a:r>
              <a:rPr lang="en-US" dirty="0" smtClean="0">
                <a:latin typeface="Centaur" pitchFamily="18" charset="0"/>
              </a:rPr>
              <a:t> confusion,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disorientation, tremors, convulsions followed by coma</a:t>
            </a: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Other effects:- </a:t>
            </a:r>
            <a:r>
              <a:rPr lang="en-US" b="1" dirty="0" smtClean="0">
                <a:latin typeface="Centaur" pitchFamily="18" charset="0"/>
              </a:rPr>
              <a:t>Similar to ACH</a:t>
            </a:r>
          </a:p>
        </p:txBody>
      </p:sp>
    </p:spTree>
    <p:extLst>
      <p:ext uri="{BB962C8B-B14F-4D97-AF65-F5344CB8AC3E}">
        <p14:creationId xmlns:p14="http://schemas.microsoft.com/office/powerpoint/2010/main" val="374462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PHARMACOKINETICS</a:t>
            </a:r>
            <a:br>
              <a:rPr lang="en-US" b="1" dirty="0" smtClean="0">
                <a:latin typeface="Centaur" pitchFamily="18" charset="0"/>
              </a:rPr>
            </a:b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Physostigmine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i="1" dirty="0" smtClean="0">
                <a:latin typeface="Centaur" pitchFamily="18" charset="0"/>
              </a:rPr>
              <a:t>:-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Rapidly A:- </a:t>
            </a:r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g.i.t</a:t>
            </a:r>
            <a:r>
              <a:rPr lang="en-US" i="1" dirty="0" smtClean="0">
                <a:solidFill>
                  <a:srgbClr val="FF0000"/>
                </a:solidFill>
                <a:latin typeface="Centaur" pitchFamily="18" charset="0"/>
              </a:rPr>
              <a:t>.,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parenteral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 </a:t>
            </a:r>
            <a:r>
              <a:rPr lang="en-US" dirty="0" smtClean="0">
                <a:latin typeface="Centaur" pitchFamily="18" charset="0"/>
              </a:rPr>
              <a:t>sites</a:t>
            </a:r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Eye:-</a:t>
            </a:r>
            <a:r>
              <a:rPr lang="en-US" dirty="0" smtClean="0">
                <a:latin typeface="Centaur" pitchFamily="18" charset="0"/>
              </a:rPr>
              <a:t>penetrates cornea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- Crosses BBB </a:t>
            </a:r>
            <a:r>
              <a:rPr lang="en-US" dirty="0" smtClean="0">
                <a:latin typeface="Centaur" pitchFamily="18" charset="0"/>
              </a:rPr>
              <a:t>and is disposed after hydrolysis by </a:t>
            </a:r>
            <a:r>
              <a:rPr lang="en-US" dirty="0" err="1" smtClean="0">
                <a:latin typeface="Centaur" pitchFamily="18" charset="0"/>
              </a:rPr>
              <a:t>ChE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 and congeners:- 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Poorly absorbed orally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; </a:t>
            </a:r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Eye:-</a:t>
            </a:r>
            <a:r>
              <a:rPr lang="en-US" dirty="0" smtClean="0">
                <a:latin typeface="Centaur" pitchFamily="18" charset="0"/>
              </a:rPr>
              <a:t>Do not penetrate cornea or cross blood-brain barrier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 Partially </a:t>
            </a:r>
            <a:r>
              <a:rPr lang="en-US" dirty="0" err="1" smtClean="0">
                <a:latin typeface="Centaur" pitchFamily="18" charset="0"/>
              </a:rPr>
              <a:t>hydrolysed</a:t>
            </a:r>
            <a:r>
              <a:rPr lang="en-US" dirty="0" smtClean="0">
                <a:latin typeface="Centaur" pitchFamily="18" charset="0"/>
              </a:rPr>
              <a:t> and excreted unchanged in urine.</a:t>
            </a: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Organophosphates:-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Absorbed from all sites </a:t>
            </a:r>
            <a:r>
              <a:rPr lang="en-US" dirty="0" smtClean="0">
                <a:latin typeface="Centaur" pitchFamily="18" charset="0"/>
              </a:rPr>
              <a:t>including intact skin and lungs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 They are hydrolyzed as well as oxidized in the body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and little is excreted unchanged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5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INDIVIDUAL COMPOUNDS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1)</a:t>
            </a:r>
            <a:r>
              <a:rPr lang="en-US" b="1" u="sng" dirty="0" err="1" smtClean="0">
                <a:latin typeface="Centaur" pitchFamily="18" charset="0"/>
              </a:rPr>
              <a:t>Physostigmine</a:t>
            </a:r>
            <a:r>
              <a:rPr lang="en-US" b="1" u="sng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eye drops are usually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Prepared freshly by ophthalmology departments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Centaur" pitchFamily="18" charset="0"/>
              </a:rPr>
              <a:t>2) </a:t>
            </a:r>
            <a:r>
              <a:rPr lang="en-US" b="1" u="sng" dirty="0" err="1" smtClean="0">
                <a:latin typeface="Centaur" pitchFamily="18" charset="0"/>
              </a:rPr>
              <a:t>Pyridostigmine</a:t>
            </a:r>
            <a:r>
              <a:rPr lang="en-US" u="sng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dose to dose less potent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Longer acting, less frequent dosing is required in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myasthenia gravis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Lecture Objectives &amp; 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 smtClean="0"/>
              <a:t>General Objective : To understand the various routes of absorption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Specific Learning Outcomes: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At the end of the session, the learner should be able to know the following regarding </a:t>
            </a:r>
            <a:r>
              <a:rPr lang="en-US" sz="2000" dirty="0" err="1" smtClean="0"/>
              <a:t>anticholinesterases</a:t>
            </a:r>
            <a:endParaRPr lang="en-US" sz="2000" dirty="0" smtClean="0"/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1.Classification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2.Mechanism of action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3.Actions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4.Uses</a:t>
            </a:r>
          </a:p>
          <a:p>
            <a:pPr>
              <a:buFont typeface="Arial" charset="0"/>
              <a:buNone/>
              <a:defRPr/>
            </a:pPr>
            <a:r>
              <a:rPr lang="en-US" sz="2000" dirty="0" smtClean="0"/>
              <a:t>5.Contraindications</a:t>
            </a:r>
          </a:p>
          <a:p>
            <a:pPr>
              <a:buFont typeface="Arial" charset="0"/>
              <a:buNone/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6260176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Centrally acting Ach for T/t of AD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Rivastigmine</a:t>
            </a:r>
            <a:r>
              <a:rPr lang="en-US" dirty="0" smtClean="0">
                <a:latin typeface="Centaur" pitchFamily="18" charset="0"/>
              </a:rPr>
              <a:t>:- </a:t>
            </a:r>
            <a:r>
              <a:rPr lang="en-US" dirty="0" err="1" smtClean="0">
                <a:latin typeface="Centaur" pitchFamily="18" charset="0"/>
              </a:rPr>
              <a:t>Lipophilic,cerebroselective,introduced</a:t>
            </a:r>
            <a:r>
              <a:rPr lang="en-US" dirty="0" smtClean="0">
                <a:latin typeface="Centaur" pitchFamily="18" charset="0"/>
              </a:rPr>
              <a:t> for AD</a:t>
            </a:r>
          </a:p>
          <a:p>
            <a:pPr algn="just">
              <a:buNone/>
            </a:pPr>
            <a:endParaRPr lang="en-US" b="1" dirty="0" smtClean="0">
              <a:latin typeface="Centaur" pitchFamily="18" charset="0"/>
            </a:endParaRPr>
          </a:p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Donepezil</a:t>
            </a:r>
            <a:r>
              <a:rPr lang="en-US" dirty="0" smtClean="0">
                <a:latin typeface="Centaur" pitchFamily="18" charset="0"/>
              </a:rPr>
              <a:t>:- Cognitive, behavioral improvement 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in AD,  long-acting , OD </a:t>
            </a:r>
            <a:r>
              <a:rPr lang="en-US" dirty="0" err="1" smtClean="0">
                <a:latin typeface="Centaur" pitchFamily="18" charset="0"/>
              </a:rPr>
              <a:t>adminis</a:t>
            </a:r>
            <a:endParaRPr lang="en-US" dirty="0" smtClean="0">
              <a:latin typeface="Centaur" pitchFamily="18" charset="0"/>
            </a:endParaRPr>
          </a:p>
          <a:p>
            <a:pPr algn="just">
              <a:buNone/>
            </a:pPr>
            <a:endParaRPr lang="en-US" dirty="0" smtClean="0">
              <a:latin typeface="Centaur" pitchFamily="18" charset="0"/>
            </a:endParaRPr>
          </a:p>
          <a:p>
            <a:pPr algn="just">
              <a:buNone/>
            </a:pPr>
            <a:r>
              <a:rPr lang="en-US" b="1" dirty="0" err="1" smtClean="0">
                <a:latin typeface="Centaur" pitchFamily="18" charset="0"/>
              </a:rPr>
              <a:t>Galantamine</a:t>
            </a:r>
            <a:r>
              <a:rPr lang="en-US" dirty="0" smtClean="0">
                <a:latin typeface="Centaur" pitchFamily="18" charset="0"/>
              </a:rPr>
              <a:t> :-natural alkaloid, weak agonistic action on 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nicotinic receptors</a:t>
            </a:r>
          </a:p>
          <a:p>
            <a:pPr algn="just">
              <a:buNone/>
            </a:pPr>
            <a:r>
              <a:rPr lang="en-US" dirty="0" smtClean="0">
                <a:latin typeface="Centaur" pitchFamily="18" charset="0"/>
              </a:rPr>
              <a:t>Used :-Symptomatic relief in AD 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5122" name="Picture 2" descr="C:\Users\Piyush\Documents\Documents\Raj department\Pub\off label\CCP comments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3512" y="1676400"/>
            <a:ext cx="3595688" cy="411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3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Contraindications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1.S</a:t>
            </a:r>
            <a:r>
              <a:rPr lang="en-US" dirty="0" smtClean="0">
                <a:latin typeface="Centaur" pitchFamily="18" charset="0"/>
              </a:rPr>
              <a:t>ick sinus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 A-V conduction defects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3.Hypotensive states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4. Caution :-</a:t>
            </a:r>
            <a:r>
              <a:rPr lang="fr-FR" dirty="0" err="1" smtClean="0">
                <a:latin typeface="Centaur" pitchFamily="18" charset="0"/>
              </a:rPr>
              <a:t>peptic</a:t>
            </a:r>
            <a:r>
              <a:rPr lang="fr-FR" dirty="0" smtClean="0">
                <a:latin typeface="Centaur" pitchFamily="18" charset="0"/>
              </a:rPr>
              <a:t> </a:t>
            </a:r>
            <a:r>
              <a:rPr lang="fr-FR" dirty="0" err="1" smtClean="0">
                <a:latin typeface="Centaur" pitchFamily="18" charset="0"/>
              </a:rPr>
              <a:t>ulcer</a:t>
            </a:r>
            <a:r>
              <a:rPr lang="fr-FR" dirty="0" smtClean="0">
                <a:latin typeface="Centaur" pitchFamily="18" charset="0"/>
              </a:rPr>
              <a:t>, </a:t>
            </a:r>
            <a:r>
              <a:rPr lang="fr-FR" dirty="0" err="1" smtClean="0">
                <a:latin typeface="Centaur" pitchFamily="18" charset="0"/>
              </a:rPr>
              <a:t>asthma</a:t>
            </a:r>
            <a:r>
              <a:rPr lang="fr-FR" dirty="0" smtClean="0">
                <a:latin typeface="Centaur" pitchFamily="18" charset="0"/>
              </a:rPr>
              <a:t>, COPD and </a:t>
            </a:r>
            <a:r>
              <a:rPr lang="fr-FR" dirty="0" err="1" smtClean="0">
                <a:latin typeface="Centaur" pitchFamily="18" charset="0"/>
              </a:rPr>
              <a:t>seizure</a:t>
            </a:r>
            <a:r>
              <a:rPr lang="fr-FR" dirty="0" smtClean="0">
                <a:latin typeface="Centaur" pitchFamily="18" charset="0"/>
              </a:rPr>
              <a:t> patients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4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5410200"/>
          </a:xfrm>
        </p:spPr>
        <p:txBody>
          <a:bodyPr>
            <a:noAutofit/>
          </a:bodyPr>
          <a:lstStyle/>
          <a:p>
            <a:pPr marL="457200" indent="-457200">
              <a:buAutoNum type="arabicParenR"/>
            </a:pPr>
            <a:r>
              <a:rPr lang="en-US" sz="2400" b="1" dirty="0" smtClean="0">
                <a:latin typeface="Centaur" pitchFamily="18" charset="0"/>
              </a:rPr>
              <a:t>As </a:t>
            </a:r>
            <a:r>
              <a:rPr lang="en-US" sz="2400" b="1" dirty="0" err="1" smtClean="0">
                <a:latin typeface="Centaur" pitchFamily="18" charset="0"/>
              </a:rPr>
              <a:t>miotic</a:t>
            </a:r>
            <a:r>
              <a:rPr lang="en-US" sz="2400" b="1" dirty="0" smtClean="0">
                <a:latin typeface="Centaur" pitchFamily="18" charset="0"/>
              </a:rPr>
              <a:t>:-</a:t>
            </a:r>
          </a:p>
          <a:p>
            <a:pPr marL="457200" indent="-457200">
              <a:buNone/>
            </a:pP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(a</a:t>
            </a:r>
            <a:r>
              <a:rPr lang="en-US" sz="2400" b="1" dirty="0" smtClean="0">
                <a:latin typeface="Centaur" pitchFamily="18" charset="0"/>
              </a:rPr>
              <a:t>)  Glaucoma</a:t>
            </a:r>
            <a:r>
              <a:rPr lang="en-US" sz="2400" dirty="0" smtClean="0">
                <a:latin typeface="Centaur" pitchFamily="18" charset="0"/>
              </a:rPr>
              <a:t>:  Increase tone of </a:t>
            </a:r>
            <a:r>
              <a:rPr lang="en-US" sz="2400" dirty="0" err="1" smtClean="0">
                <a:latin typeface="Centaur" pitchFamily="18" charset="0"/>
              </a:rPr>
              <a:t>ciliary</a:t>
            </a:r>
            <a:r>
              <a:rPr lang="en-US" sz="2400" dirty="0" smtClean="0">
                <a:latin typeface="Centaur" pitchFamily="18" charset="0"/>
              </a:rPr>
              <a:t> muscle (attached to </a:t>
            </a:r>
            <a:r>
              <a:rPr lang="en-US" sz="2400" dirty="0" err="1" smtClean="0">
                <a:latin typeface="Centaur" pitchFamily="18" charset="0"/>
              </a:rPr>
              <a:t>scleral</a:t>
            </a:r>
            <a:r>
              <a:rPr lang="en-US" sz="2400" dirty="0" smtClean="0">
                <a:latin typeface="Centaur" pitchFamily="18" charset="0"/>
              </a:rPr>
              <a:t> spur) and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sphincter </a:t>
            </a:r>
            <a:r>
              <a:rPr lang="en-US" sz="2400" dirty="0" err="1" smtClean="0">
                <a:latin typeface="Centaur" pitchFamily="18" charset="0"/>
              </a:rPr>
              <a:t>pupillae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which pull on and improve alignment of the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trabeculae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outflow facility is increased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dirty="0" err="1" smtClean="0">
                <a:latin typeface="Centaur" pitchFamily="18" charset="0"/>
              </a:rPr>
              <a:t>i.o.t</a:t>
            </a:r>
            <a:r>
              <a:rPr lang="en-US" sz="2400" dirty="0" smtClean="0">
                <a:latin typeface="Centaur" pitchFamily="18" charset="0"/>
              </a:rPr>
              <a:t>. falls in open angle glaucoma</a:t>
            </a: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*</a:t>
            </a:r>
            <a:r>
              <a:rPr lang="en-US" sz="2400" dirty="0" err="1" smtClean="0">
                <a:latin typeface="Centaur" pitchFamily="18" charset="0"/>
              </a:rPr>
              <a:t>Pilocarpine</a:t>
            </a:r>
            <a:r>
              <a:rPr lang="en-US" sz="2400" dirty="0" smtClean="0">
                <a:latin typeface="Centaur" pitchFamily="18" charset="0"/>
              </a:rPr>
              <a:t>  preferred,  Action:-rapid and short lasting (4–6 hr); 6–8 hourly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instillation is </a:t>
            </a:r>
            <a:r>
              <a:rPr lang="en-US" sz="2400" dirty="0" err="1" smtClean="0">
                <a:latin typeface="Centaur" pitchFamily="18" charset="0"/>
              </a:rPr>
              <a:t>required,i.o.t</a:t>
            </a:r>
            <a:r>
              <a:rPr lang="en-US" sz="2400" dirty="0" smtClean="0">
                <a:latin typeface="Centaur" pitchFamily="18" charset="0"/>
              </a:rPr>
              <a:t>. may fluctuate in between</a:t>
            </a: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S.E.:- </a:t>
            </a:r>
            <a:r>
              <a:rPr lang="en-US" sz="2400" dirty="0" smtClean="0">
                <a:latin typeface="Centaur" pitchFamily="18" charset="0"/>
              </a:rPr>
              <a:t>Diminution of </a:t>
            </a:r>
            <a:r>
              <a:rPr lang="en-US" sz="2400" dirty="0" err="1" smtClean="0">
                <a:latin typeface="Centaur" pitchFamily="18" charset="0"/>
              </a:rPr>
              <a:t>vision,especially</a:t>
            </a:r>
            <a:r>
              <a:rPr lang="en-US" sz="2400" dirty="0" smtClean="0">
                <a:latin typeface="Centaur" pitchFamily="18" charset="0"/>
              </a:rPr>
              <a:t> in dim light (due to constricted pupil),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spasm of accommodation and brow pain are</a:t>
            </a:r>
          </a:p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 Systemic effects</a:t>
            </a:r>
            <a:r>
              <a:rPr lang="en-US" sz="2400" dirty="0" smtClean="0">
                <a:latin typeface="Centaur" pitchFamily="18" charset="0"/>
              </a:rPr>
              <a:t>— </a:t>
            </a:r>
            <a:r>
              <a:rPr lang="en-US" sz="2400" dirty="0" err="1" smtClean="0">
                <a:latin typeface="Centaur" pitchFamily="18" charset="0"/>
              </a:rPr>
              <a:t>nausea,diarrhoea</a:t>
            </a:r>
            <a:r>
              <a:rPr lang="en-US" sz="2400" dirty="0" smtClean="0">
                <a:latin typeface="Centaur" pitchFamily="18" charset="0"/>
              </a:rPr>
              <a:t>, sweating and </a:t>
            </a:r>
            <a:r>
              <a:rPr lang="en-US" sz="2400" dirty="0" err="1" smtClean="0">
                <a:latin typeface="Centaur" pitchFamily="18" charset="0"/>
              </a:rPr>
              <a:t>bronchospasm</a:t>
            </a:r>
            <a:r>
              <a:rPr lang="en-US" sz="2400" dirty="0" smtClean="0">
                <a:latin typeface="Centaur" pitchFamily="18" charset="0"/>
              </a:rPr>
              <a:t> may occur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with higher concentration eye drops.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Physostigmine</a:t>
            </a:r>
            <a:r>
              <a:rPr lang="en-US" sz="2400" dirty="0" smtClean="0">
                <a:latin typeface="Centaur" pitchFamily="18" charset="0"/>
              </a:rPr>
              <a:t> (0.1%) :-supplement </a:t>
            </a:r>
            <a:r>
              <a:rPr lang="en-US" sz="2400" dirty="0" err="1" smtClean="0">
                <a:latin typeface="Centaur" pitchFamily="18" charset="0"/>
              </a:rPr>
              <a:t>Pilocarpine</a:t>
            </a:r>
            <a:endParaRPr lang="en-US" sz="2400" dirty="0" smtClean="0">
              <a:latin typeface="Centaur" pitchFamily="18" charset="0"/>
            </a:endParaRPr>
          </a:p>
          <a:p>
            <a:pPr>
              <a:buNone/>
            </a:pPr>
            <a:endParaRPr lang="en-US" sz="2400" dirty="0" smtClean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Piyush\Documents\Documents\Raj department\Pub\off label\CCP comments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1" y="1066800"/>
            <a:ext cx="7391400" cy="5181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853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Piyush\Documents\Documents\Raj department\Pub\off label\CCP comments\glaucoma1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14400"/>
            <a:ext cx="7010400" cy="5791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48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Piyush\Documents\Documents\Raj department\Pub\off label\CCP comments\204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1628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3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Therapeutic status of Ach in glaucoma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*</a:t>
            </a:r>
            <a:r>
              <a:rPr lang="en-US" b="1" dirty="0" err="1" smtClean="0">
                <a:latin typeface="Centaur" pitchFamily="18" charset="0"/>
              </a:rPr>
              <a:t>Miotics</a:t>
            </a:r>
            <a:r>
              <a:rPr lang="en-US" dirty="0" smtClean="0">
                <a:latin typeface="Centaur" pitchFamily="18" charset="0"/>
              </a:rPr>
              <a:t> -</a:t>
            </a:r>
            <a:r>
              <a:rPr lang="en-US" b="1" dirty="0" smtClean="0">
                <a:latin typeface="Centaur" pitchFamily="18" charset="0"/>
              </a:rPr>
              <a:t>3rd choice drugs</a:t>
            </a:r>
            <a:r>
              <a:rPr lang="en-US" dirty="0" smtClean="0">
                <a:latin typeface="Centaur" pitchFamily="18" charset="0"/>
              </a:rPr>
              <a:t>, used only as add on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therapy in advanced cases.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latin typeface="Centaur" pitchFamily="18" charset="0"/>
              </a:rPr>
              <a:t>Effective in </a:t>
            </a:r>
            <a:r>
              <a:rPr lang="en-US" dirty="0" err="1" smtClean="0">
                <a:latin typeface="Centaur" pitchFamily="18" charset="0"/>
              </a:rPr>
              <a:t>aphakic</a:t>
            </a:r>
            <a:r>
              <a:rPr lang="en-US" dirty="0" smtClean="0">
                <a:latin typeface="Centaur" pitchFamily="18" charset="0"/>
              </a:rPr>
              <a:t> glaucoma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latin typeface="Centaur" pitchFamily="18" charset="0"/>
              </a:rPr>
              <a:t>Pilocarpine</a:t>
            </a:r>
            <a:r>
              <a:rPr lang="en-US" dirty="0" smtClean="0">
                <a:latin typeface="Centaur" pitchFamily="18" charset="0"/>
              </a:rPr>
              <a:t> (along with other drugs)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 angle closure glaucoma as well.</a:t>
            </a:r>
          </a:p>
          <a:p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(b) Reverse the effect of </a:t>
            </a:r>
            <a:r>
              <a:rPr lang="en-US" dirty="0" err="1" smtClean="0">
                <a:latin typeface="Centaur" pitchFamily="18" charset="0"/>
              </a:rPr>
              <a:t>mydriatics</a:t>
            </a:r>
            <a:r>
              <a:rPr lang="en-US" dirty="0" smtClean="0">
                <a:latin typeface="Centaur" pitchFamily="18" charset="0"/>
              </a:rPr>
              <a:t> after refraction testing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 smtClean="0">
                <a:latin typeface="Centaur" pitchFamily="18" charset="0"/>
              </a:rPr>
              <a:t>c) Prevent adhesions between iris and lens or iris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cornea,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d)Break adhesions  formed due to </a:t>
            </a:r>
            <a:r>
              <a:rPr lang="en-US" dirty="0" err="1" smtClean="0">
                <a:latin typeface="Centaur" pitchFamily="18" charset="0"/>
              </a:rPr>
              <a:t>iritis</a:t>
            </a:r>
            <a:r>
              <a:rPr lang="en-US" dirty="0" smtClean="0">
                <a:latin typeface="Centaur" pitchFamily="18" charset="0"/>
              </a:rPr>
              <a:t>, corneal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ulcer, etc.—a </a:t>
            </a:r>
            <a:r>
              <a:rPr lang="en-US" dirty="0" err="1" smtClean="0">
                <a:latin typeface="Centaur" pitchFamily="18" charset="0"/>
              </a:rPr>
              <a:t>miotic</a:t>
            </a:r>
            <a:r>
              <a:rPr lang="en-US" dirty="0" smtClean="0">
                <a:latin typeface="Centaur" pitchFamily="18" charset="0"/>
              </a:rPr>
              <a:t> is alternated with a </a:t>
            </a:r>
            <a:r>
              <a:rPr lang="en-US" dirty="0" err="1" smtClean="0">
                <a:latin typeface="Centaur" pitchFamily="18" charset="0"/>
              </a:rPr>
              <a:t>mydriatic</a:t>
            </a:r>
            <a:endParaRPr lang="en-US" dirty="0" smtClean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43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Myasthenia gravis</a:t>
            </a:r>
            <a:endParaRPr lang="en-US" dirty="0">
              <a:solidFill>
                <a:srgbClr val="FF0000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entaur" pitchFamily="18" charset="0"/>
              </a:rPr>
              <a:t>-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Autoimmune disorder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Cause:-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1) Development of antibodies  against nicotinic receptors (NR) at the muscle endplate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2) Reduction in number of free NM </a:t>
            </a:r>
            <a:r>
              <a:rPr lang="en-US" sz="2400" dirty="0" err="1" smtClean="0">
                <a:latin typeface="Centaur" pitchFamily="18" charset="0"/>
              </a:rPr>
              <a:t>cholinoceptors</a:t>
            </a:r>
            <a:r>
              <a:rPr lang="en-US" sz="2400" dirty="0" smtClean="0">
                <a:latin typeface="Centaur" pitchFamily="18" charset="0"/>
              </a:rPr>
              <a:t> to 1/3 of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normal or less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3)structural damage to the NMJ </a:t>
            </a:r>
          </a:p>
          <a:p>
            <a:pPr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234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84364" y="1600200"/>
            <a:ext cx="49752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103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b="1" dirty="0" smtClean="0">
                <a:latin typeface="Centaur" pitchFamily="18" charset="0"/>
              </a:rPr>
              <a:t>Role of </a:t>
            </a:r>
            <a:r>
              <a:rPr lang="en-US" b="1" dirty="0" err="1" smtClean="0">
                <a:latin typeface="Centaur" pitchFamily="18" charset="0"/>
              </a:rPr>
              <a:t>AChE</a:t>
            </a:r>
            <a:r>
              <a:rPr lang="en-US" b="1" dirty="0" smtClean="0">
                <a:latin typeface="Centaur" pitchFamily="18" charset="0"/>
              </a:rPr>
              <a:t>…..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Protect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from hydrolysis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Prolong action of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Indirectly increase availability of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at muscarinic &amp; nicotinic receptors after release from postganglionic 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parasympathetic  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neurons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Some have additional direct action on nicotinic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cholinoceptors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314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S/S:-  weakness. easy fatigability on repeated activity, with recovery after rest.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Muscles 1</a:t>
            </a:r>
            <a:r>
              <a:rPr lang="en-US" baseline="30000" dirty="0" smtClean="0">
                <a:latin typeface="Centaur" pitchFamily="18" charset="0"/>
              </a:rPr>
              <a:t>st</a:t>
            </a:r>
            <a:r>
              <a:rPr lang="en-US" dirty="0" smtClean="0">
                <a:latin typeface="Centaur" pitchFamily="18" charset="0"/>
              </a:rPr>
              <a:t> affected:- eyelid, external ocular, facial and pharyngeal muscles are generally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Later:-  limb and respiratory muscles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T/t:- </a:t>
            </a:r>
            <a:r>
              <a:rPr lang="en-US" dirty="0" err="1" smtClean="0">
                <a:latin typeface="Centaur" pitchFamily="18" charset="0"/>
              </a:rPr>
              <a:t>Neostigmine</a:t>
            </a:r>
            <a:r>
              <a:rPr lang="en-US" dirty="0" smtClean="0">
                <a:latin typeface="Centaur" pitchFamily="18" charset="0"/>
              </a:rPr>
              <a:t> and its congeners improve muscle contraction by allowing Ach released from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prejunctional</a:t>
            </a:r>
            <a:r>
              <a:rPr lang="en-US" dirty="0" smtClean="0">
                <a:latin typeface="Centaur" pitchFamily="18" charset="0"/>
              </a:rPr>
              <a:t> endings to accumulate and act on the receptors over a larger area, as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well as by directly depolarizing the endplate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 descr="C:\Users\Piyush\Documents\Documents\Raj department\Pub\off label\CCP comments\myasthenia-gravis-neuromuscular-junction-illustration-773x94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24207" y="1600200"/>
            <a:ext cx="368658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29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entaur" pitchFamily="18" charset="0"/>
              </a:rPr>
              <a:t>T/t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1)Start </a:t>
            </a:r>
            <a:r>
              <a:rPr lang="en-US" sz="2800" b="1" dirty="0" smtClean="0">
                <a:latin typeface="Centaur" pitchFamily="18" charset="0"/>
              </a:rPr>
              <a:t>with </a:t>
            </a:r>
            <a:r>
              <a:rPr lang="en-US" sz="2800" b="1" i="1" dirty="0" err="1" smtClean="0">
                <a:latin typeface="Centaur" pitchFamily="18" charset="0"/>
              </a:rPr>
              <a:t>neostigmine</a:t>
            </a:r>
            <a:r>
              <a:rPr lang="en-US" sz="2800" b="1" i="1" dirty="0" smtClean="0">
                <a:latin typeface="Centaur" pitchFamily="18" charset="0"/>
              </a:rPr>
              <a:t> </a:t>
            </a:r>
            <a:r>
              <a:rPr lang="en-US" sz="2800" dirty="0" smtClean="0">
                <a:latin typeface="Centaur" pitchFamily="18" charset="0"/>
              </a:rPr>
              <a:t>15 mg orally 6 hourly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* Dose and frequency  adjusted 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*Dosage requirement may fluctuate</a:t>
            </a:r>
          </a:p>
          <a:p>
            <a:pPr>
              <a:buNone/>
            </a:pPr>
            <a:r>
              <a:rPr lang="en-US" sz="2800" b="1" dirty="0" smtClean="0">
                <a:latin typeface="Centaur" pitchFamily="18" charset="0"/>
              </a:rPr>
              <a:t>2)</a:t>
            </a:r>
            <a:r>
              <a:rPr lang="en-US" sz="2800" b="1" dirty="0" err="1" smtClean="0">
                <a:latin typeface="Centaur" pitchFamily="18" charset="0"/>
              </a:rPr>
              <a:t>Pyridostigmine</a:t>
            </a:r>
            <a:r>
              <a:rPr lang="en-US" sz="2800" dirty="0" smtClean="0">
                <a:latin typeface="Centaur" pitchFamily="18" charset="0"/>
              </a:rPr>
              <a:t> :-needs &lt; frequent dosing</a:t>
            </a:r>
          </a:p>
          <a:p>
            <a:pPr>
              <a:buNone/>
            </a:pPr>
            <a:r>
              <a:rPr lang="en-US" sz="2800" b="1" dirty="0" smtClean="0">
                <a:latin typeface="Centaur" pitchFamily="18" charset="0"/>
              </a:rPr>
              <a:t>3) Atropine :-</a:t>
            </a:r>
            <a:r>
              <a:rPr lang="en-US" sz="2800" dirty="0" smtClean="0">
                <a:latin typeface="Centaur" pitchFamily="18" charset="0"/>
              </a:rPr>
              <a:t>intolerable </a:t>
            </a:r>
            <a:r>
              <a:rPr lang="en-US" sz="2800" dirty="0" err="1" smtClean="0">
                <a:latin typeface="Centaur" pitchFamily="18" charset="0"/>
              </a:rPr>
              <a:t>muscarinic</a:t>
            </a:r>
            <a:r>
              <a:rPr lang="en-US" sz="2800" dirty="0" smtClean="0">
                <a:latin typeface="Centaur" pitchFamily="18" charset="0"/>
              </a:rPr>
              <a:t> side effects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- Drugs have no effect on the basic disorder </a:t>
            </a:r>
            <a:r>
              <a:rPr lang="en-US" sz="28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800" dirty="0" smtClean="0">
                <a:latin typeface="Centaur" pitchFamily="18" charset="0"/>
              </a:rPr>
              <a:t>progresses</a:t>
            </a:r>
            <a:r>
              <a:rPr lang="en-US" sz="2800" dirty="0" smtClean="0">
                <a:latin typeface="Centaur" pitchFamily="18" charset="0"/>
                <a:sym typeface="Wingdings" pitchFamily="2" charset="2"/>
              </a:rPr>
              <a:t></a:t>
            </a:r>
            <a:endParaRPr lang="en-US" sz="28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may not be possible to restore muscle strength adequately with </a:t>
            </a:r>
          </a:p>
          <a:p>
            <a:pPr>
              <a:buNone/>
            </a:pPr>
            <a:r>
              <a:rPr lang="en-US" sz="2800" dirty="0" smtClean="0">
                <a:latin typeface="Centaur" pitchFamily="18" charset="0"/>
              </a:rPr>
              <a:t>anti-</a:t>
            </a:r>
            <a:r>
              <a:rPr lang="en-US" sz="2800" dirty="0" err="1" smtClean="0">
                <a:latin typeface="Centaur" pitchFamily="18" charset="0"/>
              </a:rPr>
              <a:t>ChEs</a:t>
            </a:r>
            <a:r>
              <a:rPr lang="en-US" sz="2800" dirty="0" smtClean="0">
                <a:latin typeface="Centaur" pitchFamily="18" charset="0"/>
              </a:rPr>
              <a:t> alone</a:t>
            </a:r>
          </a:p>
        </p:txBody>
      </p:sp>
    </p:spTree>
    <p:extLst>
      <p:ext uri="{BB962C8B-B14F-4D97-AF65-F5344CB8AC3E}">
        <p14:creationId xmlns:p14="http://schemas.microsoft.com/office/powerpoint/2010/main" val="299668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Centaur" pitchFamily="18" charset="0"/>
              </a:rPr>
              <a:t>Immunosuppresants</a:t>
            </a:r>
            <a:r>
              <a:rPr lang="en-US" b="1" dirty="0" smtClean="0">
                <a:latin typeface="Centaur" pitchFamily="18" charset="0"/>
              </a:rPr>
              <a:t> in MG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i="1" dirty="0" smtClean="0">
                <a:latin typeface="Centaur" pitchFamily="18" charset="0"/>
              </a:rPr>
              <a:t>-</a:t>
            </a:r>
            <a:r>
              <a:rPr lang="en-US" b="1" i="1" dirty="0" smtClean="0">
                <a:latin typeface="Centaur" pitchFamily="18" charset="0"/>
              </a:rPr>
              <a:t>Afford considerable improvement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Action</a:t>
            </a:r>
            <a:r>
              <a:rPr lang="en-US" dirty="0" smtClean="0">
                <a:latin typeface="Centaur" pitchFamily="18" charset="0"/>
              </a:rPr>
              <a:t>:- inhibit production of NR-antibodies &amp; increase synthesis of NRs</a:t>
            </a:r>
          </a:p>
          <a:p>
            <a:pPr>
              <a:buFontTx/>
              <a:buChar char="-"/>
            </a:pPr>
            <a:r>
              <a:rPr lang="en-US" dirty="0" smtClean="0">
                <a:latin typeface="Centaur" pitchFamily="18" charset="0"/>
              </a:rPr>
              <a:t>Long term use has problems 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Remission:- </a:t>
            </a:r>
            <a:r>
              <a:rPr lang="en-US" b="1" dirty="0" err="1" smtClean="0">
                <a:latin typeface="Centaur" pitchFamily="18" charset="0"/>
              </a:rPr>
              <a:t>Prednisolone</a:t>
            </a:r>
            <a:r>
              <a:rPr lang="en-US" b="1" dirty="0" smtClean="0">
                <a:latin typeface="Centaur" pitchFamily="18" charset="0"/>
              </a:rPr>
              <a:t> 30–60 mg/day </a:t>
            </a:r>
            <a:r>
              <a:rPr lang="en-US" dirty="0" smtClean="0">
                <a:latin typeface="Centaur" pitchFamily="18" charset="0"/>
              </a:rPr>
              <a:t>induces in 80% of the advanced cases;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Maintenance therapy </a:t>
            </a:r>
            <a:r>
              <a:rPr lang="en-US" dirty="0" smtClean="0">
                <a:latin typeface="Centaur" pitchFamily="18" charset="0"/>
              </a:rPr>
              <a:t>:-10 mg daily or on alternate days 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Azathioprine (slow </a:t>
            </a:r>
            <a:r>
              <a:rPr lang="en-US" dirty="0" smtClean="0">
                <a:latin typeface="Centaur" pitchFamily="18" charset="0"/>
              </a:rPr>
              <a:t>takes </a:t>
            </a:r>
            <a:r>
              <a:rPr lang="en-US" dirty="0" err="1" smtClean="0">
                <a:latin typeface="Centaur" pitchFamily="18" charset="0"/>
              </a:rPr>
              <a:t>upto</a:t>
            </a:r>
            <a:r>
              <a:rPr lang="en-US" dirty="0" smtClean="0">
                <a:latin typeface="Centaur" pitchFamily="18" charset="0"/>
              </a:rPr>
              <a:t> 1 year</a:t>
            </a:r>
            <a:r>
              <a:rPr lang="en-US" b="1" dirty="0" smtClean="0">
                <a:latin typeface="Centaur" pitchFamily="18" charset="0"/>
              </a:rPr>
              <a:t>)and cyclosporine (</a:t>
            </a:r>
            <a:r>
              <a:rPr lang="en-US" dirty="0" smtClean="0">
                <a:latin typeface="Centaur" pitchFamily="18" charset="0"/>
              </a:rPr>
              <a:t>relatively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quick (in 1–2 months).</a:t>
            </a:r>
            <a:r>
              <a:rPr lang="en-US" b="1" dirty="0" smtClean="0">
                <a:latin typeface="Centaur" pitchFamily="18" charset="0"/>
              </a:rPr>
              <a:t>):- </a:t>
            </a:r>
            <a:r>
              <a:rPr lang="en-US" dirty="0" smtClean="0">
                <a:latin typeface="Centaur" pitchFamily="18" charset="0"/>
              </a:rPr>
              <a:t>inhibit NR-antibody synthesis by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affecting T-cells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5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Plasmapheresis</a:t>
            </a:r>
            <a:r>
              <a:rPr lang="en-US" b="1" dirty="0" smtClean="0"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Removal of antibodies(plasma exchange)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*Dramatic but short lived improvement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can often be achieved by it in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crisis.</a:t>
            </a:r>
          </a:p>
          <a:p>
            <a:pPr>
              <a:buNone/>
            </a:pP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err="1" smtClean="0">
                <a:latin typeface="Centaur" pitchFamily="18" charset="0"/>
              </a:rPr>
              <a:t>Thymectomy</a:t>
            </a:r>
            <a:r>
              <a:rPr lang="en-US" b="1" dirty="0" smtClean="0">
                <a:latin typeface="Centaur" pitchFamily="18" charset="0"/>
              </a:rPr>
              <a:t> :-</a:t>
            </a:r>
            <a:r>
              <a:rPr lang="en-US" i="1" dirty="0" smtClean="0">
                <a:latin typeface="Centaur" pitchFamily="18" charset="0"/>
              </a:rPr>
              <a:t>Effective in  majority of the </a:t>
            </a:r>
            <a:r>
              <a:rPr lang="en-US" i="1" dirty="0" err="1" smtClean="0">
                <a:latin typeface="Centaur" pitchFamily="18" charset="0"/>
              </a:rPr>
              <a:t>c</a:t>
            </a:r>
            <a:r>
              <a:rPr lang="en-US" dirty="0" err="1" smtClean="0">
                <a:latin typeface="Centaur" pitchFamily="18" charset="0"/>
              </a:rPr>
              <a:t>ases,gradual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improvement  with complete remission 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*Thymus:-  </a:t>
            </a:r>
            <a:r>
              <a:rPr lang="en-US" dirty="0" smtClean="0">
                <a:latin typeface="Centaur" pitchFamily="18" charset="0"/>
              </a:rPr>
              <a:t>May </a:t>
            </a:r>
            <a:r>
              <a:rPr lang="en-US" dirty="0" err="1" smtClean="0">
                <a:latin typeface="Centaur" pitchFamily="18" charset="0"/>
              </a:rPr>
              <a:t>containbe</a:t>
            </a:r>
            <a:r>
              <a:rPr lang="en-US" dirty="0" smtClean="0">
                <a:latin typeface="Centaur" pitchFamily="18" charset="0"/>
              </a:rPr>
              <a:t> the source of the antigen for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production  of anti-NR antibodies in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patients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becoz</a:t>
            </a:r>
            <a:r>
              <a:rPr lang="en-US" dirty="0" smtClean="0">
                <a:latin typeface="Centaur" pitchFamily="18" charset="0"/>
              </a:rPr>
              <a:t> it has modified muscle cells with NRs on their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surface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Piyush\Documents\Documents\Raj department\Pub\off label\CCP comments\download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47800"/>
            <a:ext cx="44196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73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Myasthenic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crisis</a:t>
            </a:r>
            <a:endParaRPr lang="en-US" b="1" dirty="0">
              <a:solidFill>
                <a:srgbClr val="FF0000"/>
              </a:solidFill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>
                <a:latin typeface="Centaur" pitchFamily="18" charset="0"/>
              </a:rPr>
              <a:t>-Acute </a:t>
            </a:r>
            <a:r>
              <a:rPr lang="en-US" dirty="0" smtClean="0">
                <a:latin typeface="Centaur" pitchFamily="18" charset="0"/>
              </a:rPr>
              <a:t>weakness of respiratory muscles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T/t:- Tracheal </a:t>
            </a:r>
            <a:r>
              <a:rPr lang="en-US" dirty="0" err="1" smtClean="0">
                <a:latin typeface="Centaur" pitchFamily="18" charset="0"/>
              </a:rPr>
              <a:t>intubation,mechanical</a:t>
            </a:r>
            <a:r>
              <a:rPr lang="en-US" dirty="0" smtClean="0">
                <a:latin typeface="Centaur" pitchFamily="18" charset="0"/>
              </a:rPr>
              <a:t> ventilation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 methylprednisolone pulse therapy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is given while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 are withheld for 2–3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days followed by their gradual reintroduction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4098" name="Picture 2" descr="C:\Users\Piyush\Documents\Documents\Raj department\Pub\off label\CCP comments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524000"/>
            <a:ext cx="38100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entaur" pitchFamily="18" charset="0"/>
              </a:rPr>
              <a:t>Cholinergic</a:t>
            </a:r>
            <a:br>
              <a:rPr lang="en-US" b="1" i="1" dirty="0" smtClean="0">
                <a:latin typeface="Centaur" pitchFamily="18" charset="0"/>
              </a:rPr>
            </a:br>
            <a:r>
              <a:rPr lang="en-US" b="1" i="1" dirty="0" smtClean="0">
                <a:latin typeface="Centaur" pitchFamily="18" charset="0"/>
              </a:rPr>
              <a:t>weakness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i="1" dirty="0" smtClean="0"/>
              <a:t>- </a:t>
            </a:r>
            <a:r>
              <a:rPr lang="en-US" i="1" dirty="0" smtClean="0">
                <a:latin typeface="Centaur" pitchFamily="18" charset="0"/>
              </a:rPr>
              <a:t>If  dose of </a:t>
            </a:r>
            <a:r>
              <a:rPr lang="en-US" dirty="0" err="1" smtClean="0">
                <a:latin typeface="Centaur" pitchFamily="18" charset="0"/>
              </a:rPr>
              <a:t>antiChE</a:t>
            </a:r>
            <a:r>
              <a:rPr lang="en-US" dirty="0" smtClean="0">
                <a:latin typeface="Centaur" pitchFamily="18" charset="0"/>
              </a:rPr>
              <a:t> is not adjusted according to the fluctuating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requirement, relative  overdose may occur from time-to-time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Overdose:-  produces weakness by causing persistent depolarization of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muscle endplate</a:t>
            </a:r>
            <a:endParaRPr lang="en-US" i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i="1" dirty="0" smtClean="0">
                <a:latin typeface="Centaur" pitchFamily="18" charset="0"/>
              </a:rPr>
              <a:t> Late cases :-</a:t>
            </a:r>
            <a:r>
              <a:rPr lang="en-US" dirty="0" smtClean="0">
                <a:latin typeface="Centaur" pitchFamily="18" charset="0"/>
              </a:rPr>
              <a:t>often alternately experience 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and cholinergic </a:t>
            </a:r>
            <a:r>
              <a:rPr lang="en-US" dirty="0" err="1" smtClean="0">
                <a:latin typeface="Centaur" pitchFamily="18" charset="0"/>
              </a:rPr>
              <a:t>weaknes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Require opposite T/t :-They can be differentiated by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edrophonium</a:t>
            </a:r>
            <a:endParaRPr lang="en-US" dirty="0" smtClean="0">
              <a:solidFill>
                <a:srgbClr val="FF0000"/>
              </a:solidFill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test—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                                      Improvement  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myasthenic</a:t>
            </a:r>
            <a:r>
              <a:rPr lang="en-US" dirty="0" smtClean="0">
                <a:latin typeface="Centaur" pitchFamily="18" charset="0"/>
              </a:rPr>
              <a:t> crisis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Inject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edrophonium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(2 mg.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.)                       no improvement or worsen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cholinergic crisis</a:t>
            </a:r>
            <a:endParaRPr lang="en-US" dirty="0">
              <a:latin typeface="Centaur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905000" y="44958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48768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8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latin typeface="Centaur" pitchFamily="18" charset="0"/>
              </a:rPr>
              <a:t>Diagnostic tests for myasthenia gravis</a:t>
            </a:r>
            <a:br>
              <a:rPr lang="en-US" b="1" i="1" dirty="0" smtClean="0">
                <a:latin typeface="Centaur" pitchFamily="18" charset="0"/>
              </a:rPr>
            </a:b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lphaLcParenBoth"/>
            </a:pPr>
            <a:r>
              <a:rPr lang="en-US" b="1" i="1" dirty="0" smtClean="0">
                <a:latin typeface="Centaur" pitchFamily="18" charset="0"/>
              </a:rPr>
              <a:t>Ameliorative test</a:t>
            </a:r>
            <a:r>
              <a:rPr lang="en-US" i="1" dirty="0" smtClean="0">
                <a:latin typeface="Centaur" pitchFamily="18" charset="0"/>
              </a:rPr>
              <a:t>: </a:t>
            </a:r>
          </a:p>
          <a:p>
            <a:pPr marL="514350" indent="-514350">
              <a:buNone/>
            </a:pPr>
            <a:r>
              <a:rPr lang="en-US" b="1" i="1" dirty="0" smtClean="0">
                <a:latin typeface="Centaur" pitchFamily="18" charset="0"/>
              </a:rPr>
              <a:t>Test dose:- </a:t>
            </a:r>
            <a:r>
              <a:rPr lang="en-US" b="1" i="1" dirty="0" err="1" smtClean="0">
                <a:latin typeface="Centaur" pitchFamily="18" charset="0"/>
              </a:rPr>
              <a:t>Edrophonium</a:t>
            </a:r>
            <a:r>
              <a:rPr lang="en-US" b="1" i="1" dirty="0" smtClean="0">
                <a:latin typeface="Centaur" pitchFamily="18" charset="0"/>
              </a:rPr>
              <a:t> </a:t>
            </a:r>
            <a:r>
              <a:rPr lang="en-US" b="1" dirty="0" smtClean="0">
                <a:latin typeface="Centaur" pitchFamily="18" charset="0"/>
              </a:rPr>
              <a:t>2 mg is </a:t>
            </a:r>
            <a:r>
              <a:rPr lang="en-US" b="1" dirty="0" err="1" smtClean="0">
                <a:latin typeface="Centaur" pitchFamily="18" charset="0"/>
              </a:rPr>
              <a:t>inj</a:t>
            </a:r>
            <a:r>
              <a:rPr lang="en-US" b="1" dirty="0" smtClean="0">
                <a:latin typeface="Centaur" pitchFamily="18" charset="0"/>
              </a:rPr>
              <a:t> </a:t>
            </a:r>
            <a:r>
              <a:rPr lang="en-US" b="1" dirty="0" err="1" smtClean="0">
                <a:latin typeface="Centaur" pitchFamily="18" charset="0"/>
              </a:rPr>
              <a:t>i.v</a:t>
            </a:r>
            <a:r>
              <a:rPr lang="en-US" b="1" dirty="0" smtClean="0">
                <a:latin typeface="Centaur" pitchFamily="18" charset="0"/>
              </a:rPr>
              <a:t>.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-If  nothing untoward </a:t>
            </a:r>
            <a:r>
              <a:rPr lang="en-US" dirty="0" err="1" smtClean="0">
                <a:latin typeface="Centaur" pitchFamily="18" charset="0"/>
              </a:rPr>
              <a:t>happens</a:t>
            </a:r>
            <a:r>
              <a:rPr lang="en-US" dirty="0" err="1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remaining</a:t>
            </a:r>
            <a:r>
              <a:rPr lang="en-US" dirty="0" smtClean="0">
                <a:latin typeface="Centaur" pitchFamily="18" charset="0"/>
              </a:rPr>
              <a:t> 8 mg is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injected after 30–60 sec</a:t>
            </a:r>
          </a:p>
          <a:p>
            <a:pPr marL="514350" indent="-514350">
              <a:buNone/>
            </a:pPr>
            <a:endParaRPr lang="en-US" dirty="0" smtClean="0">
              <a:latin typeface="Centaur" pitchFamily="18" charset="0"/>
            </a:endParaRP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*Reversal  of weakness and  </a:t>
            </a:r>
            <a:r>
              <a:rPr lang="en-US" dirty="0" err="1" smtClean="0">
                <a:latin typeface="Centaur" pitchFamily="18" charset="0"/>
              </a:rPr>
              <a:t>shortlasting</a:t>
            </a:r>
            <a:r>
              <a:rPr lang="en-US" dirty="0" smtClean="0">
                <a:latin typeface="Centaur" pitchFamily="18" charset="0"/>
              </a:rPr>
              <a:t> improvement  in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myasthenia gravis occurs but not in  muscular dystrophies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b) </a:t>
            </a:r>
            <a:r>
              <a:rPr lang="en-US" b="1" dirty="0" smtClean="0">
                <a:latin typeface="Centaur" pitchFamily="18" charset="0"/>
              </a:rPr>
              <a:t>Test  with 1.5 mg </a:t>
            </a:r>
            <a:r>
              <a:rPr lang="en-US" b="1" dirty="0" err="1" smtClean="0">
                <a:latin typeface="Centaur" pitchFamily="18" charset="0"/>
              </a:rPr>
              <a:t>i.v</a:t>
            </a:r>
            <a:r>
              <a:rPr lang="en-US" b="1" dirty="0" smtClean="0">
                <a:latin typeface="Centaur" pitchFamily="18" charset="0"/>
              </a:rPr>
              <a:t>. 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, </a:t>
            </a:r>
            <a:r>
              <a:rPr lang="en-US" dirty="0" smtClean="0">
                <a:latin typeface="Centaur" pitchFamily="18" charset="0"/>
              </a:rPr>
              <a:t>pretreatment with Atropine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smtClean="0">
                <a:latin typeface="Centaur" pitchFamily="18" charset="0"/>
              </a:rPr>
              <a:t>given to block the </a:t>
            </a:r>
            <a:r>
              <a:rPr lang="en-US" dirty="0" err="1" smtClean="0">
                <a:latin typeface="Centaur" pitchFamily="18" charset="0"/>
              </a:rPr>
              <a:t>muscarinic</a:t>
            </a:r>
            <a:r>
              <a:rPr lang="en-US" dirty="0" smtClean="0">
                <a:latin typeface="Centaur" pitchFamily="18" charset="0"/>
              </a:rPr>
              <a:t> effects of </a:t>
            </a:r>
            <a:r>
              <a:rPr lang="en-US" dirty="0" err="1" smtClean="0">
                <a:latin typeface="Centaur" pitchFamily="18" charset="0"/>
              </a:rPr>
              <a:t>neostigmine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5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entaur" pitchFamily="18" charset="0"/>
              </a:rPr>
              <a:t>Other Uses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3. Postoperative paralytic </a:t>
            </a:r>
            <a:r>
              <a:rPr lang="en-US" b="1" dirty="0" err="1" smtClean="0">
                <a:latin typeface="Centaur" pitchFamily="18" charset="0"/>
              </a:rPr>
              <a:t>ileus</a:t>
            </a:r>
            <a:r>
              <a:rPr lang="en-US" b="1" dirty="0" smtClean="0">
                <a:latin typeface="Centaur" pitchFamily="18" charset="0"/>
              </a:rPr>
              <a:t>/urinary retention :-0.5–1 </a:t>
            </a:r>
            <a:r>
              <a:rPr lang="en-US" b="1" u="sng" dirty="0" smtClean="0">
                <a:latin typeface="Centaur" pitchFamily="18" charset="0"/>
              </a:rPr>
              <a:t>mg </a:t>
            </a:r>
            <a:r>
              <a:rPr lang="en-US" b="1" u="sng" dirty="0" err="1" smtClean="0">
                <a:latin typeface="Centaur" pitchFamily="18" charset="0"/>
              </a:rPr>
              <a:t>s.c</a:t>
            </a:r>
            <a:r>
              <a:rPr lang="en-US" b="1" u="sng" dirty="0" smtClean="0">
                <a:latin typeface="Centaur" pitchFamily="18" charset="0"/>
              </a:rPr>
              <a:t>. </a:t>
            </a:r>
            <a:r>
              <a:rPr lang="en-US" b="1" u="sng" dirty="0" err="1" smtClean="0">
                <a:latin typeface="Centaur" pitchFamily="18" charset="0"/>
              </a:rPr>
              <a:t>neostigmine</a:t>
            </a:r>
            <a:r>
              <a:rPr lang="en-US" dirty="0" smtClean="0">
                <a:latin typeface="Centaur" pitchFamily="18" charset="0"/>
              </a:rPr>
              <a:t>, provided no organic obstruction 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4. Postoperative </a:t>
            </a:r>
            <a:r>
              <a:rPr lang="en-US" b="1" dirty="0" err="1" smtClean="0">
                <a:latin typeface="Centaur" pitchFamily="18" charset="0"/>
              </a:rPr>
              <a:t>decurarization</a:t>
            </a:r>
            <a:r>
              <a:rPr lang="en-US" b="1" dirty="0" smtClean="0">
                <a:latin typeface="Centaur" pitchFamily="18" charset="0"/>
              </a:rPr>
              <a:t> :-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0.5–2.0 mg (30–50 g/kg)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., preceded by atropine /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glycopyrrolate</a:t>
            </a:r>
            <a:r>
              <a:rPr lang="en-US" dirty="0" smtClean="0">
                <a:latin typeface="Centaur" pitchFamily="18" charset="0"/>
              </a:rPr>
              <a:t> 10 g/kg 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dirty="0" err="1" smtClean="0">
                <a:latin typeface="Centaur" pitchFamily="18" charset="0"/>
              </a:rPr>
              <a:t>blockmuscarinic</a:t>
            </a:r>
            <a:r>
              <a:rPr lang="en-US" dirty="0" smtClean="0">
                <a:latin typeface="Centaur" pitchFamily="18" charset="0"/>
              </a:rPr>
              <a:t> effects, </a:t>
            </a:r>
          </a:p>
        </p:txBody>
      </p:sp>
    </p:spTree>
    <p:extLst>
      <p:ext uri="{BB962C8B-B14F-4D97-AF65-F5344CB8AC3E}">
        <p14:creationId xmlns:p14="http://schemas.microsoft.com/office/powerpoint/2010/main" val="56142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b="1" dirty="0" smtClean="0"/>
              <a:t>5. </a:t>
            </a:r>
            <a:r>
              <a:rPr lang="pt-BR" b="1" dirty="0" smtClean="0">
                <a:latin typeface="Centaur" pitchFamily="18" charset="0"/>
              </a:rPr>
              <a:t>Cobra bite:-</a:t>
            </a:r>
          </a:p>
          <a:p>
            <a:pPr>
              <a:buNone/>
            </a:pPr>
            <a:r>
              <a:rPr lang="pt-BR" b="1" dirty="0" smtClean="0">
                <a:latin typeface="Centaur" pitchFamily="18" charset="0"/>
              </a:rPr>
              <a:t> Cobra venom has a </a:t>
            </a:r>
          </a:p>
          <a:p>
            <a:pPr>
              <a:buNone/>
            </a:pPr>
            <a:r>
              <a:rPr lang="pt-BR" b="1" dirty="0" smtClean="0">
                <a:latin typeface="Centaur" pitchFamily="18" charset="0"/>
              </a:rPr>
              <a:t>curare like </a:t>
            </a:r>
            <a:r>
              <a:rPr lang="en-US" dirty="0" smtClean="0">
                <a:latin typeface="Centaur" pitchFamily="18" charset="0"/>
              </a:rPr>
              <a:t>neurotoxin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Primary T/t </a:t>
            </a:r>
            <a:r>
              <a:rPr lang="en-US" dirty="0" smtClean="0">
                <a:latin typeface="Centaur" pitchFamily="18" charset="0"/>
              </a:rPr>
              <a:t>:-specific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antivenom</a:t>
            </a:r>
            <a:r>
              <a:rPr lang="en-US" dirty="0" smtClean="0">
                <a:latin typeface="Centaur" pitchFamily="18" charset="0"/>
              </a:rPr>
              <a:t> serum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*</a:t>
            </a:r>
            <a:r>
              <a:rPr lang="en-US" b="1" dirty="0" err="1" smtClean="0">
                <a:latin typeface="Centaur" pitchFamily="18" charset="0"/>
              </a:rPr>
              <a:t>Neostigmine</a:t>
            </a:r>
            <a:r>
              <a:rPr lang="en-US" b="1" dirty="0" smtClean="0">
                <a:latin typeface="Centaur" pitchFamily="18" charset="0"/>
              </a:rPr>
              <a:t> + atropine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prevent respiratory paralysis</a:t>
            </a:r>
            <a:endParaRPr lang="en-US" b="1" dirty="0">
              <a:latin typeface="Centaur" pitchFamily="18" charset="0"/>
            </a:endParaRPr>
          </a:p>
        </p:txBody>
      </p:sp>
      <p:pic>
        <p:nvPicPr>
          <p:cNvPr id="10242" name="Picture 2" descr="C:\Users\Piyush\Documents\Documents\Raj department\Pub\off label\CCP comments\download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295400"/>
            <a:ext cx="2962275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2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Centaur" pitchFamily="18" charset="0"/>
              </a:rPr>
              <a:t>How are they diff from directly acting </a:t>
            </a:r>
            <a:r>
              <a:rPr lang="en-US" sz="2800" b="1" dirty="0" err="1" smtClean="0">
                <a:latin typeface="Centaur" pitchFamily="18" charset="0"/>
              </a:rPr>
              <a:t>parasympathomimetics</a:t>
            </a:r>
            <a:r>
              <a:rPr lang="en-US" sz="2800" b="1" dirty="0" smtClean="0">
                <a:latin typeface="Centaur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They have no action on denervated organs?</a:t>
            </a:r>
          </a:p>
          <a:p>
            <a:pPr>
              <a:buNone/>
            </a:pP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-These drugs act by protecting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from its degradation after release while in denervated organs there is no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ACh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release from cholinergic neuron</a:t>
            </a:r>
          </a:p>
        </p:txBody>
      </p:sp>
    </p:spTree>
    <p:extLst>
      <p:ext uri="{BB962C8B-B14F-4D97-AF65-F5344CB8AC3E}">
        <p14:creationId xmlns:p14="http://schemas.microsoft.com/office/powerpoint/2010/main" val="790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6)Alzheimer’s disease :-</a:t>
            </a:r>
            <a:r>
              <a:rPr lang="en-US" dirty="0" smtClean="0">
                <a:latin typeface="Centaur" pitchFamily="18" charset="0"/>
              </a:rPr>
              <a:t> neurodegenerative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disorder</a:t>
            </a: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-P</a:t>
            </a:r>
            <a:r>
              <a:rPr lang="en-US" dirty="0" smtClean="0">
                <a:latin typeface="Centaur" pitchFamily="18" charset="0"/>
              </a:rPr>
              <a:t>rogressive dementia, primarily affecting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cholinergic </a:t>
            </a:r>
            <a:r>
              <a:rPr lang="en-US" dirty="0" err="1" smtClean="0">
                <a:latin typeface="Centaur" pitchFamily="18" charset="0"/>
              </a:rPr>
              <a:t>neurones</a:t>
            </a:r>
            <a:r>
              <a:rPr lang="en-US" dirty="0" smtClean="0">
                <a:latin typeface="Centaur" pitchFamily="18" charset="0"/>
              </a:rPr>
              <a:t> in the brain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T/t:- </a:t>
            </a:r>
            <a:r>
              <a:rPr lang="en-US" dirty="0" smtClean="0">
                <a:latin typeface="Centaur" pitchFamily="18" charset="0"/>
              </a:rPr>
              <a:t>Augment cholinergic transmission in the brain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Relatively </a:t>
            </a:r>
            <a:r>
              <a:rPr lang="en-US" dirty="0" err="1" smtClean="0">
                <a:latin typeface="Centaur" pitchFamily="18" charset="0"/>
              </a:rPr>
              <a:t>cerebroselective</a:t>
            </a:r>
            <a:r>
              <a:rPr lang="en-US" dirty="0" smtClean="0">
                <a:latin typeface="Centaur" pitchFamily="18" charset="0"/>
              </a:rPr>
              <a:t> 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i="1" dirty="0" smtClean="0">
                <a:latin typeface="Centaur" pitchFamily="18" charset="0"/>
              </a:rPr>
              <a:t>:-</a:t>
            </a:r>
          </a:p>
          <a:p>
            <a:pPr>
              <a:buNone/>
            </a:pPr>
            <a:r>
              <a:rPr lang="en-US" b="1" i="1" dirty="0" err="1" smtClean="0">
                <a:latin typeface="Centaur" pitchFamily="18" charset="0"/>
              </a:rPr>
              <a:t>rivastigmine</a:t>
            </a:r>
            <a:r>
              <a:rPr lang="en-US" b="1" i="1" dirty="0" smtClean="0">
                <a:latin typeface="Centaur" pitchFamily="18" charset="0"/>
              </a:rPr>
              <a:t>, </a:t>
            </a:r>
            <a:r>
              <a:rPr lang="en-US" b="1" i="1" dirty="0" err="1" smtClean="0">
                <a:latin typeface="Centaur" pitchFamily="18" charset="0"/>
              </a:rPr>
              <a:t>donepezil</a:t>
            </a:r>
            <a:r>
              <a:rPr lang="en-US" b="1" i="1" dirty="0" smtClean="0">
                <a:latin typeface="Centaur" pitchFamily="18" charset="0"/>
              </a:rPr>
              <a:t> and </a:t>
            </a:r>
            <a:r>
              <a:rPr lang="en-US" b="1" i="1" dirty="0" err="1" smtClean="0">
                <a:latin typeface="Centaur" pitchFamily="18" charset="0"/>
              </a:rPr>
              <a:t>galantamine</a:t>
            </a:r>
            <a:endParaRPr lang="en-US" b="1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2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ANTICHOLINESTERASE POISONING</a:t>
            </a:r>
            <a:endParaRPr lang="en-US" b="1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-Easily available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-Extensively used as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agricultural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household insecticides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-Accidental ,suicidal and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homicidal poisoning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common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11266" name="Picture 2" descr="C:\Users\Piyush\Documents\Documents\Raj department\Pub\off label\CCP comments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47800"/>
            <a:ext cx="30480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84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Local </a:t>
            </a:r>
            <a:r>
              <a:rPr lang="en-US" b="1" dirty="0" err="1" smtClean="0">
                <a:latin typeface="Centaur" pitchFamily="18" charset="0"/>
              </a:rPr>
              <a:t>muscarinic</a:t>
            </a:r>
            <a:r>
              <a:rPr lang="en-US" b="1" dirty="0" smtClean="0">
                <a:latin typeface="Centaur" pitchFamily="18" charset="0"/>
              </a:rPr>
              <a:t> manifestations:-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 Site of exposure (skin, eye, </a:t>
            </a:r>
            <a:r>
              <a:rPr lang="en-US" dirty="0" err="1" smtClean="0">
                <a:latin typeface="Centaur" pitchFamily="18" charset="0"/>
              </a:rPr>
              <a:t>g.i.t</a:t>
            </a:r>
            <a:r>
              <a:rPr lang="en-US" dirty="0" smtClean="0">
                <a:latin typeface="Centaur" pitchFamily="18" charset="0"/>
              </a:rPr>
              <a:t>.) –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immediate,  followed by complex systemic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effects due to  </a:t>
            </a:r>
            <a:r>
              <a:rPr lang="en-US" dirty="0" err="1" smtClean="0">
                <a:latin typeface="Centaur" pitchFamily="18" charset="0"/>
              </a:rPr>
              <a:t>muscarinic</a:t>
            </a:r>
            <a:r>
              <a:rPr lang="en-US" dirty="0" smtClean="0">
                <a:latin typeface="Centaur" pitchFamily="18" charset="0"/>
              </a:rPr>
              <a:t>, nicotinic and central actions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They are—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Irritation of eye, </a:t>
            </a:r>
            <a:r>
              <a:rPr lang="en-US" dirty="0" err="1" smtClean="0">
                <a:latin typeface="Centaur" pitchFamily="18" charset="0"/>
              </a:rPr>
              <a:t>lacrimation</a:t>
            </a:r>
            <a:r>
              <a:rPr lang="en-US" dirty="0" smtClean="0">
                <a:latin typeface="Centaur" pitchFamily="18" charset="0"/>
              </a:rPr>
              <a:t>,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salivation,  </a:t>
            </a:r>
            <a:r>
              <a:rPr lang="en-US" dirty="0" err="1" smtClean="0">
                <a:latin typeface="Centaur" pitchFamily="18" charset="0"/>
              </a:rPr>
              <a:t>sweating,copious</a:t>
            </a:r>
            <a:r>
              <a:rPr lang="en-US" dirty="0" smtClean="0">
                <a:latin typeface="Centaur" pitchFamily="18" charset="0"/>
              </a:rPr>
              <a:t> </a:t>
            </a:r>
            <a:r>
              <a:rPr lang="en-US" dirty="0" err="1" smtClean="0">
                <a:latin typeface="Centaur" pitchFamily="18" charset="0"/>
              </a:rPr>
              <a:t>tracheo</a:t>
            </a:r>
            <a:r>
              <a:rPr lang="en-US" dirty="0" smtClean="0">
                <a:latin typeface="Centaur" pitchFamily="18" charset="0"/>
              </a:rPr>
              <a:t>-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bronchial  secretions, </a:t>
            </a:r>
            <a:r>
              <a:rPr lang="en-US" dirty="0" err="1" smtClean="0">
                <a:latin typeface="Centaur" pitchFamily="18" charset="0"/>
              </a:rPr>
              <a:t>miosis</a:t>
            </a:r>
            <a:r>
              <a:rPr lang="en-US" dirty="0" smtClean="0">
                <a:latin typeface="Centaur" pitchFamily="18" charset="0"/>
              </a:rPr>
              <a:t>, blurring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of vision,  </a:t>
            </a:r>
            <a:r>
              <a:rPr lang="en-US" dirty="0" err="1" smtClean="0">
                <a:latin typeface="Centaur" pitchFamily="18" charset="0"/>
              </a:rPr>
              <a:t>bronchospasm</a:t>
            </a:r>
            <a:r>
              <a:rPr lang="en-US" dirty="0" smtClean="0">
                <a:latin typeface="Centaur" pitchFamily="18" charset="0"/>
              </a:rPr>
              <a:t>, </a:t>
            </a:r>
            <a:r>
              <a:rPr lang="en-US" dirty="0" err="1" smtClean="0">
                <a:latin typeface="Centaur" pitchFamily="18" charset="0"/>
              </a:rPr>
              <a:t>br</a:t>
            </a:r>
            <a:r>
              <a:rPr lang="en-US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eathlessness</a:t>
            </a:r>
            <a:r>
              <a:rPr lang="en-US" dirty="0" smtClean="0">
                <a:latin typeface="Centaur" pitchFamily="18" charset="0"/>
              </a:rPr>
              <a:t>, colic, involuntary defecation and urination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12290" name="Picture 2" descr="C:\Users\Piyush\Documents\Documents\Raj department\Pub\off label\CCP comments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143000"/>
            <a:ext cx="3695700" cy="5130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73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Systemic effects:- </a:t>
            </a:r>
            <a:r>
              <a:rPr lang="en-US" dirty="0" smtClean="0">
                <a:latin typeface="Centaur" pitchFamily="18" charset="0"/>
              </a:rPr>
              <a:t>Fall in BP, </a:t>
            </a:r>
            <a:r>
              <a:rPr lang="en-US" dirty="0" err="1" smtClean="0">
                <a:latin typeface="Centaur" pitchFamily="18" charset="0"/>
              </a:rPr>
              <a:t>bradycardia</a:t>
            </a:r>
            <a:r>
              <a:rPr lang="en-US" dirty="0" smtClean="0">
                <a:latin typeface="Centaur" pitchFamily="18" charset="0"/>
              </a:rPr>
              <a:t> or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tachycardia, cardiac arrhythmias, vascular collapse.</a:t>
            </a:r>
          </a:p>
          <a:p>
            <a:pPr>
              <a:buNone/>
            </a:pPr>
            <a:endParaRPr lang="en-US" b="1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 Muscular </a:t>
            </a:r>
            <a:r>
              <a:rPr lang="en-US" b="1" dirty="0" err="1" smtClean="0">
                <a:latin typeface="Centaur" pitchFamily="18" charset="0"/>
              </a:rPr>
              <a:t>fasciculations</a:t>
            </a:r>
            <a:r>
              <a:rPr lang="en-US" dirty="0" smtClean="0">
                <a:latin typeface="Centaur" pitchFamily="18" charset="0"/>
              </a:rPr>
              <a:t>, weakness, respiratory paralysis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(central as well as peripheral)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CNS:-</a:t>
            </a:r>
            <a:r>
              <a:rPr lang="en-US" dirty="0" smtClean="0">
                <a:latin typeface="Centaur" pitchFamily="18" charset="0"/>
              </a:rPr>
              <a:t>Irritability, disorientation, unsteadiness, tremor, ataxia, convulsions, coma and death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Death :-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respiratory failure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21629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entaur" pitchFamily="18" charset="0"/>
              </a:rPr>
              <a:t>Treatment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Centaur" pitchFamily="18" charset="0"/>
              </a:rPr>
              <a:t>Termination of further exposure— fresh air, wash the </a:t>
            </a:r>
          </a:p>
          <a:p>
            <a:pPr marL="514350" indent="-514350">
              <a:buNone/>
            </a:pPr>
            <a:r>
              <a:rPr lang="en-US" dirty="0" smtClean="0">
                <a:latin typeface="Centaur" pitchFamily="18" charset="0"/>
              </a:rPr>
              <a:t>skin and mucous membranes with soap and water, gastric </a:t>
            </a:r>
          </a:p>
          <a:p>
            <a:pPr marL="514350" indent="-514350">
              <a:buNone/>
            </a:pPr>
            <a:r>
              <a:rPr lang="en-US" dirty="0" err="1" smtClean="0">
                <a:latin typeface="Centaur" pitchFamily="18" charset="0"/>
              </a:rPr>
              <a:t>lavage</a:t>
            </a:r>
            <a:r>
              <a:rPr lang="en-US" dirty="0" smtClean="0">
                <a:latin typeface="Centaur" pitchFamily="18" charset="0"/>
              </a:rPr>
              <a:t> according to need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 Maintain patent airway, positive pressure respiration if it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failing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 Supportive measures—maintain BP, hydration, control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convulsions with judicious use of diazepam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4. Specific antidotes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371600" indent="-1371600">
              <a:buNone/>
            </a:pPr>
            <a:r>
              <a:rPr lang="en-US" sz="9600" b="1" i="1" dirty="0" smtClean="0">
                <a:latin typeface="Centaur" pitchFamily="18" charset="0"/>
              </a:rPr>
              <a:t>Atropine</a:t>
            </a:r>
            <a:r>
              <a:rPr lang="en-US" sz="9600" i="1" dirty="0" smtClean="0">
                <a:latin typeface="Centaur" pitchFamily="18" charset="0"/>
              </a:rPr>
              <a:t>:- </a:t>
            </a:r>
            <a:r>
              <a:rPr lang="en-US" sz="9600" dirty="0" smtClean="0">
                <a:latin typeface="Centaur" pitchFamily="18" charset="0"/>
              </a:rPr>
              <a:t>2 mg </a:t>
            </a:r>
            <a:r>
              <a:rPr lang="en-US" sz="9600" dirty="0" err="1" smtClean="0">
                <a:latin typeface="Centaur" pitchFamily="18" charset="0"/>
              </a:rPr>
              <a:t>i.v</a:t>
            </a:r>
            <a:r>
              <a:rPr lang="en-US" sz="9600" dirty="0" smtClean="0">
                <a:latin typeface="Centaur" pitchFamily="18" charset="0"/>
              </a:rPr>
              <a:t>. repeated every 10 min till </a:t>
            </a:r>
            <a:r>
              <a:rPr lang="en-US" sz="9600" dirty="0" err="1" smtClean="0">
                <a:latin typeface="Centaur" pitchFamily="18" charset="0"/>
              </a:rPr>
              <a:t>atropinization</a:t>
            </a:r>
            <a:r>
              <a:rPr lang="en-US" sz="9600" dirty="0" smtClean="0">
                <a:latin typeface="Centaur" pitchFamily="18" charset="0"/>
              </a:rPr>
              <a:t> </a:t>
            </a:r>
            <a:endParaRPr lang="en-US" sz="9600" i="1" dirty="0" smtClean="0">
              <a:latin typeface="Centaur" pitchFamily="18" charset="0"/>
            </a:endParaRPr>
          </a:p>
          <a:p>
            <a:pPr marL="1371600" indent="-1371600">
              <a:buNone/>
            </a:pPr>
            <a:r>
              <a:rPr lang="en-US" sz="9600" dirty="0" smtClean="0">
                <a:latin typeface="Centaur" pitchFamily="18" charset="0"/>
              </a:rPr>
              <a:t>Highly effective </a:t>
            </a:r>
            <a:r>
              <a:rPr lang="en-US" sz="9600" i="1" dirty="0" smtClean="0">
                <a:latin typeface="Centaur" pitchFamily="18" charset="0"/>
              </a:rPr>
              <a:t>in </a:t>
            </a:r>
            <a:r>
              <a:rPr lang="en-US" sz="9600" dirty="0" err="1" smtClean="0">
                <a:latin typeface="Centaur" pitchFamily="18" charset="0"/>
              </a:rPr>
              <a:t>muscarinic</a:t>
            </a:r>
            <a:r>
              <a:rPr lang="en-US" sz="9600" dirty="0" smtClean="0">
                <a:latin typeface="Centaur" pitchFamily="18" charset="0"/>
              </a:rPr>
              <a:t> symptoms</a:t>
            </a:r>
          </a:p>
          <a:p>
            <a:pPr marL="1371600" indent="-1371600">
              <a:buNone/>
            </a:pPr>
            <a:r>
              <a:rPr lang="en-US" sz="9600" dirty="0" smtClean="0">
                <a:latin typeface="Centaur" pitchFamily="18" charset="0"/>
              </a:rPr>
              <a:t>higher doses </a:t>
            </a:r>
            <a:r>
              <a:rPr lang="en-US" sz="96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9600" dirty="0" smtClean="0">
                <a:latin typeface="Centaur" pitchFamily="18" charset="0"/>
              </a:rPr>
              <a:t>antagonize the central effects</a:t>
            </a:r>
          </a:p>
          <a:p>
            <a:pPr marL="1371600" indent="-1371600"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*Does not reverse peripheral muscular paralysis which is a </a:t>
            </a: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nicotinic action</a:t>
            </a:r>
          </a:p>
          <a:p>
            <a:pPr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- All cases (</a:t>
            </a:r>
            <a:r>
              <a:rPr lang="en-US" sz="9600" dirty="0" err="1" smtClean="0">
                <a:latin typeface="Centaur" pitchFamily="18" charset="0"/>
              </a:rPr>
              <a:t>carbamate</a:t>
            </a:r>
            <a:r>
              <a:rPr lang="en-US" sz="9600" dirty="0" smtClean="0">
                <a:latin typeface="Centaur" pitchFamily="18" charset="0"/>
              </a:rPr>
              <a:t> or organophosphate) poisoning – </a:t>
            </a:r>
          </a:p>
          <a:p>
            <a:pPr>
              <a:buNone/>
            </a:pPr>
            <a:endParaRPr lang="en-US" sz="96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Max dose:- </a:t>
            </a:r>
            <a:r>
              <a:rPr lang="en-US" sz="9600" dirty="0" err="1" smtClean="0">
                <a:latin typeface="Centaur" pitchFamily="18" charset="0"/>
              </a:rPr>
              <a:t>upto</a:t>
            </a:r>
            <a:r>
              <a:rPr lang="en-US" sz="9600" dirty="0" smtClean="0">
                <a:latin typeface="Centaur" pitchFamily="18" charset="0"/>
              </a:rPr>
              <a:t> 200 mg in one day</a:t>
            </a:r>
          </a:p>
          <a:p>
            <a:pPr>
              <a:buNone/>
            </a:pPr>
            <a:r>
              <a:rPr lang="en-US" sz="9600" dirty="0" smtClean="0">
                <a:latin typeface="Centaur" pitchFamily="18" charset="0"/>
              </a:rPr>
              <a:t>Duration:- Maintenance for 1–2 weeks.</a:t>
            </a:r>
          </a:p>
        </p:txBody>
      </p:sp>
    </p:spTree>
    <p:extLst>
      <p:ext uri="{BB962C8B-B14F-4D97-AF65-F5344CB8AC3E}">
        <p14:creationId xmlns:p14="http://schemas.microsoft.com/office/powerpoint/2010/main" val="41550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b) Cholinesterase </a:t>
            </a:r>
            <a:r>
              <a:rPr lang="en-US" sz="2400" b="1" dirty="0" err="1" smtClean="0">
                <a:solidFill>
                  <a:srgbClr val="FF0000"/>
                </a:solidFill>
                <a:latin typeface="Centaur" pitchFamily="18" charset="0"/>
              </a:rPr>
              <a:t>reactivators</a:t>
            </a:r>
            <a:r>
              <a:rPr lang="en-US" sz="2400" i="1" dirty="0" smtClean="0">
                <a:latin typeface="Centaur" pitchFamily="18" charset="0"/>
              </a:rPr>
              <a:t>:- </a:t>
            </a:r>
            <a:r>
              <a:rPr lang="en-US" sz="2400" dirty="0" smtClean="0">
                <a:latin typeface="Centaur" pitchFamily="18" charset="0"/>
              </a:rPr>
              <a:t>reactive OH groups in the form of </a:t>
            </a:r>
            <a:r>
              <a:rPr lang="en-US" sz="2400" dirty="0" err="1" smtClean="0">
                <a:latin typeface="Centaur" pitchFamily="18" charset="0"/>
              </a:rPr>
              <a:t>oxime</a:t>
            </a:r>
            <a:r>
              <a:rPr lang="en-US" sz="2400" dirty="0" smtClean="0">
                <a:latin typeface="Centaur" pitchFamily="18" charset="0"/>
              </a:rPr>
              <a:t> are provided, reactivation occurs faster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a)</a:t>
            </a:r>
            <a:r>
              <a:rPr lang="en-US" sz="2400" dirty="0" err="1" smtClean="0">
                <a:latin typeface="Centaur" pitchFamily="18" charset="0"/>
              </a:rPr>
              <a:t>Pralidoxime</a:t>
            </a:r>
            <a:r>
              <a:rPr lang="en-US" sz="2400" dirty="0" smtClean="0">
                <a:latin typeface="Centaur" pitchFamily="18" charset="0"/>
              </a:rPr>
              <a:t> (2-PAM) :- +</a:t>
            </a:r>
            <a:r>
              <a:rPr lang="en-US" sz="2400" dirty="0" err="1" smtClean="0">
                <a:latin typeface="Centaur" pitchFamily="18" charset="0"/>
              </a:rPr>
              <a:t>vely</a:t>
            </a:r>
            <a:r>
              <a:rPr lang="en-US" sz="2400" dirty="0" smtClean="0">
                <a:latin typeface="Centaur" pitchFamily="18" charset="0"/>
              </a:rPr>
              <a:t>  charged quaternary nitrogen: attaches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to the  anionic </a:t>
            </a:r>
            <a:r>
              <a:rPr lang="en-US" sz="2400" dirty="0" err="1" smtClean="0">
                <a:latin typeface="Centaur" pitchFamily="18" charset="0"/>
              </a:rPr>
              <a:t>site</a:t>
            </a:r>
            <a:r>
              <a:rPr lang="en-US" sz="2400" dirty="0" err="1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err="1" smtClean="0">
                <a:latin typeface="Centaur" pitchFamily="18" charset="0"/>
              </a:rPr>
              <a:t>remains</a:t>
            </a:r>
            <a:r>
              <a:rPr lang="en-US" sz="2400" dirty="0" smtClean="0">
                <a:latin typeface="Centaur" pitchFamily="18" charset="0"/>
              </a:rPr>
              <a:t> unoccupied in the presence of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OPinhibitors</a:t>
            </a:r>
            <a:endParaRPr lang="en-US" sz="2400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Centaur" pitchFamily="18" charset="0"/>
              </a:rPr>
              <a:t>Oxime</a:t>
            </a:r>
            <a:r>
              <a:rPr lang="en-US" sz="2400" dirty="0" smtClean="0">
                <a:latin typeface="Centaur" pitchFamily="18" charset="0"/>
              </a:rPr>
              <a:t> end reacts with the phosphorus atom attached to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site: </a:t>
            </a:r>
          </a:p>
          <a:p>
            <a:pPr>
              <a:buNone/>
            </a:pPr>
            <a:r>
              <a:rPr lang="en-US" sz="2400" dirty="0" smtClean="0">
                <a:latin typeface="Centaur" pitchFamily="18" charset="0"/>
              </a:rPr>
              <a:t>the  </a:t>
            </a:r>
            <a:r>
              <a:rPr lang="en-US" sz="2400" dirty="0" err="1" smtClean="0">
                <a:latin typeface="Centaur" pitchFamily="18" charset="0"/>
              </a:rPr>
              <a:t>oxime-phosphonate</a:t>
            </a:r>
            <a:r>
              <a:rPr lang="en-US" sz="2400" dirty="0" smtClean="0">
                <a:latin typeface="Centaur" pitchFamily="18" charset="0"/>
              </a:rPr>
              <a:t> so formed diffuses away leaving the reactivated </a:t>
            </a:r>
          </a:p>
          <a:p>
            <a:pPr>
              <a:buNone/>
            </a:pPr>
            <a:r>
              <a:rPr lang="en-US" sz="2400" dirty="0" err="1" smtClean="0">
                <a:latin typeface="Centaur" pitchFamily="18" charset="0"/>
              </a:rPr>
              <a:t>ChE</a:t>
            </a:r>
            <a:r>
              <a:rPr lang="en-US" sz="2400" dirty="0" smtClean="0">
                <a:latin typeface="Centaur" pitchFamily="18" charset="0"/>
              </a:rPr>
              <a:t>.</a:t>
            </a:r>
          </a:p>
          <a:p>
            <a:pPr>
              <a:buNone/>
            </a:pPr>
            <a:endParaRPr lang="en-US" sz="2400" b="1" dirty="0" smtClean="0">
              <a:solidFill>
                <a:srgbClr val="FF0000"/>
              </a:solidFill>
              <a:latin typeface="Centaur" pitchFamily="18" charset="0"/>
            </a:endParaRPr>
          </a:p>
          <a:p>
            <a:endParaRPr lang="en-US" sz="2400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12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entaur" pitchFamily="18" charset="0"/>
              </a:rPr>
              <a:t>Pralidoxime</a:t>
            </a:r>
            <a: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  <a:t> contraindicated in </a:t>
            </a:r>
            <a:r>
              <a:rPr lang="en-US" sz="3200" b="1" dirty="0" err="1" smtClean="0">
                <a:solidFill>
                  <a:srgbClr val="FF0000"/>
                </a:solidFill>
                <a:latin typeface="Centaur" pitchFamily="18" charset="0"/>
              </a:rPr>
              <a:t>carbamate</a:t>
            </a:r>
            <a: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  <a:t> poisoning?</a:t>
            </a:r>
            <a:br>
              <a:rPr lang="en-US" sz="3200" b="1" dirty="0" smtClean="0">
                <a:solidFill>
                  <a:srgbClr val="FF0000"/>
                </a:solidFill>
                <a:latin typeface="Centaur" pitchFamily="18" charset="0"/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-It 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is ineffective as an antidote to </a:t>
            </a:r>
            <a:r>
              <a:rPr lang="en-US" b="1" dirty="0" err="1" smtClean="0">
                <a:solidFill>
                  <a:srgbClr val="FF0000"/>
                </a:solidFill>
                <a:latin typeface="Centaur" pitchFamily="18" charset="0"/>
              </a:rPr>
              <a:t>carbamate</a:t>
            </a: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anti-</a:t>
            </a:r>
            <a:r>
              <a:rPr lang="en-US" dirty="0" err="1" smtClean="0">
                <a:latin typeface="Centaur" pitchFamily="18" charset="0"/>
              </a:rPr>
              <a:t>ChEs</a:t>
            </a:r>
            <a:r>
              <a:rPr lang="en-US" dirty="0" smtClean="0">
                <a:latin typeface="Centaur" pitchFamily="18" charset="0"/>
              </a:rPr>
              <a:t>  as anionic  site of the enzyme is not free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to provide attachment because not  only it does not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reactivate </a:t>
            </a:r>
            <a:r>
              <a:rPr lang="en-US" dirty="0" err="1" smtClean="0">
                <a:latin typeface="Centaur" pitchFamily="18" charset="0"/>
              </a:rPr>
              <a:t>carbamylated</a:t>
            </a:r>
            <a:r>
              <a:rPr lang="en-US" dirty="0" smtClean="0">
                <a:latin typeface="Centaur" pitchFamily="18" charset="0"/>
              </a:rPr>
              <a:t> enzyme, it </a:t>
            </a:r>
            <a:r>
              <a:rPr lang="en-US" smtClean="0">
                <a:latin typeface="Centaur" pitchFamily="18" charset="0"/>
              </a:rPr>
              <a:t>has  weak </a:t>
            </a:r>
            <a:r>
              <a:rPr lang="en-US" dirty="0" smtClean="0">
                <a:latin typeface="Centaur" pitchFamily="18" charset="0"/>
              </a:rPr>
              <a:t>anti-</a:t>
            </a:r>
            <a:r>
              <a:rPr lang="en-US" dirty="0" err="1" smtClean="0">
                <a:latin typeface="Centaur" pitchFamily="18" charset="0"/>
              </a:rPr>
              <a:t>ChE</a:t>
            </a:r>
            <a:r>
              <a:rPr lang="en-US" dirty="0" smtClean="0">
                <a:latin typeface="Centaur" pitchFamily="18" charset="0"/>
              </a:rPr>
              <a:t> activity of its own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2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Dose</a:t>
            </a:r>
            <a:r>
              <a:rPr lang="en-US" dirty="0" smtClean="0">
                <a:latin typeface="Centaur" pitchFamily="18" charset="0"/>
              </a:rPr>
              <a:t>:-injected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 slowly 1–2 g (children 20–40 mg/kg)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OR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Loading dose </a:t>
            </a:r>
            <a:r>
              <a:rPr lang="en-US" dirty="0" smtClean="0">
                <a:latin typeface="Centaur" pitchFamily="18" charset="0"/>
              </a:rPr>
              <a:t>30 mg/kg </a:t>
            </a:r>
            <a:r>
              <a:rPr lang="en-US" dirty="0" err="1" smtClean="0">
                <a:latin typeface="Centaur" pitchFamily="18" charset="0"/>
              </a:rPr>
              <a:t>i.v</a:t>
            </a:r>
            <a:r>
              <a:rPr lang="en-US" dirty="0" smtClean="0">
                <a:latin typeface="Centaur" pitchFamily="18" charset="0"/>
              </a:rPr>
              <a:t>.,</a:t>
            </a:r>
            <a:r>
              <a:rPr lang="en-US" dirty="0" smtClean="0">
                <a:latin typeface="Centaur" pitchFamily="18" charset="0"/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US" b="1" dirty="0" smtClean="0">
                <a:latin typeface="Centaur" pitchFamily="18" charset="0"/>
              </a:rPr>
              <a:t>Continuous infusion :- </a:t>
            </a:r>
            <a:r>
              <a:rPr lang="en-US" dirty="0" smtClean="0">
                <a:latin typeface="Centaur" pitchFamily="18" charset="0"/>
              </a:rPr>
              <a:t>8–10 mg/kg/hour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till recovery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Centaur" pitchFamily="18" charset="0"/>
              </a:rPr>
              <a:t>Marked reactivation of skeletal muscle </a:t>
            </a:r>
            <a:r>
              <a:rPr lang="en-US" dirty="0" err="1" smtClean="0">
                <a:latin typeface="Centaur" pitchFamily="18" charset="0"/>
              </a:rPr>
              <a:t>ChE</a:t>
            </a:r>
            <a:r>
              <a:rPr lang="en-US" dirty="0" smtClean="0">
                <a:latin typeface="Centaur" pitchFamily="18" charset="0"/>
              </a:rPr>
              <a:t> than at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autonomic sites and CNS (does not penetrate into brain)</a:t>
            </a:r>
            <a:endParaRPr lang="en-US" dirty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30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Treatment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:- </a:t>
            </a:r>
            <a:r>
              <a:rPr lang="en-US" dirty="0" smtClean="0">
                <a:latin typeface="Centaur" pitchFamily="18" charset="0"/>
              </a:rPr>
              <a:t>Started  ASAP (within few hours),before the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phosphorylated</a:t>
            </a:r>
            <a:r>
              <a:rPr lang="en-US" dirty="0" smtClean="0">
                <a:latin typeface="Centaur" pitchFamily="18" charset="0"/>
              </a:rPr>
              <a:t> enzyme has undergone ‘aging’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entaur" pitchFamily="18" charset="0"/>
              </a:rPr>
              <a:t>Max  doses:- </a:t>
            </a:r>
            <a:r>
              <a:rPr lang="en-US" dirty="0" smtClean="0">
                <a:latin typeface="Centaur" pitchFamily="18" charset="0"/>
              </a:rPr>
              <a:t>12 g in first 24 hrs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Maintenance doses:- </a:t>
            </a:r>
            <a:r>
              <a:rPr lang="en-US" dirty="0" smtClean="0">
                <a:latin typeface="Centaur" pitchFamily="18" charset="0"/>
              </a:rPr>
              <a:t>are continued 1–2 weeks </a:t>
            </a:r>
          </a:p>
        </p:txBody>
      </p:sp>
    </p:spTree>
    <p:extLst>
      <p:ext uri="{BB962C8B-B14F-4D97-AF65-F5344CB8AC3E}">
        <p14:creationId xmlns:p14="http://schemas.microsoft.com/office/powerpoint/2010/main" val="20165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Centaur" pitchFamily="18" charset="0"/>
              </a:rPr>
              <a:t>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lphaUcParenR"/>
            </a:pPr>
            <a:r>
              <a:rPr lang="en-US" sz="2800" b="1" dirty="0" smtClean="0">
                <a:latin typeface="Centaur" pitchFamily="18" charset="0"/>
                <a:ea typeface="+mj-ea"/>
                <a:cs typeface="+mj-cs"/>
              </a:rPr>
              <a:t>Reversible/Competitive inhibitors of </a:t>
            </a:r>
            <a:r>
              <a:rPr lang="en-US" sz="2800" b="1" dirty="0" err="1" smtClean="0">
                <a:latin typeface="Centaur" pitchFamily="18" charset="0"/>
                <a:ea typeface="+mj-ea"/>
                <a:cs typeface="+mj-cs"/>
              </a:rPr>
              <a:t>AChE</a:t>
            </a:r>
            <a:r>
              <a:rPr lang="en-US" sz="2800" b="1" dirty="0" smtClean="0">
                <a:latin typeface="Centaur" pitchFamily="18" charset="0"/>
                <a:ea typeface="+mj-ea"/>
                <a:cs typeface="+mj-cs"/>
              </a:rPr>
              <a:t>:- Produce reversible inhibition of cholinesterase </a:t>
            </a:r>
          </a:p>
          <a:p>
            <a:pPr>
              <a:buNone/>
            </a:pPr>
            <a:r>
              <a:rPr lang="en-US" sz="2800" b="1" u="sng" dirty="0" err="1" smtClean="0">
                <a:latin typeface="Centaur" pitchFamily="18" charset="0"/>
                <a:ea typeface="+mj-ea"/>
                <a:cs typeface="+mj-cs"/>
              </a:rPr>
              <a:t>Carbamates</a:t>
            </a:r>
            <a:r>
              <a:rPr lang="en-US" sz="2800" b="1" u="sng" dirty="0" smtClean="0">
                <a:latin typeface="Centaur" pitchFamily="18" charset="0"/>
                <a:ea typeface="+mj-ea"/>
                <a:cs typeface="+mj-cs"/>
              </a:rPr>
              <a:t>  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                                          </a:t>
            </a:r>
            <a:r>
              <a:rPr lang="en-US" sz="2800" b="1" u="sng" dirty="0" err="1" smtClean="0">
                <a:latin typeface="Centaur" pitchFamily="18" charset="0"/>
                <a:ea typeface="+mj-ea"/>
                <a:cs typeface="+mj-cs"/>
              </a:rPr>
              <a:t>Acridine</a:t>
            </a:r>
            <a:endParaRPr lang="en-US" sz="2800" b="1" u="sng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Physostigmine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(Naturally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occuring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)         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Tacrine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Neostigmine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Pyridostigmine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Edrophonium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                  Synthetic</a:t>
            </a: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Rivastigmine</a:t>
            </a:r>
            <a:r>
              <a:rPr lang="en-US" sz="2800" dirty="0" smtClean="0">
                <a:latin typeface="Centaur" pitchFamily="18" charset="0"/>
                <a:ea typeface="+mj-ea"/>
                <a:cs typeface="+mj-cs"/>
              </a:rPr>
              <a:t>, </a:t>
            </a: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Donepezil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>
              <a:buNone/>
            </a:pPr>
            <a:r>
              <a:rPr lang="en-US" sz="2800" dirty="0" err="1" smtClean="0">
                <a:latin typeface="Centaur" pitchFamily="18" charset="0"/>
                <a:ea typeface="+mj-ea"/>
                <a:cs typeface="+mj-cs"/>
              </a:rPr>
              <a:t>Galantamine</a:t>
            </a: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  <a:p>
            <a:pPr marL="514350" indent="-514350">
              <a:buNone/>
            </a:pPr>
            <a:endParaRPr lang="en-US" sz="2800" dirty="0" smtClean="0">
              <a:latin typeface="Centaur" pitchFamily="18" charset="0"/>
              <a:ea typeface="+mj-ea"/>
              <a:cs typeface="+mj-cs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3505200" y="3429000"/>
            <a:ext cx="152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Status of </a:t>
            </a:r>
            <a:r>
              <a:rPr lang="en-US" dirty="0" err="1" smtClean="0">
                <a:solidFill>
                  <a:srgbClr val="FF0000"/>
                </a:solidFill>
                <a:latin typeface="Centaur" pitchFamily="18" charset="0"/>
              </a:rPr>
              <a:t>Pralidoxime</a:t>
            </a:r>
            <a:r>
              <a:rPr lang="en-US" dirty="0" smtClean="0">
                <a:solidFill>
                  <a:srgbClr val="FF0000"/>
                </a:solidFill>
                <a:latin typeface="Centaur" pitchFamily="18" charset="0"/>
              </a:rPr>
              <a:t>:-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Secondary to atropine </a:t>
            </a:r>
            <a:r>
              <a:rPr lang="en-US" dirty="0" err="1" smtClean="0">
                <a:latin typeface="Centaur" pitchFamily="18" charset="0"/>
              </a:rPr>
              <a:t>becoz</a:t>
            </a:r>
            <a:r>
              <a:rPr lang="en-US" dirty="0" smtClean="0">
                <a:latin typeface="Centaur" pitchFamily="18" charset="0"/>
              </a:rPr>
              <a:t> clinical benefit  is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variable -depending on:-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1-compound involved (different organophosphates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‘age’ at different rates)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2.Amount of poison that has entered the body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3.Time lapse before therapy is started and dose of the </a:t>
            </a:r>
            <a:r>
              <a:rPr lang="en-US" dirty="0" err="1" smtClean="0">
                <a:latin typeface="Centaur" pitchFamily="18" charset="0"/>
              </a:rPr>
              <a:t>oxime</a:t>
            </a: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Other </a:t>
            </a:r>
            <a:r>
              <a:rPr lang="en-US" dirty="0" err="1" smtClean="0">
                <a:latin typeface="Centaur" pitchFamily="18" charset="0"/>
              </a:rPr>
              <a:t>oximes</a:t>
            </a:r>
            <a:r>
              <a:rPr lang="en-US" dirty="0" smtClean="0">
                <a:latin typeface="Centaur" pitchFamily="18" charset="0"/>
              </a:rPr>
              <a:t> are </a:t>
            </a:r>
            <a:r>
              <a:rPr lang="en-US" dirty="0" err="1" smtClean="0">
                <a:latin typeface="Centaur" pitchFamily="18" charset="0"/>
              </a:rPr>
              <a:t>obidoxime</a:t>
            </a:r>
            <a:r>
              <a:rPr lang="en-US" dirty="0" smtClean="0">
                <a:latin typeface="Centaur" pitchFamily="18" charset="0"/>
              </a:rPr>
              <a:t> (more potent than </a:t>
            </a:r>
            <a:r>
              <a:rPr lang="en-US" dirty="0" err="1" smtClean="0">
                <a:latin typeface="Centaur" pitchFamily="18" charset="0"/>
              </a:rPr>
              <a:t>pralidoxime</a:t>
            </a:r>
            <a:r>
              <a:rPr lang="en-US" dirty="0" smtClean="0">
                <a:latin typeface="Centaur" pitchFamily="18" charset="0"/>
              </a:rPr>
              <a:t>),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diacetyl-monoxime</a:t>
            </a:r>
            <a:r>
              <a:rPr lang="en-US" dirty="0" smtClean="0">
                <a:latin typeface="Centaur" pitchFamily="18" charset="0"/>
              </a:rPr>
              <a:t> (DAM), which is </a:t>
            </a:r>
            <a:r>
              <a:rPr lang="en-US" dirty="0" err="1" smtClean="0">
                <a:latin typeface="Centaur" pitchFamily="18" charset="0"/>
              </a:rPr>
              <a:t>lipophilic</a:t>
            </a:r>
            <a:endParaRPr lang="en-US" dirty="0" smtClean="0">
              <a:latin typeface="Centaur" pitchFamily="18" charset="0"/>
            </a:endParaRPr>
          </a:p>
          <a:p>
            <a:endParaRPr lang="en-US" dirty="0" smtClean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Last Slide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Commonly Asked  Questions</a:t>
            </a:r>
          </a:p>
          <a:p>
            <a:pPr>
              <a:buNone/>
            </a:pPr>
            <a:r>
              <a:rPr lang="en-US" dirty="0" smtClean="0"/>
              <a:t>1.Treatment of myasthenia gravis</a:t>
            </a:r>
          </a:p>
          <a:p>
            <a:pPr>
              <a:buNone/>
            </a:pPr>
            <a:r>
              <a:rPr lang="en-US" dirty="0" smtClean="0"/>
              <a:t>2.Treatment of </a:t>
            </a:r>
            <a:r>
              <a:rPr lang="en-US" smtClean="0"/>
              <a:t>Organophosphorus poisoning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0984528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Last Slide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Reading List/Reference List</a:t>
            </a:r>
          </a:p>
          <a:p>
            <a:r>
              <a:rPr lang="en-US" smtClean="0"/>
              <a:t>K.D. Tripathi</a:t>
            </a:r>
          </a:p>
        </p:txBody>
      </p:sp>
    </p:spTree>
    <p:extLst>
      <p:ext uri="{BB962C8B-B14F-4D97-AF65-F5344CB8AC3E}">
        <p14:creationId xmlns:p14="http://schemas.microsoft.com/office/powerpoint/2010/main" val="1143311235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entaur" pitchFamily="18" charset="0"/>
              </a:rPr>
              <a:t>B) Irreversible inhibitors of </a:t>
            </a:r>
            <a:r>
              <a:rPr lang="en-US" dirty="0" err="1" smtClean="0">
                <a:latin typeface="Centaur" pitchFamily="18" charset="0"/>
              </a:rPr>
              <a:t>AChE</a:t>
            </a:r>
            <a:r>
              <a:rPr lang="en-US" dirty="0" smtClean="0">
                <a:latin typeface="Centaur" pitchFamily="18" charset="0"/>
              </a:rPr>
              <a:t>:- Induce irreversible inhibition of cholinesterase :-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>
                <a:latin typeface="Centaur" pitchFamily="18" charset="0"/>
              </a:rPr>
              <a:t>Organophosphates</a:t>
            </a:r>
            <a:r>
              <a:rPr lang="en-US" dirty="0" smtClean="0">
                <a:latin typeface="Centaur" pitchFamily="18" charset="0"/>
              </a:rPr>
              <a:t>                     </a:t>
            </a:r>
            <a:r>
              <a:rPr lang="en-US" b="1" u="sng" dirty="0" err="1" smtClean="0">
                <a:latin typeface="Centaur" pitchFamily="18" charset="0"/>
              </a:rPr>
              <a:t>Carbamates</a:t>
            </a:r>
            <a:endParaRPr lang="en-US" b="1" u="sng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Dyflos</a:t>
            </a:r>
            <a:r>
              <a:rPr lang="en-US" dirty="0" smtClean="0">
                <a:latin typeface="Centaur" pitchFamily="18" charset="0"/>
              </a:rPr>
              <a:t> (DFP)                            </a:t>
            </a:r>
            <a:r>
              <a:rPr lang="en-US" dirty="0" err="1" smtClean="0">
                <a:latin typeface="Centaur" pitchFamily="18" charset="0"/>
              </a:rPr>
              <a:t>Carbaryl</a:t>
            </a:r>
            <a:r>
              <a:rPr lang="en-US" dirty="0" smtClean="0">
                <a:latin typeface="Centaur" pitchFamily="18" charset="0"/>
              </a:rPr>
              <a:t>* (SEVIN)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Echothiophate</a:t>
            </a:r>
            <a:r>
              <a:rPr lang="en-US" dirty="0" smtClean="0">
                <a:latin typeface="Centaur" pitchFamily="18" charset="0"/>
              </a:rPr>
              <a:t>                       </a:t>
            </a:r>
            <a:r>
              <a:rPr lang="en-US" dirty="0" err="1" smtClean="0">
                <a:latin typeface="Centaur" pitchFamily="18" charset="0"/>
              </a:rPr>
              <a:t>Propoxur</a:t>
            </a:r>
            <a:r>
              <a:rPr lang="en-US" dirty="0" smtClean="0">
                <a:latin typeface="Centaur" pitchFamily="18" charset="0"/>
              </a:rPr>
              <a:t>* (BAYGON)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Malathion</a:t>
            </a:r>
            <a:r>
              <a:rPr lang="en-US" dirty="0" smtClean="0">
                <a:latin typeface="Centaur" pitchFamily="18" charset="0"/>
              </a:rPr>
              <a:t>*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Diazinon</a:t>
            </a:r>
            <a:r>
              <a:rPr lang="en-US" dirty="0" smtClean="0">
                <a:latin typeface="Centaur" pitchFamily="18" charset="0"/>
              </a:rPr>
              <a:t>* (TIK-20)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Tabun</a:t>
            </a:r>
            <a:r>
              <a:rPr lang="en-US" dirty="0" smtClean="0">
                <a:latin typeface="Centaur" pitchFamily="18" charset="0"/>
              </a:rPr>
              <a:t>£, </a:t>
            </a:r>
            <a:r>
              <a:rPr lang="en-US" dirty="0" err="1" smtClean="0">
                <a:latin typeface="Centaur" pitchFamily="18" charset="0"/>
              </a:rPr>
              <a:t>Sarin</a:t>
            </a:r>
            <a:r>
              <a:rPr lang="en-US" dirty="0" smtClean="0">
                <a:latin typeface="Centaur" pitchFamily="18" charset="0"/>
              </a:rPr>
              <a:t>£, </a:t>
            </a:r>
            <a:r>
              <a:rPr lang="en-US" dirty="0" err="1" smtClean="0">
                <a:latin typeface="Centaur" pitchFamily="18" charset="0"/>
              </a:rPr>
              <a:t>Soman</a:t>
            </a:r>
            <a:r>
              <a:rPr lang="en-US" dirty="0" smtClean="0">
                <a:latin typeface="Centaur" pitchFamily="18" charset="0"/>
              </a:rPr>
              <a:t>£</a:t>
            </a:r>
          </a:p>
        </p:txBody>
      </p:sp>
    </p:spTree>
    <p:extLst>
      <p:ext uri="{BB962C8B-B14F-4D97-AF65-F5344CB8AC3E}">
        <p14:creationId xmlns:p14="http://schemas.microsoft.com/office/powerpoint/2010/main" val="412999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latin typeface="Centaur" pitchFamily="18" charset="0"/>
                <a:ea typeface="+mn-ea"/>
                <a:cs typeface="+mn-cs"/>
              </a:rPr>
              <a:t>Reversible/Competitive inhibitors of </a:t>
            </a:r>
            <a:r>
              <a:rPr lang="en-US" sz="4800" dirty="0" err="1" smtClean="0">
                <a:latin typeface="Centaur" pitchFamily="18" charset="0"/>
                <a:ea typeface="+mn-ea"/>
                <a:cs typeface="+mn-cs"/>
              </a:rPr>
              <a:t>AChE</a:t>
            </a:r>
            <a:endParaRPr lang="en-US" sz="4800" dirty="0" smtClean="0">
              <a:latin typeface="Centaur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sz="4300" dirty="0" smtClean="0">
                <a:latin typeface="Centaur" pitchFamily="18" charset="0"/>
              </a:rPr>
              <a:t> </a:t>
            </a:r>
            <a:r>
              <a:rPr lang="en-US" sz="7400" b="1" dirty="0" smtClean="0">
                <a:latin typeface="Centaur" pitchFamily="18" charset="0"/>
              </a:rPr>
              <a:t>Structural resemblance to </a:t>
            </a:r>
            <a:r>
              <a:rPr lang="en-US" sz="7400" b="1" dirty="0" err="1" smtClean="0">
                <a:latin typeface="Centaur" pitchFamily="18" charset="0"/>
              </a:rPr>
              <a:t>ACh</a:t>
            </a:r>
            <a:endParaRPr lang="en-US" sz="7400" b="1" dirty="0" smtClean="0">
              <a:latin typeface="Centaur" pitchFamily="18" charset="0"/>
            </a:endParaRPr>
          </a:p>
          <a:p>
            <a:pPr>
              <a:buFontTx/>
              <a:buChar char="-"/>
            </a:pPr>
            <a:r>
              <a:rPr lang="en-US" sz="7400" dirty="0" smtClean="0">
                <a:latin typeface="Centaur" pitchFamily="18" charset="0"/>
              </a:rPr>
              <a:t>Ach is inactivated by combination with 2 sites on the enzyme cholinesterase:- </a:t>
            </a:r>
          </a:p>
          <a:p>
            <a:pPr>
              <a:buNone/>
            </a:pPr>
            <a:r>
              <a:rPr lang="en-US" sz="7400" b="1" dirty="0" smtClean="0">
                <a:latin typeface="Centaur" pitchFamily="18" charset="0"/>
              </a:rPr>
              <a:t>a)An anionic site</a:t>
            </a:r>
            <a:r>
              <a:rPr lang="en-US" sz="7400" dirty="0" smtClean="0">
                <a:latin typeface="Centaur" pitchFamily="18" charset="0"/>
              </a:rPr>
              <a:t>:-bearing a –</a:t>
            </a:r>
            <a:r>
              <a:rPr lang="en-US" sz="7400" dirty="0" err="1" smtClean="0">
                <a:latin typeface="Centaur" pitchFamily="18" charset="0"/>
              </a:rPr>
              <a:t>ve</a:t>
            </a:r>
            <a:r>
              <a:rPr lang="en-US" sz="7400" dirty="0" smtClean="0">
                <a:latin typeface="Centaur" pitchFamily="18" charset="0"/>
              </a:rPr>
              <a:t> charge which attracts the quaternary nitrogen atom (N+) of Ach</a:t>
            </a:r>
          </a:p>
          <a:p>
            <a:pPr>
              <a:buNone/>
            </a:pPr>
            <a:r>
              <a:rPr lang="en-US" sz="7400" b="1" dirty="0" smtClean="0">
                <a:latin typeface="Centaur" pitchFamily="18" charset="0"/>
              </a:rPr>
              <a:t>b)</a:t>
            </a:r>
            <a:r>
              <a:rPr lang="en-US" sz="7400" b="1" dirty="0" err="1" smtClean="0">
                <a:latin typeface="Centaur" pitchFamily="18" charset="0"/>
              </a:rPr>
              <a:t>Esteratic</a:t>
            </a:r>
            <a:r>
              <a:rPr lang="en-US" sz="7400" b="1" dirty="0" smtClean="0">
                <a:latin typeface="Centaur" pitchFamily="18" charset="0"/>
              </a:rPr>
              <a:t> site </a:t>
            </a:r>
            <a:r>
              <a:rPr lang="en-US" sz="7400" dirty="0" smtClean="0">
                <a:latin typeface="Centaur" pitchFamily="18" charset="0"/>
              </a:rPr>
              <a:t>:- attracts the carboxylic acid group (COOH) of </a:t>
            </a:r>
            <a:r>
              <a:rPr lang="en-US" sz="7400" dirty="0" err="1" smtClean="0">
                <a:latin typeface="Centaur" pitchFamily="18" charset="0"/>
              </a:rPr>
              <a:t>ACh</a:t>
            </a:r>
            <a:r>
              <a:rPr lang="en-US" sz="7400" dirty="0" smtClean="0">
                <a:latin typeface="Centaur" pitchFamily="18" charset="0"/>
              </a:rPr>
              <a:t> </a:t>
            </a:r>
          </a:p>
          <a:p>
            <a:pPr>
              <a:buNone/>
            </a:pPr>
            <a:endParaRPr lang="en-US" sz="7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7400" dirty="0" smtClean="0">
                <a:latin typeface="Centaur" pitchFamily="18" charset="0"/>
              </a:rPr>
              <a:t>* </a:t>
            </a:r>
            <a:r>
              <a:rPr lang="en-US" sz="7400" b="1" dirty="0" err="1" smtClean="0">
                <a:latin typeface="Centaur" pitchFamily="18" charset="0"/>
              </a:rPr>
              <a:t>Esteratic</a:t>
            </a:r>
            <a:r>
              <a:rPr lang="en-US" sz="7400" b="1" dirty="0" smtClean="0">
                <a:latin typeface="Centaur" pitchFamily="18" charset="0"/>
              </a:rPr>
              <a:t> site is acetylated </a:t>
            </a:r>
            <a:r>
              <a:rPr lang="en-US" sz="7400" b="1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7400" b="1" dirty="0" smtClean="0">
                <a:latin typeface="Centaur" pitchFamily="18" charset="0"/>
              </a:rPr>
              <a:t>splitting off of </a:t>
            </a:r>
            <a:r>
              <a:rPr lang="en-US" sz="7400" b="1" dirty="0" err="1" smtClean="0">
                <a:latin typeface="Centaur" pitchFamily="18" charset="0"/>
              </a:rPr>
              <a:t>choline</a:t>
            </a:r>
            <a:endParaRPr lang="en-US" sz="7400" b="1" dirty="0" smtClean="0">
              <a:latin typeface="Centaur" pitchFamily="18" charset="0"/>
            </a:endParaRPr>
          </a:p>
          <a:p>
            <a:pPr>
              <a:buNone/>
            </a:pPr>
            <a:endParaRPr lang="en-US" sz="7400" dirty="0" smtClean="0">
              <a:latin typeface="Centaur" pitchFamily="18" charset="0"/>
            </a:endParaRPr>
          </a:p>
          <a:p>
            <a:pPr>
              <a:buNone/>
            </a:pPr>
            <a:r>
              <a:rPr lang="en-US" sz="5000" dirty="0" smtClean="0"/>
              <a:t> </a:t>
            </a:r>
            <a:endParaRPr lang="en-US" sz="5000" dirty="0"/>
          </a:p>
        </p:txBody>
      </p:sp>
      <p:pic>
        <p:nvPicPr>
          <p:cNvPr id="2050" name="Picture 2" descr="C:\Users\Piyush\Documents\Raj personal\Buisness card\download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00200"/>
            <a:ext cx="4038600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35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Acetly</a:t>
            </a:r>
            <a:r>
              <a:rPr lang="en-US" dirty="0" smtClean="0">
                <a:latin typeface="Centaur" pitchFamily="18" charset="0"/>
              </a:rPr>
              <a:t> group combined with </a:t>
            </a:r>
          </a:p>
          <a:p>
            <a:pPr>
              <a:buNone/>
            </a:pPr>
            <a:r>
              <a:rPr lang="en-US" dirty="0" err="1" smtClean="0">
                <a:latin typeface="Centaur" pitchFamily="18" charset="0"/>
              </a:rPr>
              <a:t>esteratic</a:t>
            </a:r>
            <a:r>
              <a:rPr lang="en-US" dirty="0" smtClean="0">
                <a:latin typeface="Centaur" pitchFamily="18" charset="0"/>
              </a:rPr>
              <a:t> site is immediately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removed as a result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hydrolysis forming acetic acid</a:t>
            </a:r>
          </a:p>
          <a:p>
            <a:pPr>
              <a:buNone/>
            </a:pPr>
            <a:endParaRPr lang="en-US" dirty="0" smtClean="0">
              <a:latin typeface="Centaur" pitchFamily="18" charset="0"/>
            </a:endParaRP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This sets the </a:t>
            </a:r>
            <a:r>
              <a:rPr lang="en-US" dirty="0" err="1" smtClean="0">
                <a:latin typeface="Centaur" pitchFamily="18" charset="0"/>
              </a:rPr>
              <a:t>esteratic</a:t>
            </a:r>
            <a:r>
              <a:rPr lang="en-US" dirty="0" smtClean="0">
                <a:latin typeface="Centaur" pitchFamily="18" charset="0"/>
              </a:rPr>
              <a:t> site of </a:t>
            </a:r>
          </a:p>
          <a:p>
            <a:pPr>
              <a:buNone/>
            </a:pPr>
            <a:r>
              <a:rPr lang="en-US" dirty="0" smtClean="0">
                <a:latin typeface="Centaur" pitchFamily="18" charset="0"/>
              </a:rPr>
              <a:t>the enzyme free for further inactivation of </a:t>
            </a:r>
            <a:r>
              <a:rPr lang="en-US" dirty="0" err="1" smtClean="0">
                <a:latin typeface="Centaur" pitchFamily="18" charset="0"/>
              </a:rPr>
              <a:t>ACh</a:t>
            </a:r>
            <a:r>
              <a:rPr lang="en-US" dirty="0" smtClean="0">
                <a:latin typeface="Centaur" pitchFamily="18" charset="0"/>
              </a:rPr>
              <a:t>   </a:t>
            </a:r>
          </a:p>
          <a:p>
            <a:endParaRPr lang="en-US" dirty="0"/>
          </a:p>
        </p:txBody>
      </p:sp>
      <p:pic>
        <p:nvPicPr>
          <p:cNvPr id="9" name="Picture 2" descr="C:\Users\Piyush\Documents\Raj personal\Buisness card\download (1)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91112" y="990600"/>
            <a:ext cx="3748088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Due to their resemblance, reversible </a:t>
            </a:r>
            <a:r>
              <a:rPr lang="en-US" sz="2400" dirty="0" err="1" smtClean="0">
                <a:latin typeface="Centaur" pitchFamily="18" charset="0"/>
              </a:rPr>
              <a:t>AChE</a:t>
            </a:r>
            <a:r>
              <a:rPr lang="en-US" sz="2400" dirty="0" smtClean="0">
                <a:latin typeface="Centaur" pitchFamily="18" charset="0"/>
              </a:rPr>
              <a:t> combine to anionic and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cholinesterase like </a:t>
            </a:r>
            <a:r>
              <a:rPr lang="en-US" sz="2400" dirty="0" err="1" smtClean="0">
                <a:latin typeface="Centaur" pitchFamily="18" charset="0"/>
              </a:rPr>
              <a:t>ACh</a:t>
            </a: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Complex with 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of </a:t>
            </a:r>
            <a:r>
              <a:rPr lang="en-US" sz="2400" dirty="0" smtClean="0">
                <a:latin typeface="Centaur" pitchFamily="18" charset="0"/>
              </a:rPr>
              <a:t>anticholinesterase 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&lt;</a:t>
            </a:r>
            <a:r>
              <a:rPr lang="en-US" sz="2400" dirty="0" smtClean="0">
                <a:latin typeface="Centaur" pitchFamily="18" charset="0"/>
              </a:rPr>
              <a:t> readily </a:t>
            </a:r>
            <a:r>
              <a:rPr lang="en-US" sz="2400" dirty="0" err="1" smtClean="0">
                <a:latin typeface="Centaur" pitchFamily="18" charset="0"/>
              </a:rPr>
              <a:t>hydrolysed</a:t>
            </a:r>
            <a:r>
              <a:rPr lang="en-US" sz="2400" dirty="0" smtClean="0">
                <a:latin typeface="Centaur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than acetyl-</a:t>
            </a:r>
            <a:r>
              <a:rPr lang="en-US" sz="2400" dirty="0" err="1" smtClean="0">
                <a:latin typeface="Centaur" pitchFamily="18" charset="0"/>
              </a:rPr>
              <a:t>esteratic</a:t>
            </a:r>
            <a:r>
              <a:rPr lang="en-US" sz="2400" dirty="0" smtClean="0">
                <a:latin typeface="Centaur" pitchFamily="18" charset="0"/>
              </a:rPr>
              <a:t> site complex formed with Ach</a:t>
            </a:r>
            <a:r>
              <a:rPr lang="en-US" sz="2400" dirty="0" smtClean="0">
                <a:latin typeface="Centaur" pitchFamily="18" charset="0"/>
                <a:sym typeface="Wingdings" pitchFamily="2" charset="2"/>
              </a:rPr>
              <a:t>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entaur" pitchFamily="18" charset="0"/>
              </a:rPr>
              <a:t>Temporary inhibition of the enzyme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*</a:t>
            </a:r>
            <a:r>
              <a:rPr lang="en-US" sz="2400" b="1" dirty="0" err="1" smtClean="0">
                <a:latin typeface="Centaur" pitchFamily="18" charset="0"/>
              </a:rPr>
              <a:t>Edrophonium</a:t>
            </a:r>
            <a:r>
              <a:rPr lang="en-US" sz="2400" b="1" dirty="0" smtClean="0">
                <a:latin typeface="Centaur" pitchFamily="18" charset="0"/>
              </a:rPr>
              <a:t> </a:t>
            </a:r>
            <a:r>
              <a:rPr lang="en-US" sz="2400" dirty="0" smtClean="0">
                <a:latin typeface="Centaur" pitchFamily="18" charset="0"/>
              </a:rPr>
              <a:t>forms reversible complex only with anionic site &amp; hence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latin typeface="Centaur" pitchFamily="18" charset="0"/>
              </a:rPr>
              <a:t>has shortest action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  <a:p>
            <a:pPr>
              <a:lnSpc>
                <a:spcPct val="90000"/>
              </a:lnSpc>
              <a:buNone/>
            </a:pPr>
            <a:endParaRPr lang="en-US" sz="2400" dirty="0" smtClean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6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2248</Words>
  <Application>Microsoft Office PowerPoint</Application>
  <PresentationFormat>On-screen Show (4:3)</PresentationFormat>
  <Paragraphs>404</Paragraphs>
  <Slides>53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ITS Dental College, Greater Noida</vt:lpstr>
      <vt:lpstr>Lecture Objectives &amp; Learning Outcomes</vt:lpstr>
      <vt:lpstr>Role of AChE…..</vt:lpstr>
      <vt:lpstr>How are they diff from directly acting parasympathomimetics?</vt:lpstr>
      <vt:lpstr>Types</vt:lpstr>
      <vt:lpstr>PowerPoint Presentation</vt:lpstr>
      <vt:lpstr>Reversible/Competitive inhibitors of AChE</vt:lpstr>
      <vt:lpstr>PowerPoint Presentation</vt:lpstr>
      <vt:lpstr>PowerPoint Presentation</vt:lpstr>
      <vt:lpstr>Irreversible inhibitors of AChE</vt:lpstr>
      <vt:lpstr>PowerPoint Presentation</vt:lpstr>
      <vt:lpstr>Reactivation time of ACh</vt:lpstr>
      <vt:lpstr>Aging of enzyme</vt:lpstr>
      <vt:lpstr>PHARMACOLOGICAL ACTIONS</vt:lpstr>
      <vt:lpstr>Actions</vt:lpstr>
      <vt:lpstr>PowerPoint Presentation</vt:lpstr>
      <vt:lpstr>PowerPoint Presentation</vt:lpstr>
      <vt:lpstr>PHARMACOKINETICS </vt:lpstr>
      <vt:lpstr>INDIVIDUAL COMPOUNDS</vt:lpstr>
      <vt:lpstr>Centrally acting Ach for T/t of AD</vt:lpstr>
      <vt:lpstr>Contraindications</vt:lpstr>
      <vt:lpstr>USES</vt:lpstr>
      <vt:lpstr>PowerPoint Presentation</vt:lpstr>
      <vt:lpstr>PowerPoint Presentation</vt:lpstr>
      <vt:lpstr>PowerPoint Presentation</vt:lpstr>
      <vt:lpstr>Therapeutic status of Ach in glaucoma</vt:lpstr>
      <vt:lpstr>PowerPoint Presentation</vt:lpstr>
      <vt:lpstr>Myasthenia gravis</vt:lpstr>
      <vt:lpstr>PowerPoint Presentation</vt:lpstr>
      <vt:lpstr>PowerPoint Presentation</vt:lpstr>
      <vt:lpstr>T/t</vt:lpstr>
      <vt:lpstr>Immunosuppresants in MG</vt:lpstr>
      <vt:lpstr>PowerPoint Presentation</vt:lpstr>
      <vt:lpstr>PowerPoint Presentation</vt:lpstr>
      <vt:lpstr>Myasthenic crisis</vt:lpstr>
      <vt:lpstr>Cholinergic weakness</vt:lpstr>
      <vt:lpstr>Diagnostic tests for myasthenia gravis </vt:lpstr>
      <vt:lpstr>Other Uses</vt:lpstr>
      <vt:lpstr>PowerPoint Presentation</vt:lpstr>
      <vt:lpstr>PowerPoint Presentation</vt:lpstr>
      <vt:lpstr>ANTICHOLINESTERASE POISONING</vt:lpstr>
      <vt:lpstr>PowerPoint Presentation</vt:lpstr>
      <vt:lpstr>PowerPoint Presentation</vt:lpstr>
      <vt:lpstr>Treatment </vt:lpstr>
      <vt:lpstr>PowerPoint Presentation</vt:lpstr>
      <vt:lpstr>PowerPoint Presentation</vt:lpstr>
      <vt:lpstr>Pralidoxime contraindicated in carbamate poisoning? </vt:lpstr>
      <vt:lpstr>PowerPoint Presentation</vt:lpstr>
      <vt:lpstr>PowerPoint Presentation</vt:lpstr>
      <vt:lpstr>Status of Pralidoxime:-</vt:lpstr>
      <vt:lpstr>2nd Last Slide</vt:lpstr>
      <vt:lpstr>Last Slide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ITS Dental College, Greater Noida</dc:title>
  <dc:creator>Piyush</dc:creator>
  <cp:lastModifiedBy>Piyush</cp:lastModifiedBy>
  <cp:revision>5</cp:revision>
  <dcterms:created xsi:type="dcterms:W3CDTF">2020-01-28T05:30:42Z</dcterms:created>
  <dcterms:modified xsi:type="dcterms:W3CDTF">2020-06-16T07:27:48Z</dcterms:modified>
</cp:coreProperties>
</file>