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9" r:id="rId9"/>
    <p:sldId id="268" r:id="rId10"/>
    <p:sldId id="264" r:id="rId11"/>
    <p:sldId id="285" r:id="rId12"/>
    <p:sldId id="270" r:id="rId13"/>
    <p:sldId id="271" r:id="rId14"/>
    <p:sldId id="286" r:id="rId15"/>
    <p:sldId id="279" r:id="rId16"/>
    <p:sldId id="287" r:id="rId17"/>
    <p:sldId id="282" r:id="rId18"/>
    <p:sldId id="284" r:id="rId19"/>
    <p:sldId id="272" r:id="rId20"/>
    <p:sldId id="277" r:id="rId21"/>
    <p:sldId id="278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C2E275-EDB8-4731-BA6C-5AF3C1DCCF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3950" y="3659188"/>
            <a:ext cx="4210050" cy="3198812"/>
          </a:xfrm>
          <a:prstGeom prst="rect">
            <a:avLst/>
          </a:prstGeom>
          <a:noFill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 r="32169"/>
          <a:stretch>
            <a:fillRect/>
          </a:stretch>
        </p:blipFill>
        <p:spPr bwMode="auto">
          <a:xfrm>
            <a:off x="2971800" y="3659188"/>
            <a:ext cx="2895600" cy="3198812"/>
          </a:xfrm>
          <a:prstGeom prst="rect">
            <a:avLst/>
          </a:prstGeom>
          <a:noFill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/>
          <a:srcRect l="12749" t="14998" r="19257"/>
          <a:stretch>
            <a:fillRect/>
          </a:stretch>
        </p:blipFill>
        <p:spPr bwMode="auto">
          <a:xfrm>
            <a:off x="0" y="3657600"/>
            <a:ext cx="3124200" cy="3200400"/>
          </a:xfrm>
          <a:prstGeom prst="rect">
            <a:avLst/>
          </a:prstGeom>
          <a:noFill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/>
          <a:srcRect r="10027"/>
          <a:stretch>
            <a:fillRect/>
          </a:stretch>
        </p:blipFill>
        <p:spPr bwMode="auto">
          <a:xfrm>
            <a:off x="4756150" y="0"/>
            <a:ext cx="4387850" cy="3656013"/>
          </a:xfrm>
          <a:prstGeom prst="rect">
            <a:avLst/>
          </a:prstGeom>
          <a:noFill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4760913" cy="3656013"/>
          </a:xfrm>
          <a:prstGeom prst="rect">
            <a:avLst/>
          </a:prstGeom>
          <a:noFill/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0" y="2971800"/>
            <a:ext cx="59436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51" charset="0"/>
              </a:rPr>
              <a:t>antihistamines</a:t>
            </a:r>
            <a:endParaRPr lang="en-US" dirty="0">
              <a:latin typeface="Impact" pitchFamily="51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7010400" y="4818063"/>
            <a:ext cx="2057400" cy="249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  <a:latin typeface="Impact" pitchFamily="51" charset="0"/>
              </a:rPr>
              <a:t>katherine hall</a:t>
            </a:r>
          </a:p>
          <a:p>
            <a:pPr algn="r"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  <a:latin typeface="Impact" pitchFamily="51" charset="0"/>
              </a:rPr>
              <a:t>medicinal chemistry</a:t>
            </a:r>
          </a:p>
          <a:p>
            <a:pPr algn="r"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  <a:latin typeface="Impact" pitchFamily="51" charset="0"/>
              </a:rPr>
              <a:t>april 10, 2007</a:t>
            </a: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Impact" pitchFamily="51" charset="0"/>
              </a:rPr>
              <a:t>Allergies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24400" y="3505200"/>
            <a:ext cx="3810000" cy="533400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sz="2800"/>
              <a:t>Structure of Histamine</a:t>
            </a:r>
          </a:p>
        </p:txBody>
      </p:sp>
      <p:pic>
        <p:nvPicPr>
          <p:cNvPr id="9221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00600" y="1752600"/>
            <a:ext cx="3810000" cy="1852613"/>
          </a:xfrm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676400"/>
            <a:ext cx="3563938" cy="274161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33400" y="44196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/>
              <a:t>Mast Cells</a:t>
            </a:r>
            <a:endParaRPr lang="en-US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724400" y="4114800"/>
            <a:ext cx="4191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/>
              <a:t>When it is released, histamine causes inflammation by increasing vasodilation, capillary permeability, causing smooth muscle contraction, mucus secretion, and parasympathetic nerve stimulation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04800" y="5029200"/>
            <a:ext cx="411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/>
              <a:t>Histamine is distributed in Mast Cells in all peripheral tissues of the body and basophils, which circulate in the blood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Piyush\Documents\ITS\Interesting Facts\58ce14c9625ad38323798efc0c3cb10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762000"/>
            <a:ext cx="57150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/>
              <a:t>First Generation Antihistamines</a:t>
            </a:r>
          </a:p>
        </p:txBody>
      </p:sp>
      <p:sp>
        <p:nvSpPr>
          <p:cNvPr id="10752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228600" y="1905000"/>
            <a:ext cx="861695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Small, </a:t>
            </a:r>
            <a:r>
              <a:rPr lang="en-US" sz="2000" dirty="0" err="1" smtClean="0"/>
              <a:t>lipophilic</a:t>
            </a:r>
            <a:r>
              <a:rPr lang="en-US" sz="2000" dirty="0" smtClean="0"/>
              <a:t> molecules that could cross the BBB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Not specific to the H1 receptor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i="1" dirty="0" smtClean="0"/>
              <a:t>HIGHLY SEDATIVE:-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err="1" smtClean="0"/>
              <a:t>Diphenhydramine</a:t>
            </a:r>
            <a:r>
              <a:rPr lang="en-US" sz="2000" dirty="0" smtClean="0"/>
              <a:t>, </a:t>
            </a:r>
            <a:r>
              <a:rPr lang="en-US" sz="2000" dirty="0" err="1" smtClean="0"/>
              <a:t>Promethazine</a:t>
            </a: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i="1" dirty="0" smtClean="0"/>
              <a:t>MODERATELY SEDATIVEL:-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err="1" smtClean="0"/>
              <a:t>Pheniramine</a:t>
            </a:r>
            <a:r>
              <a:rPr lang="en-US" sz="2000" dirty="0" smtClean="0"/>
              <a:t>, </a:t>
            </a:r>
            <a:r>
              <a:rPr lang="en-US" sz="2000" dirty="0" err="1" smtClean="0"/>
              <a:t>Meclizine</a:t>
            </a:r>
            <a:r>
              <a:rPr lang="en-US" sz="2000" dirty="0" smtClean="0"/>
              <a:t>, </a:t>
            </a:r>
            <a:r>
              <a:rPr lang="en-US" sz="2000" dirty="0" err="1" smtClean="0"/>
              <a:t>Cinnarizine</a:t>
            </a: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i="1" dirty="0" smtClean="0"/>
              <a:t>MILD SEDATIVE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err="1" smtClean="0"/>
              <a:t>Chlorpheniramine</a:t>
            </a:r>
            <a:r>
              <a:rPr lang="en-US" sz="2000" dirty="0" smtClean="0"/>
              <a:t>, </a:t>
            </a:r>
            <a:r>
              <a:rPr lang="en-US" sz="2000" dirty="0" err="1" smtClean="0"/>
              <a:t>Clemastine</a:t>
            </a:r>
            <a:endParaRPr lang="en-US" sz="2000" dirty="0" smtClean="0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0"/>
            <a:ext cx="41148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/>
              <a:t>Second Generation Antihistamines</a:t>
            </a:r>
          </a:p>
        </p:txBody>
      </p:sp>
      <p:sp>
        <p:nvSpPr>
          <p:cNvPr id="108547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Modifications :- Eliminate side effects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More selective for peripheral H1 receptors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Examples: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i="1" dirty="0" err="1" smtClean="0">
                <a:solidFill>
                  <a:srgbClr val="FF0000"/>
                </a:solidFill>
              </a:rPr>
              <a:t>Terfenadine</a:t>
            </a:r>
            <a:r>
              <a:rPr lang="en-US" sz="2400" i="1" dirty="0" smtClean="0">
                <a:solidFill>
                  <a:srgbClr val="FF0000"/>
                </a:solidFill>
              </a:rPr>
              <a:t>(banned)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i="1" dirty="0" err="1" smtClean="0"/>
              <a:t>loratadine</a:t>
            </a:r>
            <a:r>
              <a:rPr lang="en-US" sz="2400" i="1" dirty="0" smtClean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i="1" dirty="0" err="1" smtClean="0"/>
              <a:t>cetirizine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mizolastine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solidFill>
                  <a:srgbClr val="FF0000"/>
                </a:solidFill>
              </a:rPr>
              <a:t>Astemizole</a:t>
            </a:r>
            <a:r>
              <a:rPr lang="en-US" sz="2400" dirty="0" smtClean="0">
                <a:solidFill>
                  <a:srgbClr val="FF0000"/>
                </a:solidFill>
              </a:rPr>
              <a:t>(banned)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i="1" dirty="0" err="1" smtClean="0"/>
              <a:t>Ebastine</a:t>
            </a:r>
            <a:endParaRPr lang="en-US" sz="2400" i="1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2400" i="1" dirty="0" err="1" smtClean="0"/>
              <a:t>Rupatadine</a:t>
            </a:r>
            <a:endParaRPr lang="en-US" sz="2400" i="1" dirty="0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4855368"/>
            <a:ext cx="56769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Terfenadine</a:t>
            </a:r>
            <a:r>
              <a:rPr lang="en-US" dirty="0" smtClean="0"/>
              <a:t> &amp; </a:t>
            </a:r>
            <a:r>
              <a:rPr lang="en-US" dirty="0" err="1" smtClean="0"/>
              <a:t>Astemizole</a:t>
            </a:r>
            <a:r>
              <a:rPr lang="en-US" dirty="0" smtClean="0"/>
              <a:t>:- Withdrawn due to </a:t>
            </a:r>
          </a:p>
          <a:p>
            <a:pPr>
              <a:buNone/>
            </a:pPr>
            <a:r>
              <a:rPr lang="en-US" dirty="0" smtClean="0"/>
              <a:t>several death due to </a:t>
            </a:r>
            <a:r>
              <a:rPr lang="en-US" dirty="0" err="1" smtClean="0"/>
              <a:t>torsades</a:t>
            </a:r>
            <a:r>
              <a:rPr lang="en-US" dirty="0" smtClean="0"/>
              <a:t> de pointes with </a:t>
            </a:r>
          </a:p>
          <a:p>
            <a:pPr>
              <a:buNone/>
            </a:pPr>
            <a:r>
              <a:rPr lang="en-US" dirty="0" smtClean="0"/>
              <a:t>high doses or with enzyme inhibitors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 of 2</a:t>
            </a:r>
            <a:r>
              <a:rPr lang="en-US" baseline="30000" dirty="0" smtClean="0"/>
              <a:t>nd</a:t>
            </a:r>
            <a:r>
              <a:rPr lang="en-US" dirty="0" smtClean="0"/>
              <a:t>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1.Absence of CNS depressant property</a:t>
            </a:r>
          </a:p>
          <a:p>
            <a:pPr>
              <a:buNone/>
            </a:pPr>
            <a:r>
              <a:rPr lang="en-US" dirty="0" smtClean="0"/>
              <a:t>2.Higher H1 selectivity:- no </a:t>
            </a:r>
            <a:r>
              <a:rPr lang="en-US" dirty="0" err="1" smtClean="0"/>
              <a:t>anticholinergic</a:t>
            </a:r>
            <a:r>
              <a:rPr lang="en-US" dirty="0" smtClean="0"/>
              <a:t> 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DISADANTAGE</a:t>
            </a:r>
          </a:p>
          <a:p>
            <a:pPr>
              <a:buNone/>
            </a:pPr>
            <a:r>
              <a:rPr lang="en-US" dirty="0" smtClean="0"/>
              <a:t>Poor </a:t>
            </a:r>
            <a:r>
              <a:rPr lang="en-US" dirty="0" err="1" smtClean="0"/>
              <a:t>antipruritic</a:t>
            </a:r>
            <a:r>
              <a:rPr lang="en-US" dirty="0" smtClean="0"/>
              <a:t>, </a:t>
            </a:r>
            <a:r>
              <a:rPr lang="en-US" dirty="0" err="1" smtClean="0"/>
              <a:t>antiemetic,antitussive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of anti-histaminic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1.Antagonism to histamine </a:t>
            </a:r>
          </a:p>
          <a:p>
            <a:pPr>
              <a:buNone/>
            </a:pPr>
            <a:r>
              <a:rPr lang="en-US" dirty="0" smtClean="0"/>
              <a:t>2.Anti-allergic</a:t>
            </a:r>
          </a:p>
          <a:p>
            <a:pPr>
              <a:buNone/>
            </a:pPr>
            <a:r>
              <a:rPr lang="en-US" dirty="0" smtClean="0"/>
              <a:t>3.CNS:-older drugs produced CNS depression </a:t>
            </a:r>
            <a:r>
              <a:rPr lang="en-US" dirty="0" err="1" smtClean="0"/>
              <a:t>becoz</a:t>
            </a:r>
            <a:r>
              <a:rPr lang="en-US" dirty="0" smtClean="0"/>
              <a:t> of their ability to cross the BBB</a:t>
            </a:r>
          </a:p>
          <a:p>
            <a:pPr>
              <a:buNone/>
            </a:pPr>
            <a:r>
              <a:rPr lang="en-US" dirty="0" smtClean="0"/>
              <a:t>4.Some are effective in preventing motion sickness</a:t>
            </a:r>
          </a:p>
          <a:p>
            <a:pPr>
              <a:buNone/>
            </a:pPr>
            <a:r>
              <a:rPr lang="en-US" dirty="0" smtClean="0"/>
              <a:t>5.Anti-cholinergic:- Anti-muscarinic action of ACH, &lt; with 2</a:t>
            </a:r>
            <a:r>
              <a:rPr lang="en-US" baseline="30000" dirty="0" smtClean="0"/>
              <a:t>nd</a:t>
            </a:r>
            <a:r>
              <a:rPr lang="en-US" dirty="0" smtClean="0"/>
              <a:t> gen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Impact" pitchFamily="51" charset="0"/>
              </a:rPr>
              <a:t>Clinical Uses of Antihistamines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76400"/>
            <a:ext cx="777240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Allergic rhinitis (common cold)</a:t>
            </a:r>
          </a:p>
          <a:p>
            <a:pPr>
              <a:lnSpc>
                <a:spcPct val="90000"/>
              </a:lnSpc>
            </a:pPr>
            <a:r>
              <a:rPr lang="en-US" sz="2800"/>
              <a:t>Allergic conjunctivitis (pink eye)</a:t>
            </a:r>
          </a:p>
          <a:p>
            <a:pPr>
              <a:lnSpc>
                <a:spcPct val="90000"/>
              </a:lnSpc>
            </a:pPr>
            <a:r>
              <a:rPr lang="en-US" sz="2800"/>
              <a:t>Allergic dermatological conditions</a:t>
            </a:r>
          </a:p>
          <a:p>
            <a:pPr>
              <a:lnSpc>
                <a:spcPct val="90000"/>
              </a:lnSpc>
            </a:pPr>
            <a:r>
              <a:rPr lang="en-US" sz="2800"/>
              <a:t>Urticaria (hives)</a:t>
            </a:r>
          </a:p>
          <a:p>
            <a:pPr>
              <a:lnSpc>
                <a:spcPct val="90000"/>
              </a:lnSpc>
            </a:pPr>
            <a:r>
              <a:rPr lang="en-US" sz="2800"/>
              <a:t>Angioedema (swelling of the skin)</a:t>
            </a:r>
          </a:p>
          <a:p>
            <a:pPr>
              <a:lnSpc>
                <a:spcPct val="90000"/>
              </a:lnSpc>
            </a:pPr>
            <a:r>
              <a:rPr lang="en-US" sz="2800"/>
              <a:t>Puritus (atopic dermatitis, insect bites)</a:t>
            </a:r>
          </a:p>
          <a:p>
            <a:pPr>
              <a:lnSpc>
                <a:spcPct val="90000"/>
              </a:lnSpc>
            </a:pPr>
            <a:r>
              <a:rPr lang="en-US" sz="2800"/>
              <a:t>Anaphylactic reactions (severe allergies)</a:t>
            </a:r>
          </a:p>
          <a:p>
            <a:pPr>
              <a:lnSpc>
                <a:spcPct val="90000"/>
              </a:lnSpc>
            </a:pPr>
            <a:r>
              <a:rPr lang="en-US" sz="2800"/>
              <a:t>Nausea and vomiting (first generation H</a:t>
            </a:r>
            <a:r>
              <a:rPr lang="en-US" sz="2800" baseline="-25000"/>
              <a:t>1</a:t>
            </a:r>
            <a:r>
              <a:rPr lang="en-US" sz="2800"/>
              <a:t>-antihistamines)</a:t>
            </a:r>
          </a:p>
          <a:p>
            <a:pPr>
              <a:lnSpc>
                <a:spcPct val="90000"/>
              </a:lnSpc>
            </a:pPr>
            <a:r>
              <a:rPr lang="en-US" sz="2800"/>
              <a:t>Sedation (first generation H</a:t>
            </a:r>
            <a:r>
              <a:rPr lang="en-US" sz="2800" baseline="-25000"/>
              <a:t>1</a:t>
            </a:r>
            <a:r>
              <a:rPr lang="en-US" sz="2800"/>
              <a:t>-antihistamines)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24625" y="1524000"/>
            <a:ext cx="2619375" cy="1514475"/>
          </a:xfrm>
          <a:prstGeom prst="rect">
            <a:avLst/>
          </a:prstGeom>
          <a:noFill/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-76200" y="6659563"/>
            <a:ext cx="487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http://www2.nphs.wales.nhs.uk/icds/documents/conjunctivitis2.jpg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6488" y="3048000"/>
            <a:ext cx="1687512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Cough</a:t>
            </a:r>
          </a:p>
          <a:p>
            <a:r>
              <a:rPr lang="en-US" dirty="0" smtClean="0"/>
              <a:t>Vertigo:-</a:t>
            </a:r>
            <a:r>
              <a:rPr lang="en-US" dirty="0" err="1" smtClean="0"/>
              <a:t>Cinnarizine</a:t>
            </a:r>
            <a:r>
              <a:rPr lang="en-US" dirty="0" smtClean="0"/>
              <a:t> (additional anti-5HT,anti-cholinergic,sedative, </a:t>
            </a:r>
            <a:r>
              <a:rPr lang="en-US" dirty="0" err="1" smtClean="0"/>
              <a:t>vasodilatory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Inhibits vestibular sensory nuclei in inner ear, suppresses postrotatory labyrinthine reflexes by reducing stimulated influx of Ca from </a:t>
            </a:r>
            <a:r>
              <a:rPr lang="en-US" dirty="0" err="1" smtClean="0"/>
              <a:t>endolymph</a:t>
            </a:r>
            <a:r>
              <a:rPr lang="en-US" dirty="0" smtClean="0"/>
              <a:t> into vestibular sensory cells </a:t>
            </a:r>
          </a:p>
        </p:txBody>
      </p:sp>
      <p:sp>
        <p:nvSpPr>
          <p:cNvPr id="4" name="Down Arrow 3"/>
          <p:cNvSpPr/>
          <p:nvPr/>
        </p:nvSpPr>
        <p:spPr>
          <a:xfrm>
            <a:off x="3581400" y="28956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/>
              <a:t>“Next” Generation Antihistamines</a:t>
            </a:r>
          </a:p>
        </p:txBody>
      </p:sp>
      <p:sp>
        <p:nvSpPr>
          <p:cNvPr id="10957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Metabolite derivatives or active enantiomers of existing drugs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Safer, faster acting or more potent than Second Generation drugs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Examples: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Fexofenadine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Desloratadine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Levocetirizine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/>
          </a:p>
        </p:txBody>
      </p:sp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953000"/>
            <a:ext cx="27432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267200"/>
            <a:ext cx="182880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8" descr="Picture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3429000"/>
            <a:ext cx="28194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ntihistamines char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0" y="0"/>
            <a:ext cx="9144000" cy="6985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Histamine:-tissue amine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Storage:- Mast cells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Present:-skin, gastric and intestinal mucosa, </a:t>
            </a:r>
          </a:p>
          <a:p>
            <a:pPr>
              <a:buNone/>
            </a:pPr>
            <a:r>
              <a:rPr lang="en-US" dirty="0" smtClean="0"/>
              <a:t>lungs, liver &amp; placenta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Receptors:-H1,H2,H3,H4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S.E.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CNS:- Sedation, diminished alertness &amp; </a:t>
            </a:r>
          </a:p>
          <a:p>
            <a:pPr algn="just">
              <a:buNone/>
            </a:pPr>
            <a:r>
              <a:rPr lang="en-US" dirty="0" smtClean="0"/>
              <a:t>concentration, motor </a:t>
            </a:r>
            <a:r>
              <a:rPr lang="en-US" dirty="0" err="1" smtClean="0"/>
              <a:t>incordination</a:t>
            </a:r>
            <a:r>
              <a:rPr lang="en-US" dirty="0" smtClean="0"/>
              <a:t>, fatigue, </a:t>
            </a:r>
          </a:p>
          <a:p>
            <a:pPr algn="just">
              <a:buNone/>
            </a:pPr>
            <a:r>
              <a:rPr lang="en-US" dirty="0" smtClean="0"/>
              <a:t>Sleepy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Tests</a:t>
            </a:r>
            <a:r>
              <a:rPr lang="en-US" b="1" dirty="0" smtClean="0">
                <a:solidFill>
                  <a:srgbClr val="FF0000"/>
                </a:solidFill>
              </a:rPr>
              <a:t>:- Impaired psychomotor function</a:t>
            </a:r>
          </a:p>
          <a:p>
            <a:pPr algn="just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Caution:- Refrain from driving or machinery 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work requiring constant attention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Regular use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avoided in children due to CNS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depression interfering with learning,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academics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Piyush\Documents\ITS\Study ideas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28600"/>
            <a:ext cx="2981325" cy="1533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Anti-cholinergic:- dry mouth, alteration of bowel movements, urinary </a:t>
            </a:r>
            <a:r>
              <a:rPr lang="en-US" dirty="0" err="1" smtClean="0"/>
              <a:t>hesistancy</a:t>
            </a:r>
            <a:r>
              <a:rPr lang="en-US" dirty="0" smtClean="0"/>
              <a:t>, blurred vision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Overdose:- Central excitation, tremors, hallucinations, muscular </a:t>
            </a:r>
            <a:r>
              <a:rPr lang="en-US" dirty="0" err="1" smtClean="0"/>
              <a:t>incordination</a:t>
            </a:r>
            <a:r>
              <a:rPr lang="en-US" dirty="0" smtClean="0"/>
              <a:t>, </a:t>
            </a:r>
            <a:r>
              <a:rPr lang="en-US" dirty="0" err="1" smtClean="0"/>
              <a:t>convulsions,hypotension,fever,respiratory</a:t>
            </a:r>
            <a:r>
              <a:rPr lang="en-US" dirty="0" smtClean="0"/>
              <a:t> failure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It well established that </a:t>
            </a:r>
            <a:r>
              <a:rPr lang="en-US" dirty="0" err="1" smtClean="0"/>
              <a:t>leukotrienes</a:t>
            </a:r>
            <a:r>
              <a:rPr lang="en-US" dirty="0" smtClean="0"/>
              <a:t> (C4 and</a:t>
            </a:r>
          </a:p>
          <a:p>
            <a:pPr>
              <a:buNone/>
            </a:pPr>
            <a:r>
              <a:rPr lang="en-US" dirty="0" smtClean="0"/>
              <a:t>D4) and PAF are more important mediators for</a:t>
            </a:r>
          </a:p>
          <a:p>
            <a:pPr>
              <a:buNone/>
            </a:pPr>
            <a:r>
              <a:rPr lang="en-US" dirty="0" smtClean="0"/>
              <a:t>human asthma.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Promethazine</a:t>
            </a:r>
            <a:r>
              <a:rPr lang="en-US" dirty="0" smtClean="0"/>
              <a:t>:-</a:t>
            </a:r>
            <a:r>
              <a:rPr lang="en-US" dirty="0" err="1" smtClean="0"/>
              <a:t>Anticholin+sedative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1.Controls vomiting in pregnancy</a:t>
            </a:r>
          </a:p>
          <a:p>
            <a:pPr>
              <a:buNone/>
            </a:pPr>
            <a:r>
              <a:rPr lang="en-US" dirty="0" smtClean="0"/>
              <a:t>2.Reduce </a:t>
            </a:r>
            <a:r>
              <a:rPr lang="en-US" dirty="0" err="1" smtClean="0"/>
              <a:t>tremors,rigidity,sialorrhoea</a:t>
            </a:r>
            <a:r>
              <a:rPr lang="en-US" dirty="0" smtClean="0"/>
              <a:t> of PD</a:t>
            </a:r>
          </a:p>
          <a:p>
            <a:pPr>
              <a:buNone/>
            </a:pPr>
            <a:r>
              <a:rPr lang="en-US" dirty="0" smtClean="0"/>
              <a:t>3.Acute muscle </a:t>
            </a:r>
            <a:r>
              <a:rPr lang="en-US" dirty="0" err="1" smtClean="0"/>
              <a:t>dystonia</a:t>
            </a:r>
            <a:r>
              <a:rPr lang="en-US" dirty="0" smtClean="0"/>
              <a:t>:- due to </a:t>
            </a:r>
            <a:r>
              <a:rPr lang="en-US" dirty="0" err="1" smtClean="0"/>
              <a:t>antiDA-antipyschotic</a:t>
            </a:r>
            <a:r>
              <a:rPr lang="en-US" dirty="0" smtClean="0"/>
              <a:t> drugs</a:t>
            </a:r>
          </a:p>
          <a:p>
            <a:pPr>
              <a:buNone/>
            </a:pPr>
            <a:r>
              <a:rPr lang="en-US" dirty="0" smtClean="0"/>
              <a:t>4.Motion </a:t>
            </a:r>
            <a:r>
              <a:rPr lang="en-US" dirty="0" err="1" smtClean="0"/>
              <a:t>sickness,radiation</a:t>
            </a:r>
            <a:r>
              <a:rPr lang="en-US" dirty="0" smtClean="0"/>
              <a:t> sickness</a:t>
            </a:r>
          </a:p>
          <a:p>
            <a:pPr>
              <a:buNone/>
            </a:pPr>
            <a:r>
              <a:rPr lang="en-US" dirty="0" smtClean="0"/>
              <a:t>5.Pre-anesthetic medication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Disadv</a:t>
            </a:r>
            <a:r>
              <a:rPr lang="en-US" dirty="0" smtClean="0"/>
              <a:t>:- Severe </a:t>
            </a:r>
            <a:r>
              <a:rPr lang="en-US" dirty="0" err="1" smtClean="0"/>
              <a:t>resp</a:t>
            </a:r>
            <a:r>
              <a:rPr lang="en-US" dirty="0" smtClean="0"/>
              <a:t> depression  &amp;death in </a:t>
            </a:r>
          </a:p>
          <a:p>
            <a:pPr>
              <a:buNone/>
            </a:pPr>
            <a:r>
              <a:rPr lang="en-US" dirty="0" smtClean="0"/>
              <a:t>children in &lt;2yrs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9154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</a:rPr>
              <a:t>1.Blood vessels</a:t>
            </a:r>
            <a:r>
              <a:rPr lang="en-US" dirty="0" smtClean="0">
                <a:solidFill>
                  <a:srgbClr val="00B0F0"/>
                </a:solidFill>
              </a:rPr>
              <a:t>:-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-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Dilatation </a:t>
            </a:r>
            <a:r>
              <a:rPr lang="en-US" dirty="0" smtClean="0"/>
              <a:t>(EDRF mediated)of </a:t>
            </a:r>
            <a:r>
              <a:rPr lang="en-US" dirty="0" smtClean="0">
                <a:solidFill>
                  <a:srgbClr val="FF0000"/>
                </a:solidFill>
              </a:rPr>
              <a:t>smaller </a:t>
            </a:r>
            <a:r>
              <a:rPr lang="en-US" dirty="0" smtClean="0"/>
              <a:t>vessels:- </a:t>
            </a:r>
          </a:p>
          <a:p>
            <a:pPr>
              <a:buNone/>
            </a:pPr>
            <a:r>
              <a:rPr lang="en-US" dirty="0" smtClean="0"/>
              <a:t>flushing, heat,       HR,CO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Large vessels</a:t>
            </a:r>
            <a:r>
              <a:rPr lang="en-US" dirty="0" smtClean="0"/>
              <a:t>:- </a:t>
            </a:r>
            <a:r>
              <a:rPr lang="en-US" dirty="0" smtClean="0">
                <a:solidFill>
                  <a:srgbClr val="FF0000"/>
                </a:solidFill>
              </a:rPr>
              <a:t>Constricted</a:t>
            </a:r>
            <a:r>
              <a:rPr lang="en-US" dirty="0" smtClean="0"/>
              <a:t> (H1-mediated constriction of vascular smooth muscles)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</a:rPr>
              <a:t>Intradermal triple response of Lewis:-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Red spot</a:t>
            </a:r>
            <a:r>
              <a:rPr lang="en-US" dirty="0" smtClean="0"/>
              <a:t>:- due to intense </a:t>
            </a:r>
            <a:r>
              <a:rPr lang="en-US" dirty="0" smtClean="0">
                <a:solidFill>
                  <a:srgbClr val="FF0000"/>
                </a:solidFill>
              </a:rPr>
              <a:t>capillary dilatation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Wheal</a:t>
            </a:r>
            <a:r>
              <a:rPr lang="en-US" dirty="0" smtClean="0"/>
              <a:t>:- due to </a:t>
            </a:r>
            <a:r>
              <a:rPr lang="en-US" dirty="0" smtClean="0">
                <a:solidFill>
                  <a:srgbClr val="FF0000"/>
                </a:solidFill>
              </a:rPr>
              <a:t>exudation</a:t>
            </a:r>
            <a:r>
              <a:rPr lang="en-US" dirty="0" smtClean="0"/>
              <a:t> of fluid from capillaries and </a:t>
            </a:r>
            <a:r>
              <a:rPr lang="en-US" dirty="0" err="1" smtClean="0"/>
              <a:t>venules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Flare</a:t>
            </a:r>
            <a:r>
              <a:rPr lang="en-US" dirty="0" smtClean="0"/>
              <a:t>:- i.e. </a:t>
            </a:r>
            <a:r>
              <a:rPr lang="en-US" dirty="0" smtClean="0">
                <a:solidFill>
                  <a:srgbClr val="FF0000"/>
                </a:solidFill>
              </a:rPr>
              <a:t>redness in the surrounding </a:t>
            </a:r>
            <a:r>
              <a:rPr lang="en-US" dirty="0" smtClean="0"/>
              <a:t>area due to arteriolar </a:t>
            </a:r>
          </a:p>
          <a:p>
            <a:pPr>
              <a:buNone/>
            </a:pPr>
            <a:r>
              <a:rPr lang="en-US" dirty="0" smtClean="0"/>
              <a:t>dilatation mediated by axon reflex.</a:t>
            </a: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2590800" y="2286000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Piyush\Documents\ITS\Study ideas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3429000"/>
            <a:ext cx="2209800" cy="1546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Visceral smooth muscle:- </a:t>
            </a:r>
            <a:r>
              <a:rPr lang="en-US" dirty="0" err="1" smtClean="0"/>
              <a:t>Bronchoconstriction</a:t>
            </a:r>
            <a:r>
              <a:rPr lang="en-US" dirty="0" smtClean="0"/>
              <a:t>, </a:t>
            </a:r>
            <a:r>
              <a:rPr lang="en-US" dirty="0" err="1" smtClean="0"/>
              <a:t>abd</a:t>
            </a:r>
            <a:r>
              <a:rPr lang="en-US" dirty="0" smtClean="0"/>
              <a:t> cramps, colic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3.Glands:-     gastric secretions (direct action</a:t>
            </a:r>
          </a:p>
          <a:p>
            <a:pPr>
              <a:buNone/>
            </a:pPr>
            <a:r>
              <a:rPr lang="en-US" dirty="0" smtClean="0"/>
              <a:t>exerted on parietal cells through H2 receptors)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4.Sensory nerve endings:- Itching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5.Autonomic ganglia &amp; adrenal medulla:- </a:t>
            </a:r>
            <a:r>
              <a:rPr lang="en-US" dirty="0" err="1" smtClean="0"/>
              <a:t>Stimulatn</a:t>
            </a:r>
            <a:r>
              <a:rPr lang="en-US" dirty="0" err="1" smtClean="0">
                <a:sym typeface="Wingdings" pitchFamily="2" charset="2"/>
              </a:rPr>
              <a:t>Adr</a:t>
            </a:r>
            <a:r>
              <a:rPr lang="en-US" dirty="0" smtClean="0">
                <a:sym typeface="Wingdings" pitchFamily="2" charset="2"/>
              </a:rPr>
              <a:t> release      BP</a:t>
            </a:r>
            <a:endParaRPr lang="en-US" dirty="0"/>
          </a:p>
        </p:txBody>
      </p:sp>
      <p:sp>
        <p:nvSpPr>
          <p:cNvPr id="5" name="Up Arrow 4"/>
          <p:cNvSpPr/>
          <p:nvPr/>
        </p:nvSpPr>
        <p:spPr>
          <a:xfrm>
            <a:off x="2057400" y="2895600"/>
            <a:ext cx="2286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4572000" y="5410200"/>
            <a:ext cx="3048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</a:t>
            </a:r>
            <a:r>
              <a:rPr lang="en-US" dirty="0" smtClean="0"/>
              <a:t>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914400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1.Gastric secretion:-mediate </a:t>
            </a:r>
            <a:r>
              <a:rPr lang="en-US" dirty="0" err="1" smtClean="0"/>
              <a:t>HCl</a:t>
            </a:r>
            <a:r>
              <a:rPr lang="en-US" dirty="0" smtClean="0"/>
              <a:t> </a:t>
            </a:r>
            <a:r>
              <a:rPr lang="en-US" dirty="0" err="1" smtClean="0"/>
              <a:t>secretn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2.Allergic phenomenon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3.As transmitter:- initiate itch/pain at nerve endings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Non-mast cell histamine in brain :-involved in maintaining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wakefulness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-suppress appetite, regulate body temp, </a:t>
            </a:r>
            <a:r>
              <a:rPr lang="en-US" dirty="0" err="1" smtClean="0"/>
              <a:t>thrist</a:t>
            </a:r>
            <a:r>
              <a:rPr lang="en-US" dirty="0" smtClean="0"/>
              <a:t>, CVS </a:t>
            </a:r>
            <a:r>
              <a:rPr lang="en-US" dirty="0" err="1" smtClean="0"/>
              <a:t>functn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4.Inflammation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Histamine analogue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Betahistine</a:t>
            </a:r>
            <a:r>
              <a:rPr lang="en-US" dirty="0" smtClean="0"/>
              <a:t>:- H1 </a:t>
            </a:r>
            <a:r>
              <a:rPr lang="en-US" dirty="0" err="1" smtClean="0"/>
              <a:t>analogue</a:t>
            </a:r>
            <a:r>
              <a:rPr lang="en-US" dirty="0" err="1" smtClean="0">
                <a:sym typeface="Wingdings" pitchFamily="2" charset="2"/>
              </a:rPr>
              <a:t>vasodilatation</a:t>
            </a:r>
            <a:r>
              <a:rPr lang="en-US" dirty="0" smtClean="0">
                <a:sym typeface="Wingdings" pitchFamily="2" charset="2"/>
              </a:rPr>
              <a:t> in internal </a:t>
            </a:r>
            <a:r>
              <a:rPr lang="en-US" dirty="0" err="1" smtClean="0">
                <a:sym typeface="Wingdings" pitchFamily="2" charset="2"/>
              </a:rPr>
              <a:t>earcontrol</a:t>
            </a:r>
            <a:r>
              <a:rPr lang="en-US" dirty="0" smtClean="0">
                <a:sym typeface="Wingdings" pitchFamily="2" charset="2"/>
              </a:rPr>
              <a:t> vertigo in pts with </a:t>
            </a:r>
            <a:r>
              <a:rPr lang="en-US" dirty="0" err="1" smtClean="0">
                <a:sym typeface="Wingdings" pitchFamily="2" charset="2"/>
              </a:rPr>
              <a:t>Meniere’s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dis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err="1" smtClean="0">
                <a:sym typeface="Wingdings" pitchFamily="2" charset="2"/>
              </a:rPr>
              <a:t>Contraidication</a:t>
            </a:r>
            <a:r>
              <a:rPr lang="en-US" dirty="0" smtClean="0">
                <a:sym typeface="Wingdings" pitchFamily="2" charset="2"/>
              </a:rPr>
              <a:t>:- Asthma &amp; ulcer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Impact" pitchFamily="51" charset="0"/>
              </a:rPr>
              <a:t>What are allergies?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19200"/>
            <a:ext cx="8534400" cy="5486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dirty="0" smtClean="0"/>
              <a:t>Hypersensitivity </a:t>
            </a:r>
            <a:r>
              <a:rPr lang="en-US" sz="2700" dirty="0"/>
              <a:t>reaction of the </a:t>
            </a:r>
            <a:r>
              <a:rPr lang="en-US" sz="2700" dirty="0" smtClean="0"/>
              <a:t>antibody(</a:t>
            </a:r>
            <a:r>
              <a:rPr lang="en-US" sz="2700" b="1" u="sng" dirty="0" err="1" smtClean="0"/>
              <a:t>IgE</a:t>
            </a:r>
            <a:r>
              <a:rPr lang="en-US" sz="2700" b="1" u="sng" dirty="0" smtClean="0"/>
              <a:t>)</a:t>
            </a:r>
            <a:r>
              <a:rPr lang="en-US" sz="2700" dirty="0" smtClean="0"/>
              <a:t>  </a:t>
            </a:r>
            <a:r>
              <a:rPr lang="en-US" sz="2700" dirty="0"/>
              <a:t>located on mast cells in the tissues and </a:t>
            </a:r>
            <a:r>
              <a:rPr lang="en-US" sz="2700" dirty="0" err="1"/>
              <a:t>basophils</a:t>
            </a:r>
            <a:r>
              <a:rPr lang="en-US" sz="2700" dirty="0"/>
              <a:t> in the </a:t>
            </a:r>
            <a:r>
              <a:rPr lang="en-US" sz="2700" dirty="0" smtClean="0"/>
              <a:t>blood</a:t>
            </a:r>
          </a:p>
          <a:p>
            <a:pPr>
              <a:lnSpc>
                <a:spcPct val="90000"/>
              </a:lnSpc>
            </a:pPr>
            <a:endParaRPr lang="en-US" sz="2700" dirty="0"/>
          </a:p>
          <a:p>
            <a:pPr>
              <a:lnSpc>
                <a:spcPct val="90000"/>
              </a:lnSpc>
            </a:pPr>
            <a:r>
              <a:rPr lang="en-US" sz="2700" dirty="0" smtClean="0"/>
              <a:t>Allergen  </a:t>
            </a:r>
            <a:r>
              <a:rPr lang="en-US" sz="2700" dirty="0"/>
              <a:t>binds </a:t>
            </a:r>
            <a:r>
              <a:rPr lang="en-US" sz="2700" dirty="0" smtClean="0"/>
              <a:t> </a:t>
            </a:r>
            <a:r>
              <a:rPr lang="en-US" sz="2700" dirty="0" err="1" smtClean="0"/>
              <a:t>IgE</a:t>
            </a:r>
            <a:r>
              <a:rPr lang="en-US" sz="2700" dirty="0" err="1" smtClean="0">
                <a:sym typeface="Wingdings" pitchFamily="2" charset="2"/>
              </a:rPr>
              <a:t></a:t>
            </a:r>
            <a:r>
              <a:rPr lang="en-US" sz="2700" dirty="0" err="1" smtClean="0"/>
              <a:t>activates</a:t>
            </a:r>
            <a:r>
              <a:rPr lang="en-US" sz="2700" dirty="0" smtClean="0"/>
              <a:t>  </a:t>
            </a:r>
            <a:r>
              <a:rPr lang="en-US" sz="2700" dirty="0"/>
              <a:t>mast </a:t>
            </a:r>
            <a:r>
              <a:rPr lang="en-US" sz="2700" dirty="0" smtClean="0"/>
              <a:t>cells/ </a:t>
            </a:r>
            <a:r>
              <a:rPr lang="en-US" sz="2700" dirty="0" err="1" smtClean="0"/>
              <a:t>basophils</a:t>
            </a:r>
            <a:r>
              <a:rPr lang="en-US" sz="2700" dirty="0" smtClean="0">
                <a:sym typeface="Wingdings" pitchFamily="2" charset="2"/>
              </a:rPr>
              <a:t></a:t>
            </a:r>
            <a:r>
              <a:rPr lang="en-US" sz="2700" dirty="0" smtClean="0"/>
              <a:t> release histamine </a:t>
            </a:r>
            <a:r>
              <a:rPr lang="en-US" sz="2700" dirty="0" smtClean="0">
                <a:sym typeface="Wingdings" pitchFamily="2" charset="2"/>
              </a:rPr>
              <a:t></a:t>
            </a:r>
            <a:r>
              <a:rPr lang="en-US" sz="2700" dirty="0" smtClean="0"/>
              <a:t>inflammatory </a:t>
            </a:r>
            <a:r>
              <a:rPr lang="en-US" sz="2700" dirty="0"/>
              <a:t>responses ranging from runny nose to anaphylactic </a:t>
            </a:r>
            <a:r>
              <a:rPr lang="en-US" sz="2700" dirty="0" smtClean="0"/>
              <a:t>shock</a:t>
            </a:r>
          </a:p>
          <a:p>
            <a:pPr>
              <a:lnSpc>
                <a:spcPct val="90000"/>
              </a:lnSpc>
            </a:pPr>
            <a:endParaRPr lang="en-US" sz="2700" dirty="0" smtClean="0"/>
          </a:p>
          <a:p>
            <a:pPr>
              <a:lnSpc>
                <a:spcPct val="90000"/>
              </a:lnSpc>
            </a:pPr>
            <a:endParaRPr lang="en-US" sz="2700" dirty="0"/>
          </a:p>
          <a:p>
            <a:pPr>
              <a:lnSpc>
                <a:spcPct val="90000"/>
              </a:lnSpc>
            </a:pPr>
            <a:r>
              <a:rPr lang="en-US" sz="2700" dirty="0"/>
              <a:t>If both parents have allergies, you have a 70% of having them, if only one parent does, you have a 48% </a:t>
            </a:r>
            <a:r>
              <a:rPr lang="en-US" sz="2700" dirty="0" smtClean="0"/>
              <a:t>chance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Histamine</a:t>
            </a:r>
          </a:p>
        </p:txBody>
      </p:sp>
      <p:sp>
        <p:nvSpPr>
          <p:cNvPr id="103431" name="Rectangle 7"/>
          <p:cNvSpPr>
            <a:spLocks noGrp="1" noRot="1" noChangeArrowheads="1"/>
          </p:cNvSpPr>
          <p:nvPr>
            <p:ph sz="quarter" idx="1"/>
          </p:nvPr>
        </p:nvSpPr>
        <p:spPr>
          <a:xfrm>
            <a:off x="381000" y="1905000"/>
            <a:ext cx="47244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Signal involved in local immune response, also a neurotransmitter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synthesized by the decarboxylation of histidine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Either stored or quickly inactivated by  histamine-N-methyltransferase and  diamine oxidase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 Release of histamine from mast cells is stimulated by IgE antibodies which respond to foreign antigens in the body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  <p:pic>
        <p:nvPicPr>
          <p:cNvPr id="8196" name="Picture 8" descr="mast cel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600200"/>
            <a:ext cx="3683000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Common Allergens</a:t>
            </a:r>
          </a:p>
        </p:txBody>
      </p:sp>
      <p:sp>
        <p:nvSpPr>
          <p:cNvPr id="10240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Tree Pollen and Grass</a:t>
            </a:r>
          </a:p>
          <a:p>
            <a:pPr eaLnBrk="1" hangingPunct="1">
              <a:defRPr/>
            </a:pPr>
            <a:r>
              <a:rPr lang="en-US" smtClean="0"/>
              <a:t>Pet Danders</a:t>
            </a:r>
          </a:p>
          <a:p>
            <a:pPr eaLnBrk="1" hangingPunct="1">
              <a:defRPr/>
            </a:pPr>
            <a:r>
              <a:rPr lang="en-US" smtClean="0"/>
              <a:t>Mold</a:t>
            </a:r>
          </a:p>
          <a:p>
            <a:pPr eaLnBrk="1" hangingPunct="1">
              <a:defRPr/>
            </a:pPr>
            <a:r>
              <a:rPr lang="en-US" smtClean="0"/>
              <a:t>Dust Mites</a:t>
            </a:r>
          </a:p>
          <a:p>
            <a:pPr eaLnBrk="1" hangingPunct="1">
              <a:defRPr/>
            </a:pPr>
            <a:r>
              <a:rPr lang="en-US" smtClean="0"/>
              <a:t>Foods</a:t>
            </a:r>
          </a:p>
        </p:txBody>
      </p:sp>
      <p:pic>
        <p:nvPicPr>
          <p:cNvPr id="6148" name="Picture 4" descr="allerge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286000"/>
            <a:ext cx="466725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295</TotalTime>
  <Words>803</Words>
  <Application>Microsoft Office PowerPoint</Application>
  <PresentationFormat>On-screen Show (4:3)</PresentationFormat>
  <Paragraphs>160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Oriel</vt:lpstr>
      <vt:lpstr>PowerPoint Presentation</vt:lpstr>
      <vt:lpstr>Histamine:-tissue amine</vt:lpstr>
      <vt:lpstr>Actions</vt:lpstr>
      <vt:lpstr>PowerPoint Presentation</vt:lpstr>
      <vt:lpstr>Pathophysio roles</vt:lpstr>
      <vt:lpstr>Histamine analogue</vt:lpstr>
      <vt:lpstr>What are allergies?</vt:lpstr>
      <vt:lpstr>Histamine</vt:lpstr>
      <vt:lpstr>Common Allergens</vt:lpstr>
      <vt:lpstr>Allergies</vt:lpstr>
      <vt:lpstr>PowerPoint Presentation</vt:lpstr>
      <vt:lpstr>First Generation Antihistamines</vt:lpstr>
      <vt:lpstr>Second Generation Antihistamines</vt:lpstr>
      <vt:lpstr>PowerPoint Presentation</vt:lpstr>
      <vt:lpstr>ADVANTAGE of 2nd generation</vt:lpstr>
      <vt:lpstr>Actions of anti-histaminic drugs</vt:lpstr>
      <vt:lpstr>Clinical Uses of Antihistamines</vt:lpstr>
      <vt:lpstr>PowerPoint Presentation</vt:lpstr>
      <vt:lpstr>“Next” Generation Antihistamines</vt:lpstr>
      <vt:lpstr>S.E.</vt:lpstr>
      <vt:lpstr>PowerPoint Presentation</vt:lpstr>
      <vt:lpstr>Facts</vt:lpstr>
      <vt:lpstr>Promethazine:-Anticholin+sedative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Piyush</dc:creator>
  <cp:lastModifiedBy>Piyush</cp:lastModifiedBy>
  <cp:revision>49</cp:revision>
  <dcterms:created xsi:type="dcterms:W3CDTF">2006-08-16T00:00:00Z</dcterms:created>
  <dcterms:modified xsi:type="dcterms:W3CDTF">2019-02-26T05:10:15Z</dcterms:modified>
</cp:coreProperties>
</file>