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302" r:id="rId2"/>
    <p:sldId id="303" r:id="rId3"/>
    <p:sldId id="304" r:id="rId4"/>
    <p:sldId id="306" r:id="rId5"/>
    <p:sldId id="307" r:id="rId6"/>
    <p:sldId id="309" r:id="rId7"/>
    <p:sldId id="310" r:id="rId8"/>
    <p:sldId id="297" r:id="rId9"/>
    <p:sldId id="298" r:id="rId10"/>
    <p:sldId id="256" r:id="rId11"/>
    <p:sldId id="257" r:id="rId12"/>
    <p:sldId id="300" r:id="rId13"/>
    <p:sldId id="301" r:id="rId14"/>
    <p:sldId id="259" r:id="rId15"/>
    <p:sldId id="260" r:id="rId16"/>
    <p:sldId id="261" r:id="rId17"/>
    <p:sldId id="262" r:id="rId18"/>
    <p:sldId id="264" r:id="rId19"/>
    <p:sldId id="265" r:id="rId20"/>
    <p:sldId id="268" r:id="rId21"/>
    <p:sldId id="269" r:id="rId22"/>
    <p:sldId id="311" r:id="rId23"/>
    <p:sldId id="270" r:id="rId24"/>
    <p:sldId id="312" r:id="rId25"/>
    <p:sldId id="313" r:id="rId26"/>
    <p:sldId id="314" r:id="rId27"/>
    <p:sldId id="30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18276-2B7A-4606-9631-CF6AF99C19B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76593-5D65-46F5-9610-77C247BE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2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6593-5D65-46F5-9610-77C247BE4E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6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18E7-BC0F-47D3-9BDE-5C684011D23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B0A403-A478-4418-89B4-8EBC83A016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18E7-BC0F-47D3-9BDE-5C684011D23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A403-A478-4418-89B4-8EBC83A0166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B0A403-A478-4418-89B4-8EBC83A0166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18E7-BC0F-47D3-9BDE-5C684011D23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18E7-BC0F-47D3-9BDE-5C684011D23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B0A403-A478-4418-89B4-8EBC83A016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18E7-BC0F-47D3-9BDE-5C684011D23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B0A403-A478-4418-89B4-8EBC83A0166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A6718E7-BC0F-47D3-9BDE-5C684011D23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A403-A478-4418-89B4-8EBC83A016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18E7-BC0F-47D3-9BDE-5C684011D23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B0A403-A478-4418-89B4-8EBC83A0166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18E7-BC0F-47D3-9BDE-5C684011D23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B0A403-A478-4418-89B4-8EBC83A016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18E7-BC0F-47D3-9BDE-5C684011D23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B0A403-A478-4418-89B4-8EBC83A016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B0A403-A478-4418-89B4-8EBC83A0166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18E7-BC0F-47D3-9BDE-5C684011D23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B0A403-A478-4418-89B4-8EBC83A0166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A6718E7-BC0F-47D3-9BDE-5C684011D23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A6718E7-BC0F-47D3-9BDE-5C684011D23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B0A403-A478-4418-89B4-8EBC83A0166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ITS Dental College, Greater </a:t>
            </a:r>
            <a:r>
              <a:rPr lang="en-US" sz="2400" dirty="0" err="1" smtClean="0"/>
              <a:t>Noida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Subject :  Pharmacology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Lecture Topic: </a:t>
            </a:r>
            <a:r>
              <a:rPr lang="en-US" sz="2000" dirty="0" err="1" smtClean="0"/>
              <a:t>Antiemetics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Lecture Number: L37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Program, Year: BDS, Second Year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Faculty : Dr. Gore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6786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1. Anticholinergics: Hyoscine, Dicyclomine &#10;2. H1 antihistaminics: Promethazine, &#10;Diphenhydramine, Doxylamine, Cyclizine,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8607426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4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 Hyoscine: Motion Sickness (0.2 to 0.4 mg IM) &#10;◦ Used IM/SC, but short duration of action &#10;◦ MOA: Blocking of cholinergi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9932"/>
            <a:ext cx="8229600" cy="647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2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 Primarily used in motion sickness, morning sickness and some &#10;other vomiting in lesser extent – also anticholinergic, &#10;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1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 Primarily used in motion sickness, morning sickness and some &#10;other vomiting in lesser extent – also anticholinergic, &#10;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38"/>
            <a:ext cx="8991600" cy="66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1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 Motion Sickness: Anticholinergics are &#10;preferred – followed by H1 Antihistaminics – &#10;antidopaminergics do not work &#10; M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3" y="54428"/>
            <a:ext cx="9008497" cy="667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 Uses: &#10;◦ Useful in drug induced post anaesthetic nausea and &#10;vomiting &#10;◦ Disease induced vomiting – Gastroenteritis, u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81000"/>
            <a:ext cx="8683626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5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 Actions on GIT: On upper GIT - Increases &#10;gastric peristalsis &#10;◦ Relaxes pylorus and 1st part of duodenum – better &#10;gas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" y="-37011"/>
            <a:ext cx="8963298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6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. D2 antagonism: Dopamine is inhibitory transmitter &#10;via D2 receptor – delays gastric emptying – also &#10;relaxation of L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9140826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6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 ADRs: Sedation, dizziness, loose stool and muscle &#10;dystonia &#10;◦ Long use: Parkinsonism, galactorrhoea, gynaecomastia &#10;◦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81000"/>
            <a:ext cx="8988426" cy="793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 Chemically related to haloperidol but action like Metoclopramide &#10; D2 antagonist – in upper GIT (not attenuated by atr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6200"/>
            <a:ext cx="8757658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5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Lecture Objectives &amp; Learning Outcomes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General Objective : To understand antiemetic drugs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Specific Learning Outcomes:</a:t>
            </a:r>
          </a:p>
          <a:p>
            <a:pPr>
              <a:buNone/>
            </a:pPr>
            <a:r>
              <a:rPr lang="en-US" sz="2000" dirty="0" smtClean="0"/>
              <a:t>At the end of the session, the learner should be able to know the following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1.Drugs for treatment of emesis</a:t>
            </a:r>
          </a:p>
          <a:p>
            <a:pPr>
              <a:buNone/>
            </a:pPr>
            <a:r>
              <a:rPr lang="en-US" sz="2000" dirty="0" smtClean="0"/>
              <a:t>2.Drugs used for </a:t>
            </a:r>
            <a:r>
              <a:rPr lang="en-US" sz="2000" dirty="0" err="1" smtClean="0"/>
              <a:t>prokinetic</a:t>
            </a:r>
            <a:r>
              <a:rPr lang="en-US" sz="2000" dirty="0" smtClean="0"/>
              <a:t> action</a:t>
            </a:r>
          </a:p>
        </p:txBody>
      </p:sp>
    </p:spTree>
    <p:extLst>
      <p:ext uri="{BB962C8B-B14F-4D97-AF65-F5344CB8AC3E}">
        <p14:creationId xmlns:p14="http://schemas.microsoft.com/office/powerpoint/2010/main" val="3009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 Developed for Chemotherapy/radiotherapy induced &#10;vomiting – also effective in others (PONV) &#10; MOA: Acts peripherally a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533400"/>
            <a:ext cx="9296400" cy="81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 ADRs: Headache and dizziness. Mild &#10;constipation and abdominal discomfort. &#10;Hypotension, allergic reactions, chest pa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8607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"/>
            <a:ext cx="89916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Granisetron</a:t>
            </a:r>
            <a:r>
              <a:rPr lang="en-US" sz="2400" b="1" dirty="0" smtClean="0"/>
              <a:t>:- &gt; potent,</a:t>
            </a:r>
            <a:r>
              <a:rPr lang="en-US" sz="2400" dirty="0"/>
              <a:t> more effective </a:t>
            </a:r>
            <a:r>
              <a:rPr lang="en-US" sz="2400" dirty="0" smtClean="0"/>
              <a:t>during the </a:t>
            </a:r>
            <a:r>
              <a:rPr lang="en-US" sz="2400" dirty="0"/>
              <a:t>repeat cycle of </a:t>
            </a:r>
            <a:r>
              <a:rPr lang="en-US" sz="2400" dirty="0" smtClean="0"/>
              <a:t>chemotherapy.</a:t>
            </a:r>
            <a:r>
              <a:rPr lang="en-US" sz="2400" dirty="0"/>
              <a:t> t½ is </a:t>
            </a:r>
            <a:r>
              <a:rPr lang="en-US" sz="2400" dirty="0" smtClean="0"/>
              <a:t>longer (8–12 </a:t>
            </a:r>
            <a:r>
              <a:rPr lang="en-US" sz="2400" dirty="0" err="1"/>
              <a:t>hrs</a:t>
            </a:r>
            <a:r>
              <a:rPr lang="en-US" sz="2400" dirty="0"/>
              <a:t>) and it needs to be given only twice </a:t>
            </a:r>
            <a:r>
              <a:rPr lang="en-US" sz="2400" dirty="0" smtClean="0"/>
              <a:t>on the </a:t>
            </a:r>
            <a:r>
              <a:rPr lang="en-US" sz="2400" dirty="0"/>
              <a:t>day of chemotherapy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err="1" smtClean="0"/>
              <a:t>Palonosetron</a:t>
            </a:r>
            <a:r>
              <a:rPr lang="en-US" sz="2400" b="1" dirty="0" smtClean="0"/>
              <a:t> </a:t>
            </a:r>
            <a:r>
              <a:rPr lang="en-US" sz="2400" dirty="0"/>
              <a:t>It is </a:t>
            </a:r>
            <a:r>
              <a:rPr lang="en-US" sz="2400" b="1" dirty="0"/>
              <a:t>longest act</a:t>
            </a:r>
            <a:r>
              <a:rPr lang="en-US" sz="2400" dirty="0"/>
              <a:t>ing </a:t>
            </a:r>
            <a:r>
              <a:rPr lang="en-US" sz="2400" dirty="0" smtClean="0"/>
              <a:t>5-HT3 blocker </a:t>
            </a:r>
            <a:r>
              <a:rPr lang="en-US" sz="2400" dirty="0"/>
              <a:t>having the highest affinity for the </a:t>
            </a:r>
            <a:r>
              <a:rPr lang="en-US" sz="2400" dirty="0" smtClean="0"/>
              <a:t>5-HT3 receptor.</a:t>
            </a:r>
          </a:p>
          <a:p>
            <a:pPr marL="0" indent="0">
              <a:buNone/>
            </a:pPr>
            <a:r>
              <a:rPr lang="en-US" sz="2400" dirty="0" smtClean="0"/>
              <a:t>-&gt; effective in </a:t>
            </a:r>
            <a:r>
              <a:rPr lang="en-US" sz="2400" b="1" dirty="0"/>
              <a:t>suppressing delayed vomiting </a:t>
            </a:r>
            <a:r>
              <a:rPr lang="en-US" sz="2400" dirty="0"/>
              <a:t>occurring </a:t>
            </a:r>
            <a:r>
              <a:rPr lang="en-US" sz="2400" dirty="0" smtClean="0"/>
              <a:t>between 2nd </a:t>
            </a:r>
            <a:r>
              <a:rPr lang="en-US" sz="2400" dirty="0"/>
              <a:t>to 5th days, probably because of its </a:t>
            </a:r>
            <a:r>
              <a:rPr lang="en-US" sz="2400" dirty="0" smtClean="0"/>
              <a:t>longer duration </a:t>
            </a:r>
            <a:r>
              <a:rPr lang="en-US" sz="2400" dirty="0"/>
              <a:t>of action (elimination t½ is 40 hours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smtClean="0"/>
              <a:t>It </a:t>
            </a:r>
            <a:r>
              <a:rPr lang="en-US" sz="2400" dirty="0"/>
              <a:t>is the only drug of its class </a:t>
            </a:r>
            <a:r>
              <a:rPr lang="en-US" sz="2400" b="1" dirty="0">
                <a:solidFill>
                  <a:srgbClr val="FF0000"/>
                </a:solidFill>
              </a:rPr>
              <a:t>approved by </a:t>
            </a:r>
            <a:r>
              <a:rPr lang="en-US" sz="2400" b="1" dirty="0" smtClean="0">
                <a:solidFill>
                  <a:srgbClr val="FF0000"/>
                </a:solidFill>
              </a:rPr>
              <a:t>USFDA for </a:t>
            </a:r>
            <a:r>
              <a:rPr lang="en-US" sz="2400" b="1" dirty="0">
                <a:solidFill>
                  <a:srgbClr val="FF0000"/>
                </a:solidFill>
              </a:rPr>
              <a:t>delayed CINV</a:t>
            </a:r>
            <a:r>
              <a:rPr lang="en-US" sz="2400" dirty="0"/>
              <a:t>. Antiemetic efficacy </a:t>
            </a:r>
            <a:r>
              <a:rPr lang="en-US" sz="2400" dirty="0" smtClean="0"/>
              <a:t>is maintained </a:t>
            </a:r>
            <a:r>
              <a:rPr lang="en-US" sz="2400" dirty="0"/>
              <a:t>during repeat cycles of </a:t>
            </a:r>
            <a:r>
              <a:rPr lang="en-US" sz="2400" dirty="0" smtClean="0"/>
              <a:t>chemotherapy</a:t>
            </a:r>
          </a:p>
          <a:p>
            <a:pPr marL="0" indent="0">
              <a:buNone/>
            </a:pPr>
            <a:r>
              <a:rPr lang="en-US" sz="2400" dirty="0" smtClean="0"/>
              <a:t>ADR:-Additive Q-T </a:t>
            </a:r>
            <a:r>
              <a:rPr lang="en-US" sz="2400" dirty="0"/>
              <a:t>prolongation can occur when given with</a:t>
            </a:r>
          </a:p>
          <a:p>
            <a:pPr marL="0" indent="0">
              <a:buNone/>
            </a:pPr>
            <a:r>
              <a:rPr lang="en-US" sz="2400" dirty="0" err="1"/>
              <a:t>moxifloxacin</a:t>
            </a:r>
            <a:r>
              <a:rPr lang="en-US" sz="2400" dirty="0"/>
              <a:t>, erythromycin, </a:t>
            </a:r>
            <a:r>
              <a:rPr lang="en-US" sz="2400" dirty="0" smtClean="0"/>
              <a:t>anti-psychotics, antidepressants</a:t>
            </a:r>
            <a:r>
              <a:rPr lang="en-US" sz="2400" dirty="0"/>
              <a:t>, etc. Rapid </a:t>
            </a:r>
            <a:r>
              <a:rPr lang="en-US" sz="2400" dirty="0" err="1"/>
              <a:t>i.v.</a:t>
            </a:r>
            <a:r>
              <a:rPr lang="en-US" sz="2400" dirty="0"/>
              <a:t> injection has </a:t>
            </a:r>
            <a:r>
              <a:rPr lang="en-US" sz="2400" dirty="0" smtClean="0"/>
              <a:t>caused blurring </a:t>
            </a:r>
            <a:r>
              <a:rPr lang="en-US" sz="2400" dirty="0"/>
              <a:t>of vision</a:t>
            </a:r>
          </a:p>
        </p:txBody>
      </p:sp>
    </p:spTree>
    <p:extLst>
      <p:ext uri="{BB962C8B-B14F-4D97-AF65-F5344CB8AC3E}">
        <p14:creationId xmlns:p14="http://schemas.microsoft.com/office/powerpoint/2010/main" val="27091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 Aprepitant: Newer antiemetic &#10; MOA: Emetogenic chemotherapy releases Substance P &#10;– stimulates CTZ and NTS by acting 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-304800"/>
            <a:ext cx="8912227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1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653272" cy="5946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Adjuvant benefit of </a:t>
            </a:r>
            <a:r>
              <a:rPr lang="en-US" sz="2400" dirty="0" err="1"/>
              <a:t>aprepitant</a:t>
            </a:r>
            <a:r>
              <a:rPr lang="en-US" sz="2400" dirty="0"/>
              <a:t> </a:t>
            </a:r>
            <a:r>
              <a:rPr lang="en-US" sz="2400" dirty="0" smtClean="0"/>
              <a:t>has also </a:t>
            </a:r>
            <a:r>
              <a:rPr lang="en-US" sz="2400" dirty="0"/>
              <a:t>been demonstrated in </a:t>
            </a:r>
            <a:r>
              <a:rPr lang="en-US" sz="2400" dirty="0" smtClean="0"/>
              <a:t>cyclophosphamide based </a:t>
            </a:r>
            <a:r>
              <a:rPr lang="en-US" sz="2400" dirty="0"/>
              <a:t>moderately </a:t>
            </a:r>
            <a:r>
              <a:rPr lang="en-US" sz="2400" dirty="0" err="1"/>
              <a:t>emetogenic</a:t>
            </a:r>
            <a:r>
              <a:rPr lang="en-US" sz="2400" dirty="0"/>
              <a:t> chemotherapy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A single </a:t>
            </a:r>
            <a:r>
              <a:rPr lang="en-US" sz="2400" dirty="0"/>
              <a:t>(40 mg) oral dose of </a:t>
            </a:r>
            <a:r>
              <a:rPr lang="en-US" sz="2400" dirty="0" err="1"/>
              <a:t>aprepitant</a:t>
            </a:r>
            <a:r>
              <a:rPr lang="en-US" sz="2400" dirty="0"/>
              <a:t> has </a:t>
            </a:r>
            <a:r>
              <a:rPr lang="en-US" sz="2400" dirty="0" smtClean="0"/>
              <a:t>been found </a:t>
            </a:r>
            <a:r>
              <a:rPr lang="en-US" sz="2400" dirty="0"/>
              <a:t>equally effective as </a:t>
            </a:r>
            <a:r>
              <a:rPr lang="en-US" sz="2400" dirty="0" err="1"/>
              <a:t>ondansetron</a:t>
            </a:r>
            <a:r>
              <a:rPr lang="en-US" sz="2400" dirty="0"/>
              <a:t> in </a:t>
            </a:r>
            <a:r>
              <a:rPr lang="en-US" sz="2400" dirty="0" smtClean="0"/>
              <a:t>PONV as </a:t>
            </a:r>
            <a:r>
              <a:rPr lang="en-US" sz="2400" dirty="0"/>
              <a:t>well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*</a:t>
            </a:r>
            <a:r>
              <a:rPr lang="en-US" sz="2400" dirty="0" err="1" smtClean="0"/>
              <a:t>Aprepitant</a:t>
            </a:r>
            <a:r>
              <a:rPr lang="en-US" sz="2400" dirty="0" smtClean="0"/>
              <a:t> </a:t>
            </a:r>
            <a:r>
              <a:rPr lang="en-US" sz="2400" dirty="0"/>
              <a:t>should not be given </a:t>
            </a:r>
            <a:r>
              <a:rPr lang="en-US" sz="2400" dirty="0" smtClean="0"/>
              <a:t>with Q-T </a:t>
            </a:r>
            <a:r>
              <a:rPr lang="en-US" sz="2400" dirty="0"/>
              <a:t>interval prolonging drugs like </a:t>
            </a:r>
            <a:r>
              <a:rPr lang="en-US" sz="2400" dirty="0" err="1" smtClean="0"/>
              <a:t>cisapride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62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Adjuvants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990600"/>
            <a:ext cx="8729472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a)Corticosteroids:-</a:t>
            </a:r>
          </a:p>
          <a:p>
            <a:pPr marL="0" indent="0">
              <a:buNone/>
            </a:pPr>
            <a:r>
              <a:rPr lang="en-US" b="1" dirty="0" smtClean="0"/>
              <a:t>a)</a:t>
            </a:r>
            <a:r>
              <a:rPr lang="en-US" dirty="0"/>
              <a:t>P</a:t>
            </a:r>
            <a:r>
              <a:rPr lang="en-US" dirty="0" smtClean="0"/>
              <a:t>artly </a:t>
            </a:r>
            <a:r>
              <a:rPr lang="en-US" dirty="0"/>
              <a:t>alleviate nausea and vomiting due to moderately </a:t>
            </a:r>
            <a:r>
              <a:rPr lang="en-US" dirty="0" err="1" smtClean="0"/>
              <a:t>emetogenic</a:t>
            </a:r>
            <a:r>
              <a:rPr lang="en-US" dirty="0"/>
              <a:t> </a:t>
            </a:r>
            <a:r>
              <a:rPr lang="en-US" dirty="0" smtClean="0"/>
              <a:t>chemotherapy</a:t>
            </a:r>
            <a:r>
              <a:rPr lang="en-US" dirty="0"/>
              <a:t>, but are more often employed to </a:t>
            </a:r>
            <a:r>
              <a:rPr lang="en-US" dirty="0" smtClean="0"/>
              <a:t>augment the </a:t>
            </a:r>
            <a:r>
              <a:rPr lang="en-US" dirty="0"/>
              <a:t>efficacy of other primary antiemetic drugs like </a:t>
            </a:r>
            <a:r>
              <a:rPr lang="en-US" dirty="0" smtClean="0"/>
              <a:t>metoclopramide &amp; </a:t>
            </a:r>
            <a:r>
              <a:rPr lang="en-US" dirty="0" err="1" smtClean="0"/>
              <a:t>ondansetron</a:t>
            </a:r>
            <a:r>
              <a:rPr lang="en-US" dirty="0" smtClean="0"/>
              <a:t> </a:t>
            </a:r>
            <a:r>
              <a:rPr lang="en-US" dirty="0"/>
              <a:t>against highly </a:t>
            </a:r>
            <a:r>
              <a:rPr lang="en-US" dirty="0" err="1"/>
              <a:t>emetogenic</a:t>
            </a:r>
            <a:r>
              <a:rPr lang="en-US" dirty="0"/>
              <a:t> regimens.</a:t>
            </a:r>
          </a:p>
          <a:p>
            <a:pPr marL="0" indent="0">
              <a:buNone/>
            </a:pPr>
            <a:r>
              <a:rPr lang="en-US" dirty="0" smtClean="0"/>
              <a:t>b) Benefit </a:t>
            </a:r>
            <a:r>
              <a:rPr lang="en-US" dirty="0"/>
              <a:t>both acute and delayed emesis.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c)The</a:t>
            </a:r>
            <a:r>
              <a:rPr lang="en-US" dirty="0"/>
              <a:t> </a:t>
            </a:r>
            <a:r>
              <a:rPr lang="en-US" dirty="0" smtClean="0"/>
              <a:t>basis </a:t>
            </a:r>
            <a:r>
              <a:rPr lang="en-US" dirty="0"/>
              <a:t>of the effect appears to be their </a:t>
            </a:r>
            <a:r>
              <a:rPr lang="en-US" dirty="0" smtClean="0"/>
              <a:t>anti inflammatory </a:t>
            </a:r>
            <a:r>
              <a:rPr lang="en-US" dirty="0"/>
              <a:t>action.</a:t>
            </a:r>
          </a:p>
          <a:p>
            <a:pPr marL="0" indent="0">
              <a:buNone/>
            </a:pPr>
            <a:r>
              <a:rPr lang="en-US" dirty="0"/>
              <a:t>They also serve to reduce certain side effects of the </a:t>
            </a:r>
            <a:r>
              <a:rPr lang="en-US" dirty="0" smtClean="0"/>
              <a:t>primary antiemetic.</a:t>
            </a:r>
          </a:p>
          <a:p>
            <a:pPr marL="0" indent="0">
              <a:buNone/>
            </a:pPr>
            <a:r>
              <a:rPr lang="en-US" b="1" dirty="0" smtClean="0"/>
              <a:t>b) Benzodiazepines</a:t>
            </a:r>
            <a:r>
              <a:rPr lang="en-US" b="1" dirty="0"/>
              <a:t>:- </a:t>
            </a:r>
            <a:r>
              <a:rPr lang="en-US" dirty="0"/>
              <a:t>Weak </a:t>
            </a:r>
            <a:r>
              <a:rPr lang="en-US" dirty="0" err="1"/>
              <a:t>antiemetics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mostly due to sedative action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"/>
            <a:ext cx="9144000" cy="6553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c) Cannabinoids </a:t>
            </a:r>
            <a:r>
              <a:rPr lang="el-GR" dirty="0"/>
              <a:t>Δ9 </a:t>
            </a:r>
            <a:r>
              <a:rPr lang="en-US" dirty="0" err="1"/>
              <a:t>Tetrahydrocannabinol</a:t>
            </a:r>
            <a:r>
              <a:rPr lang="en-US" dirty="0"/>
              <a:t> (</a:t>
            </a:r>
            <a:r>
              <a:rPr lang="el-GR" dirty="0"/>
              <a:t>Δ9 </a:t>
            </a:r>
            <a:r>
              <a:rPr lang="en-US" dirty="0"/>
              <a:t>THC) is </a:t>
            </a:r>
            <a:r>
              <a:rPr lang="en-US" dirty="0" smtClean="0"/>
              <a:t>the active </a:t>
            </a:r>
            <a:r>
              <a:rPr lang="en-US" dirty="0"/>
              <a:t>principle of the hallucinogen </a:t>
            </a:r>
            <a:r>
              <a:rPr lang="en-US" i="1" dirty="0"/>
              <a:t>Cannabis </a:t>
            </a:r>
            <a:r>
              <a:rPr lang="en-US" i="1" dirty="0" err="1"/>
              <a:t>indica</a:t>
            </a:r>
            <a:r>
              <a:rPr lang="en-US" i="1" dirty="0"/>
              <a:t> </a:t>
            </a:r>
            <a:r>
              <a:rPr lang="en-US" dirty="0" smtClean="0"/>
              <a:t>that possesses </a:t>
            </a:r>
            <a:r>
              <a:rPr lang="en-US" dirty="0"/>
              <a:t>antiemetic activity against moderately </a:t>
            </a:r>
            <a:r>
              <a:rPr lang="en-US" dirty="0" err="1" smtClean="0"/>
              <a:t>emetogenic</a:t>
            </a:r>
            <a:r>
              <a:rPr lang="en-US" dirty="0"/>
              <a:t> </a:t>
            </a:r>
            <a:r>
              <a:rPr lang="en-US" dirty="0" smtClean="0"/>
              <a:t>chemotherapy.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It probably acts through the CB1 subtype </a:t>
            </a:r>
            <a:r>
              <a:rPr lang="en-US" dirty="0" smtClean="0"/>
              <a:t>of cannabinoid </a:t>
            </a:r>
            <a:r>
              <a:rPr lang="en-US" dirty="0"/>
              <a:t>receptors located on </a:t>
            </a:r>
            <a:r>
              <a:rPr lang="en-US" dirty="0" err="1"/>
              <a:t>neurones</a:t>
            </a:r>
            <a:r>
              <a:rPr lang="en-US" dirty="0"/>
              <a:t> in the CTZ </a:t>
            </a:r>
            <a:r>
              <a:rPr lang="en-US" dirty="0" smtClean="0"/>
              <a:t>and/ or </a:t>
            </a:r>
            <a:r>
              <a:rPr lang="en-US" dirty="0"/>
              <a:t>the vomiting </a:t>
            </a:r>
            <a:r>
              <a:rPr lang="en-US" dirty="0" err="1"/>
              <a:t>centre</a:t>
            </a:r>
            <a:r>
              <a:rPr lang="en-US" dirty="0"/>
              <a:t> itself.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b="1" i="1" dirty="0" err="1" smtClean="0"/>
              <a:t>Dronabinol</a:t>
            </a:r>
            <a:r>
              <a:rPr lang="en-US" b="1" i="1" dirty="0" smtClean="0"/>
              <a:t> </a:t>
            </a:r>
            <a:r>
              <a:rPr lang="en-US" dirty="0" smtClean="0"/>
              <a:t>:- </a:t>
            </a:r>
            <a:r>
              <a:rPr lang="en-US" dirty="0"/>
              <a:t>produced synthetically </a:t>
            </a:r>
            <a:r>
              <a:rPr lang="en-US" dirty="0" smtClean="0"/>
              <a:t>or extracted </a:t>
            </a:r>
            <a:r>
              <a:rPr lang="en-US" dirty="0"/>
              <a:t>from </a:t>
            </a:r>
            <a:r>
              <a:rPr lang="en-US" i="1" dirty="0"/>
              <a:t>Cannabis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as an </a:t>
            </a:r>
            <a:r>
              <a:rPr lang="en-US" dirty="0" smtClean="0"/>
              <a:t>alternative antiemetic </a:t>
            </a:r>
            <a:r>
              <a:rPr lang="en-US" dirty="0"/>
              <a:t>for moderately </a:t>
            </a:r>
            <a:r>
              <a:rPr lang="en-US" dirty="0" err="1"/>
              <a:t>emetogenic</a:t>
            </a:r>
            <a:r>
              <a:rPr lang="en-US" dirty="0"/>
              <a:t> chemotherapy </a:t>
            </a:r>
            <a:r>
              <a:rPr lang="en-US" dirty="0" smtClean="0"/>
              <a:t>in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who cannot tolerate other </a:t>
            </a:r>
            <a:r>
              <a:rPr lang="en-US" dirty="0" err="1"/>
              <a:t>antiemetics</a:t>
            </a:r>
            <a:r>
              <a:rPr lang="en-US" dirty="0"/>
              <a:t> or </a:t>
            </a:r>
            <a:r>
              <a:rPr lang="en-US" dirty="0" smtClean="0"/>
              <a:t>are unresponsive </a:t>
            </a:r>
            <a:r>
              <a:rPr lang="en-US" dirty="0"/>
              <a:t>to them.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dirty="0" smtClean="0"/>
              <a:t>allucinogenic</a:t>
            </a:r>
            <a:r>
              <a:rPr lang="en-US" dirty="0"/>
              <a:t>, disorienting </a:t>
            </a:r>
            <a:r>
              <a:rPr lang="en-US" dirty="0" smtClean="0"/>
              <a:t>and other </a:t>
            </a:r>
            <a:r>
              <a:rPr lang="en-US" dirty="0"/>
              <a:t>central sympathomimetic </a:t>
            </a:r>
            <a:r>
              <a:rPr lang="en-US" dirty="0" smtClean="0"/>
              <a:t>effect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produced, and some subjects may experience a ‘high’,</a:t>
            </a:r>
          </a:p>
          <a:p>
            <a:pPr marL="0" indent="0">
              <a:buNone/>
            </a:pPr>
            <a:r>
              <a:rPr lang="en-US" dirty="0"/>
              <a:t>that may lead to </a:t>
            </a:r>
            <a:r>
              <a:rPr lang="en-US" dirty="0" smtClean="0"/>
              <a:t>addiction.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Its antiemetic </a:t>
            </a:r>
            <a:r>
              <a:rPr lang="en-US" dirty="0" smtClean="0"/>
              <a:t>action can </a:t>
            </a:r>
            <a:r>
              <a:rPr lang="en-US" dirty="0"/>
              <a:t>be supplemented by dexamethasone.</a:t>
            </a:r>
          </a:p>
          <a:p>
            <a:pPr marL="0" indent="0">
              <a:buNone/>
            </a:pPr>
            <a:r>
              <a:rPr lang="en-US" dirty="0" err="1"/>
              <a:t>Dronabinol</a:t>
            </a:r>
            <a:r>
              <a:rPr lang="en-US" dirty="0"/>
              <a:t> is an </a:t>
            </a:r>
            <a:r>
              <a:rPr lang="en-US" b="1" dirty="0"/>
              <a:t>appetite stimulant </a:t>
            </a:r>
            <a:r>
              <a:rPr lang="en-US" dirty="0"/>
              <a:t>as well; has </a:t>
            </a:r>
            <a:r>
              <a:rPr lang="en-US" dirty="0" smtClean="0"/>
              <a:t>been used </a:t>
            </a:r>
            <a:r>
              <a:rPr lang="en-US" dirty="0"/>
              <a:t>in lower doses to improve feeding in </a:t>
            </a:r>
            <a:r>
              <a:rPr lang="en-US" dirty="0" smtClean="0"/>
              <a:t>cachectic/AIDS patients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*</a:t>
            </a:r>
            <a:r>
              <a:rPr lang="en-US" i="1" dirty="0" err="1" smtClean="0"/>
              <a:t>Nabilone</a:t>
            </a:r>
            <a:r>
              <a:rPr lang="en-US" i="1" dirty="0" smtClean="0"/>
              <a:t> </a:t>
            </a:r>
            <a:r>
              <a:rPr lang="en-US" dirty="0"/>
              <a:t>is another cannabinoid with antiemetic property</a:t>
            </a:r>
          </a:p>
        </p:txBody>
      </p:sp>
    </p:spTree>
    <p:extLst>
      <p:ext uri="{BB962C8B-B14F-4D97-AF65-F5344CB8AC3E}">
        <p14:creationId xmlns:p14="http://schemas.microsoft.com/office/powerpoint/2010/main" val="40493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Last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Antiemetic drugs</a:t>
            </a:r>
          </a:p>
          <a:p>
            <a:r>
              <a:rPr lang="en-US" dirty="0" err="1" smtClean="0"/>
              <a:t>Prokinetic</a:t>
            </a:r>
            <a:r>
              <a:rPr lang="en-US" smtClean="0"/>
              <a:t> drugs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Reading List/Reference List</a:t>
            </a:r>
          </a:p>
          <a:p>
            <a:r>
              <a:rPr lang="en-US" dirty="0" smtClean="0"/>
              <a:t>K.D. </a:t>
            </a:r>
            <a:r>
              <a:rPr lang="en-US" dirty="0" err="1" smtClean="0"/>
              <a:t>Tripathi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73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emesi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69743"/>
            <a:ext cx="5057775" cy="64882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990600"/>
          </a:xfrm>
        </p:spPr>
        <p:txBody>
          <a:bodyPr/>
          <a:lstStyle/>
          <a:p>
            <a:pPr algn="l"/>
            <a:r>
              <a:rPr lang="en-US" b="1" dirty="0"/>
              <a:t>Emesis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763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smtClean="0"/>
              <a:t>-Emetic </a:t>
            </a:r>
            <a:r>
              <a:rPr lang="en-US" sz="2400" i="1" dirty="0"/>
              <a:t>(vomiting) </a:t>
            </a:r>
            <a:r>
              <a:rPr lang="en-US" sz="2400" i="1" dirty="0" err="1"/>
              <a:t>centre</a:t>
            </a:r>
            <a:r>
              <a:rPr lang="en-US" sz="2400" i="1" dirty="0"/>
              <a:t> </a:t>
            </a:r>
            <a:r>
              <a:rPr lang="en-US" sz="2400" dirty="0"/>
              <a:t>situated in the </a:t>
            </a:r>
            <a:r>
              <a:rPr lang="en-US" sz="2400" dirty="0" smtClean="0"/>
              <a:t>medulla oblongata</a:t>
            </a:r>
            <a:endParaRPr lang="en-US" sz="2400" i="1" dirty="0" smtClean="0"/>
          </a:p>
          <a:p>
            <a:pPr marL="0" indent="0">
              <a:buNone/>
            </a:pPr>
            <a:r>
              <a:rPr lang="en-US" sz="2400" dirty="0" smtClean="0"/>
              <a:t>Relay areas:- </a:t>
            </a:r>
            <a:r>
              <a:rPr lang="en-US" sz="2400" i="1" dirty="0" smtClean="0"/>
              <a:t>CTZ </a:t>
            </a:r>
            <a:r>
              <a:rPr lang="en-US" sz="2400" dirty="0"/>
              <a:t> </a:t>
            </a:r>
            <a:r>
              <a:rPr lang="en-US" sz="2400" dirty="0" smtClean="0"/>
              <a:t>for afferent </a:t>
            </a:r>
            <a:r>
              <a:rPr lang="en-US" sz="2400" dirty="0"/>
              <a:t>impulses </a:t>
            </a:r>
            <a:r>
              <a:rPr lang="en-US" sz="2400" dirty="0" smtClean="0"/>
              <a:t>from g.i.t</a:t>
            </a:r>
            <a:r>
              <a:rPr lang="en-US" sz="2400" dirty="0"/>
              <a:t>, throat </a:t>
            </a:r>
            <a:r>
              <a:rPr lang="en-US" sz="2400" dirty="0" smtClean="0"/>
              <a:t>and other viscera</a:t>
            </a:r>
          </a:p>
          <a:p>
            <a:pPr marL="0" indent="0">
              <a:buNone/>
            </a:pPr>
            <a:r>
              <a:rPr lang="en-US" sz="2400" u="sng" dirty="0" smtClean="0"/>
              <a:t>CTZ :- </a:t>
            </a:r>
            <a:r>
              <a:rPr lang="en-US" sz="2400" dirty="0" smtClean="0"/>
              <a:t>Unprotected </a:t>
            </a:r>
            <a:r>
              <a:rPr lang="en-US" sz="2400" dirty="0"/>
              <a:t>by </a:t>
            </a:r>
            <a:r>
              <a:rPr lang="en-US" sz="2400" dirty="0" smtClean="0"/>
              <a:t>BBB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accessible to </a:t>
            </a:r>
            <a:r>
              <a:rPr lang="en-US" sz="2400" dirty="0" smtClean="0"/>
              <a:t>blood borne </a:t>
            </a:r>
            <a:r>
              <a:rPr lang="en-US" sz="2400" dirty="0"/>
              <a:t>drugs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u="sng" dirty="0" smtClean="0"/>
              <a:t>Vestibular apparatus:- </a:t>
            </a:r>
            <a:r>
              <a:rPr lang="en-US" sz="2400" dirty="0"/>
              <a:t>generates </a:t>
            </a:r>
            <a:r>
              <a:rPr lang="en-US" sz="2400" dirty="0" smtClean="0"/>
              <a:t>impulses when </a:t>
            </a:r>
            <a:r>
              <a:rPr lang="en-US" sz="2400" dirty="0"/>
              <a:t>body is rotated or equilibrium is </a:t>
            </a:r>
            <a:r>
              <a:rPr lang="en-US" sz="2400" dirty="0" smtClean="0"/>
              <a:t>disturbed/ototoxic </a:t>
            </a:r>
            <a:r>
              <a:rPr lang="en-US" sz="2400" dirty="0"/>
              <a:t>drugs </a:t>
            </a:r>
            <a:r>
              <a:rPr lang="en-US" sz="2400" dirty="0" smtClean="0"/>
              <a:t>act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impulses </a:t>
            </a:r>
            <a:r>
              <a:rPr lang="en-US" sz="2400" dirty="0" smtClean="0"/>
              <a:t>reach VC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utilize muscarinic </a:t>
            </a:r>
            <a:r>
              <a:rPr lang="en-US" sz="2400" dirty="0" smtClean="0"/>
              <a:t>&amp; H1</a:t>
            </a:r>
            <a:r>
              <a:rPr lang="en-US" sz="2400" dirty="0"/>
              <a:t> </a:t>
            </a:r>
            <a:r>
              <a:rPr lang="en-US" sz="2400" dirty="0" smtClean="0"/>
              <a:t>receptors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en-US" sz="2400" dirty="0"/>
              <a:t>U</a:t>
            </a:r>
            <a:r>
              <a:rPr lang="en-US" sz="2400" dirty="0" smtClean="0"/>
              <a:t>npleasant </a:t>
            </a:r>
            <a:r>
              <a:rPr lang="en-US" sz="2400" dirty="0"/>
              <a:t>sensory </a:t>
            </a:r>
            <a:r>
              <a:rPr lang="en-US" sz="2400" dirty="0" smtClean="0"/>
              <a:t>stimuli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bad </a:t>
            </a:r>
            <a:r>
              <a:rPr lang="en-US" sz="2400" dirty="0" err="1"/>
              <a:t>odour</a:t>
            </a:r>
            <a:r>
              <a:rPr lang="en-US" sz="2400" dirty="0"/>
              <a:t>, ghastly sight, severe </a:t>
            </a:r>
            <a:r>
              <a:rPr lang="en-US" sz="2400" dirty="0" smtClean="0"/>
              <a:t>pain, fear</a:t>
            </a:r>
            <a:r>
              <a:rPr lang="en-US" sz="2400" dirty="0"/>
              <a:t>, recall of an obnoxious event, anticipation </a:t>
            </a:r>
            <a:r>
              <a:rPr lang="en-US" sz="2400" dirty="0" smtClean="0"/>
              <a:t>of an </a:t>
            </a:r>
            <a:r>
              <a:rPr lang="en-US" sz="2400" dirty="0"/>
              <a:t>emetic stimulus (repeat dose of </a:t>
            </a:r>
            <a:r>
              <a:rPr lang="en-US" sz="2400" dirty="0" err="1"/>
              <a:t>cisplatin</a:t>
            </a:r>
            <a:r>
              <a:rPr lang="en-US" sz="2400" dirty="0"/>
              <a:t>) </a:t>
            </a:r>
            <a:r>
              <a:rPr lang="en-US" sz="2400" dirty="0" smtClean="0"/>
              <a:t>cause nausea </a:t>
            </a:r>
            <a:r>
              <a:rPr lang="en-US" sz="2400" dirty="0"/>
              <a:t>and vomiting through higher centres</a:t>
            </a:r>
          </a:p>
        </p:txBody>
      </p:sp>
    </p:spTree>
    <p:extLst>
      <p:ext uri="{BB962C8B-B14F-4D97-AF65-F5344CB8AC3E}">
        <p14:creationId xmlns:p14="http://schemas.microsoft.com/office/powerpoint/2010/main" val="16690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0"/>
            <a:ext cx="8991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Cytotoxic </a:t>
            </a:r>
            <a:r>
              <a:rPr lang="en-US" sz="2400" dirty="0"/>
              <a:t>drugs, radiation and other </a:t>
            </a:r>
            <a:r>
              <a:rPr lang="en-US" sz="2400" dirty="0" err="1"/>
              <a:t>g.i</a:t>
            </a:r>
            <a:r>
              <a:rPr lang="en-US" sz="2400" dirty="0"/>
              <a:t>. </a:t>
            </a:r>
            <a:r>
              <a:rPr lang="en-US" sz="2400" dirty="0" smtClean="0"/>
              <a:t>irritants release </a:t>
            </a:r>
            <a:r>
              <a:rPr lang="en-US" sz="2400" dirty="0"/>
              <a:t>5-HT from </a:t>
            </a:r>
            <a:r>
              <a:rPr lang="en-US" sz="2400" dirty="0" err="1"/>
              <a:t>enterochromaffin</a:t>
            </a:r>
            <a:r>
              <a:rPr lang="en-US" sz="2400" dirty="0"/>
              <a:t> cells → </a:t>
            </a:r>
            <a:r>
              <a:rPr lang="en-US" sz="2400" dirty="0" smtClean="0"/>
              <a:t>acts on </a:t>
            </a:r>
            <a:r>
              <a:rPr lang="en-US" sz="2400" dirty="0"/>
              <a:t>5-HT3 receptors </a:t>
            </a:r>
            <a:r>
              <a:rPr lang="en-US" sz="2400" dirty="0" smtClean="0"/>
              <a:t>on </a:t>
            </a:r>
            <a:r>
              <a:rPr lang="en-US" sz="2400" dirty="0"/>
              <a:t>the enteric </a:t>
            </a:r>
            <a:r>
              <a:rPr lang="en-US" sz="2400" dirty="0" smtClean="0"/>
              <a:t>nervous system </a:t>
            </a:r>
            <a:r>
              <a:rPr lang="en-US" sz="2400" dirty="0"/>
              <a:t>(ENS</a:t>
            </a:r>
            <a:r>
              <a:rPr lang="en-US" sz="2400" dirty="0" smtClean="0"/>
              <a:t>)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connect with </a:t>
            </a:r>
            <a:r>
              <a:rPr lang="en-US" sz="2400" dirty="0" smtClean="0"/>
              <a:t>vagal and </a:t>
            </a:r>
            <a:r>
              <a:rPr lang="en-US" sz="2400" dirty="0"/>
              <a:t>spinal visceral afferents to send impulses </a:t>
            </a:r>
            <a:r>
              <a:rPr lang="en-US" sz="2400" dirty="0" smtClean="0"/>
              <a:t>to NTS </a:t>
            </a:r>
            <a:r>
              <a:rPr lang="en-US" sz="2400" dirty="0"/>
              <a:t>and </a:t>
            </a:r>
            <a:r>
              <a:rPr lang="en-US" sz="2400" dirty="0" smtClean="0"/>
              <a:t>CTZ</a:t>
            </a: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CTZ &amp; NTS express receptors, </a:t>
            </a:r>
            <a:r>
              <a:rPr lang="fi-FI" sz="2400" dirty="0"/>
              <a:t>e.g</a:t>
            </a:r>
            <a:r>
              <a:rPr lang="fi-FI" sz="2400" dirty="0" smtClean="0"/>
              <a:t>. </a:t>
            </a:r>
            <a:r>
              <a:rPr lang="fi-FI" sz="2400" dirty="0"/>
              <a:t>H1, </a:t>
            </a:r>
            <a:r>
              <a:rPr lang="fi-FI" sz="2400" dirty="0" smtClean="0"/>
              <a:t> </a:t>
            </a:r>
            <a:r>
              <a:rPr lang="fi-FI" sz="2400" dirty="0"/>
              <a:t>D2, </a:t>
            </a:r>
            <a:r>
              <a:rPr lang="fi-FI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M, </a:t>
            </a:r>
            <a:r>
              <a:rPr lang="en-US" sz="2400" dirty="0" err="1"/>
              <a:t>neurokinin</a:t>
            </a:r>
            <a:r>
              <a:rPr lang="en-US" sz="2400" dirty="0"/>
              <a:t> NK1 (activated by substance P), cannabinoid CB1 and opioid μ receptors through which the emetic signals are relayed and which could be targets of antiemetic drug action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3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D</a:t>
            </a:r>
            <a:r>
              <a:rPr lang="en-US" sz="2400" dirty="0" smtClean="0"/>
              <a:t>rugs </a:t>
            </a:r>
            <a:r>
              <a:rPr lang="en-US" sz="2400" dirty="0"/>
              <a:t>used to evoke vomiting.</a:t>
            </a:r>
          </a:p>
          <a:p>
            <a:pPr marL="0" indent="0">
              <a:buNone/>
            </a:pPr>
            <a:r>
              <a:rPr lang="en-US" sz="2400" dirty="0"/>
              <a:t>1. </a:t>
            </a:r>
            <a:r>
              <a:rPr lang="en-US" sz="2400" i="1" dirty="0"/>
              <a:t>Act on CTZ </a:t>
            </a:r>
            <a:r>
              <a:rPr lang="en-US" sz="2400" dirty="0"/>
              <a:t>: </a:t>
            </a:r>
            <a:r>
              <a:rPr lang="en-US" sz="2400" dirty="0" err="1"/>
              <a:t>Apomorphine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2. </a:t>
            </a:r>
            <a:r>
              <a:rPr lang="en-US" sz="2400" i="1" dirty="0"/>
              <a:t>Act reflexly and on CTZ </a:t>
            </a:r>
            <a:r>
              <a:rPr lang="en-US" sz="2400" dirty="0"/>
              <a:t>: </a:t>
            </a:r>
            <a:r>
              <a:rPr lang="en-US" sz="2400" dirty="0" err="1" smtClean="0"/>
              <a:t>Ipecacuanha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Use :-Induced </a:t>
            </a:r>
            <a:r>
              <a:rPr lang="en-US" sz="2400" dirty="0"/>
              <a:t>only when an </a:t>
            </a:r>
            <a:r>
              <a:rPr lang="en-US" sz="2400" dirty="0" smtClean="0"/>
              <a:t>undesirable substance </a:t>
            </a:r>
            <a:r>
              <a:rPr lang="en-US" sz="2400" dirty="0"/>
              <a:t>(poison) has been </a:t>
            </a:r>
            <a:r>
              <a:rPr lang="en-US" sz="2400" dirty="0" smtClean="0"/>
              <a:t>ingested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Homemade remedies :- Powdered mustard suspension </a:t>
            </a:r>
            <a:r>
              <a:rPr lang="en-US" sz="2400" dirty="0"/>
              <a:t>or strong salts solution may be used in </a:t>
            </a:r>
            <a:r>
              <a:rPr lang="en-US" sz="2400" dirty="0" smtClean="0"/>
              <a:t>emergency</a:t>
            </a:r>
            <a:r>
              <a:rPr lang="en-US" sz="2400" dirty="0"/>
              <a:t> </a:t>
            </a:r>
            <a:r>
              <a:rPr lang="en-US" sz="2400" dirty="0" smtClean="0"/>
              <a:t>(irritating to  </a:t>
            </a:r>
            <a:r>
              <a:rPr lang="en-US" sz="2400" dirty="0"/>
              <a:t>the </a:t>
            </a:r>
            <a:r>
              <a:rPr lang="en-US" sz="2400" dirty="0" smtClean="0"/>
              <a:t>stomach)</a:t>
            </a:r>
          </a:p>
          <a:p>
            <a:pPr marL="0" indent="0">
              <a:buNone/>
            </a:pPr>
            <a:r>
              <a:rPr lang="en-US" sz="2400" b="1" dirty="0" err="1" smtClean="0"/>
              <a:t>Apomorphine</a:t>
            </a:r>
            <a:r>
              <a:rPr lang="en-US" sz="2400" b="1" dirty="0" smtClean="0"/>
              <a:t>:-</a:t>
            </a:r>
            <a:r>
              <a:rPr lang="en-US" sz="2400" dirty="0"/>
              <a:t>acts as a dopaminergic agonist on the </a:t>
            </a:r>
            <a:r>
              <a:rPr lang="en-US" sz="2400" dirty="0" smtClean="0"/>
              <a:t>CTZ</a:t>
            </a:r>
          </a:p>
          <a:p>
            <a:pPr marL="0" indent="0">
              <a:buNone/>
            </a:pPr>
            <a:r>
              <a:rPr lang="en-US" sz="2400" dirty="0" smtClean="0"/>
              <a:t>-</a:t>
            </a:r>
            <a:r>
              <a:rPr lang="en-US" sz="2400" dirty="0" err="1" smtClean="0"/>
              <a:t>i.m</a:t>
            </a:r>
            <a:r>
              <a:rPr lang="en-US" sz="2400" dirty="0"/>
              <a:t>./</a:t>
            </a:r>
            <a:r>
              <a:rPr lang="en-US" sz="2400" dirty="0" err="1" smtClean="0"/>
              <a:t>s.c.</a:t>
            </a:r>
            <a:r>
              <a:rPr lang="en-US" sz="2400" dirty="0"/>
              <a:t> </a:t>
            </a:r>
            <a:r>
              <a:rPr lang="en-US" sz="2400" dirty="0" smtClean="0"/>
              <a:t> 6 mg</a:t>
            </a:r>
            <a:r>
              <a:rPr lang="en-US" sz="2400" dirty="0"/>
              <a:t> </a:t>
            </a:r>
            <a:r>
              <a:rPr lang="en-US" sz="2400" dirty="0" smtClean="0"/>
              <a:t> induces vomiting </a:t>
            </a:r>
            <a:r>
              <a:rPr lang="en-US" sz="2400" dirty="0"/>
              <a:t>(within 5 min)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-Oral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not </a:t>
            </a:r>
            <a:r>
              <a:rPr lang="en-US" sz="2400" dirty="0" smtClean="0"/>
              <a:t>recommended (dose </a:t>
            </a:r>
            <a:r>
              <a:rPr lang="en-US" sz="2400" dirty="0"/>
              <a:t>larger, slow &amp;</a:t>
            </a:r>
            <a:r>
              <a:rPr lang="en-US" sz="2400" dirty="0" smtClean="0"/>
              <a:t> </a:t>
            </a:r>
            <a:r>
              <a:rPr lang="en-US" sz="2400" dirty="0"/>
              <a:t>inconsistent in </a:t>
            </a:r>
            <a:r>
              <a:rPr lang="en-US" sz="2400" dirty="0" smtClean="0"/>
              <a:t>action)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Apomorphine</a:t>
            </a:r>
            <a:r>
              <a:rPr lang="en-US" sz="2400" dirty="0"/>
              <a:t> has a therapeutic effect in </a:t>
            </a:r>
            <a:r>
              <a:rPr lang="en-US" sz="2400" dirty="0" smtClean="0"/>
              <a:t>parkinsonism, but </a:t>
            </a:r>
            <a:r>
              <a:rPr lang="en-US" sz="2400" dirty="0"/>
              <a:t>is not used due to side effects</a:t>
            </a:r>
          </a:p>
        </p:txBody>
      </p:sp>
    </p:spTree>
    <p:extLst>
      <p:ext uri="{BB962C8B-B14F-4D97-AF65-F5344CB8AC3E}">
        <p14:creationId xmlns:p14="http://schemas.microsoft.com/office/powerpoint/2010/main" val="381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2400"/>
            <a:ext cx="8915400" cy="6705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CI :-Respiration </a:t>
            </a:r>
            <a:r>
              <a:rPr lang="en-US" sz="2400" dirty="0"/>
              <a:t>is </a:t>
            </a:r>
            <a:r>
              <a:rPr lang="en-US" sz="2400" dirty="0" smtClean="0"/>
              <a:t>depressed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err="1" smtClean="0"/>
              <a:t>Ipecacuanha</a:t>
            </a:r>
            <a:r>
              <a:rPr lang="en-US" sz="2400" b="1" dirty="0" smtClean="0"/>
              <a:t>:-</a:t>
            </a:r>
            <a:r>
              <a:rPr lang="en-US" sz="2400" dirty="0"/>
              <a:t> contains emetine and is used as </a:t>
            </a:r>
            <a:r>
              <a:rPr lang="en-US" sz="2400" i="1" dirty="0"/>
              <a:t>syrup </a:t>
            </a:r>
            <a:r>
              <a:rPr lang="en-US" sz="2400" i="1" dirty="0" smtClean="0"/>
              <a:t>ipecac ;</a:t>
            </a:r>
            <a:r>
              <a:rPr lang="en-US" sz="2400" dirty="0" smtClean="0"/>
              <a:t>takes </a:t>
            </a:r>
            <a:r>
              <a:rPr lang="en-US" sz="2400" dirty="0"/>
              <a:t>15 min ;</a:t>
            </a:r>
            <a:r>
              <a:rPr lang="en-US" sz="2400" dirty="0" smtClean="0"/>
              <a:t> safer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Use:- Household </a:t>
            </a:r>
            <a:r>
              <a:rPr lang="en-US" sz="2400" dirty="0"/>
              <a:t>remedy. It acts by irritating gastric mucosa</a:t>
            </a:r>
          </a:p>
          <a:p>
            <a:pPr marL="0" indent="0">
              <a:buNone/>
            </a:pPr>
            <a:r>
              <a:rPr lang="en-US" sz="2400" dirty="0"/>
              <a:t>as well as through </a:t>
            </a:r>
            <a:r>
              <a:rPr lang="en-US" sz="2400" dirty="0" smtClean="0"/>
              <a:t>CTZ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i="1" u="sng" dirty="0"/>
              <a:t>All emetics are contraindicated in:</a:t>
            </a:r>
          </a:p>
          <a:p>
            <a:pPr marL="0" indent="0">
              <a:buNone/>
            </a:pPr>
            <a:r>
              <a:rPr lang="en-US" sz="2400" dirty="0"/>
              <a:t>(a) Corrosive (acid, alkali) poisoning: risk </a:t>
            </a:r>
            <a:r>
              <a:rPr lang="en-US" sz="2400" dirty="0" smtClean="0"/>
              <a:t>of perforation </a:t>
            </a:r>
            <a:r>
              <a:rPr lang="en-US" sz="2400" dirty="0"/>
              <a:t>and further injury to </a:t>
            </a:r>
            <a:r>
              <a:rPr lang="en-US" sz="2400" dirty="0" smtClean="0"/>
              <a:t>esophageal mucosa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(b) CNS stimulant drug poisoning: </a:t>
            </a:r>
            <a:r>
              <a:rPr lang="en-US" sz="2400" dirty="0" smtClean="0"/>
              <a:t>convulsions may </a:t>
            </a:r>
            <a:r>
              <a:rPr lang="en-US" sz="2400" dirty="0"/>
              <a:t>be </a:t>
            </a:r>
            <a:r>
              <a:rPr lang="en-US" sz="2400" dirty="0" smtClean="0"/>
              <a:t>precipitated</a:t>
            </a:r>
          </a:p>
          <a:p>
            <a:pPr marL="0" indent="0">
              <a:buNone/>
            </a:pPr>
            <a:r>
              <a:rPr lang="en-US" sz="2400" dirty="0"/>
              <a:t>c) </a:t>
            </a:r>
            <a:r>
              <a:rPr lang="en-US" sz="2400" dirty="0" err="1"/>
              <a:t>Kerosine</a:t>
            </a:r>
            <a:r>
              <a:rPr lang="en-US" sz="2400" dirty="0"/>
              <a:t> (petroleum) poisoning: chances </a:t>
            </a:r>
            <a:r>
              <a:rPr lang="en-US" sz="2400" dirty="0" smtClean="0"/>
              <a:t>of aspiration </a:t>
            </a:r>
            <a:r>
              <a:rPr lang="en-US" sz="2400" dirty="0"/>
              <a:t>of the liquid (due to low </a:t>
            </a:r>
            <a:r>
              <a:rPr lang="en-US" sz="2400" dirty="0" smtClean="0"/>
              <a:t>viscosity) and </a:t>
            </a:r>
            <a:r>
              <a:rPr lang="en-US" sz="2400" dirty="0"/>
              <a:t>chemical pneumonia are high.</a:t>
            </a:r>
          </a:p>
          <a:p>
            <a:pPr marL="0" indent="0">
              <a:buNone/>
            </a:pPr>
            <a:r>
              <a:rPr lang="en-US" sz="2400" dirty="0"/>
              <a:t>(d) Unconscious patient: may aspirate </a:t>
            </a:r>
            <a:r>
              <a:rPr lang="en-US" sz="2400" dirty="0" smtClean="0"/>
              <a:t>the vomitus</a:t>
            </a:r>
            <a:r>
              <a:rPr lang="en-US" sz="2400" dirty="0"/>
              <a:t>, because laryngeal reflex is </a:t>
            </a:r>
            <a:r>
              <a:rPr lang="en-US" sz="2400" dirty="0" smtClean="0"/>
              <a:t>likely to </a:t>
            </a:r>
            <a:r>
              <a:rPr lang="en-US" sz="2400" dirty="0"/>
              <a:t>be impaired.</a:t>
            </a:r>
          </a:p>
          <a:p>
            <a:pPr marL="0" indent="0">
              <a:buNone/>
            </a:pPr>
            <a:r>
              <a:rPr lang="en-US" sz="2400" dirty="0"/>
              <a:t>(e) Morphine or phenothiazine </a:t>
            </a:r>
            <a:r>
              <a:rPr lang="en-US" sz="2400" dirty="0" smtClean="0"/>
              <a:t>poisoning: emetics </a:t>
            </a:r>
            <a:r>
              <a:rPr lang="en-US" sz="2400" dirty="0"/>
              <a:t>may fail to act.</a:t>
            </a:r>
          </a:p>
        </p:txBody>
      </p:sp>
    </p:spTree>
    <p:extLst>
      <p:ext uri="{BB962C8B-B14F-4D97-AF65-F5344CB8AC3E}">
        <p14:creationId xmlns:p14="http://schemas.microsoft.com/office/powerpoint/2010/main" val="33962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INDICATIONS OF ANTIEMETICS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b="1" dirty="0" smtClean="0"/>
              <a:t>1- Chemotherapy-induced vomiting</a:t>
            </a:r>
          </a:p>
          <a:p>
            <a:pPr>
              <a:buFont typeface="Arial" pitchFamily="34" charset="0"/>
              <a:buNone/>
            </a:pPr>
            <a:r>
              <a:rPr lang="en-US" b="1" dirty="0" smtClean="0"/>
              <a:t>2- Post radiation vomiting</a:t>
            </a:r>
          </a:p>
          <a:p>
            <a:pPr>
              <a:buFont typeface="Arial" pitchFamily="34" charset="0"/>
              <a:buNone/>
            </a:pPr>
            <a:r>
              <a:rPr lang="en-US" b="1" dirty="0" smtClean="0"/>
              <a:t>3- Postoperative vomiting</a:t>
            </a:r>
          </a:p>
          <a:p>
            <a:pPr>
              <a:buFont typeface="Arial" pitchFamily="34" charset="0"/>
              <a:buNone/>
            </a:pPr>
            <a:r>
              <a:rPr lang="en-US" b="1" dirty="0" smtClean="0"/>
              <a:t>4- Drug induced vomiting</a:t>
            </a:r>
          </a:p>
          <a:p>
            <a:pPr>
              <a:buFont typeface="Arial" pitchFamily="34" charset="0"/>
              <a:buNone/>
            </a:pPr>
            <a:r>
              <a:rPr lang="en-US" b="1" dirty="0" smtClean="0"/>
              <a:t>5- Disease incused vomiting</a:t>
            </a:r>
          </a:p>
          <a:p>
            <a:pPr>
              <a:buFont typeface="Arial" pitchFamily="34" charset="0"/>
              <a:buNone/>
            </a:pPr>
            <a:r>
              <a:rPr lang="en-US" b="1" dirty="0" smtClean="0"/>
              <a:t>6- Vomiting of pregnancy</a:t>
            </a:r>
          </a:p>
          <a:p>
            <a:pPr>
              <a:buFont typeface="Arial" pitchFamily="34" charset="0"/>
              <a:buNone/>
            </a:pPr>
            <a:r>
              <a:rPr lang="en-US" b="1" dirty="0" smtClean="0"/>
              <a:t>7- Motion sickness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38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rugs that produce Emesis&#10;• Most cancer drugs&#10;• Levodopa , bromocriptine, other dopamine&#10;agonists&#10;• Morphine and opioids&#10;•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8759825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666</TotalTime>
  <Words>972</Words>
  <Application>Microsoft Office PowerPoint</Application>
  <PresentationFormat>On-screen Show (4:3)</PresentationFormat>
  <Paragraphs>101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Civic</vt:lpstr>
      <vt:lpstr>ITS Dental College, Greater Noida</vt:lpstr>
      <vt:lpstr>Lecture Objectives &amp; Learning Outcomes</vt:lpstr>
      <vt:lpstr>Emesis </vt:lpstr>
      <vt:lpstr>Emesis</vt:lpstr>
      <vt:lpstr>PowerPoint Presentation</vt:lpstr>
      <vt:lpstr>EMETICS</vt:lpstr>
      <vt:lpstr>PowerPoint Presentation</vt:lpstr>
      <vt:lpstr>INDICATIONS OF ANTIEMETICS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Adjuvants</vt:lpstr>
      <vt:lpstr>PowerPoint Presentation</vt:lpstr>
      <vt:lpstr>2nd Last Slide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Ads</dc:creator>
  <cp:lastModifiedBy>Piyush</cp:lastModifiedBy>
  <cp:revision>60</cp:revision>
  <dcterms:created xsi:type="dcterms:W3CDTF">2017-04-10T07:04:52Z</dcterms:created>
  <dcterms:modified xsi:type="dcterms:W3CDTF">2020-04-21T06:18:46Z</dcterms:modified>
</cp:coreProperties>
</file>