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56" r:id="rId2"/>
    <p:sldId id="257" r:id="rId3"/>
    <p:sldId id="286" r:id="rId4"/>
    <p:sldId id="285" r:id="rId5"/>
    <p:sldId id="287" r:id="rId6"/>
    <p:sldId id="258" r:id="rId7"/>
    <p:sldId id="259" r:id="rId8"/>
    <p:sldId id="261" r:id="rId9"/>
    <p:sldId id="262" r:id="rId10"/>
    <p:sldId id="263" r:id="rId11"/>
    <p:sldId id="264" r:id="rId12"/>
    <p:sldId id="276" r:id="rId13"/>
    <p:sldId id="265" r:id="rId14"/>
    <p:sldId id="269" r:id="rId15"/>
    <p:sldId id="270" r:id="rId16"/>
    <p:sldId id="289" r:id="rId17"/>
    <p:sldId id="290" r:id="rId18"/>
    <p:sldId id="291" r:id="rId19"/>
    <p:sldId id="292" r:id="rId20"/>
    <p:sldId id="293" r:id="rId21"/>
    <p:sldId id="294" r:id="rId22"/>
    <p:sldId id="271" r:id="rId23"/>
    <p:sldId id="272" r:id="rId24"/>
    <p:sldId id="273" r:id="rId25"/>
    <p:sldId id="274" r:id="rId26"/>
    <p:sldId id="275" r:id="rId27"/>
    <p:sldId id="277" r:id="rId28"/>
    <p:sldId id="27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8CAAD-9796-46BC-A401-30DA3DED8835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A88AF-EFFA-4E98-BED2-81CE0D086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5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A88AF-EFFA-4E98-BED2-81CE0D086F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7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58F9-819E-4311-B530-E9E31A80FD6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3A9F-8C13-4EB8-9854-2E2D2E034D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58F9-819E-4311-B530-E9E31A80FD6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3A9F-8C13-4EB8-9854-2E2D2E034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58F9-819E-4311-B530-E9E31A80FD6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3A9F-8C13-4EB8-9854-2E2D2E034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58F9-819E-4311-B530-E9E31A80FD6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3A9F-8C13-4EB8-9854-2E2D2E034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58F9-819E-4311-B530-E9E31A80FD6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3A9F-8C13-4EB8-9854-2E2D2E034D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58F9-819E-4311-B530-E9E31A80FD6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3A9F-8C13-4EB8-9854-2E2D2E034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58F9-819E-4311-B530-E9E31A80FD6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3A9F-8C13-4EB8-9854-2E2D2E034D1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58F9-819E-4311-B530-E9E31A80FD6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3A9F-8C13-4EB8-9854-2E2D2E034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58F9-819E-4311-B530-E9E31A80FD6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3A9F-8C13-4EB8-9854-2E2D2E034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58F9-819E-4311-B530-E9E31A80FD6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3A9F-8C13-4EB8-9854-2E2D2E034D1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58F9-819E-4311-B530-E9E31A80FD6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D3A9F-8C13-4EB8-9854-2E2D2E034D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AF458F9-819E-4311-B530-E9E31A80FD6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1BD3A9F-8C13-4EB8-9854-2E2D2E034D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Antimalarial Drugs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Dr.Gore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67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1. Causal prophylaxis </a:t>
            </a:r>
            <a:r>
              <a:rPr lang="en-US" sz="2400" dirty="0"/>
              <a:t>The </a:t>
            </a:r>
            <a:r>
              <a:rPr lang="en-US" sz="2400" dirty="0" err="1" smtClean="0"/>
              <a:t>preerythrocytic</a:t>
            </a:r>
            <a:r>
              <a:rPr lang="en-US" sz="2400" dirty="0" smtClean="0"/>
              <a:t> phase </a:t>
            </a:r>
            <a:r>
              <a:rPr lang="en-US" sz="2400" dirty="0"/>
              <a:t>(in liver), which is the </a:t>
            </a:r>
            <a:r>
              <a:rPr lang="en-US" sz="2400" i="1" dirty="0"/>
              <a:t>cause </a:t>
            </a:r>
            <a:r>
              <a:rPr lang="en-US" sz="2400" dirty="0"/>
              <a:t>of </a:t>
            </a:r>
            <a:r>
              <a:rPr lang="en-US" sz="2400" dirty="0" smtClean="0"/>
              <a:t>malarial infection </a:t>
            </a:r>
            <a:r>
              <a:rPr lang="en-US" sz="2400" dirty="0"/>
              <a:t>and clinical attacks, is the target for</a:t>
            </a:r>
          </a:p>
          <a:p>
            <a:pPr marL="0" indent="0">
              <a:buNone/>
            </a:pPr>
            <a:r>
              <a:rPr lang="en-US" sz="2400" dirty="0"/>
              <a:t>this </a:t>
            </a:r>
            <a:r>
              <a:rPr lang="en-US" sz="2400" dirty="0" smtClean="0"/>
              <a:t>purpose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err="1" smtClean="0">
                <a:sym typeface="Wingdings" pitchFamily="2" charset="2"/>
              </a:rPr>
              <a:t>Primaquine,Proguanil</a:t>
            </a:r>
            <a:endParaRPr 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>
              <a:sym typeface="Wingdings" pitchFamily="2" charset="2"/>
            </a:endParaRPr>
          </a:p>
          <a:p>
            <a:pPr marL="457200" indent="-457200">
              <a:buAutoNum type="arabicPeriod" startAt="2"/>
            </a:pPr>
            <a:r>
              <a:rPr lang="en-US" sz="2400" b="1" dirty="0" smtClean="0"/>
              <a:t>Suppressive prophylaxis:-</a:t>
            </a:r>
            <a:r>
              <a:rPr lang="en-US" sz="2400" dirty="0"/>
              <a:t> The </a:t>
            </a:r>
            <a:r>
              <a:rPr lang="en-US" sz="2400" dirty="0" err="1" smtClean="0"/>
              <a:t>schizontocides</a:t>
            </a:r>
            <a:r>
              <a:rPr lang="en-US" sz="2400" dirty="0" smtClean="0"/>
              <a:t> which </a:t>
            </a:r>
            <a:r>
              <a:rPr lang="en-US" sz="2400" dirty="0"/>
              <a:t>suppress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 err="1"/>
              <a:t>erythrocytic</a:t>
            </a:r>
            <a:r>
              <a:rPr lang="en-US" sz="2400" dirty="0"/>
              <a:t> phase </a:t>
            </a:r>
            <a:r>
              <a:rPr lang="en-US" sz="2400" dirty="0" smtClean="0"/>
              <a:t>and thus </a:t>
            </a:r>
            <a:r>
              <a:rPr lang="en-US" sz="2400" dirty="0"/>
              <a:t>attacks of malarial </a:t>
            </a:r>
            <a:r>
              <a:rPr lang="en-US" sz="2400" dirty="0" smtClean="0"/>
              <a:t>fever can be used as </a:t>
            </a:r>
            <a:r>
              <a:rPr lang="en-US" sz="2400" dirty="0" err="1" smtClean="0"/>
              <a:t>prophylaxsis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Though </a:t>
            </a:r>
            <a:r>
              <a:rPr lang="en-US" sz="2400" dirty="0"/>
              <a:t>the </a:t>
            </a:r>
            <a:r>
              <a:rPr lang="en-US" sz="2400" dirty="0" err="1"/>
              <a:t>exoerythrocytic</a:t>
            </a:r>
            <a:r>
              <a:rPr lang="en-US" sz="2400" dirty="0"/>
              <a:t> </a:t>
            </a:r>
            <a:r>
              <a:rPr lang="en-US" sz="2400" dirty="0" smtClean="0"/>
              <a:t>phase in </a:t>
            </a:r>
            <a:r>
              <a:rPr lang="en-US" sz="2400" dirty="0"/>
              <a:t>case of </a:t>
            </a:r>
            <a:r>
              <a:rPr lang="en-US" sz="2400" dirty="0" err="1"/>
              <a:t>vivax</a:t>
            </a:r>
            <a:r>
              <a:rPr lang="en-US" sz="2400" dirty="0"/>
              <a:t> and other </a:t>
            </a:r>
            <a:r>
              <a:rPr lang="en-US" sz="2400" dirty="0" smtClean="0"/>
              <a:t>relapsing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malarias </a:t>
            </a:r>
            <a:r>
              <a:rPr lang="en-US" sz="2400" dirty="0" smtClean="0"/>
              <a:t>continues</a:t>
            </a:r>
            <a:r>
              <a:rPr lang="en-US" sz="2400" dirty="0"/>
              <a:t>, clinical disease does not </a:t>
            </a:r>
            <a:r>
              <a:rPr lang="en-US" sz="2400" dirty="0" smtClean="0"/>
              <a:t>appear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lphaLcParenR"/>
            </a:pPr>
            <a:r>
              <a:rPr lang="en-US" sz="2400" dirty="0" err="1" smtClean="0"/>
              <a:t>Chloroquine</a:t>
            </a:r>
            <a:r>
              <a:rPr lang="en-US" sz="2400" dirty="0" smtClean="0"/>
              <a:t> </a:t>
            </a:r>
            <a:r>
              <a:rPr lang="en-US" sz="2400" dirty="0"/>
              <a:t>(CQ) 300 mg </a:t>
            </a:r>
            <a:r>
              <a:rPr lang="en-US" sz="2400" dirty="0" smtClean="0"/>
              <a:t> </a:t>
            </a:r>
            <a:r>
              <a:rPr lang="en-US" sz="2400" dirty="0"/>
              <a:t>or 5 </a:t>
            </a:r>
            <a:r>
              <a:rPr lang="en-US" sz="2400" dirty="0" smtClean="0"/>
              <a:t>mg/ kg weekly</a:t>
            </a:r>
          </a:p>
          <a:p>
            <a:pPr marL="0" indent="0">
              <a:buNone/>
            </a:pPr>
            <a:r>
              <a:rPr lang="en-US" sz="2400" dirty="0" smtClean="0"/>
              <a:t>-In </a:t>
            </a:r>
            <a:r>
              <a:rPr lang="en-US" sz="2400" dirty="0"/>
              <a:t>travellers, start one week </a:t>
            </a:r>
            <a:r>
              <a:rPr lang="en-US" sz="2400" dirty="0" smtClean="0"/>
              <a:t>before with </a:t>
            </a:r>
            <a:r>
              <a:rPr lang="en-US" sz="2400" dirty="0"/>
              <a:t>a loading dose of 10 mg/kg and </a:t>
            </a:r>
            <a:r>
              <a:rPr lang="en-US" sz="2400" dirty="0" smtClean="0"/>
              <a:t>continue till </a:t>
            </a:r>
            <a:r>
              <a:rPr lang="en-US" sz="2400" dirty="0"/>
              <a:t>one month after return from endemic </a:t>
            </a:r>
            <a:r>
              <a:rPr lang="en-US" sz="2400" dirty="0" smtClean="0"/>
              <a:t>area</a:t>
            </a:r>
            <a:r>
              <a:rPr lang="en-US" sz="2400" dirty="0"/>
              <a:t> </a:t>
            </a:r>
            <a:r>
              <a:rPr lang="en-US" sz="2400" dirty="0" smtClean="0"/>
              <a:t>( </a:t>
            </a:r>
            <a:r>
              <a:rPr lang="en-US" sz="2400" dirty="0"/>
              <a:t>only</a:t>
            </a:r>
          </a:p>
          <a:p>
            <a:pPr marL="0" indent="0">
              <a:buNone/>
            </a:pPr>
            <a:r>
              <a:rPr lang="en-US" sz="2400" dirty="0"/>
              <a:t>in areas with CQ-sensitive </a:t>
            </a:r>
            <a:r>
              <a:rPr lang="en-US" sz="2400" i="1" dirty="0" err="1" smtClean="0"/>
              <a:t>P.f</a:t>
            </a:r>
            <a:r>
              <a:rPr lang="en-US" sz="2400" i="1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6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6868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-Due to extensive resistance </a:t>
            </a:r>
            <a:r>
              <a:rPr lang="en-US" sz="2400" dirty="0"/>
              <a:t>CQ is no longer </a:t>
            </a:r>
            <a:r>
              <a:rPr lang="en-US" sz="2400" dirty="0" smtClean="0"/>
              <a:t>employed as </a:t>
            </a:r>
            <a:r>
              <a:rPr lang="en-US" sz="2400" dirty="0"/>
              <a:t>prophylactic in </a:t>
            </a:r>
            <a:r>
              <a:rPr lang="en-US" sz="2400" dirty="0" smtClean="0"/>
              <a:t>India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</a:t>
            </a:r>
            <a:r>
              <a:rPr lang="en-US" sz="2400" dirty="0" err="1" smtClean="0"/>
              <a:t>Mefloquine</a:t>
            </a:r>
            <a:r>
              <a:rPr lang="en-US" sz="2400" dirty="0" smtClean="0"/>
              <a:t> </a:t>
            </a:r>
            <a:r>
              <a:rPr lang="en-US" sz="2400" dirty="0"/>
              <a:t>250 mg started 1–2 weeks </a:t>
            </a:r>
            <a:r>
              <a:rPr lang="en-US" sz="2400" dirty="0" smtClean="0"/>
              <a:t>before and </a:t>
            </a:r>
            <a:r>
              <a:rPr lang="en-US" sz="2400" dirty="0"/>
              <a:t>taken weekly till 4 weeks after </a:t>
            </a:r>
            <a:r>
              <a:rPr lang="en-US" sz="2400" dirty="0" smtClean="0"/>
              <a:t>return from </a:t>
            </a:r>
            <a:r>
              <a:rPr lang="en-US" sz="2400" dirty="0"/>
              <a:t>endemic area, has been used for </a:t>
            </a:r>
            <a:r>
              <a:rPr lang="en-US" sz="2400" dirty="0" smtClean="0"/>
              <a:t>areas where </a:t>
            </a:r>
            <a:r>
              <a:rPr lang="en-US" sz="2400" dirty="0"/>
              <a:t>CQ-resistant </a:t>
            </a:r>
            <a:r>
              <a:rPr lang="en-US" sz="2400" i="1" dirty="0" err="1"/>
              <a:t>P.f</a:t>
            </a:r>
            <a:r>
              <a:rPr lang="en-US" sz="2400" i="1" dirty="0"/>
              <a:t>. </a:t>
            </a:r>
            <a:r>
              <a:rPr lang="en-US" sz="2400" dirty="0"/>
              <a:t>is </a:t>
            </a:r>
            <a:r>
              <a:rPr lang="en-US" sz="2400" dirty="0" smtClean="0"/>
              <a:t>prevalent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 </a:t>
            </a:r>
            <a:r>
              <a:rPr lang="en-US" sz="2400" dirty="0"/>
              <a:t>A</a:t>
            </a:r>
            <a:r>
              <a:rPr lang="en-US" sz="2400" dirty="0" smtClean="0"/>
              <a:t>lternative regimen (short-term max 6 </a:t>
            </a:r>
            <a:r>
              <a:rPr lang="en-US" sz="2400" dirty="0" err="1" smtClean="0"/>
              <a:t>wks</a:t>
            </a:r>
            <a:r>
              <a:rPr lang="en-US" sz="2400" dirty="0" smtClean="0"/>
              <a:t>) OR unable to take</a:t>
            </a:r>
          </a:p>
          <a:p>
            <a:pPr marL="0" indent="0">
              <a:buNone/>
            </a:pPr>
            <a:r>
              <a:rPr lang="en-US" sz="2400" dirty="0" err="1" smtClean="0"/>
              <a:t>mefloquine</a:t>
            </a:r>
            <a:r>
              <a:rPr lang="en-US" sz="2400" dirty="0" smtClean="0"/>
              <a:t> :-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Doxycycline </a:t>
            </a:r>
            <a:r>
              <a:rPr lang="en-US" sz="2400" dirty="0"/>
              <a:t>100 </a:t>
            </a:r>
            <a:r>
              <a:rPr lang="en-US" sz="2400" dirty="0" smtClean="0"/>
              <a:t>mg/d before travel + till </a:t>
            </a:r>
            <a:r>
              <a:rPr lang="en-US" sz="2400" dirty="0"/>
              <a:t>4 weeks after return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from endemic </a:t>
            </a:r>
            <a:r>
              <a:rPr lang="en-US" sz="2400" dirty="0"/>
              <a:t>area for CQ-resistant </a:t>
            </a:r>
            <a:r>
              <a:rPr lang="en-US" sz="2400" i="1" dirty="0" err="1"/>
              <a:t>P.f</a:t>
            </a:r>
            <a:r>
              <a:rPr lang="en-US" sz="2400" i="1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CI:- pregnant women </a:t>
            </a:r>
            <a:r>
              <a:rPr lang="en-US" sz="2400" dirty="0"/>
              <a:t>and children &lt; 8 yr.</a:t>
            </a:r>
          </a:p>
        </p:txBody>
      </p:sp>
    </p:spTree>
    <p:extLst>
      <p:ext uri="{BB962C8B-B14F-4D97-AF65-F5344CB8AC3E}">
        <p14:creationId xmlns:p14="http://schemas.microsoft.com/office/powerpoint/2010/main" val="30437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534400" cy="6049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Radical </a:t>
            </a:r>
            <a:r>
              <a:rPr lang="en-US" sz="2400" b="1" dirty="0" smtClean="0"/>
              <a:t>cure:-</a:t>
            </a:r>
            <a:r>
              <a:rPr lang="en-US" sz="2400" dirty="0"/>
              <a:t>In case of </a:t>
            </a:r>
            <a:r>
              <a:rPr lang="en-US" sz="2400" dirty="0" err="1"/>
              <a:t>vivax</a:t>
            </a:r>
            <a:r>
              <a:rPr lang="en-US" sz="2400" dirty="0"/>
              <a:t> and </a:t>
            </a:r>
            <a:r>
              <a:rPr lang="en-US" sz="2400" dirty="0" err="1" smtClean="0"/>
              <a:t>ovale</a:t>
            </a:r>
            <a:r>
              <a:rPr lang="en-US" sz="2400" dirty="0" smtClean="0"/>
              <a:t> malaria</a:t>
            </a:r>
            <a:r>
              <a:rPr lang="en-US" sz="2400" dirty="0"/>
              <a:t>, drugs which attack the </a:t>
            </a:r>
            <a:r>
              <a:rPr lang="en-US" sz="2400" dirty="0" err="1" smtClean="0"/>
              <a:t>exoerythrocytic</a:t>
            </a:r>
            <a:r>
              <a:rPr lang="en-US" sz="2400" dirty="0" smtClean="0"/>
              <a:t> stage </a:t>
            </a:r>
            <a:r>
              <a:rPr lang="en-US" sz="2400" dirty="0"/>
              <a:t>(</a:t>
            </a:r>
            <a:r>
              <a:rPr lang="en-US" sz="2400" dirty="0" err="1"/>
              <a:t>hypnozoites</a:t>
            </a:r>
            <a:r>
              <a:rPr lang="en-US" sz="2400" dirty="0"/>
              <a:t>) </a:t>
            </a:r>
            <a:r>
              <a:rPr lang="en-US" sz="2400" dirty="0" smtClean="0"/>
              <a:t>+ clinical cure for  total </a:t>
            </a:r>
            <a:r>
              <a:rPr lang="en-US" sz="2400" dirty="0"/>
              <a:t>eradication of the </a:t>
            </a:r>
            <a:r>
              <a:rPr lang="en-US" sz="2400" dirty="0" smtClean="0"/>
              <a:t>parasite from </a:t>
            </a:r>
            <a:r>
              <a:rPr lang="en-US" sz="2400" dirty="0"/>
              <a:t>the patient’s </a:t>
            </a:r>
            <a:r>
              <a:rPr lang="en-US" sz="2400" dirty="0" smtClean="0"/>
              <a:t>body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Drug of choice for radical cure of </a:t>
            </a:r>
            <a:r>
              <a:rPr lang="en-US" sz="2400" dirty="0" err="1"/>
              <a:t>vivax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 err="1" smtClean="0"/>
              <a:t>ovale</a:t>
            </a:r>
            <a:r>
              <a:rPr lang="en-US" sz="2400" dirty="0" smtClean="0"/>
              <a:t> </a:t>
            </a:r>
            <a:r>
              <a:rPr lang="en-US" sz="2400" dirty="0"/>
              <a:t>malaria is: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b="1" dirty="0" err="1"/>
              <a:t>Primaquine</a:t>
            </a:r>
            <a:r>
              <a:rPr lang="en-US" sz="2400" b="1" dirty="0"/>
              <a:t> 15 mg daily for 14 </a:t>
            </a:r>
            <a:r>
              <a:rPr lang="en-US" sz="2400" b="1" dirty="0" smtClean="0"/>
              <a:t>days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dirty="0" smtClean="0"/>
              <a:t>( </a:t>
            </a:r>
            <a:r>
              <a:rPr lang="en-US" sz="2400" dirty="0"/>
              <a:t>concurrently with or </a:t>
            </a:r>
            <a:r>
              <a:rPr lang="en-US" sz="2400" dirty="0" smtClean="0"/>
              <a:t>immediately after </a:t>
            </a:r>
            <a:r>
              <a:rPr lang="en-US" sz="2400" dirty="0" err="1"/>
              <a:t>chloroquine</a:t>
            </a:r>
            <a:r>
              <a:rPr lang="en-US" sz="2400" dirty="0"/>
              <a:t>/other </a:t>
            </a:r>
            <a:r>
              <a:rPr lang="en-US" sz="2400" dirty="0" err="1"/>
              <a:t>schizontocide</a:t>
            </a:r>
            <a:r>
              <a:rPr lang="en-US" sz="2400" dirty="0"/>
              <a:t> only </a:t>
            </a:r>
            <a:r>
              <a:rPr lang="en-US" sz="2400" dirty="0" smtClean="0"/>
              <a:t>to individuals </a:t>
            </a:r>
            <a:r>
              <a:rPr lang="en-US" sz="2400" dirty="0"/>
              <a:t>who test negative for </a:t>
            </a:r>
            <a:r>
              <a:rPr lang="en-US" sz="2400" dirty="0" smtClean="0"/>
              <a:t>G-6-PD deficiency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453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295400"/>
          </a:xfrm>
        </p:spPr>
        <p:txBody>
          <a:bodyPr>
            <a:normAutofit/>
          </a:bodyPr>
          <a:lstStyle/>
          <a:p>
            <a:r>
              <a:rPr lang="en-US" sz="3600" i="1" dirty="0" err="1" smtClean="0"/>
              <a:t>P.f</a:t>
            </a:r>
            <a:r>
              <a:rPr lang="en-US" sz="3600" i="1" dirty="0" smtClean="0"/>
              <a:t>. </a:t>
            </a:r>
            <a:r>
              <a:rPr lang="en-US" sz="3600" dirty="0" err="1" smtClean="0"/>
              <a:t>endemicity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+ pregnant women (WHO 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-Intermittent </a:t>
            </a:r>
            <a:r>
              <a:rPr lang="en-US" dirty="0"/>
              <a:t>preventive therapy (</a:t>
            </a:r>
            <a:r>
              <a:rPr lang="en-US" dirty="0" err="1"/>
              <a:t>IPTp</a:t>
            </a:r>
            <a:r>
              <a:rPr lang="en-US" dirty="0"/>
              <a:t>) </a:t>
            </a:r>
            <a:r>
              <a:rPr lang="en-US" dirty="0" smtClean="0"/>
              <a:t>:-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One </a:t>
            </a:r>
            <a:r>
              <a:rPr lang="en-US" dirty="0"/>
              <a:t>dose </a:t>
            </a:r>
            <a:r>
              <a:rPr lang="en-US" dirty="0" err="1"/>
              <a:t>pyrimethamine</a:t>
            </a:r>
            <a:r>
              <a:rPr lang="en-US" dirty="0"/>
              <a:t> (75 mg) </a:t>
            </a:r>
            <a:r>
              <a:rPr lang="en-US" dirty="0" smtClean="0"/>
              <a:t>+ </a:t>
            </a:r>
            <a:r>
              <a:rPr lang="en-US" dirty="0" err="1" smtClean="0"/>
              <a:t>sulfadoxine</a:t>
            </a:r>
            <a:r>
              <a:rPr lang="en-US" dirty="0" smtClean="0"/>
              <a:t> </a:t>
            </a:r>
            <a:r>
              <a:rPr lang="en-US" dirty="0"/>
              <a:t>(1500 mg) each is 2nd and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trimester </a:t>
            </a:r>
            <a:r>
              <a:rPr lang="en-US" dirty="0"/>
              <a:t>(gap not &lt; 1 month) is </a:t>
            </a:r>
            <a:r>
              <a:rPr lang="en-US" dirty="0" smtClean="0"/>
              <a:t>recommended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3000"/>
            <a:ext cx="6858000" cy="1219200"/>
          </a:xfrm>
        </p:spPr>
        <p:txBody>
          <a:bodyPr>
            <a:noAutofit/>
          </a:bodyPr>
          <a:lstStyle/>
          <a:p>
            <a:pPr marL="0" indent="0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Clinical </a:t>
            </a:r>
            <a:r>
              <a:rPr lang="en-US" sz="3600" b="1" dirty="0"/>
              <a:t>cure </a:t>
            </a:r>
            <a:r>
              <a:rPr lang="en-US" sz="3600" b="1" dirty="0" smtClean="0"/>
              <a:t>:-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(</a:t>
            </a:r>
            <a:r>
              <a:rPr lang="en-US" b="1" dirty="0"/>
              <a:t>a) </a:t>
            </a:r>
            <a:r>
              <a:rPr lang="en-US" b="1" i="1" dirty="0"/>
              <a:t>High-efficacy drugs</a:t>
            </a:r>
            <a:r>
              <a:rPr lang="en-US" b="1" dirty="0"/>
              <a:t>: </a:t>
            </a:r>
            <a:r>
              <a:rPr lang="en-US" dirty="0" err="1"/>
              <a:t>Artemisinin</a:t>
            </a:r>
            <a:r>
              <a:rPr lang="en-US" dirty="0"/>
              <a:t>, CQ,</a:t>
            </a:r>
          </a:p>
          <a:p>
            <a:pPr marL="0" indent="0">
              <a:buNone/>
            </a:pPr>
            <a:r>
              <a:rPr lang="en-US" dirty="0" err="1"/>
              <a:t>amodiaquine</a:t>
            </a:r>
            <a:r>
              <a:rPr lang="en-US" dirty="0"/>
              <a:t>, quinine, </a:t>
            </a:r>
            <a:r>
              <a:rPr lang="en-US" dirty="0" err="1"/>
              <a:t>mefloquine</a:t>
            </a:r>
            <a:r>
              <a:rPr lang="en-US" dirty="0"/>
              <a:t>, </a:t>
            </a:r>
            <a:r>
              <a:rPr lang="en-US" dirty="0" err="1"/>
              <a:t>halofantrine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lumefantrine</a:t>
            </a:r>
            <a:r>
              <a:rPr lang="en-US" dirty="0"/>
              <a:t> and </a:t>
            </a:r>
            <a:r>
              <a:rPr lang="en-US" dirty="0" err="1"/>
              <a:t>atovaquone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 singly to terminate attacks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(b) </a:t>
            </a:r>
            <a:r>
              <a:rPr lang="en-US" b="1" i="1" dirty="0"/>
              <a:t>Low-efficacy drugs</a:t>
            </a:r>
            <a:r>
              <a:rPr lang="en-US" b="1" dirty="0"/>
              <a:t>: </a:t>
            </a:r>
            <a:r>
              <a:rPr lang="en-US" dirty="0" err="1"/>
              <a:t>Proguanil</a:t>
            </a:r>
            <a:r>
              <a:rPr lang="en-US" dirty="0"/>
              <a:t>, </a:t>
            </a:r>
            <a:r>
              <a:rPr lang="en-US" dirty="0" err="1"/>
              <a:t>pyrimethamine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sulfonamides, </a:t>
            </a:r>
            <a:r>
              <a:rPr lang="en-US" dirty="0" err="1"/>
              <a:t>tetracyclines</a:t>
            </a:r>
            <a:r>
              <a:rPr lang="en-US" dirty="0"/>
              <a:t> and clindamycin.</a:t>
            </a:r>
          </a:p>
          <a:p>
            <a:pPr marL="0" indent="0">
              <a:buNone/>
            </a:pPr>
            <a:r>
              <a:rPr lang="en-US" dirty="0"/>
              <a:t>These drugs are used only in combination for</a:t>
            </a:r>
          </a:p>
          <a:p>
            <a:pPr marL="0" indent="0">
              <a:buNone/>
            </a:pPr>
            <a:r>
              <a:rPr lang="en-US" dirty="0"/>
              <a:t>clinical cure</a:t>
            </a:r>
          </a:p>
        </p:txBody>
      </p:sp>
    </p:spTree>
    <p:extLst>
      <p:ext uri="{BB962C8B-B14F-4D97-AF65-F5344CB8AC3E}">
        <p14:creationId xmlns:p14="http://schemas.microsoft.com/office/powerpoint/2010/main" val="573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89916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-The </a:t>
            </a:r>
            <a:r>
              <a:rPr lang="en-US" sz="2400" dirty="0"/>
              <a:t>faster acting drugs are </a:t>
            </a:r>
            <a:r>
              <a:rPr lang="en-US" sz="2400" dirty="0" smtClean="0"/>
              <a:t>preferred, in </a:t>
            </a:r>
            <a:r>
              <a:rPr lang="en-US" sz="2400" dirty="0"/>
              <a:t>falciparum malaria where </a:t>
            </a:r>
            <a:r>
              <a:rPr lang="en-US" sz="2400" dirty="0" smtClean="0"/>
              <a:t>delay in </a:t>
            </a:r>
            <a:r>
              <a:rPr lang="en-US" sz="2400" dirty="0"/>
              <a:t>treatment may result in death even if </a:t>
            </a:r>
            <a:r>
              <a:rPr lang="en-US" sz="2400" dirty="0" smtClean="0"/>
              <a:t>the parasites </a:t>
            </a:r>
            <a:r>
              <a:rPr lang="en-US" sz="2400" dirty="0"/>
              <a:t>are cleared from blood by the </a:t>
            </a:r>
            <a:r>
              <a:rPr lang="en-US" sz="2400" dirty="0" smtClean="0"/>
              <a:t>drug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</a:t>
            </a:r>
            <a:r>
              <a:rPr lang="en-US" sz="2400" dirty="0" err="1" smtClean="0"/>
              <a:t>Erythrocytic</a:t>
            </a:r>
            <a:r>
              <a:rPr lang="en-US" sz="2400" dirty="0" smtClean="0"/>
              <a:t> </a:t>
            </a:r>
            <a:r>
              <a:rPr lang="en-US" sz="2400" dirty="0" err="1"/>
              <a:t>schizontocides</a:t>
            </a:r>
            <a:r>
              <a:rPr lang="en-US" sz="2400" dirty="0"/>
              <a:t> are </a:t>
            </a:r>
            <a:r>
              <a:rPr lang="en-US" sz="2400" dirty="0" smtClean="0"/>
              <a:t>radical curatives </a:t>
            </a:r>
            <a:r>
              <a:rPr lang="en-US" sz="2400" dirty="0"/>
              <a:t>for falciparum, but not for </a:t>
            </a:r>
            <a:r>
              <a:rPr lang="en-US" sz="2400" dirty="0" err="1"/>
              <a:t>vivax</a:t>
            </a:r>
            <a:r>
              <a:rPr lang="en-US" sz="2400" dirty="0"/>
              <a:t> </a:t>
            </a:r>
            <a:r>
              <a:rPr lang="en-US" sz="2400" dirty="0" smtClean="0"/>
              <a:t>or </a:t>
            </a:r>
            <a:r>
              <a:rPr lang="en-US" sz="2400" dirty="0" err="1" smtClean="0"/>
              <a:t>ovale</a:t>
            </a:r>
            <a:r>
              <a:rPr lang="en-US" sz="2400" dirty="0" smtClean="0"/>
              <a:t> </a:t>
            </a:r>
            <a:r>
              <a:rPr lang="en-US" sz="2400" dirty="0"/>
              <a:t>malaria. However, </a:t>
            </a:r>
            <a:r>
              <a:rPr lang="en-US" sz="2400" i="1" dirty="0" err="1"/>
              <a:t>recrudescences</a:t>
            </a:r>
            <a:r>
              <a:rPr lang="en-US" sz="2400" i="1" dirty="0"/>
              <a:t> </a:t>
            </a:r>
            <a:r>
              <a:rPr lang="en-US" sz="2400" dirty="0" smtClean="0"/>
              <a:t>occur in </a:t>
            </a:r>
            <a:r>
              <a:rPr lang="en-US" sz="2400" dirty="0"/>
              <a:t>falciparum infection if the blood is not </a:t>
            </a:r>
            <a:r>
              <a:rPr lang="en-US" sz="2400" dirty="0" smtClean="0"/>
              <a:t>totally cleared </a:t>
            </a:r>
            <a:r>
              <a:rPr lang="en-US" sz="2400" dirty="0"/>
              <a:t>of the parasites by the </a:t>
            </a:r>
            <a:r>
              <a:rPr lang="en-US" sz="2400" dirty="0" smtClean="0"/>
              <a:t>drug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smtClean="0"/>
              <a:t>Relapses </a:t>
            </a:r>
            <a:r>
              <a:rPr lang="en-US" sz="2400" dirty="0"/>
              <a:t>of </a:t>
            </a:r>
            <a:r>
              <a:rPr lang="en-US" sz="2400" dirty="0" err="1"/>
              <a:t>vivax</a:t>
            </a:r>
            <a:r>
              <a:rPr lang="en-US" sz="2400" dirty="0"/>
              <a:t>/</a:t>
            </a:r>
            <a:r>
              <a:rPr lang="en-US" sz="2400" dirty="0" err="1"/>
              <a:t>ovale</a:t>
            </a:r>
            <a:r>
              <a:rPr lang="en-US" sz="2400" dirty="0"/>
              <a:t> malaria are </a:t>
            </a:r>
            <a:r>
              <a:rPr lang="en-US" sz="2400" dirty="0" smtClean="0"/>
              <a:t>treated in </a:t>
            </a:r>
            <a:r>
              <a:rPr lang="en-US" sz="2400" dirty="0"/>
              <a:t>the same way as the primary attack </a:t>
            </a:r>
            <a:r>
              <a:rPr lang="en-US" sz="2400" dirty="0" smtClean="0"/>
              <a:t>because the </a:t>
            </a:r>
            <a:r>
              <a:rPr lang="en-US" sz="2400" dirty="0"/>
              <a:t>parasite remains sensitive to the drug.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smtClean="0"/>
              <a:t>Recrudescence </a:t>
            </a:r>
            <a:r>
              <a:rPr lang="en-US" sz="2400" dirty="0"/>
              <a:t>in falciparum malaria </a:t>
            </a:r>
            <a:r>
              <a:rPr lang="en-US" sz="2400" dirty="0" smtClean="0"/>
              <a:t>indicates resistant </a:t>
            </a:r>
            <a:r>
              <a:rPr lang="en-US" sz="2400" dirty="0"/>
              <a:t>infection: should be treated with </a:t>
            </a:r>
            <a:r>
              <a:rPr lang="en-US" sz="2400" dirty="0" smtClean="0"/>
              <a:t>an alternative </a:t>
            </a:r>
            <a:r>
              <a:rPr lang="en-US" sz="2400" dirty="0"/>
              <a:t>drug as per local needs</a:t>
            </a:r>
          </a:p>
        </p:txBody>
      </p:sp>
    </p:spTree>
    <p:extLst>
      <p:ext uri="{BB962C8B-B14F-4D97-AF65-F5344CB8AC3E}">
        <p14:creationId xmlns:p14="http://schemas.microsoft.com/office/powerpoint/2010/main" val="144187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914400"/>
          </a:xfrm>
        </p:spPr>
        <p:txBody>
          <a:bodyPr/>
          <a:lstStyle/>
          <a:p>
            <a:r>
              <a:rPr lang="en-US" dirty="0" err="1" smtClean="0"/>
              <a:t>Chloroquine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-It </a:t>
            </a:r>
            <a:r>
              <a:rPr lang="en-US" sz="2400" dirty="0"/>
              <a:t>is a rapidly acting </a:t>
            </a:r>
            <a:r>
              <a:rPr lang="en-US" sz="2400" dirty="0" err="1"/>
              <a:t>erythrocytic</a:t>
            </a:r>
            <a:r>
              <a:rPr lang="en-US" sz="2400" dirty="0"/>
              <a:t> </a:t>
            </a:r>
            <a:r>
              <a:rPr lang="en-US" sz="2400" dirty="0" err="1" smtClean="0"/>
              <a:t>schizontocide</a:t>
            </a:r>
            <a:r>
              <a:rPr lang="en-US" sz="2400" dirty="0"/>
              <a:t> </a:t>
            </a:r>
            <a:r>
              <a:rPr lang="en-US" sz="2400" dirty="0" smtClean="0"/>
              <a:t>against </a:t>
            </a:r>
            <a:r>
              <a:rPr lang="en-US" sz="2400" dirty="0"/>
              <a:t>all species of </a:t>
            </a:r>
            <a:r>
              <a:rPr lang="en-US" sz="2400" dirty="0" smtClean="0"/>
              <a:t>plasmodia</a:t>
            </a:r>
          </a:p>
          <a:p>
            <a:pPr marL="0" indent="0">
              <a:buNone/>
            </a:pPr>
            <a:r>
              <a:rPr lang="en-US" sz="2400" dirty="0" smtClean="0"/>
              <a:t>-Controls most clinical </a:t>
            </a:r>
            <a:r>
              <a:rPr lang="en-US" sz="2400" dirty="0"/>
              <a:t>attacks in 1–2 days with disappearance</a:t>
            </a:r>
          </a:p>
          <a:p>
            <a:pPr marL="0" indent="0">
              <a:buNone/>
            </a:pPr>
            <a:r>
              <a:rPr lang="en-US" sz="2400" dirty="0"/>
              <a:t>of parasites from peripheral blood in 1–3 </a:t>
            </a:r>
            <a:r>
              <a:rPr lang="en-US" sz="2400" dirty="0" smtClean="0"/>
              <a:t>days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-Largest volume of distribution (&gt;1300)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MOA:- Accumulates in food vacuoles of </a:t>
            </a:r>
            <a:r>
              <a:rPr lang="en-US" sz="2400" dirty="0" err="1" smtClean="0"/>
              <a:t>plasmodium</a:t>
            </a:r>
            <a:r>
              <a:rPr lang="en-US" sz="2400" dirty="0" err="1" smtClean="0">
                <a:sym typeface="Wingdings" pitchFamily="2" charset="2"/>
              </a:rPr>
              <a:t>gets</a:t>
            </a:r>
            <a:r>
              <a:rPr lang="en-US" sz="2400" dirty="0" smtClean="0">
                <a:sym typeface="Wingdings" pitchFamily="2" charset="2"/>
              </a:rPr>
              <a:t> selectively concentrated in parasitized </a:t>
            </a:r>
            <a:r>
              <a:rPr lang="en-US" sz="2400" dirty="0" err="1" smtClean="0">
                <a:sym typeface="Wingdings" pitchFamily="2" charset="2"/>
              </a:rPr>
              <a:t>erythrocytesprevents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polymerisation</a:t>
            </a:r>
            <a:r>
              <a:rPr lang="en-US" sz="2400" dirty="0" smtClean="0">
                <a:sym typeface="Wingdings" pitchFamily="2" charset="2"/>
              </a:rPr>
              <a:t> of </a:t>
            </a:r>
            <a:r>
              <a:rPr lang="en-US" sz="2400" dirty="0" err="1" smtClean="0">
                <a:sym typeface="Wingdings" pitchFamily="2" charset="2"/>
              </a:rPr>
              <a:t>heme</a:t>
            </a:r>
            <a:r>
              <a:rPr lang="en-US" sz="2400" dirty="0" smtClean="0">
                <a:sym typeface="Wingdings" pitchFamily="2" charset="2"/>
              </a:rPr>
              <a:t> to </a:t>
            </a:r>
            <a:r>
              <a:rPr lang="en-US" sz="2400" dirty="0" err="1" smtClean="0">
                <a:sym typeface="Wingdings" pitchFamily="2" charset="2"/>
              </a:rPr>
              <a:t>haemozinaccumulation</a:t>
            </a:r>
            <a:r>
              <a:rPr lang="en-US" sz="2400" dirty="0" smtClean="0">
                <a:sym typeface="Wingdings" pitchFamily="2" charset="2"/>
              </a:rPr>
              <a:t> of </a:t>
            </a:r>
            <a:r>
              <a:rPr lang="en-US" sz="2400" dirty="0" err="1" smtClean="0">
                <a:sym typeface="Wingdings" pitchFamily="2" charset="2"/>
              </a:rPr>
              <a:t>heme</a:t>
            </a:r>
            <a:r>
              <a:rPr lang="en-US" sz="2400" dirty="0" smtClean="0">
                <a:sym typeface="Wingdings" pitchFamily="2" charset="2"/>
              </a:rPr>
              <a:t> toxic to parasite</a:t>
            </a:r>
          </a:p>
          <a:p>
            <a:pPr marL="0" indent="0">
              <a:buNone/>
            </a:pP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USE:- RED LIP MG</a:t>
            </a:r>
          </a:p>
          <a:p>
            <a:pPr marL="0" indent="0">
              <a:buNone/>
            </a:pPr>
            <a:r>
              <a:rPr lang="en-US" sz="2400" dirty="0" err="1" smtClean="0">
                <a:sym typeface="Wingdings" pitchFamily="2" charset="2"/>
              </a:rPr>
              <a:t>Rhematoid</a:t>
            </a:r>
            <a:r>
              <a:rPr lang="en-US" sz="2400" dirty="0" smtClean="0">
                <a:sym typeface="Wingdings" pitchFamily="2" charset="2"/>
              </a:rPr>
              <a:t> arthritis,</a:t>
            </a:r>
          </a:p>
          <a:p>
            <a:pPr marL="0" indent="0">
              <a:buNone/>
            </a:pPr>
            <a:r>
              <a:rPr lang="en-US" sz="2400" dirty="0" err="1" smtClean="0">
                <a:sym typeface="Wingdings" pitchFamily="2" charset="2"/>
              </a:rPr>
              <a:t>Extraintestinal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amoebiasis</a:t>
            </a:r>
            <a:endParaRPr 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39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Disocid</a:t>
            </a:r>
            <a:r>
              <a:rPr lang="en-US" sz="2400" dirty="0" smtClean="0"/>
              <a:t> lupus </a:t>
            </a:r>
            <a:r>
              <a:rPr lang="en-US" sz="2400" dirty="0" err="1" smtClean="0"/>
              <a:t>arythematosis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Lepra</a:t>
            </a:r>
            <a:r>
              <a:rPr lang="en-US" sz="2400" dirty="0" smtClean="0"/>
              <a:t> reaction</a:t>
            </a:r>
          </a:p>
          <a:p>
            <a:pPr marL="0" indent="0">
              <a:buNone/>
            </a:pPr>
            <a:r>
              <a:rPr lang="en-US" sz="2400" dirty="0" smtClean="0"/>
              <a:t>Infectious mononucleosis</a:t>
            </a:r>
          </a:p>
          <a:p>
            <a:pPr marL="0" indent="0">
              <a:buNone/>
            </a:pPr>
            <a:r>
              <a:rPr lang="en-US" sz="2400" dirty="0" smtClean="0"/>
              <a:t>Photogenic reaction</a:t>
            </a:r>
          </a:p>
          <a:p>
            <a:pPr marL="0" indent="0">
              <a:buNone/>
            </a:pPr>
            <a:r>
              <a:rPr lang="en-US" sz="2400" dirty="0" smtClean="0"/>
              <a:t>Malaria</a:t>
            </a:r>
          </a:p>
          <a:p>
            <a:pPr marL="0" indent="0">
              <a:buNone/>
            </a:pPr>
            <a:r>
              <a:rPr lang="en-US" sz="2400" dirty="0" smtClean="0"/>
              <a:t>Giardiasis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ADR:-</a:t>
            </a:r>
            <a:r>
              <a:rPr lang="en-US" sz="2400" dirty="0"/>
              <a:t>Toxicity of CQ is low, </a:t>
            </a:r>
            <a:r>
              <a:rPr lang="en-US" sz="2400" dirty="0" smtClean="0"/>
              <a:t>but side </a:t>
            </a:r>
            <a:r>
              <a:rPr lang="en-US" sz="2400" dirty="0"/>
              <a:t>effects like nausea, vomiting, anorexia, </a:t>
            </a:r>
            <a:r>
              <a:rPr lang="en-US" sz="2400" dirty="0" smtClean="0"/>
              <a:t>uncontrollable itching</a:t>
            </a:r>
            <a:r>
              <a:rPr lang="en-US" sz="2400" dirty="0"/>
              <a:t>, </a:t>
            </a:r>
            <a:r>
              <a:rPr lang="en-US" sz="2400" dirty="0" err="1"/>
              <a:t>epigastric</a:t>
            </a:r>
            <a:r>
              <a:rPr lang="en-US" sz="2400" dirty="0"/>
              <a:t> pain, </a:t>
            </a:r>
            <a:r>
              <a:rPr lang="en-US" sz="2400" dirty="0" err="1" smtClean="0"/>
              <a:t>uneasiness,peripheral</a:t>
            </a:r>
            <a:r>
              <a:rPr lang="en-US" sz="2400" dirty="0" smtClean="0"/>
              <a:t> </a:t>
            </a:r>
            <a:r>
              <a:rPr lang="en-US" sz="2400" dirty="0" err="1" smtClean="0"/>
              <a:t>neuropathy,hypotension,myocardial</a:t>
            </a:r>
            <a:r>
              <a:rPr lang="en-US" sz="2400" dirty="0" smtClean="0"/>
              <a:t> </a:t>
            </a:r>
            <a:r>
              <a:rPr lang="en-US" sz="2400" dirty="0" err="1" smtClean="0"/>
              <a:t>depression,auditory</a:t>
            </a:r>
            <a:r>
              <a:rPr lang="en-US" sz="2400" dirty="0" smtClean="0"/>
              <a:t> impairment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Prolonged use of high doses:- Blindness due to retinal damage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08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Mefloquine</a:t>
            </a:r>
            <a:r>
              <a:rPr lang="en-US" sz="2400" dirty="0" smtClean="0"/>
              <a:t> :- Use:- CQ resistant </a:t>
            </a:r>
            <a:r>
              <a:rPr lang="en-US" sz="2400" dirty="0" err="1" smtClean="0"/>
              <a:t>P.Falciparum</a:t>
            </a:r>
            <a:r>
              <a:rPr lang="en-US" sz="2400" dirty="0" smtClean="0"/>
              <a:t> infections (T/</a:t>
            </a:r>
            <a:r>
              <a:rPr lang="en-US" sz="2400" dirty="0" err="1" smtClean="0"/>
              <a:t>t+prophylaxis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ADR:- Cardiac conduction defects, psychosis,  seizures</a:t>
            </a:r>
          </a:p>
          <a:p>
            <a:pPr marL="0" indent="0">
              <a:buNone/>
            </a:pPr>
            <a:r>
              <a:rPr lang="en-US" sz="2400" dirty="0" smtClean="0"/>
              <a:t>Use:- Single dose T/t</a:t>
            </a:r>
          </a:p>
          <a:p>
            <a:pPr marL="0" indent="0">
              <a:buNone/>
            </a:pPr>
            <a:r>
              <a:rPr lang="en-US" sz="2400" dirty="0" smtClean="0"/>
              <a:t>CI used with </a:t>
            </a:r>
            <a:r>
              <a:rPr lang="en-US" sz="2400" dirty="0" err="1" smtClean="0"/>
              <a:t>halofantrine</a:t>
            </a:r>
            <a:r>
              <a:rPr lang="en-US" sz="2400" dirty="0" smtClean="0"/>
              <a:t> &amp; quinine coz they prolong the QT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err="1" smtClean="0"/>
              <a:t>Primaquine</a:t>
            </a:r>
            <a:r>
              <a:rPr lang="en-US" sz="2400" dirty="0" smtClean="0"/>
              <a:t>:- Acts by forming redox compounds which act as cellular antioxidants.</a:t>
            </a:r>
          </a:p>
          <a:p>
            <a:pPr marL="0" indent="0">
              <a:buNone/>
            </a:pPr>
            <a:r>
              <a:rPr lang="en-US" sz="2400" dirty="0" smtClean="0"/>
              <a:t>Use:-1)Tissue </a:t>
            </a:r>
            <a:r>
              <a:rPr lang="en-US" sz="2400" dirty="0" err="1" smtClean="0"/>
              <a:t>schizonticide</a:t>
            </a:r>
            <a:r>
              <a:rPr lang="en-US" sz="2400" dirty="0" smtClean="0"/>
              <a:t> + </a:t>
            </a:r>
            <a:r>
              <a:rPr lang="en-US" sz="2400" dirty="0" err="1" smtClean="0"/>
              <a:t>gametocide+Radical</a:t>
            </a:r>
            <a:r>
              <a:rPr lang="en-US" sz="2400" dirty="0" smtClean="0"/>
              <a:t> cure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ADR:- </a:t>
            </a:r>
            <a:r>
              <a:rPr lang="en-US" sz="2400" dirty="0" err="1" smtClean="0"/>
              <a:t>haemolysis</a:t>
            </a:r>
            <a:r>
              <a:rPr lang="en-US" sz="2400" dirty="0" smtClean="0"/>
              <a:t>, </a:t>
            </a:r>
            <a:r>
              <a:rPr lang="en-US" sz="2400" dirty="0" err="1" smtClean="0"/>
              <a:t>methhb</a:t>
            </a:r>
            <a:r>
              <a:rPr lang="en-US" sz="2400" dirty="0" smtClean="0"/>
              <a:t> in G6PD </a:t>
            </a:r>
            <a:r>
              <a:rPr lang="en-US" sz="2400" dirty="0" err="1" smtClean="0"/>
              <a:t>def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CI:- Pregnancy</a:t>
            </a:r>
          </a:p>
          <a:p>
            <a:pPr marL="0" indent="0">
              <a:buNone/>
            </a:pPr>
            <a:r>
              <a:rPr lang="en-US" sz="2400" dirty="0" smtClean="0"/>
              <a:t>*No role for cure in </a:t>
            </a:r>
            <a:r>
              <a:rPr lang="en-US" sz="2400" dirty="0" err="1" smtClean="0"/>
              <a:t>P.falciparum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492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 smtClean="0"/>
              <a:t>Antifolate</a:t>
            </a:r>
            <a:r>
              <a:rPr lang="en-US" sz="2400" b="1" dirty="0" smtClean="0"/>
              <a:t> drugs:-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 err="1" smtClean="0"/>
              <a:t>Pyrimethamine,proguanil,sulfadoxine</a:t>
            </a:r>
            <a:r>
              <a:rPr lang="en-US" sz="2400" dirty="0" smtClean="0"/>
              <a:t> &amp; </a:t>
            </a:r>
            <a:r>
              <a:rPr lang="en-US" sz="2400" dirty="0" err="1" smtClean="0"/>
              <a:t>dapsone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Proguanil</a:t>
            </a:r>
            <a:r>
              <a:rPr lang="en-US" sz="2400" dirty="0" smtClean="0"/>
              <a:t> :- </a:t>
            </a:r>
            <a:r>
              <a:rPr lang="en-US" sz="2400" dirty="0" err="1" smtClean="0"/>
              <a:t>Prodrug</a:t>
            </a:r>
            <a:r>
              <a:rPr lang="en-US" sz="2400" dirty="0" smtClean="0"/>
              <a:t> active form is </a:t>
            </a:r>
            <a:r>
              <a:rPr lang="en-US" sz="2400" dirty="0" err="1" smtClean="0"/>
              <a:t>cycloguanil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Pyrimethamine</a:t>
            </a:r>
            <a:r>
              <a:rPr lang="en-US" sz="2400" dirty="0" smtClean="0"/>
              <a:t> &amp; </a:t>
            </a:r>
            <a:r>
              <a:rPr lang="en-US" sz="2400" dirty="0" err="1" smtClean="0"/>
              <a:t>cycloguanil</a:t>
            </a:r>
            <a:r>
              <a:rPr lang="en-US" sz="2400" dirty="0" smtClean="0"/>
              <a:t> act by inhibiting </a:t>
            </a:r>
            <a:r>
              <a:rPr lang="en-US" sz="2400" dirty="0" err="1" smtClean="0"/>
              <a:t>DHFRase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err="1" smtClean="0"/>
              <a:t>Pyrimethamine</a:t>
            </a:r>
            <a:r>
              <a:rPr lang="en-US" sz="2400" dirty="0" smtClean="0"/>
              <a:t> + </a:t>
            </a:r>
            <a:r>
              <a:rPr lang="en-US" sz="2400" dirty="0" err="1" smtClean="0"/>
              <a:t>Sulfadoxine</a:t>
            </a:r>
            <a:r>
              <a:rPr lang="en-US" sz="2400" dirty="0" smtClean="0"/>
              <a:t> act through sequential block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They are slow acting </a:t>
            </a:r>
            <a:r>
              <a:rPr lang="en-US" sz="2400" dirty="0" err="1" smtClean="0"/>
              <a:t>schizointicides</a:t>
            </a:r>
            <a:r>
              <a:rPr lang="en-US" sz="2400" dirty="0" smtClean="0"/>
              <a:t> active against </a:t>
            </a:r>
            <a:r>
              <a:rPr lang="en-US" sz="2400" dirty="0" err="1" smtClean="0"/>
              <a:t>Cq</a:t>
            </a:r>
            <a:r>
              <a:rPr lang="en-US" sz="2400" dirty="0" smtClean="0"/>
              <a:t> resistant </a:t>
            </a:r>
            <a:r>
              <a:rPr lang="en-US" sz="2400" dirty="0" err="1" smtClean="0"/>
              <a:t>P.Falciparum</a:t>
            </a:r>
            <a:r>
              <a:rPr lang="en-US" sz="2400" dirty="0" smtClean="0"/>
              <a:t> infections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 smtClean="0"/>
              <a:t>Proguanil</a:t>
            </a:r>
            <a:r>
              <a:rPr lang="en-US" sz="2400" dirty="0" smtClean="0"/>
              <a:t> + </a:t>
            </a:r>
            <a:r>
              <a:rPr lang="en-US" sz="2400" dirty="0" err="1" smtClean="0"/>
              <a:t>Atovaguone</a:t>
            </a:r>
            <a:r>
              <a:rPr lang="en-US" sz="2400" dirty="0" smtClean="0"/>
              <a:t> can be used in T/t &amp; chemoprophylaxis of CQ resistant malaria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921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-Malaria</a:t>
            </a:r>
            <a:r>
              <a:rPr lang="en-US" dirty="0"/>
              <a:t>, caused by 4 species of the </a:t>
            </a:r>
            <a:r>
              <a:rPr lang="en-US" dirty="0" err="1" smtClean="0"/>
              <a:t>protozoal</a:t>
            </a:r>
            <a:r>
              <a:rPr lang="en-US" dirty="0"/>
              <a:t> </a:t>
            </a:r>
            <a:r>
              <a:rPr lang="en-US" dirty="0" smtClean="0"/>
              <a:t>parasite </a:t>
            </a:r>
            <a:r>
              <a:rPr lang="en-US" i="1" dirty="0"/>
              <a:t>Plasmodium</a:t>
            </a:r>
            <a:r>
              <a:rPr lang="en-US" dirty="0"/>
              <a:t>, is endemic in most </a:t>
            </a:r>
            <a:r>
              <a:rPr lang="en-US" dirty="0" smtClean="0"/>
              <a:t>parts of </a:t>
            </a:r>
            <a:r>
              <a:rPr lang="en-US" dirty="0"/>
              <a:t>India and other tropical </a:t>
            </a:r>
            <a:r>
              <a:rPr lang="en-US" dirty="0" smtClean="0"/>
              <a:t>countries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-malaria comes under ‘National </a:t>
            </a:r>
            <a:r>
              <a:rPr lang="en-US" dirty="0"/>
              <a:t>vector borne diseases </a:t>
            </a:r>
            <a:r>
              <a:rPr lang="en-US" dirty="0" smtClean="0"/>
              <a:t>control programme</a:t>
            </a:r>
            <a:r>
              <a:rPr lang="en-US" dirty="0"/>
              <a:t>’ (NVBDCP) with a wider </a:t>
            </a:r>
            <a:r>
              <a:rPr lang="en-US" dirty="0" smtClean="0"/>
              <a:t>disease coverage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 species of  parasites : </a:t>
            </a:r>
            <a:r>
              <a:rPr lang="en-US" i="1" dirty="0"/>
              <a:t>P. falciparum, P. </a:t>
            </a:r>
            <a:r>
              <a:rPr lang="en-US" i="1" dirty="0" err="1"/>
              <a:t>vivax</a:t>
            </a:r>
            <a:r>
              <a:rPr lang="en-US" i="1" dirty="0"/>
              <a:t>, P. </a:t>
            </a:r>
            <a:r>
              <a:rPr lang="en-US" i="1" dirty="0" err="1"/>
              <a:t>ovale</a:t>
            </a:r>
            <a:r>
              <a:rPr lang="en-US" dirty="0"/>
              <a:t> and </a:t>
            </a:r>
            <a:r>
              <a:rPr lang="en-US" i="1" dirty="0"/>
              <a:t>P. </a:t>
            </a:r>
            <a:r>
              <a:rPr lang="en-US" i="1" dirty="0" err="1"/>
              <a:t>malariae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55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Atovaquone</a:t>
            </a:r>
            <a:r>
              <a:rPr lang="en-US" sz="2400" b="1" dirty="0" smtClean="0"/>
              <a:t>:-</a:t>
            </a:r>
          </a:p>
          <a:p>
            <a:pPr marL="0" indent="0">
              <a:buNone/>
            </a:pPr>
            <a:r>
              <a:rPr lang="en-US" sz="2400" dirty="0" smtClean="0"/>
              <a:t>Rapidly acting blood </a:t>
            </a:r>
            <a:r>
              <a:rPr lang="en-US" sz="2400" dirty="0" err="1" smtClean="0"/>
              <a:t>schizointicide</a:t>
            </a:r>
            <a:r>
              <a:rPr lang="en-US" sz="2400" dirty="0" smtClean="0"/>
              <a:t> that acts by collapsing the parasite’s membrane.</a:t>
            </a:r>
          </a:p>
          <a:p>
            <a:pPr marL="0" indent="0">
              <a:buNone/>
            </a:pPr>
            <a:r>
              <a:rPr lang="en-US" sz="2400" dirty="0" err="1" smtClean="0"/>
              <a:t>Proguanil</a:t>
            </a:r>
            <a:r>
              <a:rPr lang="en-US" sz="2400" dirty="0" smtClean="0"/>
              <a:t> potentiates its antimalarial action.</a:t>
            </a:r>
          </a:p>
          <a:p>
            <a:pPr marL="0" indent="0">
              <a:buNone/>
            </a:pPr>
            <a:r>
              <a:rPr lang="en-US" sz="2400" dirty="0" smtClean="0"/>
              <a:t>Use:-</a:t>
            </a:r>
          </a:p>
          <a:p>
            <a:pPr marL="0" indent="0">
              <a:buNone/>
            </a:pPr>
            <a:r>
              <a:rPr lang="en-US" sz="2400" dirty="0" err="1" smtClean="0"/>
              <a:t>P.jiroveci</a:t>
            </a:r>
            <a:r>
              <a:rPr lang="en-US" sz="2400" dirty="0" smtClean="0"/>
              <a:t> pneumonia</a:t>
            </a:r>
          </a:p>
          <a:p>
            <a:pPr marL="0" indent="0">
              <a:buNone/>
            </a:pPr>
            <a:r>
              <a:rPr lang="en-US" sz="2400" dirty="0" smtClean="0"/>
              <a:t>Toxoplasmosis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err="1" smtClean="0"/>
              <a:t>Artemisin</a:t>
            </a:r>
            <a:r>
              <a:rPr lang="en-US" sz="2400" b="1" dirty="0" smtClean="0"/>
              <a:t> derivatives:- </a:t>
            </a:r>
            <a:r>
              <a:rPr lang="en-US" sz="2400" dirty="0" err="1" smtClean="0"/>
              <a:t>Artemisinin</a:t>
            </a:r>
            <a:r>
              <a:rPr lang="en-US" sz="2400" dirty="0" smtClean="0"/>
              <a:t>, </a:t>
            </a:r>
            <a:r>
              <a:rPr lang="en-US" sz="2400" dirty="0" err="1" smtClean="0"/>
              <a:t>artesunate</a:t>
            </a:r>
            <a:r>
              <a:rPr lang="en-US" sz="2400" dirty="0" smtClean="0"/>
              <a:t> ,</a:t>
            </a:r>
            <a:r>
              <a:rPr lang="en-US" sz="2400" dirty="0" err="1" smtClean="0"/>
              <a:t>artemether</a:t>
            </a:r>
            <a:r>
              <a:rPr lang="en-US" sz="2400" dirty="0" smtClean="0"/>
              <a:t> &amp; </a:t>
            </a:r>
            <a:r>
              <a:rPr lang="en-US" sz="2400" dirty="0" err="1" smtClean="0"/>
              <a:t>arteether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-Obtained from Chinese herb Artemisia </a:t>
            </a:r>
            <a:r>
              <a:rPr lang="en-US" sz="2400" dirty="0" err="1" smtClean="0"/>
              <a:t>annua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-Drugs generate highly effective free radicals that damage parasite membranes.</a:t>
            </a:r>
          </a:p>
          <a:p>
            <a:pPr marL="0" indent="0">
              <a:buNone/>
            </a:pPr>
            <a:r>
              <a:rPr lang="en-US" sz="2400" dirty="0" err="1" smtClean="0"/>
              <a:t>Artesunate</a:t>
            </a:r>
            <a:r>
              <a:rPr lang="en-US" sz="2400" dirty="0" smtClean="0"/>
              <a:t>:- Short acting, given </a:t>
            </a:r>
            <a:r>
              <a:rPr lang="en-US" sz="2400" dirty="0" err="1" smtClean="0"/>
              <a:t>i.v.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Use:- MDR malaria, serious cerebral malaria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2808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534400" cy="6126163"/>
          </a:xfrm>
        </p:spPr>
        <p:txBody>
          <a:bodyPr/>
          <a:lstStyle/>
          <a:p>
            <a:r>
              <a:rPr lang="en-US" b="1" dirty="0" err="1" smtClean="0"/>
              <a:t>Halofantrine</a:t>
            </a:r>
            <a:r>
              <a:rPr lang="en-US" b="1" dirty="0" smtClean="0"/>
              <a:t> &amp; </a:t>
            </a:r>
            <a:r>
              <a:rPr lang="en-US" b="1" dirty="0" err="1" smtClean="0"/>
              <a:t>lumefanthrine</a:t>
            </a:r>
            <a:endParaRPr lang="en-US" b="1" dirty="0" smtClean="0"/>
          </a:p>
          <a:p>
            <a:pPr marL="0" indent="0">
              <a:buNone/>
            </a:pPr>
            <a:r>
              <a:rPr lang="en-US" dirty="0" err="1" smtClean="0"/>
              <a:t>Halofantrine</a:t>
            </a:r>
            <a:r>
              <a:rPr lang="en-US" dirty="0" smtClean="0"/>
              <a:t>:- </a:t>
            </a:r>
            <a:r>
              <a:rPr lang="en-US" dirty="0" err="1" smtClean="0"/>
              <a:t>erractic</a:t>
            </a:r>
            <a:r>
              <a:rPr lang="en-US" dirty="0" smtClean="0"/>
              <a:t> BA + serious </a:t>
            </a:r>
            <a:r>
              <a:rPr lang="en-US" dirty="0" err="1" smtClean="0"/>
              <a:t>cardiotoxicity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Use:- Reserved for MDR malaria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Lumefanthrine</a:t>
            </a:r>
            <a:r>
              <a:rPr lang="en-US" dirty="0" smtClean="0"/>
              <a:t>:- Similar to </a:t>
            </a:r>
            <a:r>
              <a:rPr lang="en-US" dirty="0" err="1" smtClean="0"/>
              <a:t>halofanthrine,used</a:t>
            </a:r>
            <a:r>
              <a:rPr lang="en-US" dirty="0" smtClean="0"/>
              <a:t> with </a:t>
            </a:r>
            <a:r>
              <a:rPr lang="en-US" dirty="0" err="1" smtClean="0"/>
              <a:t>artemether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11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81600"/>
            <a:ext cx="6934200" cy="9906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Falciparum malaria during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smtClean="0"/>
              <a:t>1.Quinine </a:t>
            </a:r>
            <a:r>
              <a:rPr lang="en-US" sz="2400" dirty="0"/>
              <a:t>600 mg TDS × 7 days + </a:t>
            </a:r>
            <a:r>
              <a:rPr lang="en-US" sz="2400" dirty="0" smtClean="0"/>
              <a:t>clindamycin 300 </a:t>
            </a:r>
            <a:r>
              <a:rPr lang="en-US" sz="2400" dirty="0"/>
              <a:t>mg TDS/QID (20 mg/kg) for 7 days; </a:t>
            </a:r>
            <a:r>
              <a:rPr lang="en-US" sz="2400" dirty="0" smtClean="0"/>
              <a:t>can be </a:t>
            </a:r>
            <a:r>
              <a:rPr lang="en-US" sz="2400" dirty="0"/>
              <a:t>used during all trimesters, especially</a:t>
            </a:r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2. </a:t>
            </a:r>
            <a:r>
              <a:rPr lang="en-US" sz="2400" dirty="0" err="1"/>
              <a:t>Artemisinin</a:t>
            </a:r>
            <a:r>
              <a:rPr lang="en-US" sz="2400" dirty="0"/>
              <a:t>-based therapy (ACT; </a:t>
            </a:r>
            <a:r>
              <a:rPr lang="en-US" sz="2400" i="1" dirty="0"/>
              <a:t>see </a:t>
            </a:r>
            <a:r>
              <a:rPr lang="en-US" sz="2400" dirty="0"/>
              <a:t>box) </a:t>
            </a:r>
            <a:r>
              <a:rPr lang="en-US" sz="2400" dirty="0" smtClean="0"/>
              <a:t>is a </a:t>
            </a:r>
            <a:r>
              <a:rPr lang="en-US" sz="2400" dirty="0"/>
              <a:t>better tolerated 3 day regimen, which </a:t>
            </a:r>
            <a:r>
              <a:rPr lang="en-US" sz="2400" dirty="0" smtClean="0"/>
              <a:t>may be </a:t>
            </a:r>
            <a:r>
              <a:rPr lang="en-US" sz="2400" dirty="0"/>
              <a:t>used during the 2nd and 3rd trimester as</a:t>
            </a:r>
          </a:p>
          <a:p>
            <a:pPr marL="0" indent="0">
              <a:buNone/>
            </a:pPr>
            <a:r>
              <a:rPr lang="en-US" sz="2400" dirty="0"/>
              <a:t>an alternative to 7 day quinine + </a:t>
            </a:r>
            <a:r>
              <a:rPr lang="en-US" sz="2400" dirty="0" smtClean="0"/>
              <a:t>clindamycin therapy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46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5344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A. </a:t>
            </a:r>
            <a:r>
              <a:rPr lang="en-US" sz="2400" b="1" dirty="0" err="1"/>
              <a:t>Vivax</a:t>
            </a:r>
            <a:r>
              <a:rPr lang="en-US" sz="2400" b="1" dirty="0"/>
              <a:t> (also </a:t>
            </a:r>
            <a:r>
              <a:rPr lang="en-US" sz="2400" b="1" dirty="0" err="1"/>
              <a:t>ovale</a:t>
            </a:r>
            <a:r>
              <a:rPr lang="en-US" sz="2400" b="1" dirty="0"/>
              <a:t>, </a:t>
            </a:r>
            <a:r>
              <a:rPr lang="en-US" sz="2400" b="1" dirty="0" err="1"/>
              <a:t>malariae</a:t>
            </a:r>
            <a:r>
              <a:rPr lang="en-US" sz="2400" b="1" dirty="0"/>
              <a:t>) malaria</a:t>
            </a:r>
          </a:p>
          <a:p>
            <a:pPr marL="0" indent="0">
              <a:buNone/>
            </a:pPr>
            <a:r>
              <a:rPr lang="en-US" sz="2400" dirty="0"/>
              <a:t>1. </a:t>
            </a:r>
            <a:r>
              <a:rPr lang="en-US" sz="2400" dirty="0" err="1"/>
              <a:t>Chloroquine</a:t>
            </a:r>
            <a:r>
              <a:rPr lang="en-US" sz="2400" dirty="0"/>
              <a:t> 600 mg </a:t>
            </a:r>
            <a:r>
              <a:rPr lang="en-US" sz="2400" dirty="0" smtClean="0"/>
              <a:t> </a:t>
            </a:r>
            <a:r>
              <a:rPr lang="en-US" sz="2400" dirty="0"/>
              <a:t>followed by 300 mg </a:t>
            </a:r>
            <a:r>
              <a:rPr lang="en-US" sz="2400" dirty="0" smtClean="0"/>
              <a:t> </a:t>
            </a:r>
            <a:r>
              <a:rPr lang="en-US" sz="2400" dirty="0"/>
              <a:t>after 8 hours and then for next 2 </a:t>
            </a:r>
            <a:r>
              <a:rPr lang="en-US" sz="2400" dirty="0" smtClean="0"/>
              <a:t>days (total </a:t>
            </a:r>
            <a:r>
              <a:rPr lang="en-US" sz="2400" dirty="0"/>
              <a:t>25 mg/kg over 3 days) + </a:t>
            </a:r>
            <a:r>
              <a:rPr lang="en-US" sz="2400" dirty="0" err="1"/>
              <a:t>Primaquine</a:t>
            </a:r>
            <a:r>
              <a:rPr lang="en-US" sz="2400" dirty="0"/>
              <a:t> 15 mg (0.25 mg/kg) daily × 14 days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smtClean="0"/>
              <a:t>In </a:t>
            </a:r>
            <a:r>
              <a:rPr lang="en-US" sz="2400" i="1" dirty="0"/>
              <a:t>occasional case of </a:t>
            </a:r>
            <a:r>
              <a:rPr lang="en-US" sz="2400" i="1" dirty="0" err="1"/>
              <a:t>chloroquine</a:t>
            </a:r>
            <a:r>
              <a:rPr lang="en-US" sz="2400" i="1" dirty="0"/>
              <a:t> resistance</a:t>
            </a:r>
          </a:p>
          <a:p>
            <a:pPr marL="0" indent="0">
              <a:buNone/>
            </a:pPr>
            <a:r>
              <a:rPr lang="en-US" sz="2400" dirty="0"/>
              <a:t>2. Quinine 600 mg (10 mg/kg) 8 hourly × 7 days + Doxycycline 100 mg daily × 7 days </a:t>
            </a:r>
            <a:r>
              <a:rPr lang="en-US" sz="2400" dirty="0" smtClean="0"/>
              <a:t>or + </a:t>
            </a:r>
            <a:r>
              <a:rPr lang="en-US" sz="2400" dirty="0"/>
              <a:t>Clindamycin 600 mg 12 hourly × 7 days</a:t>
            </a:r>
          </a:p>
          <a:p>
            <a:pPr marL="0" indent="0">
              <a:buNone/>
            </a:pPr>
            <a:r>
              <a:rPr lang="en-US" sz="2400" dirty="0"/>
              <a:t>+ </a:t>
            </a:r>
            <a:r>
              <a:rPr lang="en-US" sz="2400" dirty="0" err="1"/>
              <a:t>Primaquine</a:t>
            </a:r>
            <a:r>
              <a:rPr lang="en-US" sz="2400" dirty="0"/>
              <a:t> (as above)</a:t>
            </a:r>
          </a:p>
          <a:p>
            <a:pPr marL="0" indent="0">
              <a:buNone/>
            </a:pPr>
            <a:r>
              <a:rPr lang="en-US" sz="2400" dirty="0"/>
              <a:t>or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Artemisinin</a:t>
            </a:r>
            <a:r>
              <a:rPr lang="en-US" sz="2400" dirty="0" smtClean="0"/>
              <a:t>-based </a:t>
            </a:r>
            <a:r>
              <a:rPr lang="en-US" sz="2400" dirty="0"/>
              <a:t>combination </a:t>
            </a:r>
            <a:r>
              <a:rPr lang="en-US" sz="2400" dirty="0" smtClean="0"/>
              <a:t>therapy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400" dirty="0" smtClean="0"/>
              <a:t>+ </a:t>
            </a:r>
            <a:r>
              <a:rPr lang="en-US" sz="2400" dirty="0" err="1"/>
              <a:t>Primaquine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45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B. </a:t>
            </a:r>
            <a:r>
              <a:rPr lang="en-US" b="1" dirty="0" err="1"/>
              <a:t>Chloroquine</a:t>
            </a:r>
            <a:r>
              <a:rPr lang="en-US" b="1" dirty="0"/>
              <a:t>-sensitive falciparum malaria£</a:t>
            </a:r>
          </a:p>
          <a:p>
            <a:r>
              <a:rPr lang="en-US" dirty="0"/>
              <a:t>1. </a:t>
            </a:r>
            <a:r>
              <a:rPr lang="en-US" dirty="0" err="1"/>
              <a:t>Chloroquine</a:t>
            </a:r>
            <a:r>
              <a:rPr lang="en-US" dirty="0"/>
              <a:t> (as above) + </a:t>
            </a:r>
            <a:r>
              <a:rPr lang="en-US" dirty="0" err="1"/>
              <a:t>Primaquine</a:t>
            </a:r>
            <a:r>
              <a:rPr lang="en-US" dirty="0"/>
              <a:t> 45 mg (0.75 mg/kg) single dose (as </a:t>
            </a:r>
            <a:r>
              <a:rPr lang="en-US" dirty="0" err="1"/>
              <a:t>gametocidal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289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8991600" cy="670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C. </a:t>
            </a:r>
            <a:r>
              <a:rPr lang="en-US" sz="2400" b="1" dirty="0" err="1"/>
              <a:t>Chloroquine</a:t>
            </a:r>
            <a:r>
              <a:rPr lang="en-US" sz="2400" b="1" dirty="0"/>
              <a:t>-resistant falciparum malaria</a:t>
            </a:r>
          </a:p>
          <a:p>
            <a:pPr marL="0" indent="0">
              <a:buNone/>
            </a:pPr>
            <a:r>
              <a:rPr lang="en-US" sz="2400" dirty="0"/>
              <a:t>1</a:t>
            </a:r>
            <a:r>
              <a:rPr lang="en-US" sz="2400" dirty="0" smtClean="0"/>
              <a:t>. </a:t>
            </a:r>
            <a:r>
              <a:rPr lang="en-US" sz="2400" dirty="0" err="1"/>
              <a:t>Artesunate</a:t>
            </a:r>
            <a:r>
              <a:rPr lang="en-US" sz="2400" dirty="0"/>
              <a:t> 100 mg </a:t>
            </a:r>
            <a:r>
              <a:rPr lang="en-US" sz="2400" dirty="0" smtClean="0"/>
              <a:t>BD </a:t>
            </a:r>
            <a:r>
              <a:rPr lang="en-US" sz="2400" dirty="0"/>
              <a:t>3 days </a:t>
            </a:r>
            <a:r>
              <a:rPr lang="en-US" sz="2400" dirty="0" smtClean="0"/>
              <a:t>+ Sulfadoxine1500 </a:t>
            </a:r>
            <a:r>
              <a:rPr lang="en-US" sz="2400" dirty="0"/>
              <a:t>mg (25 mg/kg) + </a:t>
            </a:r>
            <a:r>
              <a:rPr lang="en-US" sz="2400" dirty="0" err="1"/>
              <a:t>Pyrimethamine</a:t>
            </a:r>
            <a:r>
              <a:rPr lang="en-US" sz="2400" dirty="0"/>
              <a:t> 75 mg (1.25 mg/kg) single dose</a:t>
            </a:r>
          </a:p>
          <a:p>
            <a:pPr marL="0" indent="0">
              <a:buNone/>
            </a:pPr>
            <a:r>
              <a:rPr lang="en-US" sz="2400" dirty="0"/>
              <a:t>or</a:t>
            </a:r>
          </a:p>
          <a:p>
            <a:pPr marL="0" indent="0">
              <a:buNone/>
            </a:pPr>
            <a:r>
              <a:rPr lang="en-US" sz="2400" dirty="0"/>
              <a:t>2. </a:t>
            </a:r>
            <a:r>
              <a:rPr lang="en-US" sz="2400" dirty="0" err="1"/>
              <a:t>Artesunate</a:t>
            </a:r>
            <a:r>
              <a:rPr lang="en-US" sz="2400" dirty="0"/>
              <a:t> 100 mg </a:t>
            </a:r>
            <a:r>
              <a:rPr lang="en-US" sz="2400" dirty="0" smtClean="0"/>
              <a:t>BD </a:t>
            </a:r>
            <a:r>
              <a:rPr lang="en-US" sz="2400" dirty="0"/>
              <a:t>× 3 days </a:t>
            </a:r>
            <a:r>
              <a:rPr lang="en-US" sz="2400" dirty="0" smtClean="0"/>
              <a:t>+</a:t>
            </a:r>
            <a:r>
              <a:rPr lang="en-US" sz="2400" dirty="0" err="1" smtClean="0"/>
              <a:t>Mefloquine</a:t>
            </a:r>
            <a:r>
              <a:rPr lang="en-US" sz="2400" dirty="0" smtClean="0"/>
              <a:t> </a:t>
            </a:r>
            <a:r>
              <a:rPr lang="en-US" sz="2400" dirty="0"/>
              <a:t>750 </a:t>
            </a:r>
            <a:r>
              <a:rPr lang="en-US" sz="2400" dirty="0" smtClean="0"/>
              <a:t>mg </a:t>
            </a:r>
            <a:r>
              <a:rPr lang="en-US" sz="2400" dirty="0"/>
              <a:t>on 2nd day and 500 mg (10 mg/kg) on 3rd day.</a:t>
            </a:r>
          </a:p>
          <a:p>
            <a:pPr marL="0" indent="0">
              <a:buNone/>
            </a:pPr>
            <a:r>
              <a:rPr lang="en-US" sz="2400" dirty="0"/>
              <a:t>or</a:t>
            </a:r>
          </a:p>
          <a:p>
            <a:pPr marL="0" indent="0">
              <a:buNone/>
            </a:pPr>
            <a:r>
              <a:rPr lang="en-US" sz="2400" dirty="0"/>
              <a:t>3. </a:t>
            </a:r>
            <a:r>
              <a:rPr lang="en-US" sz="2400" dirty="0" err="1"/>
              <a:t>Artemether</a:t>
            </a:r>
            <a:r>
              <a:rPr lang="en-US" sz="2400" dirty="0"/>
              <a:t> 80 mg + </a:t>
            </a:r>
            <a:r>
              <a:rPr lang="en-US" sz="2400" dirty="0" err="1"/>
              <a:t>Lumefantrine</a:t>
            </a:r>
            <a:r>
              <a:rPr lang="en-US" sz="2400" dirty="0"/>
              <a:t> 480 mg twice daily × 3 </a:t>
            </a:r>
            <a:r>
              <a:rPr lang="en-US" sz="2400" dirty="0" smtClean="0"/>
              <a:t>days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or</a:t>
            </a:r>
          </a:p>
          <a:p>
            <a:pPr marL="0" indent="0">
              <a:buNone/>
            </a:pPr>
            <a:r>
              <a:rPr lang="en-US" sz="2400" dirty="0"/>
              <a:t>4. </a:t>
            </a:r>
            <a:r>
              <a:rPr lang="en-US" sz="2400" dirty="0" err="1"/>
              <a:t>Arterolane</a:t>
            </a:r>
            <a:r>
              <a:rPr lang="en-US" sz="2400" dirty="0"/>
              <a:t> (as maleate) 150 mg + </a:t>
            </a:r>
            <a:r>
              <a:rPr lang="en-US" sz="2400" dirty="0" err="1"/>
              <a:t>Piperaquine</a:t>
            </a:r>
            <a:r>
              <a:rPr lang="en-US" sz="2400" dirty="0"/>
              <a:t> 750 mg once daily × 3 days</a:t>
            </a:r>
          </a:p>
          <a:p>
            <a:pPr marL="0" indent="0">
              <a:buNone/>
            </a:pPr>
            <a:r>
              <a:rPr lang="en-US" sz="2400" dirty="0" smtClean="0"/>
              <a:t>5</a:t>
            </a:r>
            <a:r>
              <a:rPr lang="en-US" sz="2400" dirty="0"/>
              <a:t>. Quinine 600 mg (10 mg/kg) 8 hourly × 7 days</a:t>
            </a:r>
          </a:p>
          <a:p>
            <a:pPr marL="0" indent="0">
              <a:buNone/>
            </a:pPr>
            <a:r>
              <a:rPr lang="en-US" sz="2400" dirty="0"/>
              <a:t>+ Doxycycline 100 mg daily × 7 days or + Clindamycin 600 12 hourly × 7 days</a:t>
            </a:r>
          </a:p>
        </p:txBody>
      </p:sp>
    </p:spTree>
    <p:extLst>
      <p:ext uri="{BB962C8B-B14F-4D97-AF65-F5344CB8AC3E}">
        <p14:creationId xmlns:p14="http://schemas.microsoft.com/office/powerpoint/2010/main" val="34069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-First </a:t>
            </a:r>
            <a:r>
              <a:rPr lang="en-US" sz="2400" dirty="0"/>
              <a:t>line ACT under NVBDCP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-</a:t>
            </a:r>
            <a:r>
              <a:rPr lang="en-US" sz="2400" dirty="0" err="1" smtClean="0"/>
              <a:t>Sulfadoxine-pyrimethamine</a:t>
            </a:r>
            <a:r>
              <a:rPr lang="en-US" sz="2400" dirty="0" smtClean="0"/>
              <a:t> </a:t>
            </a:r>
            <a:r>
              <a:rPr lang="en-US" sz="2400" dirty="0"/>
              <a:t>(S/P) alone and </a:t>
            </a:r>
            <a:r>
              <a:rPr lang="en-US" sz="2400" dirty="0" err="1"/>
              <a:t>mefloquine</a:t>
            </a:r>
            <a:r>
              <a:rPr lang="en-US" sz="2400" dirty="0"/>
              <a:t> alone are also used, but should preferably be </a:t>
            </a:r>
            <a:r>
              <a:rPr lang="en-US" sz="2400" dirty="0" smtClean="0"/>
              <a:t>combined with </a:t>
            </a:r>
            <a:r>
              <a:rPr lang="en-US" sz="2400" dirty="0" err="1"/>
              <a:t>artesunate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-</a:t>
            </a:r>
            <a:r>
              <a:rPr lang="en-US" sz="2400" dirty="0" smtClean="0"/>
              <a:t>£</a:t>
            </a:r>
            <a:r>
              <a:rPr lang="en-US" sz="2400" dirty="0"/>
              <a:t>In India (including under NVBDCP) all </a:t>
            </a:r>
            <a:r>
              <a:rPr lang="en-US" sz="2400" i="1" dirty="0" err="1"/>
              <a:t>P.f</a:t>
            </a:r>
            <a:r>
              <a:rPr lang="en-US" sz="2400" i="1" dirty="0"/>
              <a:t>. </a:t>
            </a:r>
            <a:r>
              <a:rPr lang="en-US" sz="2400" dirty="0"/>
              <a:t>cases, irrespective of CQ-resistance status, are treated with </a:t>
            </a:r>
            <a:r>
              <a:rPr lang="en-US" sz="2400" dirty="0" err="1" smtClean="0"/>
              <a:t>artemisinin</a:t>
            </a:r>
            <a:r>
              <a:rPr lang="en-US" sz="2400" dirty="0" smtClean="0"/>
              <a:t> based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combination therapy (ACT).</a:t>
            </a:r>
          </a:p>
        </p:txBody>
      </p:sp>
    </p:spTree>
    <p:extLst>
      <p:ext uri="{BB962C8B-B14F-4D97-AF65-F5344CB8AC3E}">
        <p14:creationId xmlns:p14="http://schemas.microsoft.com/office/powerpoint/2010/main" val="54843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991600" cy="670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Treatment of severe and complicated</a:t>
            </a:r>
          </a:p>
          <a:p>
            <a:pPr marL="0" indent="0">
              <a:buNone/>
            </a:pPr>
            <a:r>
              <a:rPr lang="en-US" sz="2400" b="1" dirty="0"/>
              <a:t>falciparum malaria</a:t>
            </a:r>
            <a:r>
              <a:rPr lang="en-US" sz="2400" b="1" dirty="0" smtClean="0"/>
              <a:t>*</a:t>
            </a:r>
          </a:p>
          <a:p>
            <a:pPr marL="0" indent="0">
              <a:buNone/>
            </a:pPr>
            <a:r>
              <a:rPr lang="en-US" sz="2400" dirty="0"/>
              <a:t>1. </a:t>
            </a:r>
            <a:r>
              <a:rPr lang="en-US" sz="2400" i="1" dirty="0" err="1"/>
              <a:t>Artesunate</a:t>
            </a:r>
            <a:r>
              <a:rPr lang="en-US" sz="2400" i="1" dirty="0"/>
              <a:t>: </a:t>
            </a:r>
            <a:r>
              <a:rPr lang="en-US" sz="2400" dirty="0"/>
              <a:t>2.4 mg/kg </a:t>
            </a:r>
            <a:r>
              <a:rPr lang="en-US" sz="2400" dirty="0" err="1"/>
              <a:t>i.v</a:t>
            </a:r>
            <a:r>
              <a:rPr lang="en-US" sz="2400" dirty="0" err="1" smtClean="0"/>
              <a:t>.</a:t>
            </a:r>
            <a:r>
              <a:rPr lang="en-US" sz="2400" dirty="0" smtClean="0"/>
              <a:t> / </a:t>
            </a:r>
            <a:r>
              <a:rPr lang="en-US" sz="2400" dirty="0" err="1" smtClean="0"/>
              <a:t>i.m</a:t>
            </a:r>
            <a:r>
              <a:rPr lang="en-US" sz="2400" dirty="0"/>
              <a:t>., followed by </a:t>
            </a:r>
            <a:r>
              <a:rPr lang="en-US" sz="2400" dirty="0" smtClean="0"/>
              <a:t>2.4 mg/kg </a:t>
            </a:r>
            <a:r>
              <a:rPr lang="en-US" sz="2400" dirty="0"/>
              <a:t>after 12 and 24 hours, and then once </a:t>
            </a:r>
            <a:r>
              <a:rPr lang="en-US" sz="2400" dirty="0" smtClean="0"/>
              <a:t>daily for </a:t>
            </a:r>
            <a:r>
              <a:rPr lang="en-US" sz="2400" dirty="0"/>
              <a:t>7 days. Switchover to 3 day oral ACT </a:t>
            </a:r>
            <a:r>
              <a:rPr lang="en-US" sz="2400" dirty="0" err="1" smtClean="0"/>
              <a:t>inbetween</a:t>
            </a:r>
            <a:r>
              <a:rPr lang="en-US" sz="2400" dirty="0" smtClean="0"/>
              <a:t> whenever </a:t>
            </a:r>
            <a:r>
              <a:rPr lang="en-US" sz="2400" dirty="0"/>
              <a:t>the patient can take and tolerate </a:t>
            </a:r>
            <a:r>
              <a:rPr lang="en-US" sz="2400" dirty="0" smtClean="0"/>
              <a:t>oral medication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or</a:t>
            </a:r>
          </a:p>
          <a:p>
            <a:pPr marL="0" indent="0">
              <a:buNone/>
            </a:pPr>
            <a:r>
              <a:rPr lang="en-US" sz="2400" dirty="0"/>
              <a:t>2. </a:t>
            </a:r>
            <a:r>
              <a:rPr lang="en-US" sz="2400" i="1" dirty="0" err="1"/>
              <a:t>Artemether</a:t>
            </a:r>
            <a:r>
              <a:rPr lang="en-US" sz="2400" i="1" dirty="0"/>
              <a:t>: </a:t>
            </a:r>
            <a:r>
              <a:rPr lang="en-US" sz="2400" dirty="0"/>
              <a:t>3.2 mg/kg </a:t>
            </a:r>
            <a:r>
              <a:rPr lang="en-US" sz="2400" dirty="0" err="1"/>
              <a:t>i.m</a:t>
            </a:r>
            <a:r>
              <a:rPr lang="en-US" sz="2400" dirty="0"/>
              <a:t>. on the 1st day, </a:t>
            </a:r>
            <a:r>
              <a:rPr lang="en-US" sz="2400" dirty="0" smtClean="0"/>
              <a:t>followed by </a:t>
            </a:r>
            <a:r>
              <a:rPr lang="en-US" sz="2400" dirty="0"/>
              <a:t>1.6 mg/kg daily for 7 days. Switchover to </a:t>
            </a:r>
            <a:r>
              <a:rPr lang="en-US" sz="2400" dirty="0" smtClean="0"/>
              <a:t>3 day </a:t>
            </a:r>
            <a:r>
              <a:rPr lang="en-US" sz="2400" dirty="0"/>
              <a:t>oral ACT </a:t>
            </a:r>
            <a:r>
              <a:rPr lang="en-US" sz="2400" dirty="0" smtClean="0"/>
              <a:t>in between </a:t>
            </a:r>
            <a:r>
              <a:rPr lang="en-US" sz="2400" dirty="0"/>
              <a:t>whenever the patient </a:t>
            </a:r>
            <a:r>
              <a:rPr lang="en-US" sz="2400" dirty="0" smtClean="0"/>
              <a:t>is able </a:t>
            </a:r>
            <a:r>
              <a:rPr lang="en-US" sz="2400" dirty="0"/>
              <a:t>to take oral medication.</a:t>
            </a:r>
          </a:p>
          <a:p>
            <a:pPr marL="0" indent="0">
              <a:buNone/>
            </a:pPr>
            <a:r>
              <a:rPr lang="en-US" sz="2400" dirty="0"/>
              <a:t>or</a:t>
            </a:r>
          </a:p>
          <a:p>
            <a:pPr marL="0" indent="0">
              <a:buNone/>
            </a:pPr>
            <a:r>
              <a:rPr lang="en-US" sz="2400" dirty="0"/>
              <a:t>3. </a:t>
            </a:r>
            <a:r>
              <a:rPr lang="en-US" sz="2400" i="1" dirty="0"/>
              <a:t>$</a:t>
            </a:r>
            <a:r>
              <a:rPr lang="en-US" sz="2400" i="1" dirty="0" err="1"/>
              <a:t>Arteether</a:t>
            </a:r>
            <a:r>
              <a:rPr lang="en-US" sz="2400" i="1" dirty="0"/>
              <a:t>: </a:t>
            </a:r>
            <a:r>
              <a:rPr lang="en-US" sz="2400" dirty="0"/>
              <a:t>3.2 mg/kg </a:t>
            </a:r>
            <a:r>
              <a:rPr lang="en-US" sz="2400" dirty="0" err="1"/>
              <a:t>i.m</a:t>
            </a:r>
            <a:r>
              <a:rPr lang="en-US" sz="2400" dirty="0"/>
              <a:t>. on the 1st day, </a:t>
            </a:r>
            <a:r>
              <a:rPr lang="en-US" sz="2400" dirty="0" smtClean="0"/>
              <a:t>followed by </a:t>
            </a:r>
            <a:r>
              <a:rPr lang="en-US" sz="2400" dirty="0"/>
              <a:t>1.6 mg/kg daily for the next 4 days. </a:t>
            </a:r>
            <a:r>
              <a:rPr lang="en-US" sz="2400" dirty="0" smtClean="0"/>
              <a:t>Switchover to </a:t>
            </a:r>
            <a:r>
              <a:rPr lang="en-US" sz="2400" dirty="0"/>
              <a:t>3 day oral ACT </a:t>
            </a:r>
            <a:r>
              <a:rPr lang="en-US" sz="2400" dirty="0" err="1"/>
              <a:t>inbetween</a:t>
            </a:r>
            <a:r>
              <a:rPr lang="en-US" sz="2400" dirty="0"/>
              <a:t> whenever the </a:t>
            </a:r>
            <a:r>
              <a:rPr lang="en-US" sz="2400" dirty="0" smtClean="0"/>
              <a:t>patient is </a:t>
            </a:r>
            <a:r>
              <a:rPr lang="en-US" sz="2400" dirty="0"/>
              <a:t>able to take oral medication.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408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i="1" dirty="0" smtClean="0"/>
              <a:t>Quinine </a:t>
            </a:r>
            <a:r>
              <a:rPr lang="en-US" i="1" dirty="0" err="1" smtClean="0"/>
              <a:t>diHCl</a:t>
            </a:r>
            <a:r>
              <a:rPr lang="en-US" i="1" dirty="0" smtClean="0"/>
              <a:t>: </a:t>
            </a:r>
            <a:r>
              <a:rPr lang="en-US" dirty="0" smtClean="0"/>
              <a:t>20 mg/kg (loading dose) diluted in 10 ml/kg 5% dextrose/dextrose-saline and infused </a:t>
            </a:r>
            <a:r>
              <a:rPr lang="en-US" dirty="0" err="1" smtClean="0"/>
              <a:t>i.v.</a:t>
            </a:r>
            <a:r>
              <a:rPr lang="en-US" dirty="0" smtClean="0"/>
              <a:t> over 4 hours, followed by 10 mg/kg (maintenance dose) </a:t>
            </a:r>
            <a:r>
              <a:rPr lang="en-US" dirty="0" err="1" smtClean="0"/>
              <a:t>i.v.</a:t>
            </a:r>
            <a:r>
              <a:rPr lang="en-US" dirty="0" smtClean="0"/>
              <a:t> infusion over 4 hours (in adults) or 2 hours (in children) every 8 hours, </a:t>
            </a:r>
            <a:r>
              <a:rPr lang="en-US" dirty="0" err="1" smtClean="0"/>
              <a:t>untill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patient can swallow. Switchover to oral quinine 10 mg/kg 8 hourly to complete the 7 day course.</a:t>
            </a:r>
          </a:p>
          <a:p>
            <a:pPr marL="0" indent="0">
              <a:buNone/>
            </a:pPr>
            <a:r>
              <a:rPr lang="en-US" dirty="0" smtClean="0"/>
              <a:t>————————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7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458200" cy="5592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smtClean="0"/>
              <a:t>-Malarial parasite undergoes primary development in liver (pre-</a:t>
            </a:r>
            <a:r>
              <a:rPr lang="en-US" sz="2400" dirty="0" err="1" smtClean="0"/>
              <a:t>erythrocytic</a:t>
            </a:r>
            <a:r>
              <a:rPr lang="en-US" sz="2400" dirty="0" smtClean="0"/>
              <a:t> phase)</a:t>
            </a:r>
            <a:r>
              <a:rPr lang="en-US" sz="2400" dirty="0" smtClean="0">
                <a:sym typeface="Wingdings" pitchFamily="2" charset="2"/>
              </a:rPr>
              <a:t> enters RBC’s (</a:t>
            </a:r>
            <a:r>
              <a:rPr lang="en-US" sz="2400" dirty="0" err="1" smtClean="0">
                <a:sym typeface="Wingdings" pitchFamily="2" charset="2"/>
              </a:rPr>
              <a:t>erythrocytic</a:t>
            </a:r>
            <a:r>
              <a:rPr lang="en-US" sz="2400" dirty="0" smtClean="0">
                <a:sym typeface="Wingdings" pitchFamily="2" charset="2"/>
              </a:rPr>
              <a:t> phase)gametes are formed in blood which are taken up by female </a:t>
            </a:r>
            <a:r>
              <a:rPr lang="en-US" sz="2400" dirty="0" err="1" smtClean="0">
                <a:sym typeface="Wingdings" pitchFamily="2" charset="2"/>
              </a:rPr>
              <a:t>anapheles</a:t>
            </a:r>
            <a:r>
              <a:rPr lang="en-US" sz="2400" dirty="0" smtClean="0">
                <a:sym typeface="Wingdings" pitchFamily="2" charset="2"/>
              </a:rPr>
              <a:t> mosquito</a:t>
            </a:r>
          </a:p>
          <a:p>
            <a:pPr marL="0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-Some </a:t>
            </a:r>
            <a:r>
              <a:rPr lang="en-US" sz="2400" dirty="0" err="1" smtClean="0">
                <a:sym typeface="Wingdings" pitchFamily="2" charset="2"/>
              </a:rPr>
              <a:t>schizonts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remail</a:t>
            </a:r>
            <a:r>
              <a:rPr lang="en-US" sz="2400" dirty="0" smtClean="0">
                <a:sym typeface="Wingdings" pitchFamily="2" charset="2"/>
              </a:rPr>
              <a:t> dormant in liver (</a:t>
            </a:r>
            <a:r>
              <a:rPr lang="en-US" sz="2400" dirty="0" err="1" smtClean="0">
                <a:sym typeface="Wingdings" pitchFamily="2" charset="2"/>
              </a:rPr>
              <a:t>exo-erythrocytic</a:t>
            </a:r>
            <a:r>
              <a:rPr lang="en-US" sz="2400" dirty="0" smtClean="0">
                <a:sym typeface="Wingdings" pitchFamily="2" charset="2"/>
              </a:rPr>
              <a:t> phase) &amp; cause relapse</a:t>
            </a:r>
          </a:p>
          <a:p>
            <a:pPr marL="0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itchFamily="2" charset="2"/>
              </a:rPr>
              <a:t>*</a:t>
            </a:r>
            <a:r>
              <a:rPr lang="en-US" sz="2400" dirty="0" err="1" smtClean="0">
                <a:sym typeface="Wingdings" pitchFamily="2" charset="2"/>
              </a:rPr>
              <a:t>Exo-erythrocytic</a:t>
            </a:r>
            <a:r>
              <a:rPr lang="en-US" sz="2400" dirty="0" smtClean="0">
                <a:sym typeface="Wingdings" pitchFamily="2" charset="2"/>
              </a:rPr>
              <a:t> phase is absent in </a:t>
            </a:r>
            <a:r>
              <a:rPr lang="en-US" sz="2400" dirty="0" err="1" smtClean="0">
                <a:sym typeface="Wingdings" pitchFamily="2" charset="2"/>
              </a:rPr>
              <a:t>P.falciparum</a:t>
            </a:r>
            <a:r>
              <a:rPr lang="en-US" sz="2400" dirty="0" smtClean="0">
                <a:sym typeface="Wingdings" pitchFamily="2" charset="2"/>
              </a:rPr>
              <a:t> therefore no relapse</a:t>
            </a:r>
          </a:p>
          <a:p>
            <a:pPr marL="0" indent="0">
              <a:buNone/>
            </a:pPr>
            <a:endParaRPr lang="en-US" sz="24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400" i="1" dirty="0"/>
              <a:t>P. </a:t>
            </a:r>
            <a:r>
              <a:rPr lang="en-US" sz="2400" i="1" dirty="0" smtClean="0"/>
              <a:t>Falciparum – Once cured no relapse as no </a:t>
            </a:r>
            <a:r>
              <a:rPr lang="en-US" sz="2400" i="1" dirty="0" err="1" smtClean="0"/>
              <a:t>hypnozoites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P. </a:t>
            </a:r>
            <a:r>
              <a:rPr lang="en-US" sz="2400" i="1" dirty="0" err="1" smtClean="0"/>
              <a:t>Vivax</a:t>
            </a:r>
            <a:r>
              <a:rPr lang="en-US" sz="2400" i="1" dirty="0" smtClean="0"/>
              <a:t> - </a:t>
            </a:r>
            <a:r>
              <a:rPr lang="en-US" sz="2400" dirty="0"/>
              <a:t>Dormant </a:t>
            </a:r>
            <a:r>
              <a:rPr lang="en-US" sz="2400" dirty="0" err="1"/>
              <a:t>hypnozoites</a:t>
            </a:r>
            <a:r>
              <a:rPr lang="en-US" sz="2400" dirty="0"/>
              <a:t> are present </a:t>
            </a:r>
            <a:r>
              <a:rPr lang="en-US" sz="2400" dirty="0">
                <a:sym typeface="Wingdings" pitchFamily="2" charset="2"/>
              </a:rPr>
              <a:t>relapse</a:t>
            </a:r>
            <a:endParaRPr lang="en-US" sz="2400" i="1" dirty="0"/>
          </a:p>
          <a:p>
            <a:pPr marL="0" indent="0">
              <a:buNone/>
            </a:pPr>
            <a:r>
              <a:rPr lang="en-US" sz="2400" i="1" dirty="0"/>
              <a:t>P. </a:t>
            </a:r>
            <a:r>
              <a:rPr lang="en-US" sz="2400" i="1" dirty="0" err="1"/>
              <a:t>ovale</a:t>
            </a:r>
            <a:r>
              <a:rPr lang="en-US" sz="2400" dirty="0"/>
              <a:t> </a:t>
            </a:r>
            <a:r>
              <a:rPr lang="en-US" sz="2400" dirty="0" smtClean="0"/>
              <a:t> - Dormant </a:t>
            </a:r>
            <a:r>
              <a:rPr lang="en-US" sz="2400" dirty="0" err="1" smtClean="0"/>
              <a:t>hypnozoites</a:t>
            </a:r>
            <a:r>
              <a:rPr lang="en-US" sz="2400" dirty="0" smtClean="0"/>
              <a:t> are present </a:t>
            </a:r>
            <a:r>
              <a:rPr lang="en-US" sz="2400" dirty="0" smtClean="0">
                <a:sym typeface="Wingdings" pitchFamily="2" charset="2"/>
              </a:rPr>
              <a:t>relapse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 </a:t>
            </a:r>
            <a:r>
              <a:rPr lang="en-US" sz="2400" i="1" dirty="0"/>
              <a:t>P. </a:t>
            </a:r>
            <a:r>
              <a:rPr lang="en-US" sz="2400" i="1" dirty="0" err="1"/>
              <a:t>malariae</a:t>
            </a:r>
            <a:endParaRPr lang="en-US" sz="2400" i="1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812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70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4 species of  </a:t>
            </a:r>
            <a:r>
              <a:rPr lang="en-US" sz="2400" dirty="0"/>
              <a:t>parasites </a:t>
            </a:r>
            <a:r>
              <a:rPr lang="en-US" sz="2400" dirty="0" smtClean="0"/>
              <a:t>:</a:t>
            </a:r>
            <a:r>
              <a:rPr lang="en-US" sz="2400" dirty="0"/>
              <a:t> </a:t>
            </a:r>
            <a:r>
              <a:rPr lang="en-US" sz="2400" i="1" dirty="0"/>
              <a:t>P. falciparum, P. </a:t>
            </a:r>
            <a:r>
              <a:rPr lang="en-US" sz="2400" i="1" dirty="0" err="1"/>
              <a:t>vivax</a:t>
            </a:r>
            <a:r>
              <a:rPr lang="en-US" sz="2400" i="1" dirty="0"/>
              <a:t>, P. </a:t>
            </a:r>
            <a:r>
              <a:rPr lang="en-US" sz="2400" i="1" dirty="0" err="1"/>
              <a:t>ovale</a:t>
            </a:r>
            <a:r>
              <a:rPr lang="en-US" sz="2400" dirty="0"/>
              <a:t> and </a:t>
            </a:r>
            <a:r>
              <a:rPr lang="en-US" sz="2400" i="1" dirty="0"/>
              <a:t>P. </a:t>
            </a:r>
            <a:r>
              <a:rPr lang="en-US" sz="2400" i="1" dirty="0" err="1" smtClean="0"/>
              <a:t>malariae</a:t>
            </a:r>
            <a:endParaRPr lang="en-US" sz="2400" i="1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During </a:t>
            </a:r>
            <a:r>
              <a:rPr lang="en-US" sz="2400" dirty="0"/>
              <a:t>a blood meal, a malaria-infected female </a:t>
            </a:r>
            <a:r>
              <a:rPr lang="en-US" sz="2400" i="1" dirty="0"/>
              <a:t>Anopheles</a:t>
            </a:r>
            <a:r>
              <a:rPr lang="en-US" sz="2400" dirty="0"/>
              <a:t> mosquito inoculates </a:t>
            </a:r>
            <a:r>
              <a:rPr lang="en-US" sz="2400" dirty="0" err="1"/>
              <a:t>sporozoites</a:t>
            </a:r>
            <a:r>
              <a:rPr lang="en-US" sz="2400" dirty="0"/>
              <a:t> </a:t>
            </a:r>
            <a:r>
              <a:rPr lang="en-US" sz="2400" dirty="0" smtClean="0"/>
              <a:t>in </a:t>
            </a:r>
            <a:r>
              <a:rPr lang="en-US" sz="2400" dirty="0" err="1" smtClean="0"/>
              <a:t>humana</a:t>
            </a:r>
            <a:r>
              <a:rPr lang="en-US" sz="2400" dirty="0" smtClean="0"/>
              <a:t> </a:t>
            </a:r>
            <a:r>
              <a:rPr lang="en-US" sz="2400" dirty="0"/>
              <a:t> 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infect liver cells and </a:t>
            </a:r>
            <a:r>
              <a:rPr lang="en-US" sz="2400" dirty="0" smtClean="0"/>
              <a:t>mature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/>
              <a:t>schizonts</a:t>
            </a:r>
            <a:r>
              <a:rPr lang="en-US" sz="2400" dirty="0"/>
              <a:t> </a:t>
            </a:r>
            <a:r>
              <a:rPr lang="en-US" dirty="0"/>
              <a:t>(</a:t>
            </a:r>
            <a:r>
              <a:rPr lang="en-US" sz="2400" dirty="0" smtClean="0"/>
              <a:t>rupture </a:t>
            </a:r>
            <a:r>
              <a:rPr lang="en-US" sz="2400" dirty="0"/>
              <a:t>and release </a:t>
            </a:r>
            <a:r>
              <a:rPr lang="en-US" sz="2400" dirty="0" err="1" smtClean="0"/>
              <a:t>merozoites</a:t>
            </a:r>
            <a:r>
              <a:rPr lang="en-US" dirty="0" smtClean="0"/>
              <a:t>)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 </a:t>
            </a:r>
            <a:r>
              <a:rPr lang="en-US" sz="2400" i="1" dirty="0"/>
              <a:t>P. </a:t>
            </a:r>
            <a:r>
              <a:rPr lang="en-US" sz="2400" i="1" dirty="0" err="1"/>
              <a:t>vivax</a:t>
            </a:r>
            <a:r>
              <a:rPr lang="en-US" sz="2400" dirty="0"/>
              <a:t> and </a:t>
            </a:r>
            <a:r>
              <a:rPr lang="en-US" sz="2400" i="1" dirty="0"/>
              <a:t>P. </a:t>
            </a:r>
            <a:r>
              <a:rPr lang="en-US" sz="2400" i="1" dirty="0" err="1"/>
              <a:t>ovale</a:t>
            </a:r>
            <a:r>
              <a:rPr lang="en-US" sz="2400" dirty="0"/>
              <a:t> a dormant stage [</a:t>
            </a:r>
            <a:r>
              <a:rPr lang="en-US" sz="2400" dirty="0" err="1" smtClean="0"/>
              <a:t>hypnozoites</a:t>
            </a:r>
            <a:r>
              <a:rPr lang="en-US" dirty="0"/>
              <a:t>/ </a:t>
            </a:r>
            <a:r>
              <a:rPr lang="en-US" dirty="0" err="1"/>
              <a:t>exo-erythrocytic</a:t>
            </a:r>
            <a:r>
              <a:rPr lang="en-US" dirty="0"/>
              <a:t> ] </a:t>
            </a:r>
            <a:r>
              <a:rPr lang="en-US" sz="2400" dirty="0" smtClean="0"/>
              <a:t>persists </a:t>
            </a:r>
            <a:r>
              <a:rPr lang="en-US" sz="2400" dirty="0"/>
              <a:t>in the liver and cause relapses by invading the bloodstream weeks, or even years </a:t>
            </a:r>
            <a:r>
              <a:rPr lang="en-US" sz="2400" dirty="0" smtClean="0"/>
              <a:t>later</a:t>
            </a:r>
            <a:endParaRPr lang="en-US" dirty="0">
              <a:sym typeface="Wingdings" pitchFamily="2" charset="2"/>
            </a:endParaRPr>
          </a:p>
          <a:p>
            <a:r>
              <a:rPr lang="en-US" dirty="0"/>
              <a:t>P</a:t>
            </a:r>
            <a:r>
              <a:rPr lang="en-US" sz="2400" dirty="0" smtClean="0"/>
              <a:t>arasites </a:t>
            </a:r>
            <a:r>
              <a:rPr lang="en-US" sz="2400" dirty="0"/>
              <a:t>undergo asexual multiplication in the erythrocytes (</a:t>
            </a:r>
            <a:r>
              <a:rPr lang="en-US" sz="2400" dirty="0" err="1"/>
              <a:t>erythrocytic</a:t>
            </a:r>
            <a:r>
              <a:rPr lang="en-US" sz="2400" dirty="0"/>
              <a:t> </a:t>
            </a:r>
            <a:r>
              <a:rPr lang="en-US" sz="2400" dirty="0" err="1"/>
              <a:t>schizogony</a:t>
            </a:r>
            <a:r>
              <a:rPr lang="en-US" sz="2400" dirty="0"/>
              <a:t> </a:t>
            </a:r>
            <a:r>
              <a:rPr lang="en-US" sz="2400" dirty="0" smtClean="0"/>
              <a:t>)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/>
              <a:t>Merozoites</a:t>
            </a:r>
            <a:r>
              <a:rPr lang="en-US" sz="2400" dirty="0"/>
              <a:t> infect red blood cells 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/>
              <a:t>Some parasites differentiate into sexual </a:t>
            </a:r>
            <a:r>
              <a:rPr lang="en-US" sz="2400" dirty="0" err="1"/>
              <a:t>erythrocytic</a:t>
            </a:r>
            <a:r>
              <a:rPr lang="en-US" sz="2400" dirty="0"/>
              <a:t> stages (gametocytes) . Blood stage parasites are responsible for the clinical manifestations of the disease.</a:t>
            </a:r>
          </a:p>
        </p:txBody>
      </p:sp>
    </p:spTree>
    <p:extLst>
      <p:ext uri="{BB962C8B-B14F-4D97-AF65-F5344CB8AC3E}">
        <p14:creationId xmlns:p14="http://schemas.microsoft.com/office/powerpoint/2010/main" val="14414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72" y="152400"/>
            <a:ext cx="8645628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0"/>
            <a:ext cx="4648200" cy="6781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338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534400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CLASSIFICATION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b="1" i="1" dirty="0"/>
              <a:t>4-Aminoquinolines </a:t>
            </a:r>
            <a:r>
              <a:rPr lang="en-US" b="1" dirty="0" err="1"/>
              <a:t>Chloroquine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smtClean="0"/>
              <a:t>CQ)</a:t>
            </a:r>
            <a:r>
              <a:rPr lang="en-US" dirty="0" err="1" smtClean="0"/>
              <a:t>Amodiaquine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AQ) </a:t>
            </a:r>
            <a:r>
              <a:rPr lang="en-US" dirty="0" err="1" smtClean="0"/>
              <a:t>Piperaquine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i="1" dirty="0" err="1"/>
              <a:t>Quinoline</a:t>
            </a:r>
            <a:r>
              <a:rPr lang="en-US" b="1" i="1" dirty="0"/>
              <a:t>-methanol</a:t>
            </a:r>
            <a:r>
              <a:rPr lang="en-US" i="1" dirty="0"/>
              <a:t> </a:t>
            </a:r>
            <a:r>
              <a:rPr lang="en-US" i="1" dirty="0" smtClean="0"/>
              <a:t>:- </a:t>
            </a:r>
            <a:r>
              <a:rPr lang="en-US" dirty="0" err="1" smtClean="0"/>
              <a:t>Mefloquine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b="1" dirty="0"/>
              <a:t>. </a:t>
            </a:r>
            <a:r>
              <a:rPr lang="en-US" b="1" i="1" dirty="0"/>
              <a:t>Cinchona alkaloid </a:t>
            </a:r>
            <a:r>
              <a:rPr lang="en-US" b="1" i="1" dirty="0" smtClean="0"/>
              <a:t>:- </a:t>
            </a:r>
            <a:r>
              <a:rPr lang="en-US" dirty="0" smtClean="0"/>
              <a:t>Quinine</a:t>
            </a:r>
            <a:r>
              <a:rPr lang="en-US" dirty="0"/>
              <a:t>, Quinidine</a:t>
            </a:r>
          </a:p>
          <a:p>
            <a:pPr marL="0" indent="0">
              <a:buNone/>
            </a:pPr>
            <a:r>
              <a:rPr lang="en-US" dirty="0"/>
              <a:t>4.</a:t>
            </a:r>
            <a:r>
              <a:rPr lang="en-US" b="1" dirty="0"/>
              <a:t> </a:t>
            </a:r>
            <a:r>
              <a:rPr lang="en-US" b="1" i="1" dirty="0" err="1"/>
              <a:t>Biguanide</a:t>
            </a:r>
            <a:r>
              <a:rPr lang="en-US" b="1" i="1" dirty="0"/>
              <a:t> </a:t>
            </a:r>
            <a:r>
              <a:rPr lang="en-US" b="1" i="1" dirty="0" smtClean="0"/>
              <a:t>:- </a:t>
            </a:r>
            <a:r>
              <a:rPr lang="en-US" dirty="0" err="1" smtClean="0"/>
              <a:t>Proguanil</a:t>
            </a:r>
            <a:r>
              <a:rPr lang="en-US" dirty="0" smtClean="0"/>
              <a:t> (</a:t>
            </a:r>
            <a:r>
              <a:rPr lang="en-US" dirty="0" err="1" smtClean="0"/>
              <a:t>Chloroguanide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b="1" dirty="0"/>
              <a:t>5. </a:t>
            </a:r>
            <a:r>
              <a:rPr lang="en-US" b="1" i="1" dirty="0" err="1"/>
              <a:t>Diaminopyrimidine</a:t>
            </a:r>
            <a:r>
              <a:rPr lang="en-US" b="1" i="1" dirty="0"/>
              <a:t> </a:t>
            </a:r>
            <a:r>
              <a:rPr lang="en-US" dirty="0" err="1"/>
              <a:t>Pyrimethamine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6. </a:t>
            </a:r>
            <a:r>
              <a:rPr lang="en-US" b="1" i="1" dirty="0"/>
              <a:t>8-Aminoquinoline </a:t>
            </a:r>
            <a:r>
              <a:rPr lang="en-US" dirty="0" err="1" smtClean="0"/>
              <a:t>Primaquine</a:t>
            </a:r>
            <a:r>
              <a:rPr lang="en-US" dirty="0" smtClean="0"/>
              <a:t> </a:t>
            </a:r>
            <a:r>
              <a:rPr lang="en-US" dirty="0" err="1" smtClean="0"/>
              <a:t>Tafenoquine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7.</a:t>
            </a:r>
            <a:r>
              <a:rPr lang="en-US" b="1" dirty="0"/>
              <a:t> </a:t>
            </a:r>
            <a:r>
              <a:rPr lang="en-US" b="1" i="1" dirty="0"/>
              <a:t>Sulfonamides </a:t>
            </a:r>
            <a:r>
              <a:rPr lang="en-US" dirty="0" err="1" smtClean="0"/>
              <a:t>Sulfadoxine</a:t>
            </a:r>
            <a:r>
              <a:rPr lang="en-US" dirty="0" smtClean="0"/>
              <a:t> </a:t>
            </a:r>
            <a:r>
              <a:rPr lang="en-US" i="1" dirty="0" smtClean="0"/>
              <a:t>and </a:t>
            </a:r>
            <a:r>
              <a:rPr lang="en-US" i="1" dirty="0" err="1"/>
              <a:t>sulfone</a:t>
            </a:r>
            <a:r>
              <a:rPr lang="en-US" i="1" dirty="0"/>
              <a:t> </a:t>
            </a:r>
            <a:r>
              <a:rPr lang="en-US" dirty="0" err="1" smtClean="0"/>
              <a:t>Sulfamethopyrazine</a:t>
            </a:r>
            <a:r>
              <a:rPr lang="en-US" dirty="0" smtClean="0"/>
              <a:t> </a:t>
            </a:r>
            <a:r>
              <a:rPr lang="en-US" dirty="0" err="1" smtClean="0"/>
              <a:t>Dapsone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8.Antibiotics</a:t>
            </a:r>
            <a:r>
              <a:rPr lang="en-US" i="1" dirty="0" smtClean="0"/>
              <a:t> </a:t>
            </a:r>
            <a:r>
              <a:rPr lang="en-US" dirty="0" smtClean="0"/>
              <a:t>Tetracycline Doxycycline Clindamycin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9. </a:t>
            </a:r>
            <a:r>
              <a:rPr lang="en-US" b="1" i="1" dirty="0" err="1"/>
              <a:t>Sesquiterpine</a:t>
            </a:r>
            <a:r>
              <a:rPr lang="en-US" b="1" i="1" dirty="0"/>
              <a:t> </a:t>
            </a:r>
            <a:r>
              <a:rPr lang="en-US" dirty="0" err="1" smtClean="0"/>
              <a:t>Artesunate</a:t>
            </a:r>
            <a:r>
              <a:rPr lang="en-US" dirty="0" smtClean="0"/>
              <a:t> </a:t>
            </a:r>
            <a:r>
              <a:rPr lang="en-US" i="1" dirty="0" smtClean="0"/>
              <a:t>lactones </a:t>
            </a:r>
            <a:r>
              <a:rPr lang="en-US" dirty="0" err="1" smtClean="0"/>
              <a:t>Artemether</a:t>
            </a:r>
            <a:r>
              <a:rPr lang="en-US" dirty="0"/>
              <a:t> </a:t>
            </a:r>
            <a:r>
              <a:rPr lang="en-US" dirty="0" err="1" smtClean="0"/>
              <a:t>Arteether</a:t>
            </a:r>
            <a:r>
              <a:rPr lang="en-US" dirty="0" smtClean="0"/>
              <a:t> </a:t>
            </a:r>
            <a:r>
              <a:rPr lang="en-US" dirty="0" err="1" smtClean="0"/>
              <a:t>Arterolane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10. </a:t>
            </a:r>
            <a:r>
              <a:rPr lang="en-US" b="1" i="1" dirty="0"/>
              <a:t>Amino alcohols </a:t>
            </a:r>
            <a:r>
              <a:rPr lang="en-US" dirty="0" err="1" smtClean="0"/>
              <a:t>Halofantrine</a:t>
            </a:r>
            <a:r>
              <a:rPr lang="en-US" dirty="0" smtClean="0"/>
              <a:t> </a:t>
            </a:r>
            <a:r>
              <a:rPr lang="en-US" dirty="0" err="1" smtClean="0"/>
              <a:t>Lumefantrine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11. </a:t>
            </a:r>
            <a:r>
              <a:rPr lang="en-US" b="1" i="1" dirty="0" err="1"/>
              <a:t>Naphthyridine</a:t>
            </a:r>
            <a:r>
              <a:rPr lang="en-US" i="1" dirty="0"/>
              <a:t> </a:t>
            </a:r>
            <a:r>
              <a:rPr lang="en-US" dirty="0" err="1"/>
              <a:t>Pyronaridine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12. </a:t>
            </a:r>
            <a:r>
              <a:rPr lang="en-US" b="1" i="1" dirty="0" err="1"/>
              <a:t>Naphthoquinon</a:t>
            </a:r>
            <a:r>
              <a:rPr lang="en-US" i="1" dirty="0" err="1"/>
              <a:t>e</a:t>
            </a:r>
            <a:r>
              <a:rPr lang="en-US" i="1" dirty="0"/>
              <a:t> </a:t>
            </a:r>
            <a:r>
              <a:rPr lang="en-US" dirty="0" err="1"/>
              <a:t>Atovaquone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OBJECTIVES AND USE </a:t>
            </a:r>
            <a:r>
              <a:rPr lang="en-US" dirty="0" smtClean="0"/>
              <a:t>OF ANTIMALARIAL </a:t>
            </a:r>
            <a:r>
              <a:rPr lang="en-US" dirty="0"/>
              <a:t>DRUGS</a:t>
            </a:r>
          </a:p>
          <a:p>
            <a:pPr marL="0" indent="0">
              <a:buNone/>
            </a:pPr>
            <a:r>
              <a:rPr lang="en-US" dirty="0"/>
              <a:t>The aims of using drugs in relation to malarial</a:t>
            </a:r>
          </a:p>
          <a:p>
            <a:pPr marL="0" indent="0">
              <a:buNone/>
            </a:pPr>
            <a:r>
              <a:rPr lang="en-US" dirty="0"/>
              <a:t>infection are:</a:t>
            </a:r>
          </a:p>
          <a:p>
            <a:pPr marL="0" indent="0">
              <a:buNone/>
            </a:pPr>
            <a:r>
              <a:rPr lang="en-US" dirty="0"/>
              <a:t>(i) To prevent clinical attack of malaria</a:t>
            </a:r>
          </a:p>
          <a:p>
            <a:pPr marL="0" indent="0">
              <a:buNone/>
            </a:pPr>
            <a:r>
              <a:rPr lang="en-US" dirty="0"/>
              <a:t>(prophylactic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(ii) To treat clinical attack of malaria (clinical</a:t>
            </a:r>
          </a:p>
          <a:p>
            <a:pPr marL="0" indent="0">
              <a:buNone/>
            </a:pPr>
            <a:r>
              <a:rPr lang="en-US" dirty="0"/>
              <a:t>curative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(iii) To completely eradicate the parasite from</a:t>
            </a:r>
          </a:p>
          <a:p>
            <a:pPr marL="0" indent="0">
              <a:buNone/>
            </a:pPr>
            <a:r>
              <a:rPr lang="en-US" dirty="0"/>
              <a:t>the patient’s body (radical curative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(iv) To </a:t>
            </a:r>
            <a:r>
              <a:rPr lang="en-US" dirty="0" err="1"/>
              <a:t>cutdown</a:t>
            </a:r>
            <a:r>
              <a:rPr lang="en-US" dirty="0"/>
              <a:t> human-to-mosquito transmission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 smtClean="0"/>
              <a:t>gametocidal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1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1)</a:t>
            </a:r>
            <a:r>
              <a:rPr lang="en-US" b="1" i="1" dirty="0" err="1" smtClean="0"/>
              <a:t>Erythrocytic</a:t>
            </a:r>
            <a:r>
              <a:rPr lang="en-US" b="1" i="1" dirty="0"/>
              <a:t> </a:t>
            </a:r>
            <a:r>
              <a:rPr lang="en-US" b="1" i="1" dirty="0" err="1" smtClean="0"/>
              <a:t>schizontocides</a:t>
            </a:r>
            <a:r>
              <a:rPr lang="en-US" b="1" i="1" dirty="0" smtClean="0"/>
              <a:t> </a:t>
            </a:r>
            <a:r>
              <a:rPr lang="en-US" dirty="0" err="1" smtClean="0"/>
              <a:t>Antimalarials</a:t>
            </a:r>
            <a:r>
              <a:rPr lang="en-US" dirty="0" smtClean="0"/>
              <a:t> </a:t>
            </a:r>
            <a:r>
              <a:rPr lang="en-US" dirty="0"/>
              <a:t>that act </a:t>
            </a:r>
            <a:r>
              <a:rPr lang="en-US" dirty="0" smtClean="0"/>
              <a:t>on </a:t>
            </a:r>
            <a:r>
              <a:rPr lang="en-US" dirty="0" err="1" smtClean="0"/>
              <a:t>erythrocytic</a:t>
            </a:r>
            <a:r>
              <a:rPr lang="en-US" dirty="0" smtClean="0"/>
              <a:t> </a:t>
            </a:r>
            <a:r>
              <a:rPr lang="en-US" dirty="0" err="1"/>
              <a:t>schizogony</a:t>
            </a:r>
            <a:r>
              <a:rPr lang="en-US" dirty="0"/>
              <a:t> are </a:t>
            </a:r>
            <a:r>
              <a:rPr lang="en-US" dirty="0" smtClean="0"/>
              <a:t>called</a:t>
            </a:r>
            <a:endParaRPr lang="en-US" i="1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2)</a:t>
            </a:r>
            <a:r>
              <a:rPr lang="en-US" b="1" i="1" dirty="0" smtClean="0"/>
              <a:t> Tissue </a:t>
            </a:r>
            <a:r>
              <a:rPr lang="en-US" b="1" i="1" dirty="0" err="1" smtClean="0"/>
              <a:t>schizontocides</a:t>
            </a:r>
            <a:r>
              <a:rPr lang="en-US" b="1" i="1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act </a:t>
            </a:r>
            <a:r>
              <a:rPr lang="en-US" dirty="0" smtClean="0"/>
              <a:t>on </a:t>
            </a:r>
            <a:r>
              <a:rPr lang="en-US" dirty="0" err="1" smtClean="0"/>
              <a:t>preerythrocytic</a:t>
            </a:r>
            <a:r>
              <a:rPr lang="en-US" dirty="0" smtClean="0"/>
              <a:t> as </a:t>
            </a:r>
            <a:r>
              <a:rPr lang="en-US" dirty="0"/>
              <a:t>well as </a:t>
            </a:r>
            <a:r>
              <a:rPr lang="en-US" dirty="0" err="1"/>
              <a:t>exoerythrocytic</a:t>
            </a:r>
            <a:r>
              <a:rPr lang="en-US" dirty="0"/>
              <a:t> (</a:t>
            </a:r>
            <a:r>
              <a:rPr lang="en-US" i="1" dirty="0"/>
              <a:t>P. </a:t>
            </a:r>
            <a:r>
              <a:rPr lang="en-US" i="1" dirty="0" err="1"/>
              <a:t>vivax</a:t>
            </a:r>
            <a:r>
              <a:rPr lang="en-US" i="1" dirty="0"/>
              <a:t>) </a:t>
            </a:r>
            <a:r>
              <a:rPr lang="en-US" dirty="0"/>
              <a:t>stages </a:t>
            </a:r>
            <a:r>
              <a:rPr lang="en-US" dirty="0" smtClean="0"/>
              <a:t>in liver 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3) </a:t>
            </a:r>
            <a:r>
              <a:rPr lang="en-US" b="1" i="1" dirty="0" err="1" smtClean="0"/>
              <a:t>Gametocides</a:t>
            </a:r>
            <a:r>
              <a:rPr lang="en-US" b="1" i="1" dirty="0" smtClean="0"/>
              <a:t>:-</a:t>
            </a:r>
            <a:r>
              <a:rPr lang="en-US" b="1" dirty="0" smtClean="0"/>
              <a:t> </a:t>
            </a:r>
            <a:r>
              <a:rPr lang="en-US" dirty="0" smtClean="0"/>
              <a:t>Those which kill gametocytes in </a:t>
            </a:r>
            <a:r>
              <a:rPr lang="en-US" dirty="0"/>
              <a:t>blood </a:t>
            </a:r>
          </a:p>
        </p:txBody>
      </p:sp>
    </p:spTree>
    <p:extLst>
      <p:ext uri="{BB962C8B-B14F-4D97-AF65-F5344CB8AC3E}">
        <p14:creationId xmlns:p14="http://schemas.microsoft.com/office/powerpoint/2010/main" val="11253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259</TotalTime>
  <Words>1705</Words>
  <Application>Microsoft Office PowerPoint</Application>
  <PresentationFormat>On-screen Show (4:3)</PresentationFormat>
  <Paragraphs>208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NewsPrint</vt:lpstr>
      <vt:lpstr>Antimalarial Drugs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P.f. endemicity + pregnant women (WHO ) </vt:lpstr>
      <vt:lpstr>  Clinical cure :-  </vt:lpstr>
      <vt:lpstr>PowerPoint Presentation</vt:lpstr>
      <vt:lpstr>Chloroquine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Falciparum malaria during pregnancy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Antimalarial Drugs</dc:title>
  <dc:creator>Piyush</dc:creator>
  <cp:lastModifiedBy>Piyush</cp:lastModifiedBy>
  <cp:revision>63</cp:revision>
  <dcterms:created xsi:type="dcterms:W3CDTF">2019-08-19T05:25:04Z</dcterms:created>
  <dcterms:modified xsi:type="dcterms:W3CDTF">2019-08-20T08:34:51Z</dcterms:modified>
</cp:coreProperties>
</file>