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307" r:id="rId2"/>
    <p:sldId id="308" r:id="rId3"/>
    <p:sldId id="306" r:id="rId4"/>
    <p:sldId id="267" r:id="rId5"/>
    <p:sldId id="312" r:id="rId6"/>
    <p:sldId id="311" r:id="rId7"/>
    <p:sldId id="266" r:id="rId8"/>
    <p:sldId id="271" r:id="rId9"/>
    <p:sldId id="275" r:id="rId10"/>
    <p:sldId id="313" r:id="rId11"/>
    <p:sldId id="276" r:id="rId12"/>
    <p:sldId id="277" r:id="rId13"/>
    <p:sldId id="279" r:id="rId14"/>
    <p:sldId id="280" r:id="rId15"/>
    <p:sldId id="314" r:id="rId16"/>
    <p:sldId id="286" r:id="rId17"/>
    <p:sldId id="288" r:id="rId18"/>
    <p:sldId id="290" r:id="rId19"/>
    <p:sldId id="315" r:id="rId20"/>
    <p:sldId id="316" r:id="rId21"/>
    <p:sldId id="317" r:id="rId22"/>
    <p:sldId id="318" r:id="rId23"/>
    <p:sldId id="319" r:id="rId24"/>
    <p:sldId id="320" r:id="rId25"/>
    <p:sldId id="295" r:id="rId26"/>
    <p:sldId id="321" r:id="rId27"/>
    <p:sldId id="322" r:id="rId28"/>
    <p:sldId id="300" r:id="rId29"/>
    <p:sldId id="301" r:id="rId30"/>
    <p:sldId id="302" r:id="rId31"/>
    <p:sldId id="303" r:id="rId32"/>
    <p:sldId id="304" r:id="rId33"/>
    <p:sldId id="305" r:id="rId34"/>
    <p:sldId id="309" r:id="rId35"/>
    <p:sldId id="31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87CDD3-C5E1-4B95-A8DA-C0AA97D04AC1}" type="datetimeFigureOut">
              <a:rPr lang="en-IN" smtClean="0"/>
              <a:pPr/>
              <a:t>14-07-2020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FCB530-8F30-47B6-B4B5-387B7D109C01}" type="slidenum">
              <a:rPr lang="en-IN" smtClean="0"/>
              <a:pPr/>
              <a:t>‹#›</a:t>
            </a:fld>
            <a:endParaRPr lang="en-IN"/>
          </a:p>
        </p:txBody>
      </p:sp>
    </p:spTree>
    <p:extLst>
      <p:ext uri="{BB962C8B-B14F-4D97-AF65-F5344CB8AC3E}">
        <p14:creationId xmlns:p14="http://schemas.microsoft.com/office/powerpoint/2010/main" val="2886587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9D40AB2-34A0-41CB-A760-A17E6A42F649}" type="slidenum">
              <a:rPr lang="en-US" smtClean="0"/>
              <a:pPr fontAlgn="base">
                <a:spcBef>
                  <a:spcPct val="0"/>
                </a:spcBef>
                <a:spcAft>
                  <a:spcPct val="0"/>
                </a:spcAft>
                <a:defRPr/>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5333ED3-EBF1-4BA7-8165-0835E40141A6}" type="slidenum">
              <a:rPr lang="en-US" smtClean="0"/>
              <a:pPr/>
              <a:t>16</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B5C539E-2293-44D5-A088-7410D6D949E3}" type="slidenum">
              <a:rPr lang="en-US" smtClean="0"/>
              <a:pPr fontAlgn="base">
                <a:spcBef>
                  <a:spcPct val="0"/>
                </a:spcBef>
                <a:spcAft>
                  <a:spcPct val="0"/>
                </a:spcAft>
                <a:defRPr/>
              </a:pPr>
              <a:t>17</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5333ED3-EBF1-4BA7-8165-0835E40141A6}" type="slidenum">
              <a:rPr lang="en-US" smtClean="0"/>
              <a:pPr/>
              <a:t>18</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5333ED3-EBF1-4BA7-8165-0835E40141A6}" type="slidenum">
              <a:rPr lang="en-US" smtClean="0"/>
              <a:pPr/>
              <a:t>25</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491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2773854-DCD7-4349-BC13-B16F559765FE}" type="slidenum">
              <a:rPr lang="en-US" smtClean="0"/>
              <a:pPr fontAlgn="base">
                <a:spcBef>
                  <a:spcPct val="0"/>
                </a:spcBef>
                <a:spcAft>
                  <a:spcPct val="0"/>
                </a:spcAft>
                <a:defRPr/>
              </a:pPr>
              <a:t>28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5333ED3-EBF1-4BA7-8165-0835E40141A6}" type="slidenum">
              <a:rPr lang="en-US" smtClean="0"/>
              <a:pPr/>
              <a:t>29</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5333ED3-EBF1-4BA7-8165-0835E40141A6}" type="slidenum">
              <a:rPr lang="en-US" smtClean="0"/>
              <a:pPr/>
              <a:t>30</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23A9CB2-1E37-4FB7-8742-080206267670}" type="slidenum">
              <a:rPr lang="en-US" smtClean="0"/>
              <a:pPr fontAlgn="base">
                <a:spcBef>
                  <a:spcPct val="0"/>
                </a:spcBef>
                <a:spcAft>
                  <a:spcPct val="0"/>
                </a:spcAft>
                <a:defRPr/>
              </a:pPr>
              <a:t>32</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23A9CB2-1E37-4FB7-8742-080206267670}" type="slidenum">
              <a:rPr lang="en-US" smtClean="0"/>
              <a:pPr fontAlgn="base">
                <a:spcBef>
                  <a:spcPct val="0"/>
                </a:spcBef>
                <a:spcAft>
                  <a:spcPct val="0"/>
                </a:spcAft>
                <a:defRPr/>
              </a:pPr>
              <a:t>33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5333ED3-EBF1-4BA7-8165-0835E40141A6}"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A39680-62ED-4714-9A11-4EA4F968604B}" type="slidenum">
              <a:rPr lang="en-US" smtClean="0"/>
              <a:pPr fontAlgn="base">
                <a:spcBef>
                  <a:spcPct val="0"/>
                </a:spcBef>
                <a:spcAft>
                  <a:spcPct val="0"/>
                </a:spcAft>
                <a:defRPr/>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5C52841-6D0E-47B7-A6BA-78FCA76F5AC7}" type="slidenum">
              <a:rPr lang="en-US" smtClean="0"/>
              <a:pPr fontAlgn="base">
                <a:spcBef>
                  <a:spcPct val="0"/>
                </a:spcBef>
                <a:spcAft>
                  <a:spcPct val="0"/>
                </a:spcAft>
                <a:defRPr/>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5333ED3-EBF1-4BA7-8165-0835E40141A6}"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5333ED3-EBF1-4BA7-8165-0835E40141A6}" type="slidenum">
              <a:rPr lang="en-US" smtClean="0"/>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5333ED3-EBF1-4BA7-8165-0835E40141A6}"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5333ED3-EBF1-4BA7-8165-0835E40141A6}" type="slidenum">
              <a:rPr lang="en-US" smtClean="0"/>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5333ED3-EBF1-4BA7-8165-0835E40141A6}"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955927D2-07B7-4E9E-9FAA-90B0B182F809}" type="datetimeFigureOut">
              <a:rPr lang="en-IN" smtClean="0"/>
              <a:pPr/>
              <a:t>14-07-2020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9D9981-D6EB-4506-B10F-4D88E9E6EDEC}"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55927D2-07B7-4E9E-9FAA-90B0B182F809}" type="datetimeFigureOut">
              <a:rPr lang="en-IN" smtClean="0"/>
              <a:pPr/>
              <a:t>14-07-2020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9D9981-D6EB-4506-B10F-4D88E9E6EDE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55927D2-07B7-4E9E-9FAA-90B0B182F809}" type="datetimeFigureOut">
              <a:rPr lang="en-IN" smtClean="0"/>
              <a:pPr/>
              <a:t>14-07-2020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9D9981-D6EB-4506-B10F-4D88E9E6EDE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955927D2-07B7-4E9E-9FAA-90B0B182F809}" type="datetimeFigureOut">
              <a:rPr lang="en-IN" smtClean="0"/>
              <a:pPr/>
              <a:t>14-07-2020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9D9981-D6EB-4506-B10F-4D88E9E6EDEC}"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5927D2-07B7-4E9E-9FAA-90B0B182F809}" type="datetimeFigureOut">
              <a:rPr lang="en-IN" smtClean="0"/>
              <a:pPr/>
              <a:t>14-07-2020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E9D9981-D6EB-4506-B10F-4D88E9E6EDEC}"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955927D2-07B7-4E9E-9FAA-90B0B182F809}" type="datetimeFigureOut">
              <a:rPr lang="en-IN" smtClean="0"/>
              <a:pPr/>
              <a:t>14-07-2020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E9D9981-D6EB-4506-B10F-4D88E9E6EDEC}"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955927D2-07B7-4E9E-9FAA-90B0B182F809}" type="datetimeFigureOut">
              <a:rPr lang="en-IN" smtClean="0"/>
              <a:pPr/>
              <a:t>14-07-2020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E9D9981-D6EB-4506-B10F-4D88E9E6EDEC}"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955927D2-07B7-4E9E-9FAA-90B0B182F809}" type="datetimeFigureOut">
              <a:rPr lang="en-IN" smtClean="0"/>
              <a:pPr/>
              <a:t>14-07-2020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E9D9981-D6EB-4506-B10F-4D88E9E6EDE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5927D2-07B7-4E9E-9FAA-90B0B182F809}" type="datetimeFigureOut">
              <a:rPr lang="en-IN" smtClean="0"/>
              <a:pPr/>
              <a:t>14-07-2020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E9D9981-D6EB-4506-B10F-4D88E9E6EDE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5927D2-07B7-4E9E-9FAA-90B0B182F809}" type="datetimeFigureOut">
              <a:rPr lang="en-IN" smtClean="0"/>
              <a:pPr/>
              <a:t>14-07-2020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E9D9981-D6EB-4506-B10F-4D88E9E6EDEC}"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5927D2-07B7-4E9E-9FAA-90B0B182F809}" type="datetimeFigureOut">
              <a:rPr lang="en-IN" smtClean="0"/>
              <a:pPr/>
              <a:t>14-07-2020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E9D9981-D6EB-4506-B10F-4D88E9E6EDEC}"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5927D2-07B7-4E9E-9FAA-90B0B182F809}" type="datetimeFigureOut">
              <a:rPr lang="en-IN" smtClean="0"/>
              <a:pPr/>
              <a:t>14-07-2020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9D9981-D6EB-4506-B10F-4D88E9E6EDEC}"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z="2400"/>
              <a:t>ITS Dental College, Greater Noida</a:t>
            </a:r>
          </a:p>
        </p:txBody>
      </p:sp>
      <p:sp>
        <p:nvSpPr>
          <p:cNvPr id="3075" name="Content Placeholder 2"/>
          <p:cNvSpPr>
            <a:spLocks noGrp="1"/>
          </p:cNvSpPr>
          <p:nvPr>
            <p:ph idx="1"/>
          </p:nvPr>
        </p:nvSpPr>
        <p:spPr/>
        <p:txBody>
          <a:bodyPr/>
          <a:lstStyle/>
          <a:p>
            <a:endParaRPr lang="en-US" dirty="0"/>
          </a:p>
          <a:p>
            <a:pPr>
              <a:buFont typeface="Arial" charset="0"/>
              <a:buNone/>
            </a:pPr>
            <a:r>
              <a:rPr lang="en-US" sz="2000" dirty="0"/>
              <a:t>Subject :  Pharmacology</a:t>
            </a:r>
          </a:p>
          <a:p>
            <a:pPr>
              <a:buFont typeface="Arial" charset="0"/>
              <a:buNone/>
            </a:pPr>
            <a:endParaRPr lang="en-US" sz="2000" dirty="0"/>
          </a:p>
          <a:p>
            <a:pPr>
              <a:buFont typeface="Arial" charset="0"/>
              <a:buNone/>
            </a:pPr>
            <a:r>
              <a:rPr lang="en-US" sz="2000" dirty="0"/>
              <a:t>Lecture Topic: </a:t>
            </a:r>
            <a:r>
              <a:rPr lang="en-US" sz="2000" dirty="0" err="1"/>
              <a:t>Antiparkinson’s</a:t>
            </a:r>
            <a:r>
              <a:rPr lang="en-US" sz="2000" dirty="0"/>
              <a:t> drugs</a:t>
            </a:r>
          </a:p>
          <a:p>
            <a:pPr>
              <a:buFont typeface="Arial" charset="0"/>
              <a:buNone/>
            </a:pPr>
            <a:r>
              <a:rPr lang="en-US" sz="2000" dirty="0"/>
              <a:t>  Lecture Number: L31</a:t>
            </a:r>
          </a:p>
          <a:p>
            <a:pPr>
              <a:buFont typeface="Arial" charset="0"/>
              <a:buNone/>
            </a:pPr>
            <a:endParaRPr lang="en-US" sz="2000" dirty="0"/>
          </a:p>
          <a:p>
            <a:pPr>
              <a:buFont typeface="Arial" charset="0"/>
              <a:buNone/>
            </a:pPr>
            <a:r>
              <a:rPr lang="en-US" sz="2000" dirty="0"/>
              <a:t>Program, Year: BDS, Second Year</a:t>
            </a:r>
          </a:p>
          <a:p>
            <a:pPr>
              <a:buFont typeface="Arial" charset="0"/>
              <a:buNone/>
            </a:pPr>
            <a:endParaRPr lang="en-US" sz="2000" dirty="0"/>
          </a:p>
          <a:p>
            <a:pPr>
              <a:buFont typeface="Arial" charset="0"/>
              <a:buNone/>
            </a:pPr>
            <a:r>
              <a:rPr lang="en-US" sz="2000" dirty="0"/>
              <a:t>Faculty : Dr.</a:t>
            </a:r>
          </a:p>
          <a:p>
            <a:pPr>
              <a:buFont typeface="Arial" charset="0"/>
              <a:buNone/>
            </a:pPr>
            <a:r>
              <a:rPr lang="en-US" dirty="0"/>
              <a:t>       </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152400"/>
            <a:ext cx="8382000" cy="5973763"/>
          </a:xfrm>
        </p:spPr>
        <p:txBody>
          <a:bodyPr>
            <a:normAutofit/>
          </a:bodyPr>
          <a:lstStyle/>
          <a:p>
            <a:pPr marL="0" indent="0">
              <a:buNone/>
            </a:pPr>
            <a:r>
              <a:rPr lang="en-US" sz="2400" dirty="0"/>
              <a:t>-Behaviour has been described as a ‘general alerting response some patients this progresses to excitement—frank psychosis may occur –</a:t>
            </a:r>
          </a:p>
          <a:p>
            <a:pPr marL="0" indent="0">
              <a:buNone/>
            </a:pPr>
            <a:r>
              <a:rPr lang="en-US" sz="2400" dirty="0"/>
              <a:t>Embarrassingly disproportionate increase in sexual activity has also been noted. </a:t>
            </a:r>
          </a:p>
          <a:p>
            <a:pPr marL="0" indent="0">
              <a:buNone/>
            </a:pPr>
            <a:endParaRPr lang="en-US" sz="2400" dirty="0"/>
          </a:p>
          <a:p>
            <a:pPr marL="0" indent="0">
              <a:buNone/>
            </a:pPr>
            <a:r>
              <a:rPr lang="en-US" sz="2400" dirty="0"/>
              <a:t>-Dementia, if present, does not improve; rather it predisposes to emergence of psychiatric symptoms.</a:t>
            </a:r>
          </a:p>
          <a:p>
            <a:pPr marL="0" indent="0">
              <a:buNone/>
            </a:pPr>
            <a:endParaRPr lang="en-US" sz="2400" dirty="0"/>
          </a:p>
          <a:p>
            <a:pPr marL="0" indent="0">
              <a:buNone/>
            </a:pPr>
            <a:r>
              <a:rPr lang="en-US" sz="2400" dirty="0"/>
              <a:t>*</a:t>
            </a:r>
            <a:r>
              <a:rPr lang="en-US" sz="2400" b="1" dirty="0">
                <a:solidFill>
                  <a:srgbClr val="FF0000"/>
                </a:solidFill>
              </a:rPr>
              <a:t>Levodopa has been used to produce a nonspecific ‘awakening’ effect in hepatic coma !!</a:t>
            </a:r>
          </a:p>
        </p:txBody>
      </p:sp>
    </p:spTree>
    <p:extLst>
      <p:ext uri="{BB962C8B-B14F-4D97-AF65-F5344CB8AC3E}">
        <p14:creationId xmlns:p14="http://schemas.microsoft.com/office/powerpoint/2010/main" val="2541248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762000" y="228600"/>
            <a:ext cx="8001000" cy="990600"/>
          </a:xfrm>
        </p:spPr>
        <p:txBody>
          <a:bodyPr>
            <a:normAutofit/>
          </a:bodyPr>
          <a:lstStyle/>
          <a:p>
            <a:r>
              <a:rPr lang="en-US" sz="4000" b="1" dirty="0">
                <a:solidFill>
                  <a:srgbClr val="FFC000"/>
                </a:solidFill>
              </a:rPr>
              <a:t>Effects on Cardiovascular System</a:t>
            </a:r>
          </a:p>
        </p:txBody>
      </p:sp>
      <p:sp>
        <p:nvSpPr>
          <p:cNvPr id="35843" name="Rectangle 3"/>
          <p:cNvSpPr>
            <a:spLocks noGrp="1" noChangeArrowheads="1"/>
          </p:cNvSpPr>
          <p:nvPr>
            <p:ph type="body" idx="1"/>
          </p:nvPr>
        </p:nvSpPr>
        <p:spPr>
          <a:xfrm>
            <a:off x="609600" y="1600200"/>
            <a:ext cx="8534400" cy="5257800"/>
          </a:xfrm>
        </p:spPr>
        <p:txBody>
          <a:bodyPr>
            <a:normAutofit/>
          </a:bodyPr>
          <a:lstStyle/>
          <a:p>
            <a:r>
              <a:rPr lang="en-US" sz="2800" dirty="0"/>
              <a:t>Tachycardia due to Beta adrenergic effect</a:t>
            </a:r>
          </a:p>
          <a:p>
            <a:endParaRPr lang="en-US" sz="2800" dirty="0"/>
          </a:p>
          <a:p>
            <a:r>
              <a:rPr lang="en-US" sz="2800" dirty="0"/>
              <a:t>Careful in treatment of elderly, most will have underlying cardiovascular </a:t>
            </a:r>
            <a:r>
              <a:rPr lang="en-US" sz="2800" dirty="0" err="1"/>
              <a:t>problems</a:t>
            </a:r>
            <a:r>
              <a:rPr lang="en-US" sz="2800" dirty="0" err="1">
                <a:sym typeface="Wingdings" pitchFamily="2" charset="2"/>
              </a:rPr>
              <a:t></a:t>
            </a:r>
            <a:r>
              <a:rPr lang="en-US" sz="2800" dirty="0" err="1"/>
              <a:t>transient</a:t>
            </a:r>
            <a:r>
              <a:rPr lang="en-US" sz="2800" dirty="0"/>
              <a:t> tachycardia, cardiac arrhythmias &amp; hypertension </a:t>
            </a:r>
          </a:p>
          <a:p>
            <a:endParaRPr lang="en-US" sz="2800" dirty="0"/>
          </a:p>
          <a:p>
            <a:r>
              <a:rPr lang="en-US" sz="2800" dirty="0"/>
              <a:t>Orthostatic Hypotension - central action, DA &amp; NA formed in the brain decrease sympathetic outflow</a:t>
            </a:r>
          </a:p>
          <a:p>
            <a:endParaRPr lang="en-US"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fade">
                                      <p:cBhvr>
                                        <p:cTn id="7" dur="2000"/>
                                        <p:tgtEl>
                                          <p:spTgt spid="358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843">
                                            <p:txEl>
                                              <p:pRg st="2" end="2"/>
                                            </p:txEl>
                                          </p:spTgt>
                                        </p:tgtEl>
                                        <p:attrNameLst>
                                          <p:attrName>style.visibility</p:attrName>
                                        </p:attrNameLst>
                                      </p:cBhvr>
                                      <p:to>
                                        <p:strVal val="visible"/>
                                      </p:to>
                                    </p:set>
                                    <p:animEffect transition="in" filter="fade">
                                      <p:cBhvr>
                                        <p:cTn id="12" dur="2000"/>
                                        <p:tgtEl>
                                          <p:spTgt spid="3584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843">
                                            <p:txEl>
                                              <p:pRg st="4" end="4"/>
                                            </p:txEl>
                                          </p:spTgt>
                                        </p:tgtEl>
                                        <p:attrNameLst>
                                          <p:attrName>style.visibility</p:attrName>
                                        </p:attrNameLst>
                                      </p:cBhvr>
                                      <p:to>
                                        <p:strVal val="visible"/>
                                      </p:to>
                                    </p:set>
                                    <p:animEffect transition="in" filter="fade">
                                      <p:cBhvr>
                                        <p:cTn id="17" dur="2000"/>
                                        <p:tgtEl>
                                          <p:spTgt spid="358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0" y="0"/>
            <a:ext cx="8610600" cy="990600"/>
          </a:xfrm>
        </p:spPr>
        <p:txBody>
          <a:bodyPr>
            <a:normAutofit/>
          </a:bodyPr>
          <a:lstStyle/>
          <a:p>
            <a:r>
              <a:rPr lang="en-US" sz="4000" b="1" dirty="0">
                <a:solidFill>
                  <a:srgbClr val="FFC000"/>
                </a:solidFill>
              </a:rPr>
              <a:t>Effects on Gastrointestinal System</a:t>
            </a:r>
          </a:p>
        </p:txBody>
      </p:sp>
      <p:sp>
        <p:nvSpPr>
          <p:cNvPr id="36867" name="Rectangle 3"/>
          <p:cNvSpPr>
            <a:spLocks noGrp="1" noChangeArrowheads="1"/>
          </p:cNvSpPr>
          <p:nvPr>
            <p:ph type="body" idx="1"/>
          </p:nvPr>
        </p:nvSpPr>
        <p:spPr>
          <a:xfrm>
            <a:off x="228600" y="685800"/>
            <a:ext cx="8458200" cy="5440363"/>
          </a:xfrm>
        </p:spPr>
        <p:txBody>
          <a:bodyPr>
            <a:normAutofit/>
          </a:bodyPr>
          <a:lstStyle/>
          <a:p>
            <a:pPr marL="0" indent="0">
              <a:buNone/>
            </a:pPr>
            <a:r>
              <a:rPr lang="en-US" sz="2400" dirty="0"/>
              <a:t>1)Nausea, Vomiting, and Anorexia (due  stimulation of Chemoreceptor Trigger Zone (CTZ) in medulla) ; Tolerance develops in few weeks to this effect</a:t>
            </a:r>
          </a:p>
          <a:p>
            <a:pPr marL="0" indent="0">
              <a:buNone/>
            </a:pPr>
            <a:r>
              <a:rPr lang="en-US" sz="2400" dirty="0"/>
              <a:t>2) Abdominal Pain &amp; activation of Peptic Ulcer</a:t>
            </a:r>
          </a:p>
          <a:p>
            <a:pPr marL="0" indent="0">
              <a:buNone/>
            </a:pPr>
            <a:endParaRPr lang="en-US" sz="2400" dirty="0"/>
          </a:p>
          <a:p>
            <a:pPr marL="0" indent="0">
              <a:buNone/>
            </a:pPr>
            <a:r>
              <a:rPr lang="en-US" sz="4000" b="1" dirty="0">
                <a:solidFill>
                  <a:srgbClr val="FFC000"/>
                </a:solidFill>
              </a:rPr>
              <a:t>Effects on Endocrine System</a:t>
            </a:r>
          </a:p>
          <a:p>
            <a:pPr marL="0" indent="0">
              <a:buNone/>
            </a:pPr>
            <a:r>
              <a:rPr lang="en-US" sz="2400" b="1" dirty="0">
                <a:solidFill>
                  <a:srgbClr val="FFC000"/>
                </a:solidFill>
              </a:rPr>
              <a:t>1)</a:t>
            </a:r>
            <a:r>
              <a:rPr lang="en-US" sz="2400" dirty="0"/>
              <a:t>DA acts on pituitary </a:t>
            </a:r>
            <a:r>
              <a:rPr lang="en-US" sz="2400" dirty="0" err="1"/>
              <a:t>mammotropes</a:t>
            </a:r>
            <a:r>
              <a:rPr lang="en-US" sz="2400" dirty="0"/>
              <a:t> to inhibit prolactin release</a:t>
            </a:r>
          </a:p>
          <a:p>
            <a:pPr marL="0" indent="0">
              <a:buNone/>
            </a:pPr>
            <a:r>
              <a:rPr lang="en-US" sz="2400" dirty="0"/>
              <a:t>2)DA acts on pituitary </a:t>
            </a:r>
            <a:r>
              <a:rPr lang="en-US" sz="2400" dirty="0" err="1"/>
              <a:t>somatotropes</a:t>
            </a:r>
            <a:r>
              <a:rPr lang="en-US" sz="2400" dirty="0"/>
              <a:t> to increase GH release</a:t>
            </a:r>
          </a:p>
          <a:p>
            <a:pPr marL="0" indent="0">
              <a:buNone/>
            </a:pPr>
            <a:endParaRPr lang="en-US" sz="2400" dirty="0"/>
          </a:p>
          <a:p>
            <a:endParaRPr lang="en-US" sz="2400" dirty="0"/>
          </a:p>
          <a:p>
            <a:endParaRPr lang="en-U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fade">
                                      <p:cBhvr>
                                        <p:cTn id="7" dur="2000"/>
                                        <p:tgtEl>
                                          <p:spTgt spid="368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Effect transition="in" filter="fade">
                                      <p:cBhvr>
                                        <p:cTn id="12" dur="2000"/>
                                        <p:tgtEl>
                                          <p:spTgt spid="368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867">
                                            <p:txEl>
                                              <p:pRg st="3" end="3"/>
                                            </p:txEl>
                                          </p:spTgt>
                                        </p:tgtEl>
                                        <p:attrNameLst>
                                          <p:attrName>style.visibility</p:attrName>
                                        </p:attrNameLst>
                                      </p:cBhvr>
                                      <p:to>
                                        <p:strVal val="visible"/>
                                      </p:to>
                                    </p:set>
                                    <p:animEffect transition="in" filter="fade">
                                      <p:cBhvr>
                                        <p:cTn id="17" dur="2000"/>
                                        <p:tgtEl>
                                          <p:spTgt spid="3686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6867">
                                            <p:txEl>
                                              <p:pRg st="4" end="4"/>
                                            </p:txEl>
                                          </p:spTgt>
                                        </p:tgtEl>
                                        <p:attrNameLst>
                                          <p:attrName>style.visibility</p:attrName>
                                        </p:attrNameLst>
                                      </p:cBhvr>
                                      <p:to>
                                        <p:strVal val="visible"/>
                                      </p:to>
                                    </p:set>
                                    <p:animEffect transition="in" filter="fade">
                                      <p:cBhvr>
                                        <p:cTn id="22" dur="2000"/>
                                        <p:tgtEl>
                                          <p:spTgt spid="3686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6867">
                                            <p:txEl>
                                              <p:pRg st="5" end="5"/>
                                            </p:txEl>
                                          </p:spTgt>
                                        </p:tgtEl>
                                        <p:attrNameLst>
                                          <p:attrName>style.visibility</p:attrName>
                                        </p:attrNameLst>
                                      </p:cBhvr>
                                      <p:to>
                                        <p:strVal val="visible"/>
                                      </p:to>
                                    </p:set>
                                    <p:animEffect transition="in" filter="fade">
                                      <p:cBhvr>
                                        <p:cTn id="27" dur="2000"/>
                                        <p:tgtEl>
                                          <p:spTgt spid="368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Rot="1" noChangeArrowheads="1"/>
          </p:cNvSpPr>
          <p:nvPr>
            <p:ph type="ctrTitle" idx="4294967295"/>
          </p:nvPr>
        </p:nvSpPr>
        <p:spPr>
          <a:xfrm>
            <a:off x="228600" y="304800"/>
            <a:ext cx="7918450" cy="892175"/>
          </a:xfrm>
        </p:spPr>
        <p:txBody>
          <a:bodyPr/>
          <a:lstStyle/>
          <a:p>
            <a:pPr fontAlgn="t"/>
            <a:r>
              <a:rPr lang="en-US" altLang="zh-CN" b="0" dirty="0">
                <a:solidFill>
                  <a:srgbClr val="FFC000"/>
                </a:solidFill>
                <a:latin typeface="Times New Roman" pitchFamily="18" charset="0"/>
              </a:rPr>
              <a:t>        Pharmacokinetics</a:t>
            </a:r>
          </a:p>
        </p:txBody>
      </p:sp>
      <p:sp>
        <p:nvSpPr>
          <p:cNvPr id="251907" name="Rectangle 3"/>
          <p:cNvSpPr>
            <a:spLocks noGrp="1" noRot="1" noChangeArrowheads="1"/>
          </p:cNvSpPr>
          <p:nvPr>
            <p:ph type="subTitle" idx="4294967295"/>
          </p:nvPr>
        </p:nvSpPr>
        <p:spPr>
          <a:xfrm>
            <a:off x="539750" y="1628775"/>
            <a:ext cx="7920038" cy="4537075"/>
          </a:xfrm>
        </p:spPr>
        <p:txBody>
          <a:bodyPr/>
          <a:lstStyle/>
          <a:p>
            <a:pPr marL="0" indent="0">
              <a:buFont typeface="Wingdings" pitchFamily="2" charset="2"/>
              <a:buNone/>
            </a:pPr>
            <a:r>
              <a:rPr lang="zh-CN" altLang="en-US" sz="3600" b="1" dirty="0">
                <a:latin typeface="Times New Roman" pitchFamily="18" charset="0"/>
              </a:rPr>
              <a:t>                          </a:t>
            </a:r>
            <a:r>
              <a:rPr lang="en-US" altLang="zh-CN" sz="3600" b="1" dirty="0">
                <a:latin typeface="Times New Roman" pitchFamily="18" charset="0"/>
              </a:rPr>
              <a:t>Decarboxylase</a:t>
            </a:r>
            <a:br>
              <a:rPr lang="en-US" altLang="zh-CN" sz="3600" b="1" dirty="0">
                <a:latin typeface="Times New Roman" pitchFamily="18" charset="0"/>
              </a:rPr>
            </a:br>
            <a:r>
              <a:rPr lang="en-US" altLang="zh-CN" sz="3600" b="1" dirty="0">
                <a:latin typeface="Times New Roman" pitchFamily="18" charset="0"/>
              </a:rPr>
              <a:t>   Levodopa                                     DA</a:t>
            </a:r>
          </a:p>
          <a:p>
            <a:pPr marL="0" indent="0" algn="ctr">
              <a:buFont typeface="Wingdings" pitchFamily="2" charset="2"/>
              <a:buNone/>
            </a:pPr>
            <a:r>
              <a:rPr lang="en-US" altLang="zh-CN" sz="3600" b="1" dirty="0">
                <a:latin typeface="Times New Roman" pitchFamily="18" charset="0"/>
              </a:rPr>
              <a:t>        </a:t>
            </a:r>
            <a:r>
              <a:rPr lang="en-US" altLang="zh-CN" sz="3600" b="1" dirty="0">
                <a:solidFill>
                  <a:srgbClr val="FFFF00"/>
                </a:solidFill>
                <a:latin typeface="Times New Roman" pitchFamily="18" charset="0"/>
              </a:rPr>
              <a:t>Liver 99%</a:t>
            </a:r>
            <a:r>
              <a:rPr lang="en-US" altLang="zh-CN" sz="2800" dirty="0">
                <a:solidFill>
                  <a:srgbClr val="FFFF00"/>
                </a:solidFill>
                <a:latin typeface="Times New Roman" pitchFamily="18" charset="0"/>
              </a:rPr>
              <a:t> </a:t>
            </a:r>
          </a:p>
          <a:p>
            <a:pPr marL="0" indent="0">
              <a:buFont typeface="Wingdings" pitchFamily="2" charset="2"/>
              <a:buNone/>
            </a:pPr>
            <a:r>
              <a:rPr lang="en-US" altLang="zh-CN" sz="3600" b="1" dirty="0">
                <a:latin typeface="Times New Roman" pitchFamily="18" charset="0"/>
              </a:rPr>
              <a:t>             </a:t>
            </a:r>
            <a:r>
              <a:rPr lang="en-US" altLang="zh-CN" sz="3600" b="1" dirty="0">
                <a:solidFill>
                  <a:srgbClr val="FFFF00"/>
                </a:solidFill>
                <a:latin typeface="Times New Roman" pitchFamily="18" charset="0"/>
              </a:rPr>
              <a:t>1%</a:t>
            </a:r>
            <a:r>
              <a:rPr lang="en-US" altLang="zh-CN" sz="3600" b="1" dirty="0">
                <a:latin typeface="Times New Roman" pitchFamily="18" charset="0"/>
              </a:rPr>
              <a:t>                  </a:t>
            </a:r>
            <a:endParaRPr lang="en-US" altLang="zh-CN" sz="2800" dirty="0">
              <a:latin typeface="Times New Roman" pitchFamily="18" charset="0"/>
            </a:endParaRPr>
          </a:p>
          <a:p>
            <a:pPr marL="0" indent="0">
              <a:buFont typeface="Wingdings" pitchFamily="2" charset="2"/>
              <a:buNone/>
            </a:pPr>
            <a:r>
              <a:rPr lang="en-US" altLang="zh-CN" sz="3600" b="1" dirty="0">
                <a:latin typeface="Times New Roman" pitchFamily="18" charset="0"/>
              </a:rPr>
              <a:t>                            Decarboxylase</a:t>
            </a:r>
            <a:r>
              <a:rPr lang="en-US" altLang="zh-CN" sz="2800" dirty="0">
                <a:latin typeface="Times New Roman" pitchFamily="18" charset="0"/>
              </a:rPr>
              <a:t> </a:t>
            </a:r>
            <a:endParaRPr lang="en-US" altLang="zh-CN" sz="3600" b="1" dirty="0">
              <a:latin typeface="Times New Roman" pitchFamily="18" charset="0"/>
            </a:endParaRPr>
          </a:p>
          <a:p>
            <a:pPr marL="0" indent="0" algn="ctr">
              <a:buFont typeface="Wingdings" pitchFamily="2" charset="2"/>
              <a:buNone/>
            </a:pPr>
            <a:r>
              <a:rPr lang="en-US" altLang="zh-CN" sz="3600" b="1" dirty="0">
                <a:latin typeface="Times New Roman" pitchFamily="18" charset="0"/>
              </a:rPr>
              <a:t>Blood-brain                                   DA </a:t>
            </a:r>
          </a:p>
          <a:p>
            <a:pPr marL="0" indent="0">
              <a:buFont typeface="Wingdings" pitchFamily="2" charset="2"/>
              <a:buNone/>
            </a:pPr>
            <a:r>
              <a:rPr lang="en-US" altLang="zh-CN" sz="3600" b="1" dirty="0">
                <a:latin typeface="Times New Roman" pitchFamily="18" charset="0"/>
              </a:rPr>
              <a:t>        Barrier               Brain</a:t>
            </a:r>
          </a:p>
        </p:txBody>
      </p:sp>
      <p:sp>
        <p:nvSpPr>
          <p:cNvPr id="251908" name="Line 4"/>
          <p:cNvSpPr>
            <a:spLocks noChangeShapeType="1"/>
          </p:cNvSpPr>
          <p:nvPr/>
        </p:nvSpPr>
        <p:spPr bwMode="auto">
          <a:xfrm>
            <a:off x="2987675" y="2565400"/>
            <a:ext cx="3816350" cy="0"/>
          </a:xfrm>
          <a:prstGeom prst="line">
            <a:avLst/>
          </a:prstGeom>
          <a:noFill/>
          <a:ln w="114300">
            <a:solidFill>
              <a:schemeClr val="tx1"/>
            </a:solidFill>
            <a:round/>
            <a:headEnd/>
            <a:tailEnd type="triangle" w="med" len="med"/>
          </a:ln>
          <a:effectLst/>
        </p:spPr>
        <p:txBody>
          <a:bodyPr/>
          <a:lstStyle/>
          <a:p>
            <a:endParaRPr lang="en-US"/>
          </a:p>
        </p:txBody>
      </p:sp>
      <p:sp>
        <p:nvSpPr>
          <p:cNvPr id="251909" name="Line 5"/>
          <p:cNvSpPr>
            <a:spLocks noChangeShapeType="1"/>
          </p:cNvSpPr>
          <p:nvPr/>
        </p:nvSpPr>
        <p:spPr bwMode="auto">
          <a:xfrm>
            <a:off x="1547813" y="2852738"/>
            <a:ext cx="0" cy="1871662"/>
          </a:xfrm>
          <a:prstGeom prst="line">
            <a:avLst/>
          </a:prstGeom>
          <a:noFill/>
          <a:ln w="57150">
            <a:solidFill>
              <a:schemeClr val="tx1"/>
            </a:solidFill>
            <a:round/>
            <a:headEnd/>
            <a:tailEnd type="triangle" w="med" len="med"/>
          </a:ln>
          <a:effectLst/>
        </p:spPr>
        <p:txBody>
          <a:bodyPr/>
          <a:lstStyle/>
          <a:p>
            <a:endParaRPr lang="en-US"/>
          </a:p>
        </p:txBody>
      </p:sp>
      <p:sp>
        <p:nvSpPr>
          <p:cNvPr id="251910" name="Line 6"/>
          <p:cNvSpPr>
            <a:spLocks noChangeShapeType="1"/>
          </p:cNvSpPr>
          <p:nvPr/>
        </p:nvSpPr>
        <p:spPr bwMode="auto">
          <a:xfrm>
            <a:off x="3492500" y="5157788"/>
            <a:ext cx="3529013" cy="0"/>
          </a:xfrm>
          <a:prstGeom prst="line">
            <a:avLst/>
          </a:prstGeom>
          <a:noFill/>
          <a:ln w="57150">
            <a:solidFill>
              <a:schemeClr val="tx1"/>
            </a:solidFill>
            <a:round/>
            <a:headEnd/>
            <a:tailEnd type="triangle" w="med" len="med"/>
          </a:ln>
          <a:effectLst/>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C000"/>
                </a:solidFill>
              </a:rPr>
              <a:t>Adverse Effects</a:t>
            </a:r>
          </a:p>
        </p:txBody>
      </p:sp>
      <p:sp>
        <p:nvSpPr>
          <p:cNvPr id="3" name="Content Placeholder 2"/>
          <p:cNvSpPr>
            <a:spLocks noGrp="1"/>
          </p:cNvSpPr>
          <p:nvPr>
            <p:ph sz="half" idx="1"/>
          </p:nvPr>
        </p:nvSpPr>
        <p:spPr/>
        <p:txBody>
          <a:bodyPr>
            <a:noAutofit/>
          </a:bodyPr>
          <a:lstStyle/>
          <a:p>
            <a:r>
              <a:rPr lang="en-US" b="1" dirty="0">
                <a:solidFill>
                  <a:srgbClr val="FF0000"/>
                </a:solidFill>
              </a:rPr>
              <a:t>At the initiation of Therapy</a:t>
            </a:r>
          </a:p>
          <a:p>
            <a:pPr marL="457200" lvl="1" indent="0">
              <a:buNone/>
            </a:pPr>
            <a:r>
              <a:rPr lang="en-US" dirty="0"/>
              <a:t>-</a:t>
            </a:r>
            <a:r>
              <a:rPr lang="en-US" sz="2800" dirty="0"/>
              <a:t>Nausea &amp; Vomiting</a:t>
            </a:r>
          </a:p>
          <a:p>
            <a:pPr lvl="1"/>
            <a:r>
              <a:rPr lang="en-US" sz="2800" dirty="0"/>
              <a:t>Postural hypotension</a:t>
            </a:r>
          </a:p>
          <a:p>
            <a:pPr lvl="1"/>
            <a:r>
              <a:rPr lang="en-US" sz="2800" dirty="0"/>
              <a:t>Cardiac arrhythmias</a:t>
            </a:r>
          </a:p>
          <a:p>
            <a:pPr lvl="1"/>
            <a:r>
              <a:rPr lang="en-US" sz="2800" dirty="0"/>
              <a:t>Exacerbation of angina</a:t>
            </a:r>
          </a:p>
          <a:p>
            <a:pPr lvl="1"/>
            <a:r>
              <a:rPr lang="en-US" sz="2800" dirty="0"/>
              <a:t>Alteration in taste sensation</a:t>
            </a:r>
          </a:p>
        </p:txBody>
      </p:sp>
      <p:sp>
        <p:nvSpPr>
          <p:cNvPr id="4" name="Content Placeholder 3"/>
          <p:cNvSpPr>
            <a:spLocks noGrp="1"/>
          </p:cNvSpPr>
          <p:nvPr>
            <p:ph sz="half" idx="2"/>
          </p:nvPr>
        </p:nvSpPr>
        <p:spPr>
          <a:xfrm>
            <a:off x="4648200" y="914400"/>
            <a:ext cx="4495800" cy="5943600"/>
          </a:xfrm>
        </p:spPr>
        <p:txBody>
          <a:bodyPr>
            <a:noAutofit/>
          </a:bodyPr>
          <a:lstStyle/>
          <a:p>
            <a:pPr lvl="1"/>
            <a:r>
              <a:rPr lang="en-US" sz="2800" dirty="0"/>
              <a:t>After prolonged Therapy</a:t>
            </a:r>
          </a:p>
          <a:p>
            <a:pPr lvl="1"/>
            <a:r>
              <a:rPr lang="en-US" sz="2800" dirty="0"/>
              <a:t>Abnormal movements like facial tics, grimacing, tongue thrusting</a:t>
            </a:r>
          </a:p>
          <a:p>
            <a:pPr lvl="1"/>
            <a:r>
              <a:rPr lang="en-US" sz="2800" dirty="0"/>
              <a:t>-Behavioral disturbances in 20 to 25% population ranging from mild anxiety to severe depression, mania, hallucinations – CI in </a:t>
            </a:r>
            <a:r>
              <a:rPr lang="en-US" sz="2800" dirty="0" err="1"/>
              <a:t>pyschiatric</a:t>
            </a:r>
            <a:r>
              <a:rPr lang="en-US" sz="2800" dirty="0"/>
              <a:t> illness </a:t>
            </a:r>
          </a:p>
          <a:p>
            <a:pPr lvl="1"/>
            <a:r>
              <a:rPr lang="en-US" sz="2800" dirty="0"/>
              <a:t>Trouble in thinking (cognitive effects)</a:t>
            </a:r>
          </a:p>
          <a:p>
            <a:pPr lvl="1"/>
            <a:endParaRPr lang="en-US" sz="2800" dirty="0"/>
          </a:p>
          <a:p>
            <a:pPr marL="457200" lvl="1" indent="0">
              <a:buNone/>
            </a:pPr>
            <a:endParaRPr lang="en-US" sz="2800" dirty="0"/>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a:r>
          </a:p>
        </p:txBody>
      </p:sp>
      <p:sp>
        <p:nvSpPr>
          <p:cNvPr id="3" name="Content Placeholder 2"/>
          <p:cNvSpPr>
            <a:spLocks noGrp="1"/>
          </p:cNvSpPr>
          <p:nvPr>
            <p:ph idx="1"/>
          </p:nvPr>
        </p:nvSpPr>
        <p:spPr>
          <a:xfrm>
            <a:off x="457200" y="304800"/>
            <a:ext cx="8229600" cy="5821363"/>
          </a:xfrm>
        </p:spPr>
        <p:txBody>
          <a:bodyPr>
            <a:normAutofit/>
          </a:bodyPr>
          <a:lstStyle/>
          <a:p>
            <a:pPr marL="0" indent="0">
              <a:buNone/>
            </a:pPr>
            <a:r>
              <a:rPr lang="en-US" sz="2400" dirty="0"/>
              <a:t>-Rapid ‘switches’ or ‘on-off’ effect. </a:t>
            </a:r>
          </a:p>
          <a:p>
            <a:pPr marL="0" indent="0">
              <a:buNone/>
            </a:pPr>
            <a:endParaRPr lang="en-US" sz="2400" dirty="0"/>
          </a:p>
          <a:p>
            <a:pPr marL="0" indent="0">
              <a:buNone/>
            </a:pPr>
            <a:r>
              <a:rPr lang="en-US" sz="2400" dirty="0"/>
              <a:t>-With time ‘all or none’ response develops, i.e. the patient is alternately well and disabled. This is probably a reflection of progression of the disorder. </a:t>
            </a:r>
          </a:p>
          <a:p>
            <a:pPr marL="0" indent="0">
              <a:buNone/>
            </a:pPr>
            <a:endParaRPr lang="en-US" sz="2400" dirty="0"/>
          </a:p>
          <a:p>
            <a:pPr marL="0" indent="0">
              <a:buNone/>
            </a:pPr>
            <a:r>
              <a:rPr lang="en-US" sz="2400" dirty="0"/>
              <a:t>-With progressive degeneration of DA </a:t>
            </a:r>
            <a:r>
              <a:rPr lang="en-US" sz="2400" dirty="0" err="1"/>
              <a:t>neurones</a:t>
            </a:r>
            <a:r>
              <a:rPr lang="en-US" sz="2400" dirty="0"/>
              <a:t> the ability to regulate storage and release of DA may be largely lost: DA is then synthesized in the striatum on a moment-to moment basis resulting in rapid and unpredictable fluctuations in motor control.</a:t>
            </a:r>
          </a:p>
        </p:txBody>
      </p:sp>
    </p:spTree>
    <p:extLst>
      <p:ext uri="{BB962C8B-B14F-4D97-AF65-F5344CB8AC3E}">
        <p14:creationId xmlns:p14="http://schemas.microsoft.com/office/powerpoint/2010/main" val="3937382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r>
              <a:rPr lang="en-US" sz="4000" b="1" dirty="0">
                <a:solidFill>
                  <a:srgbClr val="FFC000"/>
                </a:solidFill>
              </a:rPr>
              <a:t>Interactions </a:t>
            </a:r>
          </a:p>
        </p:txBody>
      </p:sp>
      <p:sp>
        <p:nvSpPr>
          <p:cNvPr id="3" name="Content Placeholder 2"/>
          <p:cNvSpPr>
            <a:spLocks noGrp="1"/>
          </p:cNvSpPr>
          <p:nvPr>
            <p:ph idx="1"/>
          </p:nvPr>
        </p:nvSpPr>
        <p:spPr>
          <a:xfrm>
            <a:off x="457200" y="990600"/>
            <a:ext cx="8686800" cy="5867400"/>
          </a:xfrm>
        </p:spPr>
        <p:txBody>
          <a:bodyPr>
            <a:normAutofit/>
          </a:bodyPr>
          <a:lstStyle/>
          <a:p>
            <a:r>
              <a:rPr lang="en-US" sz="2800" dirty="0"/>
              <a:t>Pyridoxine - Cofactor for Decarboxylation of L Dopa; enhances conversion of L Dopa to Dopamine in periphery making it less available for use in the CNS</a:t>
            </a:r>
          </a:p>
          <a:p>
            <a:endParaRPr lang="en-US" sz="2800" dirty="0"/>
          </a:p>
          <a:p>
            <a:r>
              <a:rPr lang="en-US" sz="2800" dirty="0"/>
              <a:t>Phenothiazines, Metaclopramide block DA receptors</a:t>
            </a:r>
          </a:p>
          <a:p>
            <a:endParaRPr lang="en-US" sz="2800" dirty="0"/>
          </a:p>
          <a:p>
            <a:r>
              <a:rPr lang="en-US" sz="2800" dirty="0"/>
              <a:t>Reserpine prevents entry of DA into synaptic vesicles</a:t>
            </a:r>
          </a:p>
          <a:p>
            <a:endParaRPr lang="en-US" sz="2800" dirty="0"/>
          </a:p>
          <a:p>
            <a:r>
              <a:rPr lang="en-US" sz="2800" dirty="0"/>
              <a:t>Antihypertensives can accentuate postural hypotension</a:t>
            </a:r>
          </a:p>
          <a:p>
            <a:endParaRPr lang="en-US" sz="2800" dirty="0"/>
          </a:p>
          <a:p>
            <a:r>
              <a:rPr lang="en-US" sz="2800" dirty="0"/>
              <a:t>Hypertensive crisis with nonselective MAO inhibitors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sz="2800" b="1" u="sng" dirty="0">
                <a:latin typeface="Comic Sans MS" pitchFamily="66" charset="0"/>
              </a:rPr>
              <a:t> </a:t>
            </a:r>
            <a:endParaRPr lang="en-US" sz="2800" dirty="0"/>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pitchFamily="34" charset="0"/>
              <a:buNone/>
              <a:defRPr/>
            </a:pPr>
            <a:r>
              <a:rPr lang="en-US" b="1" u="sng" dirty="0">
                <a:latin typeface="Comic Sans MS" pitchFamily="66" charset="0"/>
              </a:rPr>
              <a:t>Contraindications</a:t>
            </a:r>
          </a:p>
          <a:p>
            <a:pPr marL="514350" indent="-514350" eaLnBrk="1" fontAlgn="auto" hangingPunct="1">
              <a:spcAft>
                <a:spcPts val="0"/>
              </a:spcAft>
              <a:buFont typeface="+mj-lt"/>
              <a:buAutoNum type="arabicPeriod"/>
              <a:defRPr/>
            </a:pPr>
            <a:r>
              <a:rPr lang="en-US" dirty="0">
                <a:latin typeface="Comic Sans MS" pitchFamily="66" charset="0"/>
              </a:rPr>
              <a:t>Psychotic patients</a:t>
            </a:r>
          </a:p>
          <a:p>
            <a:pPr marL="514350" indent="-514350" eaLnBrk="1" fontAlgn="auto" hangingPunct="1">
              <a:spcAft>
                <a:spcPts val="0"/>
              </a:spcAft>
              <a:buFont typeface="+mj-lt"/>
              <a:buAutoNum type="arabicPeriod"/>
              <a:defRPr/>
            </a:pPr>
            <a:r>
              <a:rPr lang="en-US" dirty="0">
                <a:latin typeface="Comic Sans MS" pitchFamily="66" charset="0"/>
              </a:rPr>
              <a:t> Angle-closure glaucoma </a:t>
            </a:r>
          </a:p>
          <a:p>
            <a:pPr marL="514350" indent="-514350" eaLnBrk="1" fontAlgn="auto" hangingPunct="1">
              <a:spcAft>
                <a:spcPts val="0"/>
              </a:spcAft>
              <a:buFont typeface="+mj-lt"/>
              <a:buAutoNum type="arabicPeriod"/>
              <a:defRPr/>
            </a:pPr>
            <a:r>
              <a:rPr lang="en-US" dirty="0">
                <a:latin typeface="Comic Sans MS" pitchFamily="66" charset="0"/>
              </a:rPr>
              <a:t>Cardiac disease</a:t>
            </a:r>
          </a:p>
          <a:p>
            <a:pPr marL="514350" indent="-514350" eaLnBrk="1" fontAlgn="auto" hangingPunct="1">
              <a:spcAft>
                <a:spcPts val="0"/>
              </a:spcAft>
              <a:buFont typeface="+mj-lt"/>
              <a:buAutoNum type="arabicPeriod"/>
              <a:defRPr/>
            </a:pPr>
            <a:r>
              <a:rPr lang="en-US" dirty="0">
                <a:latin typeface="Comic Sans MS" pitchFamily="66" charset="0"/>
              </a:rPr>
              <a:t>Peptic ulcer </a:t>
            </a:r>
          </a:p>
          <a:p>
            <a:pPr marL="514350" indent="-514350" eaLnBrk="1" fontAlgn="auto" hangingPunct="1">
              <a:spcAft>
                <a:spcPts val="0"/>
              </a:spcAft>
              <a:buFont typeface="+mj-lt"/>
              <a:buAutoNum type="arabicPeriod"/>
              <a:defRPr/>
            </a:pPr>
            <a:r>
              <a:rPr lang="en-US" dirty="0">
                <a:latin typeface="Comic Sans MS" pitchFamily="66" charset="0"/>
              </a:rPr>
              <a:t>Melanoma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b="1" dirty="0">
                <a:solidFill>
                  <a:srgbClr val="FFC000"/>
                </a:solidFill>
              </a:rPr>
              <a:t>Peripheral Decarboxylase Inhibitors</a:t>
            </a:r>
          </a:p>
        </p:txBody>
      </p:sp>
      <p:sp>
        <p:nvSpPr>
          <p:cNvPr id="3" name="Content Placeholder 2"/>
          <p:cNvSpPr>
            <a:spLocks noGrp="1"/>
          </p:cNvSpPr>
          <p:nvPr>
            <p:ph idx="1"/>
          </p:nvPr>
        </p:nvSpPr>
        <p:spPr>
          <a:xfrm>
            <a:off x="457200" y="838200"/>
            <a:ext cx="8686800" cy="5715000"/>
          </a:xfrm>
        </p:spPr>
        <p:txBody>
          <a:bodyPr>
            <a:noAutofit/>
          </a:bodyPr>
          <a:lstStyle/>
          <a:p>
            <a:r>
              <a:rPr lang="en-US" sz="2400" dirty="0"/>
              <a:t>Carbidopa &amp; </a:t>
            </a:r>
            <a:r>
              <a:rPr lang="en-US" sz="2400" dirty="0" err="1"/>
              <a:t>Benserazide</a:t>
            </a:r>
            <a:r>
              <a:rPr lang="en-US" sz="2400" dirty="0"/>
              <a:t>-are </a:t>
            </a:r>
            <a:r>
              <a:rPr lang="en-US" sz="2400" dirty="0" err="1"/>
              <a:t>extracerebral</a:t>
            </a:r>
            <a:r>
              <a:rPr lang="en-US" sz="2400" dirty="0"/>
              <a:t> </a:t>
            </a:r>
            <a:r>
              <a:rPr lang="en-US" sz="2400" dirty="0" err="1"/>
              <a:t>dopa</a:t>
            </a:r>
            <a:r>
              <a:rPr lang="en-US" sz="2400" dirty="0"/>
              <a:t> decarboxylase inhibitors</a:t>
            </a:r>
          </a:p>
          <a:p>
            <a:pPr>
              <a:lnSpc>
                <a:spcPct val="200000"/>
              </a:lnSpc>
            </a:pPr>
            <a:r>
              <a:rPr lang="en-US" sz="2400" dirty="0"/>
              <a:t>Do not penetrate blood brain barrier</a:t>
            </a:r>
          </a:p>
          <a:p>
            <a:pPr>
              <a:lnSpc>
                <a:spcPct val="200000"/>
              </a:lnSpc>
            </a:pPr>
            <a:r>
              <a:rPr lang="en-US" sz="2400" dirty="0"/>
              <a:t>Plasma t</a:t>
            </a:r>
            <a:r>
              <a:rPr lang="en-US" sz="1800" dirty="0"/>
              <a:t>1/2</a:t>
            </a:r>
            <a:r>
              <a:rPr lang="en-US" sz="2400" dirty="0"/>
              <a:t> is prolonged &amp; dose is reduced to 1/4</a:t>
            </a:r>
            <a:r>
              <a:rPr lang="en-US" sz="2400" baseline="30000" dirty="0"/>
              <a:t>th</a:t>
            </a:r>
            <a:endParaRPr lang="en-US" sz="2400" dirty="0"/>
          </a:p>
          <a:p>
            <a:pPr>
              <a:lnSpc>
                <a:spcPct val="200000"/>
              </a:lnSpc>
            </a:pPr>
            <a:r>
              <a:rPr lang="en-US" sz="2400" dirty="0"/>
              <a:t>Systemic conc. of DA reduced (nausea &amp; vomiting not prominent)</a:t>
            </a:r>
          </a:p>
          <a:p>
            <a:pPr>
              <a:lnSpc>
                <a:spcPct val="200000"/>
              </a:lnSpc>
            </a:pPr>
            <a:r>
              <a:rPr lang="en-US" sz="2400" dirty="0"/>
              <a:t>Cardiac complications are minimized</a:t>
            </a:r>
          </a:p>
          <a:p>
            <a:pPr>
              <a:lnSpc>
                <a:spcPct val="200000"/>
              </a:lnSpc>
            </a:pPr>
            <a:r>
              <a:rPr lang="en-US" sz="2400" dirty="0"/>
              <a:t>Pyridoxine reversal of Levodopa effect does not occur</a:t>
            </a:r>
          </a:p>
          <a:p>
            <a:pPr>
              <a:lnSpc>
                <a:spcPct val="200000"/>
              </a:lnSpc>
            </a:pPr>
            <a:r>
              <a:rPr lang="en-US" sz="2400" dirty="0"/>
              <a:t>‘On-off’ effect minimized due to sustained cerebral DA levels</a:t>
            </a:r>
          </a:p>
          <a:p>
            <a:pPr>
              <a:lnSpc>
                <a:spcPct val="200000"/>
              </a:lnSpc>
            </a:pPr>
            <a:endParaRPr lang="en-US" sz="2400" dirty="0"/>
          </a:p>
          <a:p>
            <a:pPr>
              <a:lnSpc>
                <a:spcPct val="200000"/>
              </a:lnSpc>
            </a:pPr>
            <a:endParaRPr lang="en-US" sz="2400" dirty="0"/>
          </a:p>
          <a:p>
            <a:pPr>
              <a:lnSpc>
                <a:spcPct val="200000"/>
              </a:lnSpc>
              <a:buNone/>
            </a:pPr>
            <a:endParaRPr lang="en-US" sz="2400" dirty="0"/>
          </a:p>
          <a:p>
            <a:pPr>
              <a:lnSpc>
                <a:spcPct val="200000"/>
              </a:lnSpc>
              <a:buNone/>
            </a:pPr>
            <a:endParaRPr lang="en-US" sz="2400" dirty="0"/>
          </a:p>
          <a:p>
            <a:pPr>
              <a:lnSpc>
                <a:spcPct val="200000"/>
              </a:lnSpc>
              <a:buNone/>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i="1" dirty="0"/>
              <a:t>Problems not resolved or accentuated are</a:t>
            </a:r>
            <a:r>
              <a:rPr lang="en-US" dirty="0"/>
              <a:t>—</a:t>
            </a:r>
          </a:p>
          <a:p>
            <a:pPr marL="0" indent="0">
              <a:buNone/>
            </a:pPr>
            <a:r>
              <a:rPr lang="en-US" dirty="0"/>
              <a:t>1. Involuntary movements</a:t>
            </a:r>
          </a:p>
          <a:p>
            <a:pPr marL="0" indent="0">
              <a:buNone/>
            </a:pPr>
            <a:r>
              <a:rPr lang="en-US" dirty="0"/>
              <a:t>2. </a:t>
            </a:r>
            <a:r>
              <a:rPr lang="en-US" dirty="0" err="1"/>
              <a:t>Behavioural</a:t>
            </a:r>
            <a:r>
              <a:rPr lang="en-US" dirty="0"/>
              <a:t> abnormalities</a:t>
            </a:r>
          </a:p>
          <a:p>
            <a:pPr marL="0" indent="0">
              <a:buNone/>
            </a:pPr>
            <a:r>
              <a:rPr lang="en-US" dirty="0"/>
              <a:t>3. Excessive day time sleepiness in some</a:t>
            </a:r>
          </a:p>
          <a:p>
            <a:pPr marL="0" indent="0">
              <a:buNone/>
            </a:pPr>
            <a:r>
              <a:rPr lang="en-US" dirty="0"/>
              <a:t>patients.</a:t>
            </a:r>
          </a:p>
          <a:p>
            <a:pPr marL="0" indent="0">
              <a:buNone/>
            </a:pPr>
            <a:r>
              <a:rPr lang="en-US" dirty="0"/>
              <a:t>4. Postural hypotension.</a:t>
            </a:r>
          </a:p>
        </p:txBody>
      </p:sp>
    </p:spTree>
    <p:extLst>
      <p:ext uri="{BB962C8B-B14F-4D97-AF65-F5344CB8AC3E}">
        <p14:creationId xmlns:p14="http://schemas.microsoft.com/office/powerpoint/2010/main" val="3947825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z="2400"/>
              <a:t>Lecture Objectives &amp; Learning Outcomes</a:t>
            </a:r>
          </a:p>
        </p:txBody>
      </p:sp>
      <p:sp>
        <p:nvSpPr>
          <p:cNvPr id="3" name="Content Placeholder 2"/>
          <p:cNvSpPr>
            <a:spLocks noGrp="1"/>
          </p:cNvSpPr>
          <p:nvPr>
            <p:ph idx="1"/>
          </p:nvPr>
        </p:nvSpPr>
        <p:spPr/>
        <p:txBody>
          <a:bodyPr>
            <a:normAutofit/>
          </a:bodyPr>
          <a:lstStyle/>
          <a:p>
            <a:pPr>
              <a:defRPr/>
            </a:pPr>
            <a:r>
              <a:rPr lang="en-US" sz="2000" dirty="0"/>
              <a:t>General Objective : To understand the drugs used for T/t of Parkinson’s disease</a:t>
            </a:r>
          </a:p>
          <a:p>
            <a:pPr>
              <a:buFont typeface="Arial" charset="0"/>
              <a:buNone/>
              <a:defRPr/>
            </a:pPr>
            <a:endParaRPr lang="en-US" sz="2000" dirty="0"/>
          </a:p>
          <a:p>
            <a:pPr>
              <a:defRPr/>
            </a:pPr>
            <a:r>
              <a:rPr lang="en-US" sz="2000" dirty="0"/>
              <a:t>Specific Learning Outcomes:</a:t>
            </a:r>
          </a:p>
          <a:p>
            <a:pPr>
              <a:buFont typeface="Arial" charset="0"/>
              <a:buNone/>
              <a:defRPr/>
            </a:pPr>
            <a:r>
              <a:rPr lang="en-US" sz="2000" dirty="0"/>
              <a:t>At the end of the session, the learner should be able to know the following regarding treatment of Parkinson’s disease</a:t>
            </a:r>
          </a:p>
          <a:p>
            <a:pPr>
              <a:buFont typeface="Arial" charset="0"/>
              <a:buNone/>
              <a:defRPr/>
            </a:pPr>
            <a:endParaRPr lang="en-US" sz="2000" dirty="0"/>
          </a:p>
          <a:p>
            <a:pPr>
              <a:buFont typeface="Arial" charset="0"/>
              <a:buNone/>
              <a:defRPr/>
            </a:pPr>
            <a:r>
              <a:rPr lang="en-US" sz="2000" dirty="0"/>
              <a:t>1.Parkinson’s disease</a:t>
            </a:r>
          </a:p>
          <a:p>
            <a:pPr>
              <a:buFont typeface="Arial" charset="0"/>
              <a:buNone/>
              <a:defRPr/>
            </a:pPr>
            <a:r>
              <a:rPr lang="en-US" sz="2000" dirty="0"/>
              <a:t>2.Drugs used in treatment </a:t>
            </a:r>
          </a:p>
          <a:p>
            <a:pPr>
              <a:buFont typeface="Arial" charset="0"/>
              <a:buNone/>
              <a:defRPr/>
            </a:pPr>
            <a:r>
              <a:rPr lang="en-US" sz="2000" dirty="0"/>
              <a:t>3.Interactions</a:t>
            </a:r>
          </a:p>
          <a:p>
            <a:pPr>
              <a:buFont typeface="Arial" charset="0"/>
              <a:buNone/>
              <a:defRPr/>
            </a:pPr>
            <a:endParaRPr lang="en-US" sz="2000" dirty="0"/>
          </a:p>
          <a:p>
            <a:pPr>
              <a:buFont typeface="Arial" charset="0"/>
              <a:buNone/>
              <a:defRPr/>
            </a:pPr>
            <a:endParaRPr lang="en-US" sz="2000"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1265238"/>
          </a:xfrm>
        </p:spPr>
        <p:txBody>
          <a:bodyPr>
            <a:normAutofit fontScale="90000"/>
          </a:bodyPr>
          <a:lstStyle/>
          <a:p>
            <a:r>
              <a:rPr lang="en-US" b="1" dirty="0">
                <a:solidFill>
                  <a:srgbClr val="FFC000"/>
                </a:solidFill>
              </a:rPr>
              <a:t>Dopaminergic Agonists:-</a:t>
            </a:r>
            <a:r>
              <a:rPr lang="en-US" dirty="0"/>
              <a:t> </a:t>
            </a:r>
            <a:r>
              <a:rPr lang="en-US" dirty="0" err="1"/>
              <a:t>Bromocriptine</a:t>
            </a:r>
            <a:r>
              <a:rPr lang="en-US" dirty="0"/>
              <a:t>, </a:t>
            </a:r>
            <a:r>
              <a:rPr lang="en-US" dirty="0" err="1"/>
              <a:t>Ropinirole</a:t>
            </a:r>
            <a:r>
              <a:rPr lang="en-US" dirty="0"/>
              <a:t>, </a:t>
            </a:r>
            <a:r>
              <a:rPr lang="en-US" dirty="0" err="1"/>
              <a:t>Pramipexole</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err="1"/>
              <a:t>Adv</a:t>
            </a:r>
            <a:r>
              <a:rPr lang="en-US" sz="2400" dirty="0"/>
              <a:t>:- Act on striatal DA receptors even in </a:t>
            </a:r>
            <a:r>
              <a:rPr lang="en-US" sz="2400" dirty="0">
                <a:solidFill>
                  <a:srgbClr val="FF0000"/>
                </a:solidFill>
              </a:rPr>
              <a:t>advanced </a:t>
            </a:r>
          </a:p>
          <a:p>
            <a:pPr marL="0" indent="0">
              <a:buNone/>
            </a:pPr>
            <a:r>
              <a:rPr lang="en-US" sz="2400" dirty="0">
                <a:solidFill>
                  <a:srgbClr val="FF0000"/>
                </a:solidFill>
              </a:rPr>
              <a:t>patients </a:t>
            </a:r>
            <a:r>
              <a:rPr lang="en-US" sz="2400" dirty="0"/>
              <a:t>who have largely lost the capacity to synthesize, store and release DA from levodopa. </a:t>
            </a:r>
          </a:p>
          <a:p>
            <a:pPr marL="0" indent="0">
              <a:buNone/>
            </a:pPr>
            <a:endParaRPr lang="en-US" sz="2400" dirty="0"/>
          </a:p>
          <a:p>
            <a:pPr>
              <a:buFontTx/>
              <a:buChar char="-"/>
            </a:pPr>
            <a:r>
              <a:rPr lang="en-US" sz="2400" dirty="0">
                <a:solidFill>
                  <a:srgbClr val="FF0000"/>
                </a:solidFill>
              </a:rPr>
              <a:t>Longer acting</a:t>
            </a:r>
            <a:r>
              <a:rPr lang="en-US" sz="2400" dirty="0"/>
              <a:t>, exert subtype selective  activation of DA receptors involved in parkinsonism </a:t>
            </a:r>
          </a:p>
          <a:p>
            <a:pPr>
              <a:buFontTx/>
              <a:buChar char="-"/>
            </a:pPr>
            <a:endParaRPr lang="en-US" sz="2400" dirty="0"/>
          </a:p>
          <a:p>
            <a:pPr>
              <a:buFontTx/>
              <a:buChar char="-"/>
            </a:pPr>
            <a:r>
              <a:rPr lang="en-US" sz="2400" dirty="0"/>
              <a:t> Do not share the concern expressed about levodopa of contributing to dopaminergic neuronal damage by oxidative metabolism.</a:t>
            </a:r>
          </a:p>
        </p:txBody>
      </p:sp>
    </p:spTree>
    <p:extLst>
      <p:ext uri="{BB962C8B-B14F-4D97-AF65-F5344CB8AC3E}">
        <p14:creationId xmlns:p14="http://schemas.microsoft.com/office/powerpoint/2010/main" val="41776618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228600"/>
            <a:ext cx="8458200" cy="5897563"/>
          </a:xfrm>
        </p:spPr>
        <p:txBody>
          <a:bodyPr>
            <a:normAutofit fontScale="77500" lnSpcReduction="20000"/>
          </a:bodyPr>
          <a:lstStyle/>
          <a:p>
            <a:pPr marL="0" indent="0">
              <a:buNone/>
            </a:pPr>
            <a:r>
              <a:rPr lang="en-US" dirty="0"/>
              <a:t>-Improvement in </a:t>
            </a:r>
            <a:r>
              <a:rPr lang="en-US" dirty="0" err="1"/>
              <a:t>parkinsonian</a:t>
            </a:r>
            <a:r>
              <a:rPr lang="en-US" dirty="0"/>
              <a:t> symptoms occurs within ½–1 </a:t>
            </a:r>
            <a:r>
              <a:rPr lang="en-US" dirty="0" err="1"/>
              <a:t>hr</a:t>
            </a:r>
            <a:r>
              <a:rPr lang="en-US" dirty="0"/>
              <a:t> of an oral dose of </a:t>
            </a:r>
            <a:r>
              <a:rPr lang="en-US" dirty="0" err="1"/>
              <a:t>bromocriptine</a:t>
            </a:r>
            <a:r>
              <a:rPr lang="en-US" dirty="0"/>
              <a:t> and lasts for 6–10 hours</a:t>
            </a:r>
          </a:p>
          <a:p>
            <a:pPr marL="0" indent="0">
              <a:buNone/>
            </a:pPr>
            <a:r>
              <a:rPr lang="en-US" dirty="0"/>
              <a:t>- If used alone, doses needed in parkinsonism are high,</a:t>
            </a:r>
          </a:p>
          <a:p>
            <a:pPr marL="0" indent="0">
              <a:buNone/>
            </a:pPr>
            <a:r>
              <a:rPr lang="en-US" dirty="0"/>
              <a:t>expensive </a:t>
            </a:r>
          </a:p>
          <a:p>
            <a:pPr marL="0" indent="0">
              <a:buNone/>
            </a:pPr>
            <a:r>
              <a:rPr lang="en-US" dirty="0"/>
              <a:t>-</a:t>
            </a:r>
            <a:r>
              <a:rPr lang="en-US" dirty="0">
                <a:solidFill>
                  <a:srgbClr val="FF0000"/>
                </a:solidFill>
              </a:rPr>
              <a:t>Produce intolerable side effects</a:t>
            </a:r>
            <a:r>
              <a:rPr lang="en-US" dirty="0"/>
              <a:t>:-  vomiting, hallucinations, hypotension, nasal stuffiness</a:t>
            </a:r>
          </a:p>
          <a:p>
            <a:pPr marL="0" indent="0">
              <a:buNone/>
            </a:pPr>
            <a:endParaRPr lang="en-US" dirty="0"/>
          </a:p>
          <a:p>
            <a:pPr marL="0" indent="0">
              <a:buNone/>
            </a:pPr>
            <a:r>
              <a:rPr lang="en-US" dirty="0"/>
              <a:t>- Marked fall in BP with the ‘first dose’ has occurred in some patients, especially those on antihypertensive medication.</a:t>
            </a:r>
          </a:p>
          <a:p>
            <a:pPr marL="0" indent="0">
              <a:buNone/>
            </a:pPr>
            <a:endParaRPr lang="en-US" dirty="0"/>
          </a:p>
          <a:p>
            <a:pPr marL="0" indent="0">
              <a:buNone/>
            </a:pPr>
            <a:r>
              <a:rPr lang="en-US" dirty="0"/>
              <a:t>-</a:t>
            </a:r>
            <a:r>
              <a:rPr lang="en-US" b="1" dirty="0" err="1">
                <a:solidFill>
                  <a:srgbClr val="FF0000"/>
                </a:solidFill>
              </a:rPr>
              <a:t>Bromocriptine</a:t>
            </a:r>
            <a:r>
              <a:rPr lang="en-US" b="1" dirty="0">
                <a:solidFill>
                  <a:srgbClr val="FF0000"/>
                </a:solidFill>
              </a:rPr>
              <a:t> has been largely replaced by the newer DA agonists </a:t>
            </a:r>
            <a:r>
              <a:rPr lang="en-US" b="1" dirty="0" err="1">
                <a:solidFill>
                  <a:srgbClr val="FF0000"/>
                </a:solidFill>
              </a:rPr>
              <a:t>ropinirole</a:t>
            </a:r>
            <a:r>
              <a:rPr lang="en-US" b="1" dirty="0">
                <a:solidFill>
                  <a:srgbClr val="FF0000"/>
                </a:solidFill>
              </a:rPr>
              <a:t> and </a:t>
            </a:r>
            <a:r>
              <a:rPr lang="en-US" b="1" dirty="0" err="1">
                <a:solidFill>
                  <a:srgbClr val="FF0000"/>
                </a:solidFill>
              </a:rPr>
              <a:t>pramipexole</a:t>
            </a:r>
            <a:r>
              <a:rPr lang="en-US" b="1" dirty="0">
                <a:solidFill>
                  <a:srgbClr val="FF0000"/>
                </a:solidFill>
              </a:rPr>
              <a:t>.</a:t>
            </a:r>
          </a:p>
          <a:p>
            <a:pPr marL="0" indent="0">
              <a:buNone/>
            </a:pPr>
            <a:endParaRPr lang="en-US" dirty="0"/>
          </a:p>
          <a:p>
            <a:pPr marL="0" indent="0">
              <a:buNone/>
            </a:pPr>
            <a:r>
              <a:rPr lang="en-US" dirty="0"/>
              <a:t>-However, it can be used in late cases as a supplement to levodopa to improve control and smoothen ‘on off’ fluctuations.</a:t>
            </a:r>
          </a:p>
        </p:txBody>
      </p:sp>
    </p:spTree>
    <p:extLst>
      <p:ext uri="{BB962C8B-B14F-4D97-AF65-F5344CB8AC3E}">
        <p14:creationId xmlns:p14="http://schemas.microsoft.com/office/powerpoint/2010/main" val="7621215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6200" y="228600"/>
            <a:ext cx="8610600" cy="5897563"/>
          </a:xfrm>
        </p:spPr>
        <p:txBody>
          <a:bodyPr>
            <a:noAutofit/>
          </a:bodyPr>
          <a:lstStyle/>
          <a:p>
            <a:pPr marL="0" indent="0">
              <a:buNone/>
            </a:pPr>
            <a:endParaRPr lang="en-US" sz="2400" dirty="0"/>
          </a:p>
          <a:p>
            <a:pPr marL="0" indent="0">
              <a:buNone/>
            </a:pPr>
            <a:r>
              <a:rPr lang="en-US" b="1" dirty="0" err="1"/>
              <a:t>Ropinirole</a:t>
            </a:r>
            <a:r>
              <a:rPr lang="en-US" b="1" dirty="0"/>
              <a:t> &amp; </a:t>
            </a:r>
            <a:r>
              <a:rPr lang="en-US" b="1" dirty="0" err="1"/>
              <a:t>Pramipexole</a:t>
            </a:r>
            <a:endParaRPr lang="en-US" b="1" dirty="0"/>
          </a:p>
          <a:p>
            <a:pPr marL="0" indent="0">
              <a:buNone/>
            </a:pPr>
            <a:endParaRPr lang="en-US" sz="2400" dirty="0"/>
          </a:p>
          <a:p>
            <a:pPr marL="0" indent="0">
              <a:buNone/>
            </a:pPr>
            <a:endParaRPr lang="en-US" sz="2400" dirty="0"/>
          </a:p>
          <a:p>
            <a:pPr marL="0" indent="0">
              <a:buNone/>
            </a:pPr>
            <a:r>
              <a:rPr lang="en-US" sz="2400" dirty="0"/>
              <a:t>-Selective D2/D3 receptor agonists with negligible affinity for D1 and </a:t>
            </a:r>
            <a:r>
              <a:rPr lang="en-US" sz="2400" dirty="0" err="1"/>
              <a:t>nondopaminergic</a:t>
            </a:r>
            <a:r>
              <a:rPr lang="en-US" sz="2400" dirty="0"/>
              <a:t> receptors</a:t>
            </a:r>
          </a:p>
          <a:p>
            <a:pPr marL="0" indent="0">
              <a:buNone/>
            </a:pPr>
            <a:r>
              <a:rPr lang="en-US" sz="2400" dirty="0"/>
              <a:t>-</a:t>
            </a:r>
            <a:r>
              <a:rPr lang="en-US" sz="2400" dirty="0">
                <a:solidFill>
                  <a:srgbClr val="FF0000"/>
                </a:solidFill>
              </a:rPr>
              <a:t>Better tolerated </a:t>
            </a:r>
            <a:r>
              <a:rPr lang="en-US" sz="2400" dirty="0"/>
              <a:t>with fewer </a:t>
            </a:r>
            <a:r>
              <a:rPr lang="en-US" sz="2400" dirty="0" err="1"/>
              <a:t>g.i</a:t>
            </a:r>
            <a:r>
              <a:rPr lang="en-US" sz="2400" dirty="0"/>
              <a:t>. symptoms.</a:t>
            </a:r>
          </a:p>
          <a:p>
            <a:pPr marL="0" indent="0">
              <a:buNone/>
            </a:pPr>
            <a:r>
              <a:rPr lang="en-US" sz="2400" dirty="0"/>
              <a:t>-</a:t>
            </a:r>
            <a:r>
              <a:rPr lang="en-US" sz="2400" dirty="0">
                <a:solidFill>
                  <a:srgbClr val="FF0000"/>
                </a:solidFill>
              </a:rPr>
              <a:t>Used as </a:t>
            </a:r>
            <a:r>
              <a:rPr lang="en-US" sz="2400" dirty="0" err="1">
                <a:solidFill>
                  <a:srgbClr val="FF0000"/>
                </a:solidFill>
              </a:rPr>
              <a:t>monotherapy</a:t>
            </a:r>
            <a:r>
              <a:rPr lang="en-US" sz="2400" dirty="0">
                <a:solidFill>
                  <a:srgbClr val="FF0000"/>
                </a:solidFill>
              </a:rPr>
              <a:t> </a:t>
            </a:r>
            <a:r>
              <a:rPr lang="en-US" sz="2400" dirty="0"/>
              <a:t>for early PD as well.</a:t>
            </a:r>
          </a:p>
          <a:p>
            <a:pPr marL="0" indent="0">
              <a:buNone/>
            </a:pPr>
            <a:r>
              <a:rPr lang="en-US" sz="2400" dirty="0"/>
              <a:t>-Newer DA agonists are effective alternatives to levodopa</a:t>
            </a:r>
          </a:p>
          <a:p>
            <a:pPr marL="0" indent="0">
              <a:buNone/>
            </a:pPr>
            <a:r>
              <a:rPr lang="en-US" sz="2400" dirty="0"/>
              <a:t>and may afford longer symptom-free life to PD patients.</a:t>
            </a:r>
          </a:p>
        </p:txBody>
      </p:sp>
    </p:spTree>
    <p:extLst>
      <p:ext uri="{BB962C8B-B14F-4D97-AF65-F5344CB8AC3E}">
        <p14:creationId xmlns:p14="http://schemas.microsoft.com/office/powerpoint/2010/main" val="5903813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COMT INHIBITORS:-</a:t>
            </a:r>
            <a:r>
              <a:rPr lang="en-US" dirty="0"/>
              <a:t> </a:t>
            </a:r>
            <a:r>
              <a:rPr lang="en-US" dirty="0" err="1"/>
              <a:t>Entacapone</a:t>
            </a:r>
            <a:r>
              <a:rPr lang="en-US" dirty="0"/>
              <a:t>/</a:t>
            </a:r>
            <a:r>
              <a:rPr lang="en-US" dirty="0" err="1"/>
              <a:t>Tolcapone</a:t>
            </a:r>
            <a:endParaRPr lang="en-US" dirty="0"/>
          </a:p>
        </p:txBody>
      </p:sp>
      <p:sp>
        <p:nvSpPr>
          <p:cNvPr id="3" name="Content Placeholder 2"/>
          <p:cNvSpPr>
            <a:spLocks noGrp="1"/>
          </p:cNvSpPr>
          <p:nvPr>
            <p:ph idx="1"/>
          </p:nvPr>
        </p:nvSpPr>
        <p:spPr>
          <a:xfrm>
            <a:off x="0" y="1295400"/>
            <a:ext cx="9144000" cy="5410200"/>
          </a:xfrm>
        </p:spPr>
        <p:txBody>
          <a:bodyPr>
            <a:normAutofit/>
          </a:bodyPr>
          <a:lstStyle/>
          <a:p>
            <a:pPr marL="0" indent="0" algn="just">
              <a:buNone/>
            </a:pPr>
            <a:r>
              <a:rPr lang="en-US" sz="2400" dirty="0"/>
              <a:t>-Introduced as </a:t>
            </a:r>
            <a:r>
              <a:rPr lang="en-US" sz="2400" dirty="0">
                <a:solidFill>
                  <a:srgbClr val="FF0000"/>
                </a:solidFill>
              </a:rPr>
              <a:t>adjuvants</a:t>
            </a:r>
            <a:r>
              <a:rPr lang="en-US" sz="2400" dirty="0"/>
              <a:t> to levodopa-carbidopa for </a:t>
            </a:r>
            <a:r>
              <a:rPr lang="en-US" sz="2400" dirty="0">
                <a:solidFill>
                  <a:srgbClr val="FF0000"/>
                </a:solidFill>
              </a:rPr>
              <a:t>advanced PD</a:t>
            </a:r>
          </a:p>
          <a:p>
            <a:pPr marL="0" indent="0" algn="just">
              <a:buNone/>
            </a:pPr>
            <a:endParaRPr lang="en-US" sz="2400" dirty="0"/>
          </a:p>
          <a:p>
            <a:pPr marL="0" indent="0" algn="just">
              <a:buNone/>
            </a:pPr>
            <a:r>
              <a:rPr lang="en-US" sz="2400" dirty="0"/>
              <a:t>-When peripheral decarboxylation of levodopa is blocked by carbidopa/ </a:t>
            </a:r>
            <a:r>
              <a:rPr lang="en-US" sz="2400" dirty="0" err="1"/>
              <a:t>benserazide</a:t>
            </a:r>
            <a:r>
              <a:rPr lang="en-US" sz="2400" dirty="0"/>
              <a:t>, it is mainly metabolized by COMT to 3-O-methyldopa. </a:t>
            </a:r>
          </a:p>
          <a:p>
            <a:pPr marL="0" indent="0" algn="just">
              <a:buNone/>
            </a:pPr>
            <a:endParaRPr lang="en-US" sz="2400" dirty="0"/>
          </a:p>
          <a:p>
            <a:pPr marL="0" indent="0" algn="just">
              <a:buNone/>
            </a:pPr>
            <a:r>
              <a:rPr lang="en-US" sz="2400" dirty="0"/>
              <a:t>-Blockade of this pathway by </a:t>
            </a:r>
            <a:r>
              <a:rPr lang="en-US" sz="2400" dirty="0" err="1"/>
              <a:t>entacapone</a:t>
            </a:r>
            <a:r>
              <a:rPr lang="en-US" sz="2400" dirty="0"/>
              <a:t>/</a:t>
            </a:r>
            <a:r>
              <a:rPr lang="en-US" sz="2400" dirty="0" err="1"/>
              <a:t>tolcapone</a:t>
            </a:r>
            <a:r>
              <a:rPr lang="en-US" sz="2400" dirty="0"/>
              <a:t> prolongs</a:t>
            </a:r>
          </a:p>
          <a:p>
            <a:pPr marL="0" indent="0" algn="just">
              <a:buNone/>
            </a:pPr>
            <a:r>
              <a:rPr lang="en-US" sz="2400" dirty="0"/>
              <a:t>the t½ of levodopa and allows a larger fraction of administered dose to cross to brain.</a:t>
            </a:r>
          </a:p>
          <a:p>
            <a:pPr marL="0" indent="0" algn="just">
              <a:buNone/>
            </a:pPr>
            <a:endParaRPr lang="en-US" sz="2400" dirty="0"/>
          </a:p>
          <a:p>
            <a:pPr marL="0" indent="0" algn="just">
              <a:buNone/>
            </a:pPr>
            <a:r>
              <a:rPr lang="en-US" sz="2400" dirty="0"/>
              <a:t>-Both </a:t>
            </a:r>
            <a:r>
              <a:rPr lang="en-US" sz="2400" dirty="0" err="1"/>
              <a:t>entacapone</a:t>
            </a:r>
            <a:r>
              <a:rPr lang="en-US" sz="2400" dirty="0"/>
              <a:t> and </a:t>
            </a:r>
            <a:r>
              <a:rPr lang="en-US" sz="2400" dirty="0" err="1"/>
              <a:t>tolcapone</a:t>
            </a:r>
            <a:r>
              <a:rPr lang="en-US" sz="2400" dirty="0"/>
              <a:t> enhance and prolong the therapeutic effect of </a:t>
            </a:r>
            <a:r>
              <a:rPr lang="en-US" sz="2400" dirty="0" err="1"/>
              <a:t>levodopacarbidopa</a:t>
            </a:r>
            <a:r>
              <a:rPr lang="en-US" sz="2400" dirty="0"/>
              <a:t> in advanced and fluctuating PD.</a:t>
            </a:r>
          </a:p>
        </p:txBody>
      </p:sp>
    </p:spTree>
    <p:extLst>
      <p:ext uri="{BB962C8B-B14F-4D97-AF65-F5344CB8AC3E}">
        <p14:creationId xmlns:p14="http://schemas.microsoft.com/office/powerpoint/2010/main" val="652264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400" dirty="0"/>
              <a:t>-Used to smoothen ‘wearing off’, increase ‘on’ time, decrease ‘off’ time, improve activities of daily living and allow levodopa dose to be reduced. They are not indicated in early PD cases</a:t>
            </a:r>
          </a:p>
        </p:txBody>
      </p:sp>
    </p:spTree>
    <p:extLst>
      <p:ext uri="{BB962C8B-B14F-4D97-AF65-F5344CB8AC3E}">
        <p14:creationId xmlns:p14="http://schemas.microsoft.com/office/powerpoint/2010/main" val="18199044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l="32848" t="18000" r="33750" b="12000"/>
          <a:stretch>
            <a:fillRect/>
          </a:stretch>
        </p:blipFill>
        <p:spPr bwMode="auto">
          <a:xfrm>
            <a:off x="838200" y="533400"/>
            <a:ext cx="7391400" cy="5867400"/>
          </a:xfrm>
          <a:prstGeom prst="rect">
            <a:avLst/>
          </a:prstGeom>
          <a:noFill/>
          <a:ln w="28575">
            <a:solidFill>
              <a:srgbClr val="FFC000"/>
            </a:solid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MAO-B INHIBITOR:-</a:t>
            </a:r>
            <a:r>
              <a:rPr lang="en-US" dirty="0"/>
              <a:t> </a:t>
            </a:r>
            <a:r>
              <a:rPr lang="en-US" dirty="0" err="1"/>
              <a:t>Selegiline</a:t>
            </a:r>
            <a:r>
              <a:rPr lang="en-US" dirty="0"/>
              <a:t>, </a:t>
            </a:r>
            <a:r>
              <a:rPr lang="en-US" dirty="0" err="1"/>
              <a:t>Rasagiline</a:t>
            </a:r>
            <a:r>
              <a:rPr lang="en-US" dirty="0"/>
              <a:t> </a:t>
            </a:r>
            <a:r>
              <a:rPr lang="en-US" dirty="0" err="1"/>
              <a:t>Selegiline</a:t>
            </a:r>
            <a:r>
              <a:rPr lang="en-US" dirty="0"/>
              <a:t>, </a:t>
            </a:r>
            <a:r>
              <a:rPr lang="en-US" dirty="0" err="1"/>
              <a:t>Rasagiline</a:t>
            </a:r>
            <a:endParaRPr lang="en-US" dirty="0"/>
          </a:p>
        </p:txBody>
      </p:sp>
      <p:sp>
        <p:nvSpPr>
          <p:cNvPr id="3" name="Content Placeholder 2"/>
          <p:cNvSpPr>
            <a:spLocks noGrp="1"/>
          </p:cNvSpPr>
          <p:nvPr>
            <p:ph idx="1"/>
          </p:nvPr>
        </p:nvSpPr>
        <p:spPr>
          <a:xfrm>
            <a:off x="152400" y="1524000"/>
            <a:ext cx="8534400" cy="4602163"/>
          </a:xfrm>
        </p:spPr>
        <p:txBody>
          <a:bodyPr>
            <a:normAutofit fontScale="85000" lnSpcReduction="10000"/>
          </a:bodyPr>
          <a:lstStyle/>
          <a:p>
            <a:pPr marL="0" indent="0">
              <a:buNone/>
            </a:pPr>
            <a:r>
              <a:rPr lang="en-US" dirty="0"/>
              <a:t>-Two </a:t>
            </a:r>
            <a:r>
              <a:rPr lang="en-US" dirty="0" err="1"/>
              <a:t>isoenzyme</a:t>
            </a:r>
            <a:r>
              <a:rPr lang="en-US" dirty="0"/>
              <a:t> forms of MAO, termed MAO-A and MAO-B</a:t>
            </a:r>
          </a:p>
          <a:p>
            <a:pPr marL="0" indent="0">
              <a:buNone/>
            </a:pPr>
            <a:r>
              <a:rPr lang="en-US" dirty="0"/>
              <a:t>Action:- intracerebral degradation of DA is retarded </a:t>
            </a:r>
          </a:p>
          <a:p>
            <a:pPr marL="0" indent="0">
              <a:buNone/>
            </a:pPr>
            <a:r>
              <a:rPr lang="en-US" dirty="0"/>
              <a:t>-Higher doses can produce hypertensive interactions with levodopa and indirectly acting sympathomimetic amines</a:t>
            </a:r>
          </a:p>
          <a:p>
            <a:pPr marL="0" indent="0">
              <a:buNone/>
            </a:pPr>
            <a:r>
              <a:rPr lang="en-US" dirty="0"/>
              <a:t>-</a:t>
            </a:r>
            <a:r>
              <a:rPr lang="en-US" dirty="0" err="1"/>
              <a:t>Selegiline</a:t>
            </a:r>
            <a:r>
              <a:rPr lang="en-US" dirty="0"/>
              <a:t> alone has mild </a:t>
            </a:r>
            <a:r>
              <a:rPr lang="en-US" dirty="0" err="1"/>
              <a:t>antiparkinsonian</a:t>
            </a:r>
            <a:r>
              <a:rPr lang="en-US" dirty="0"/>
              <a:t> action in early cases.</a:t>
            </a:r>
          </a:p>
          <a:p>
            <a:pPr marL="0" indent="0">
              <a:buNone/>
            </a:pPr>
            <a:r>
              <a:rPr lang="en-US" dirty="0"/>
              <a:t>- Administered with levodopa, it </a:t>
            </a:r>
            <a:r>
              <a:rPr lang="en-US" dirty="0">
                <a:solidFill>
                  <a:srgbClr val="FF0000"/>
                </a:solidFill>
              </a:rPr>
              <a:t>prolongs levodopa action, </a:t>
            </a:r>
            <a:r>
              <a:rPr lang="en-US" dirty="0"/>
              <a:t>attenuates motor fluctuations and decreases ‘wearing off’</a:t>
            </a:r>
          </a:p>
          <a:p>
            <a:pPr marL="0" indent="0">
              <a:buNone/>
            </a:pPr>
            <a:r>
              <a:rPr lang="en-US" dirty="0"/>
              <a:t>- </a:t>
            </a:r>
            <a:r>
              <a:rPr lang="en-US" dirty="0" err="1"/>
              <a:t>Neuroprotective</a:t>
            </a:r>
            <a:r>
              <a:rPr lang="en-US" dirty="0"/>
              <a:t> effect of </a:t>
            </a:r>
            <a:r>
              <a:rPr lang="en-US" dirty="0" err="1"/>
              <a:t>rasagiline</a:t>
            </a:r>
            <a:endParaRPr lang="en-US" dirty="0"/>
          </a:p>
        </p:txBody>
      </p:sp>
    </p:spTree>
    <p:extLst>
      <p:ext uri="{BB962C8B-B14F-4D97-AF65-F5344CB8AC3E}">
        <p14:creationId xmlns:p14="http://schemas.microsoft.com/office/powerpoint/2010/main" val="10689961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534400" cy="5973763"/>
          </a:xfrm>
        </p:spPr>
        <p:txBody>
          <a:bodyPr>
            <a:normAutofit/>
          </a:bodyPr>
          <a:lstStyle/>
          <a:p>
            <a:pPr marL="0" indent="0">
              <a:buNone/>
            </a:pPr>
            <a:r>
              <a:rPr lang="en-US" sz="2400" i="1" dirty="0"/>
              <a:t>Adverse effects:- </a:t>
            </a:r>
            <a:r>
              <a:rPr lang="en-US" sz="2400" dirty="0"/>
              <a:t>Postural hypotension, nausea, confusion, accentuation of levodopa induced involuntary movements and psychosis</a:t>
            </a:r>
          </a:p>
          <a:p>
            <a:pPr marL="0" indent="0">
              <a:buNone/>
            </a:pPr>
            <a:endParaRPr lang="en-US" sz="2400" dirty="0"/>
          </a:p>
          <a:p>
            <a:pPr marL="0" indent="0">
              <a:buNone/>
            </a:pPr>
            <a:r>
              <a:rPr lang="en-US" sz="2400" dirty="0"/>
              <a:t>Contraindicated </a:t>
            </a:r>
            <a:r>
              <a:rPr lang="en-US" sz="2400" dirty="0">
                <a:sym typeface="Wingdings" pitchFamily="2" charset="2"/>
              </a:rPr>
              <a:t> </a:t>
            </a:r>
            <a:r>
              <a:rPr lang="en-US" sz="2400" dirty="0"/>
              <a:t>convulsive disorders.</a:t>
            </a:r>
          </a:p>
          <a:p>
            <a:pPr marL="0" indent="0">
              <a:buNone/>
            </a:pPr>
            <a:endParaRPr lang="en-US" sz="2400" dirty="0"/>
          </a:p>
          <a:p>
            <a:pPr marL="0" indent="0">
              <a:buNone/>
            </a:pPr>
            <a:r>
              <a:rPr lang="en-US" sz="2400" dirty="0"/>
              <a:t>-</a:t>
            </a:r>
            <a:r>
              <a:rPr lang="en-US" sz="2400" dirty="0" err="1"/>
              <a:t>Selegiline</a:t>
            </a:r>
            <a:r>
              <a:rPr lang="en-US" sz="2400" dirty="0"/>
              <a:t> interacts with </a:t>
            </a:r>
            <a:r>
              <a:rPr lang="en-US" sz="2400" dirty="0" err="1"/>
              <a:t>pethidine</a:t>
            </a:r>
            <a:r>
              <a:rPr lang="en-US" sz="2400" dirty="0"/>
              <a:t> possibly by </a:t>
            </a:r>
            <a:r>
              <a:rPr lang="en-US" sz="2400" dirty="0" err="1"/>
              <a:t>favouring</a:t>
            </a:r>
            <a:r>
              <a:rPr lang="en-US" sz="2400" dirty="0"/>
              <a:t> its metabolism to </a:t>
            </a:r>
            <a:r>
              <a:rPr lang="en-US" sz="2400" dirty="0" err="1"/>
              <a:t>norpethidine</a:t>
            </a:r>
            <a:r>
              <a:rPr lang="en-US" sz="2400" dirty="0"/>
              <a:t> which causes excitement, rigidity, hyperthermia, respiratory depression.</a:t>
            </a:r>
          </a:p>
          <a:p>
            <a:pPr marL="0" indent="0">
              <a:buNone/>
            </a:pPr>
            <a:endParaRPr lang="en-US" sz="2400" dirty="0"/>
          </a:p>
          <a:p>
            <a:pPr marL="0" indent="0">
              <a:buNone/>
            </a:pPr>
            <a:r>
              <a:rPr lang="en-US" sz="2400" b="1" dirty="0" err="1"/>
              <a:t>Rasagiline</a:t>
            </a:r>
            <a:r>
              <a:rPr lang="en-US" sz="2400" b="1" dirty="0"/>
              <a:t>:- More potent ,</a:t>
            </a:r>
            <a:r>
              <a:rPr lang="en-US" sz="2400" dirty="0"/>
              <a:t>once a day in the morning, and does not produce excitatory side effects.</a:t>
            </a:r>
          </a:p>
        </p:txBody>
      </p:sp>
    </p:spTree>
    <p:extLst>
      <p:ext uri="{BB962C8B-B14F-4D97-AF65-F5344CB8AC3E}">
        <p14:creationId xmlns:p14="http://schemas.microsoft.com/office/powerpoint/2010/main" val="13296442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228600" y="76200"/>
            <a:ext cx="8458200" cy="914400"/>
          </a:xfrm>
        </p:spPr>
        <p:txBody>
          <a:bodyPr/>
          <a:lstStyle/>
          <a:p>
            <a:pPr eaLnBrk="1" hangingPunct="1"/>
            <a:r>
              <a:rPr lang="en-US" sz="2800" b="1" u="sng" dirty="0">
                <a:latin typeface="Comic Sans MS" pitchFamily="66" charset="0"/>
              </a:rPr>
              <a:t> Amantadine </a:t>
            </a:r>
            <a:endParaRPr lang="en-US" sz="2800" dirty="0"/>
          </a:p>
        </p:txBody>
      </p:sp>
      <p:sp>
        <p:nvSpPr>
          <p:cNvPr id="3" name="Content Placeholder 2"/>
          <p:cNvSpPr>
            <a:spLocks noGrp="1"/>
          </p:cNvSpPr>
          <p:nvPr>
            <p:ph idx="1"/>
          </p:nvPr>
        </p:nvSpPr>
        <p:spPr>
          <a:xfrm>
            <a:off x="0" y="990600"/>
            <a:ext cx="9220200" cy="5867400"/>
          </a:xfrm>
        </p:spPr>
        <p:txBody>
          <a:bodyPr rtlCol="0">
            <a:noAutofit/>
          </a:bodyPr>
          <a:lstStyle/>
          <a:p>
            <a:pPr eaLnBrk="1" fontAlgn="auto" hangingPunct="1">
              <a:spcAft>
                <a:spcPts val="0"/>
              </a:spcAft>
              <a:buFont typeface="Arial" pitchFamily="34" charset="0"/>
              <a:buNone/>
              <a:defRPr/>
            </a:pPr>
            <a:r>
              <a:rPr lang="en-US" sz="2400" dirty="0"/>
              <a:t>- An antiviral agent. Mode of action in parkinsonism is unclear</a:t>
            </a:r>
          </a:p>
          <a:p>
            <a:pPr eaLnBrk="1" fontAlgn="auto" hangingPunct="1">
              <a:spcAft>
                <a:spcPts val="0"/>
              </a:spcAft>
              <a:buFont typeface="Arial" pitchFamily="34" charset="0"/>
              <a:buNone/>
              <a:defRPr/>
            </a:pPr>
            <a:r>
              <a:rPr lang="en-US" sz="2400" b="1" u="sng" dirty="0"/>
              <a:t>Clinical Use</a:t>
            </a:r>
          </a:p>
          <a:p>
            <a:pPr eaLnBrk="1" fontAlgn="auto" hangingPunct="1">
              <a:spcAft>
                <a:spcPts val="0"/>
              </a:spcAft>
              <a:buFont typeface="Arial" pitchFamily="34" charset="0"/>
              <a:buChar char="•"/>
              <a:defRPr/>
            </a:pPr>
            <a:r>
              <a:rPr lang="en-US" sz="2400" dirty="0" err="1"/>
              <a:t>Amantadine</a:t>
            </a:r>
            <a:r>
              <a:rPr lang="en-US" sz="2400" dirty="0"/>
              <a:t> is less potent than </a:t>
            </a:r>
            <a:r>
              <a:rPr lang="en-US" sz="2400" dirty="0" err="1"/>
              <a:t>levodopa</a:t>
            </a:r>
            <a:r>
              <a:rPr lang="en-US" sz="2400" dirty="0"/>
              <a:t> and its effects disappear after only a few weeks of treatment</a:t>
            </a:r>
          </a:p>
          <a:p>
            <a:pPr eaLnBrk="1" fontAlgn="auto" hangingPunct="1">
              <a:spcAft>
                <a:spcPts val="0"/>
              </a:spcAft>
              <a:buFont typeface="Arial" pitchFamily="34" charset="0"/>
              <a:buNone/>
              <a:defRPr/>
            </a:pPr>
            <a:r>
              <a:rPr lang="en-US" sz="2400" b="1" u="sng" dirty="0"/>
              <a:t>Adverse Effects</a:t>
            </a:r>
          </a:p>
          <a:p>
            <a:pPr marL="514350" indent="-514350" eaLnBrk="1" fontAlgn="auto" hangingPunct="1">
              <a:spcAft>
                <a:spcPts val="0"/>
              </a:spcAft>
              <a:buFont typeface="+mj-lt"/>
              <a:buAutoNum type="arabicPeriod"/>
              <a:defRPr/>
            </a:pPr>
            <a:r>
              <a:rPr lang="en-US" sz="2400" dirty="0"/>
              <a:t>Central nervous system effects </a:t>
            </a:r>
          </a:p>
          <a:p>
            <a:pPr marL="514350" indent="-514350" eaLnBrk="1" fontAlgn="auto" hangingPunct="1">
              <a:spcAft>
                <a:spcPts val="0"/>
              </a:spcAft>
              <a:buFont typeface="+mj-lt"/>
              <a:buAutoNum type="arabicPeriod"/>
              <a:defRPr/>
            </a:pPr>
            <a:r>
              <a:rPr lang="en-US" sz="2400" dirty="0"/>
              <a:t>Peripheral edema</a:t>
            </a:r>
          </a:p>
          <a:p>
            <a:pPr marL="514350" indent="-514350" eaLnBrk="1" fontAlgn="auto" hangingPunct="1">
              <a:spcAft>
                <a:spcPts val="0"/>
              </a:spcAft>
              <a:buFont typeface="+mj-lt"/>
              <a:buAutoNum type="arabicPeriod"/>
              <a:defRPr/>
            </a:pPr>
            <a:r>
              <a:rPr lang="en-US" sz="2400" dirty="0"/>
              <a:t>headache </a:t>
            </a:r>
          </a:p>
          <a:p>
            <a:pPr marL="514350" indent="-514350" eaLnBrk="1" fontAlgn="auto" hangingPunct="1">
              <a:spcAft>
                <a:spcPts val="0"/>
              </a:spcAft>
              <a:buFont typeface="+mj-lt"/>
              <a:buAutoNum type="arabicPeriod"/>
              <a:defRPr/>
            </a:pPr>
            <a:r>
              <a:rPr lang="en-US" sz="2400" dirty="0"/>
              <a:t>Heart failure</a:t>
            </a:r>
          </a:p>
          <a:p>
            <a:pPr marL="514350" indent="-514350" eaLnBrk="1" fontAlgn="auto" hangingPunct="1">
              <a:spcAft>
                <a:spcPts val="0"/>
              </a:spcAft>
              <a:buFont typeface="+mj-lt"/>
              <a:buAutoNum type="arabicPeriod"/>
              <a:defRPr/>
            </a:pPr>
            <a:r>
              <a:rPr lang="en-US" sz="2400" dirty="0"/>
              <a:t>postural hypotension </a:t>
            </a:r>
          </a:p>
          <a:p>
            <a:pPr marL="514350" indent="-514350" eaLnBrk="1" fontAlgn="auto" hangingPunct="1">
              <a:spcAft>
                <a:spcPts val="0"/>
              </a:spcAft>
              <a:buFont typeface="+mj-lt"/>
              <a:buAutoNum type="arabicPeriod"/>
              <a:defRPr/>
            </a:pPr>
            <a:r>
              <a:rPr lang="en-US" sz="2400" dirty="0"/>
              <a:t>urinary retention </a:t>
            </a:r>
          </a:p>
          <a:p>
            <a:pPr marL="514350" indent="-514350" eaLnBrk="1" fontAlgn="auto" hangingPunct="1">
              <a:spcAft>
                <a:spcPts val="0"/>
              </a:spcAft>
              <a:buFont typeface="+mj-lt"/>
              <a:buAutoNum type="arabicPeriod"/>
              <a:defRPr/>
            </a:pPr>
            <a:r>
              <a:rPr lang="en-US" sz="2400" dirty="0"/>
              <a:t> gastrointestinal disturbances (</a:t>
            </a:r>
            <a:r>
              <a:rPr lang="en-US" sz="2400" dirty="0" err="1"/>
              <a:t>eg</a:t>
            </a:r>
            <a:r>
              <a:rPr lang="en-US" sz="2400" dirty="0"/>
              <a:t>, anorexia, nausea, constipation, and dry mouth).</a:t>
            </a:r>
          </a:p>
          <a:p>
            <a:pPr marL="514350" indent="-514350" eaLnBrk="1" fontAlgn="auto" hangingPunct="1">
              <a:spcAft>
                <a:spcPts val="0"/>
              </a:spcAft>
              <a:buFont typeface="Arial" pitchFamily="34" charset="0"/>
              <a:buNone/>
              <a:defRPr/>
            </a:pPr>
            <a:endParaRPr lang="en-US" sz="2400" dirty="0"/>
          </a:p>
          <a:p>
            <a:pPr eaLnBrk="1" fontAlgn="auto" hangingPunct="1">
              <a:spcAft>
                <a:spcPts val="0"/>
              </a:spcAft>
              <a:buFont typeface="Arial" pitchFamily="34" charset="0"/>
              <a:buNone/>
              <a:defRPr/>
            </a:pPr>
            <a:r>
              <a:rPr lang="en-US" sz="2400" b="1" u="sng" dirty="0"/>
              <a:t>Contraindications</a:t>
            </a:r>
          </a:p>
          <a:p>
            <a:pPr eaLnBrk="1" fontAlgn="auto" hangingPunct="1">
              <a:spcAft>
                <a:spcPts val="0"/>
              </a:spcAft>
              <a:buFont typeface="Arial" pitchFamily="34" charset="0"/>
              <a:buChar char="•"/>
              <a:defRPr/>
            </a:pPr>
            <a:r>
              <a:rPr lang="en-US" sz="2400" dirty="0" err="1"/>
              <a:t>Amantadine</a:t>
            </a:r>
            <a:r>
              <a:rPr lang="en-US" sz="2400" dirty="0"/>
              <a:t> should be used with caution in patients with a history of seizures or heart failure.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4000" b="1" dirty="0">
                <a:solidFill>
                  <a:srgbClr val="FFC000"/>
                </a:solidFill>
              </a:rPr>
              <a:t>Central Anticholinergics</a:t>
            </a:r>
          </a:p>
        </p:txBody>
      </p:sp>
      <p:sp>
        <p:nvSpPr>
          <p:cNvPr id="3" name="Content Placeholder 2"/>
          <p:cNvSpPr>
            <a:spLocks noGrp="1"/>
          </p:cNvSpPr>
          <p:nvPr>
            <p:ph idx="1"/>
          </p:nvPr>
        </p:nvSpPr>
        <p:spPr>
          <a:xfrm>
            <a:off x="457200" y="1295400"/>
            <a:ext cx="8229600" cy="5562600"/>
          </a:xfrm>
        </p:spPr>
        <p:txBody>
          <a:bodyPr>
            <a:normAutofit/>
          </a:bodyPr>
          <a:lstStyle/>
          <a:p>
            <a:r>
              <a:rPr lang="en-US" sz="2400" dirty="0"/>
              <a:t>Trihexiphenidyl (benzhexol), Procyclidine, Biperiden</a:t>
            </a:r>
          </a:p>
          <a:p>
            <a:endParaRPr lang="en-US" sz="2400" dirty="0"/>
          </a:p>
          <a:p>
            <a:r>
              <a:rPr lang="en-US" sz="2400" dirty="0"/>
              <a:t>DOC for drug induced Parkinsonism </a:t>
            </a:r>
          </a:p>
          <a:p>
            <a:endParaRPr lang="en-US" sz="2400" dirty="0"/>
          </a:p>
          <a:p>
            <a:r>
              <a:rPr lang="en-US" sz="2400" dirty="0"/>
              <a:t>Reduce the unbalanced cholinergic activity in the striatum</a:t>
            </a:r>
          </a:p>
          <a:p>
            <a:endParaRPr lang="en-US" sz="2400" dirty="0"/>
          </a:p>
          <a:p>
            <a:r>
              <a:rPr lang="en-US" sz="2400" dirty="0"/>
              <a:t>Efficacy much lower than Levodopa,                                          but cheap &amp; less side effects than Levodopa</a:t>
            </a:r>
          </a:p>
          <a:p>
            <a:endParaRPr lang="en-US" sz="2400" dirty="0"/>
          </a:p>
          <a:p>
            <a:r>
              <a:rPr lang="en-US" sz="2400" dirty="0"/>
              <a:t>Adverse effects similar to Atropine – pupillary dilatation, hallucination, urinary retention, constipation &amp; dry mouth</a:t>
            </a:r>
          </a:p>
          <a:p>
            <a:endParaRPr lang="en-US" sz="2400" dirty="0"/>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Autofit/>
          </a:bodyPr>
          <a:lstStyle/>
          <a:p>
            <a:br>
              <a:rPr lang="en-US" b="1" u="sng" dirty="0"/>
            </a:br>
            <a:endParaRPr lang="en-US" dirty="0"/>
          </a:p>
        </p:txBody>
      </p:sp>
      <p:sp>
        <p:nvSpPr>
          <p:cNvPr id="3" name="Content Placeholder 2"/>
          <p:cNvSpPr>
            <a:spLocks noGrp="1"/>
          </p:cNvSpPr>
          <p:nvPr>
            <p:ph idx="1"/>
          </p:nvPr>
        </p:nvSpPr>
        <p:spPr>
          <a:xfrm>
            <a:off x="152400" y="228600"/>
            <a:ext cx="8534400" cy="5897563"/>
          </a:xfrm>
        </p:spPr>
        <p:txBody>
          <a:bodyPr rtlCol="0">
            <a:normAutofit/>
          </a:bodyPr>
          <a:lstStyle/>
          <a:p>
            <a:r>
              <a:rPr lang="en-US" sz="2400" dirty="0"/>
              <a:t>Parkinsonism is a extrapyramidal motor disorder consisting of  4 cardinal features:</a:t>
            </a:r>
          </a:p>
          <a:p>
            <a:pPr marL="514350" indent="-514350" eaLnBrk="1" fontAlgn="auto" hangingPunct="1">
              <a:spcAft>
                <a:spcPts val="0"/>
              </a:spcAft>
              <a:buFont typeface="+mj-lt"/>
              <a:buAutoNum type="arabicParenR"/>
              <a:defRPr/>
            </a:pPr>
            <a:r>
              <a:rPr lang="en-US" sz="2400" dirty="0"/>
              <a:t> </a:t>
            </a:r>
            <a:r>
              <a:rPr lang="en-US" sz="2400" dirty="0" err="1"/>
              <a:t>bradykinesia</a:t>
            </a:r>
            <a:r>
              <a:rPr lang="en-US" sz="2400" dirty="0"/>
              <a:t> (slowness of movement) , a loss of physical movement (</a:t>
            </a:r>
            <a:r>
              <a:rPr lang="en-US" sz="2400" dirty="0" err="1"/>
              <a:t>akinesia</a:t>
            </a:r>
            <a:r>
              <a:rPr lang="en-US" sz="2400" dirty="0"/>
              <a:t>)</a:t>
            </a:r>
          </a:p>
          <a:p>
            <a:pPr marL="514350" indent="-514350" eaLnBrk="1" fontAlgn="auto" hangingPunct="1">
              <a:spcAft>
                <a:spcPts val="0"/>
              </a:spcAft>
              <a:buFont typeface="+mj-lt"/>
              <a:buAutoNum type="arabicParenR"/>
              <a:defRPr/>
            </a:pPr>
            <a:r>
              <a:rPr lang="en-US" sz="2400" dirty="0"/>
              <a:t>muscular rigidity</a:t>
            </a:r>
          </a:p>
          <a:p>
            <a:pPr marL="514350" indent="-514350" eaLnBrk="1" fontAlgn="auto" hangingPunct="1">
              <a:spcAft>
                <a:spcPts val="0"/>
              </a:spcAft>
              <a:buFont typeface="+mj-lt"/>
              <a:buAutoNum type="arabicParenR"/>
              <a:defRPr/>
            </a:pPr>
            <a:r>
              <a:rPr lang="en-US" sz="2400" dirty="0"/>
              <a:t>resting tremor (which usually disappears during voluntary movement)</a:t>
            </a:r>
          </a:p>
          <a:p>
            <a:pPr marL="514350" indent="-514350" eaLnBrk="1" fontAlgn="auto" hangingPunct="1">
              <a:spcAft>
                <a:spcPts val="0"/>
              </a:spcAft>
              <a:buFont typeface="+mj-lt"/>
              <a:buAutoNum type="arabicParenR"/>
              <a:defRPr/>
            </a:pPr>
            <a:r>
              <a:rPr lang="en-US" sz="2400" dirty="0"/>
              <a:t>impairment of postural balance leading to disturbances of gait and falling ,mask-like face, </a:t>
            </a:r>
            <a:r>
              <a:rPr lang="en-US" sz="2400" dirty="0" err="1"/>
              <a:t>sialorrhoea</a:t>
            </a:r>
            <a:r>
              <a:rPr lang="en-US" sz="2400" dirty="0"/>
              <a:t>; dementia may accompany</a:t>
            </a:r>
          </a:p>
          <a:p>
            <a:pPr marL="0" indent="0" eaLnBrk="1" fontAlgn="auto" hangingPunct="1">
              <a:spcAft>
                <a:spcPts val="0"/>
              </a:spcAft>
              <a:buNone/>
              <a:defRPr/>
            </a:pPr>
            <a:r>
              <a:rPr lang="en-US" sz="2400" dirty="0"/>
              <a:t> Untreated the symptoms progress over several years to end-stage disease in which the patient is rigid, unable to move, unable to breathe properly; succumbs mostly to chest infections/embolism.</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4000" b="1" dirty="0">
                <a:solidFill>
                  <a:srgbClr val="FFC000"/>
                </a:solidFill>
              </a:rPr>
              <a:t>Central Anticholinergics</a:t>
            </a:r>
          </a:p>
        </p:txBody>
      </p:sp>
      <p:sp>
        <p:nvSpPr>
          <p:cNvPr id="3" name="Content Placeholder 2"/>
          <p:cNvSpPr>
            <a:spLocks noGrp="1"/>
          </p:cNvSpPr>
          <p:nvPr>
            <p:ph idx="1"/>
          </p:nvPr>
        </p:nvSpPr>
        <p:spPr>
          <a:xfrm>
            <a:off x="457200" y="1295400"/>
            <a:ext cx="8229600" cy="5562600"/>
          </a:xfrm>
        </p:spPr>
        <p:txBody>
          <a:bodyPr>
            <a:normAutofit/>
          </a:bodyPr>
          <a:lstStyle/>
          <a:p>
            <a:r>
              <a:rPr lang="en-US" sz="2400" dirty="0">
                <a:solidFill>
                  <a:srgbClr val="FFFF00"/>
                </a:solidFill>
              </a:rPr>
              <a:t>Trihexiphenidyl (benzhexol), Procyclidine, Biperiden</a:t>
            </a:r>
          </a:p>
          <a:p>
            <a:endParaRPr lang="en-US" sz="2400" dirty="0"/>
          </a:p>
          <a:p>
            <a:r>
              <a:rPr lang="en-US" sz="2400" dirty="0"/>
              <a:t>DOC for drug induced Parkinsonism </a:t>
            </a:r>
          </a:p>
          <a:p>
            <a:endParaRPr lang="en-US" sz="2400" dirty="0"/>
          </a:p>
          <a:p>
            <a:r>
              <a:rPr lang="en-US" sz="2400" dirty="0"/>
              <a:t>Reduce the unbalanced cholinergic activity in the striatum</a:t>
            </a:r>
          </a:p>
          <a:p>
            <a:endParaRPr lang="en-US" sz="2400" dirty="0"/>
          </a:p>
          <a:p>
            <a:r>
              <a:rPr lang="en-US" sz="2400" dirty="0"/>
              <a:t>Efficacy much lower than Levodopa,                                          but cheap &amp; less side effects than Levodopa</a:t>
            </a:r>
          </a:p>
          <a:p>
            <a:endParaRPr lang="en-US" sz="2400" dirty="0"/>
          </a:p>
          <a:p>
            <a:r>
              <a:rPr lang="en-US" sz="2400" dirty="0"/>
              <a:t>Adverse effects similar to Atropine – pupillary dilatation, hallucination, urinary retention, constipation &amp; dry mouth</a:t>
            </a:r>
          </a:p>
          <a:p>
            <a:endParaRPr lang="en-US" sz="2400" dirty="0"/>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3600" b="1" dirty="0">
                <a:solidFill>
                  <a:srgbClr val="FFC000"/>
                </a:solidFill>
              </a:rPr>
              <a:t>Conclusion  </a:t>
            </a:r>
          </a:p>
        </p:txBody>
      </p:sp>
      <p:sp>
        <p:nvSpPr>
          <p:cNvPr id="3" name="Content Placeholder 2"/>
          <p:cNvSpPr>
            <a:spLocks noGrp="1"/>
          </p:cNvSpPr>
          <p:nvPr>
            <p:ph idx="1"/>
          </p:nvPr>
        </p:nvSpPr>
        <p:spPr>
          <a:xfrm>
            <a:off x="457200" y="914400"/>
            <a:ext cx="8686800" cy="5943600"/>
          </a:xfrm>
        </p:spPr>
        <p:txBody>
          <a:bodyPr>
            <a:normAutofit/>
          </a:bodyPr>
          <a:lstStyle/>
          <a:p>
            <a:r>
              <a:rPr lang="en-US" sz="2600" dirty="0"/>
              <a:t>Parkinsonism is an extrapyramidal  disorder characterized by rigidity, tremor and hypokinesia</a:t>
            </a:r>
          </a:p>
          <a:p>
            <a:endParaRPr lang="en-US" sz="2600" dirty="0"/>
          </a:p>
          <a:p>
            <a:r>
              <a:rPr lang="en-US" sz="2600" dirty="0"/>
              <a:t>Caused by degeneration of neurons in the nigrostriatal tract</a:t>
            </a:r>
          </a:p>
          <a:p>
            <a:endParaRPr lang="en-US" sz="2600" dirty="0"/>
          </a:p>
          <a:p>
            <a:r>
              <a:rPr lang="en-US" sz="2600" dirty="0"/>
              <a:t>Imbalance between dopaminergic (inhibitory) &amp; cholinergic (excitatory) system in the striatum occurs giving rise to motor defects</a:t>
            </a:r>
          </a:p>
          <a:p>
            <a:endParaRPr lang="en-US" sz="2600" dirty="0"/>
          </a:p>
          <a:p>
            <a:r>
              <a:rPr lang="en-US" sz="2600" dirty="0"/>
              <a:t>Two major strategies for the treatment are</a:t>
            </a:r>
          </a:p>
          <a:p>
            <a:pPr lvl="2"/>
            <a:r>
              <a:rPr lang="en-US" sz="2000" dirty="0"/>
              <a:t>↑  brain dopaminergic activity</a:t>
            </a:r>
          </a:p>
          <a:p>
            <a:pPr lvl="2"/>
            <a:r>
              <a:rPr lang="en-US" sz="2000" dirty="0"/>
              <a:t>↓  central cholinergic activity</a:t>
            </a:r>
            <a:endParaRPr lang="en-US" sz="1800" dirty="0"/>
          </a:p>
          <a:p>
            <a:endParaRPr lang="en-US"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2000"/>
                                        <p:tgtEl>
                                          <p:spTgt spid="3">
                                            <p:txEl>
                                              <p:pRg st="7" end="7"/>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sz="2800">
                <a:latin typeface="Comic Sans MS" pitchFamily="66" charset="0"/>
              </a:rPr>
              <a:t>Drugs used in the treatment of parkinsonism</a:t>
            </a:r>
            <a:r>
              <a:rPr lang="en-US" sz="2800" b="1" u="sng">
                <a:latin typeface="Comic Sans MS" pitchFamily="66" charset="0"/>
              </a:rPr>
              <a:t> </a:t>
            </a:r>
            <a:br>
              <a:rPr lang="en-US" sz="2800" b="1" u="sng">
                <a:latin typeface="Comic Sans MS" pitchFamily="66" charset="0"/>
              </a:rPr>
            </a:br>
            <a:r>
              <a:rPr lang="en-US" sz="2800" b="1" u="sng">
                <a:latin typeface="Comic Sans MS" pitchFamily="66" charset="0"/>
              </a:rPr>
              <a:t>5- Acetylcholine blocking drugs</a:t>
            </a:r>
            <a:r>
              <a:rPr lang="en-US" sz="2800">
                <a:latin typeface="Comic Sans MS" pitchFamily="66" charset="0"/>
              </a:rPr>
              <a:t>(1)</a:t>
            </a:r>
            <a:r>
              <a:rPr lang="en-US" sz="2800" b="1" u="sng">
                <a:latin typeface="Comic Sans MS" pitchFamily="66" charset="0"/>
              </a:rPr>
              <a:t> </a:t>
            </a:r>
            <a:endParaRPr lang="en-US" sz="2800"/>
          </a:p>
        </p:txBody>
      </p:sp>
      <p:sp>
        <p:nvSpPr>
          <p:cNvPr id="24579" name="Content Placeholder 2"/>
          <p:cNvSpPr>
            <a:spLocks noGrp="1"/>
          </p:cNvSpPr>
          <p:nvPr>
            <p:ph idx="1"/>
          </p:nvPr>
        </p:nvSpPr>
        <p:spPr/>
        <p:txBody>
          <a:bodyPr/>
          <a:lstStyle/>
          <a:p>
            <a:pPr eaLnBrk="1" hangingPunct="1"/>
            <a:r>
              <a:rPr lang="en-US"/>
              <a:t>Benztropine </a:t>
            </a:r>
            <a:endParaRPr lang="en-US" b="1" u="sng"/>
          </a:p>
          <a:p>
            <a:pPr eaLnBrk="1" hangingPunct="1">
              <a:buFont typeface="Arial" charset="0"/>
              <a:buNone/>
            </a:pPr>
            <a:r>
              <a:rPr lang="en-US" b="1" u="sng"/>
              <a:t>Clinical Use</a:t>
            </a:r>
          </a:p>
          <a:p>
            <a:pPr eaLnBrk="1" hangingPunct="1"/>
            <a:r>
              <a:rPr lang="en-US"/>
              <a:t>Antimuscarinic drugs may improve the tremor and rigidity of parkinsonism but have little effect on bradykinesia.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sz="2800">
                <a:latin typeface="Comic Sans MS" pitchFamily="66" charset="0"/>
              </a:rPr>
              <a:t>Drugs used in the treatment of parkinsonism</a:t>
            </a:r>
            <a:r>
              <a:rPr lang="en-US" sz="2800" b="1" u="sng">
                <a:latin typeface="Comic Sans MS" pitchFamily="66" charset="0"/>
              </a:rPr>
              <a:t> </a:t>
            </a:r>
            <a:br>
              <a:rPr lang="en-US" sz="2800" b="1" u="sng">
                <a:latin typeface="Comic Sans MS" pitchFamily="66" charset="0"/>
              </a:rPr>
            </a:br>
            <a:r>
              <a:rPr lang="en-US" sz="2800" b="1" u="sng">
                <a:latin typeface="Comic Sans MS" pitchFamily="66" charset="0"/>
              </a:rPr>
              <a:t>5- Acetylcholine blocking drugs</a:t>
            </a:r>
            <a:r>
              <a:rPr lang="en-US" sz="2800">
                <a:latin typeface="Comic Sans MS" pitchFamily="66" charset="0"/>
              </a:rPr>
              <a:t>(1)</a:t>
            </a:r>
            <a:r>
              <a:rPr lang="en-US" sz="2800" b="1" u="sng">
                <a:latin typeface="Comic Sans MS" pitchFamily="66" charset="0"/>
              </a:rPr>
              <a:t> </a:t>
            </a:r>
            <a:endParaRPr lang="en-US" sz="2800"/>
          </a:p>
        </p:txBody>
      </p:sp>
      <p:sp>
        <p:nvSpPr>
          <p:cNvPr id="24579" name="Content Placeholder 2"/>
          <p:cNvSpPr>
            <a:spLocks noGrp="1"/>
          </p:cNvSpPr>
          <p:nvPr>
            <p:ph idx="1"/>
          </p:nvPr>
        </p:nvSpPr>
        <p:spPr/>
        <p:txBody>
          <a:bodyPr/>
          <a:lstStyle/>
          <a:p>
            <a:pPr eaLnBrk="1" hangingPunct="1"/>
            <a:r>
              <a:rPr lang="en-US"/>
              <a:t>Benztropine </a:t>
            </a:r>
            <a:endParaRPr lang="en-US" b="1" u="sng"/>
          </a:p>
          <a:p>
            <a:pPr eaLnBrk="1" hangingPunct="1">
              <a:buFont typeface="Arial" charset="0"/>
              <a:buNone/>
            </a:pPr>
            <a:r>
              <a:rPr lang="en-US" b="1" u="sng"/>
              <a:t>Clinical Use</a:t>
            </a:r>
          </a:p>
          <a:p>
            <a:pPr eaLnBrk="1" hangingPunct="1"/>
            <a:r>
              <a:rPr lang="en-US"/>
              <a:t>Antimuscarinic drugs may improve the tremor and rigidity of parkinsonism but have little effect on bradykinesia.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t>2</a:t>
            </a:r>
            <a:r>
              <a:rPr lang="en-US" baseline="30000"/>
              <a:t>nd</a:t>
            </a:r>
            <a:r>
              <a:rPr lang="en-US"/>
              <a:t> Last Slide</a:t>
            </a:r>
          </a:p>
        </p:txBody>
      </p:sp>
      <p:sp>
        <p:nvSpPr>
          <p:cNvPr id="26627" name="Content Placeholder 2"/>
          <p:cNvSpPr>
            <a:spLocks noGrp="1"/>
          </p:cNvSpPr>
          <p:nvPr>
            <p:ph idx="1"/>
          </p:nvPr>
        </p:nvSpPr>
        <p:spPr/>
        <p:txBody>
          <a:bodyPr/>
          <a:lstStyle/>
          <a:p>
            <a:r>
              <a:rPr lang="en-US" dirty="0"/>
              <a:t>   Commonly Asked  Question</a:t>
            </a:r>
          </a:p>
          <a:p>
            <a:pPr>
              <a:buNone/>
            </a:pPr>
            <a:r>
              <a:rPr lang="en-US" dirty="0"/>
              <a:t>1.Rationale of combination of </a:t>
            </a:r>
            <a:r>
              <a:rPr lang="en-US" dirty="0" err="1"/>
              <a:t>levodopa</a:t>
            </a:r>
            <a:r>
              <a:rPr lang="en-US" dirty="0"/>
              <a:t> and </a:t>
            </a:r>
            <a:r>
              <a:rPr lang="en-US" dirty="0" err="1"/>
              <a:t>carbidopa</a:t>
            </a:r>
            <a:endParaRPr lang="en-US" dirty="0"/>
          </a:p>
          <a:p>
            <a:pPr>
              <a:buNone/>
            </a:pPr>
            <a:r>
              <a:rPr lang="en-US" dirty="0"/>
              <a:t>2.Centrally acting anticholinergics</a:t>
            </a:r>
          </a:p>
          <a:p>
            <a:pPr>
              <a:buNone/>
            </a:pPr>
            <a:r>
              <a:rPr lang="en-US"/>
              <a:t>3.Treatment of PD</a:t>
            </a:r>
            <a:endParaRPr lang="en-US" dirty="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t>Last Slide</a:t>
            </a:r>
          </a:p>
        </p:txBody>
      </p:sp>
      <p:sp>
        <p:nvSpPr>
          <p:cNvPr id="27651" name="Content Placeholder 2"/>
          <p:cNvSpPr>
            <a:spLocks noGrp="1"/>
          </p:cNvSpPr>
          <p:nvPr>
            <p:ph idx="1"/>
          </p:nvPr>
        </p:nvSpPr>
        <p:spPr/>
        <p:txBody>
          <a:bodyPr/>
          <a:lstStyle/>
          <a:p>
            <a:r>
              <a:rPr lang="en-US"/>
              <a:t>Reading List/Reference List</a:t>
            </a:r>
          </a:p>
          <a:p>
            <a:r>
              <a:rPr lang="en-US"/>
              <a:t>K.D. Tripathi</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type="body" idx="1"/>
          </p:nvPr>
        </p:nvSpPr>
        <p:spPr>
          <a:xfrm>
            <a:off x="0" y="228600"/>
            <a:ext cx="8991600" cy="4114800"/>
          </a:xfrm>
        </p:spPr>
        <p:txBody>
          <a:bodyPr>
            <a:normAutofit lnSpcReduction="10000"/>
          </a:bodyPr>
          <a:lstStyle/>
          <a:p>
            <a:pPr marL="0" indent="0">
              <a:buNone/>
            </a:pPr>
            <a:r>
              <a:rPr lang="en-US" sz="2400" dirty="0">
                <a:solidFill>
                  <a:schemeClr val="tx1"/>
                </a:solidFill>
              </a:rPr>
              <a:t>Most consistent lesion in PD is </a:t>
            </a:r>
            <a:r>
              <a:rPr lang="en-US" sz="2400" b="1" dirty="0">
                <a:solidFill>
                  <a:srgbClr val="FF0000"/>
                </a:solidFill>
              </a:rPr>
              <a:t>degeneration of </a:t>
            </a:r>
            <a:r>
              <a:rPr lang="en-US" sz="2400" b="1" dirty="0" err="1">
                <a:solidFill>
                  <a:srgbClr val="FF0000"/>
                </a:solidFill>
              </a:rPr>
              <a:t>neurones</a:t>
            </a:r>
            <a:r>
              <a:rPr lang="en-US" sz="2400" b="1" dirty="0">
                <a:solidFill>
                  <a:srgbClr val="FF0000"/>
                </a:solidFill>
              </a:rPr>
              <a:t> </a:t>
            </a:r>
            <a:r>
              <a:rPr lang="en-US" sz="2400" dirty="0">
                <a:solidFill>
                  <a:schemeClr val="tx1"/>
                </a:solidFill>
              </a:rPr>
              <a:t>in the substantia </a:t>
            </a:r>
            <a:r>
              <a:rPr lang="en-US" sz="2400" dirty="0" err="1">
                <a:solidFill>
                  <a:schemeClr val="tx1"/>
                </a:solidFill>
              </a:rPr>
              <a:t>nigra</a:t>
            </a:r>
            <a:r>
              <a:rPr lang="en-US" sz="2400" dirty="0">
                <a:solidFill>
                  <a:schemeClr val="tx1"/>
                </a:solidFill>
              </a:rPr>
              <a:t> pars </a:t>
            </a:r>
            <a:r>
              <a:rPr lang="en-US" sz="2400" dirty="0" err="1">
                <a:solidFill>
                  <a:schemeClr val="tx1"/>
                </a:solidFill>
              </a:rPr>
              <a:t>compacta</a:t>
            </a:r>
            <a:r>
              <a:rPr lang="en-US" sz="2400" dirty="0">
                <a:solidFill>
                  <a:schemeClr val="tx1"/>
                </a:solidFill>
              </a:rPr>
              <a:t> (SN-PC) and the </a:t>
            </a:r>
            <a:r>
              <a:rPr lang="en-US" sz="2400" dirty="0" err="1">
                <a:solidFill>
                  <a:schemeClr val="tx1"/>
                </a:solidFill>
              </a:rPr>
              <a:t>nigrostriatal</a:t>
            </a:r>
            <a:r>
              <a:rPr lang="en-US" sz="2400" dirty="0">
                <a:solidFill>
                  <a:schemeClr val="tx1"/>
                </a:solidFill>
              </a:rPr>
              <a:t> (dopaminergic) tract</a:t>
            </a:r>
            <a:r>
              <a:rPr lang="en-US" sz="2400" dirty="0">
                <a:solidFill>
                  <a:schemeClr val="tx1"/>
                </a:solidFill>
                <a:sym typeface="Wingdings" pitchFamily="2" charset="2"/>
              </a:rPr>
              <a:t></a:t>
            </a:r>
            <a:r>
              <a:rPr lang="en-US" sz="2400" dirty="0">
                <a:solidFill>
                  <a:schemeClr val="tx1"/>
                </a:solidFill>
              </a:rPr>
              <a:t> results in </a:t>
            </a:r>
            <a:r>
              <a:rPr lang="en-US" sz="2400" b="1" dirty="0">
                <a:solidFill>
                  <a:srgbClr val="FF0000"/>
                </a:solidFill>
              </a:rPr>
              <a:t>deficiency of dopamine (DA) in the striatum which controls muscle tone and coordinates movements</a:t>
            </a:r>
          </a:p>
          <a:p>
            <a:pPr marL="0" indent="0">
              <a:buNone/>
            </a:pPr>
            <a:endParaRPr lang="en-US" sz="2400" dirty="0">
              <a:solidFill>
                <a:schemeClr val="tx1"/>
              </a:solidFill>
            </a:endParaRPr>
          </a:p>
          <a:p>
            <a:pPr marL="0" indent="0">
              <a:buNone/>
            </a:pPr>
            <a:r>
              <a:rPr lang="en-US" sz="2400" dirty="0">
                <a:solidFill>
                  <a:schemeClr val="tx1"/>
                </a:solidFill>
              </a:rPr>
              <a:t>An </a:t>
            </a:r>
            <a:r>
              <a:rPr lang="en-US" sz="2400" b="1" dirty="0">
                <a:solidFill>
                  <a:srgbClr val="FF0000"/>
                </a:solidFill>
              </a:rPr>
              <a:t>imbalance between dopaminergic (inhibitory) and cholinergic (excitatory) system in the striatum occurs giving rise to the motor defect. </a:t>
            </a:r>
          </a:p>
          <a:p>
            <a:pPr marL="0" indent="0">
              <a:buNone/>
            </a:pPr>
            <a:endParaRPr lang="en-US" sz="2400" dirty="0">
              <a:solidFill>
                <a:schemeClr val="tx1"/>
              </a:solidFill>
            </a:endParaRPr>
          </a:p>
          <a:p>
            <a:pPr marL="0" indent="0">
              <a:buNone/>
            </a:pPr>
            <a:r>
              <a:rPr lang="en-US" sz="2400" dirty="0">
                <a:solidFill>
                  <a:schemeClr val="tx1"/>
                </a:solidFill>
              </a:rPr>
              <a:t>Though the cholinergic system is not primarily affected, its suppression</a:t>
            </a:r>
          </a:p>
          <a:p>
            <a:pPr marL="0" indent="0">
              <a:buNone/>
            </a:pPr>
            <a:r>
              <a:rPr lang="en-US" sz="2400" dirty="0">
                <a:solidFill>
                  <a:schemeClr val="tx1"/>
                </a:solidFill>
              </a:rPr>
              <a:t>(by anticholinergics) tends to restore balance</a:t>
            </a:r>
            <a:r>
              <a:rPr lang="en-US" dirty="0">
                <a:solidFill>
                  <a:schemeClr val="tx1"/>
                </a:solidFill>
              </a:rPr>
              <a:t>.</a:t>
            </a:r>
          </a:p>
        </p:txBody>
      </p:sp>
      <p:sp>
        <p:nvSpPr>
          <p:cNvPr id="11268" name="AutoShape 4"/>
          <p:cNvSpPr>
            <a:spLocks noChangeArrowheads="1"/>
          </p:cNvSpPr>
          <p:nvPr/>
        </p:nvSpPr>
        <p:spPr bwMode="auto">
          <a:xfrm>
            <a:off x="4368800" y="5429250"/>
            <a:ext cx="914400" cy="514350"/>
          </a:xfrm>
          <a:prstGeom prst="flowChartExtract">
            <a:avLst/>
          </a:prstGeom>
          <a:solidFill>
            <a:schemeClr val="accent1"/>
          </a:solidFill>
          <a:ln w="9525">
            <a:solidFill>
              <a:schemeClr val="tx1"/>
            </a:solidFill>
            <a:miter lim="800000"/>
            <a:headEnd/>
            <a:tailEnd/>
          </a:ln>
          <a:effectLst/>
        </p:spPr>
        <p:txBody>
          <a:bodyPr wrap="none" anchor="ctr"/>
          <a:lstStyle/>
          <a:p>
            <a:endParaRPr lang="en-US"/>
          </a:p>
        </p:txBody>
      </p:sp>
      <p:sp>
        <p:nvSpPr>
          <p:cNvPr id="11269" name="Line 5"/>
          <p:cNvSpPr>
            <a:spLocks noChangeShapeType="1"/>
          </p:cNvSpPr>
          <p:nvPr/>
        </p:nvSpPr>
        <p:spPr bwMode="auto">
          <a:xfrm flipV="1">
            <a:off x="1828800" y="4953000"/>
            <a:ext cx="6400800" cy="742950"/>
          </a:xfrm>
          <a:prstGeom prst="line">
            <a:avLst/>
          </a:prstGeom>
          <a:noFill/>
          <a:ln w="25400">
            <a:solidFill>
              <a:schemeClr val="tx1"/>
            </a:solidFill>
            <a:miter lim="800000"/>
            <a:headEnd/>
            <a:tailEnd/>
          </a:ln>
          <a:effectLst/>
        </p:spPr>
        <p:txBody>
          <a:bodyPr wrap="none" anchor="ctr"/>
          <a:lstStyle/>
          <a:p>
            <a:endParaRPr lang="en-US"/>
          </a:p>
        </p:txBody>
      </p:sp>
      <p:sp>
        <p:nvSpPr>
          <p:cNvPr id="11270" name="Text Box 6"/>
          <p:cNvSpPr txBox="1">
            <a:spLocks noChangeArrowheads="1"/>
          </p:cNvSpPr>
          <p:nvPr/>
        </p:nvSpPr>
        <p:spPr bwMode="auto">
          <a:xfrm>
            <a:off x="7467600" y="4343400"/>
            <a:ext cx="937885" cy="646331"/>
          </a:xfrm>
          <a:prstGeom prst="rect">
            <a:avLst/>
          </a:prstGeom>
          <a:noFill/>
          <a:ln w="9525">
            <a:noFill/>
            <a:miter lim="800000"/>
            <a:headEnd/>
            <a:tailEnd/>
          </a:ln>
          <a:effectLst/>
        </p:spPr>
        <p:txBody>
          <a:bodyPr wrap="none">
            <a:spAutoFit/>
          </a:bodyPr>
          <a:lstStyle/>
          <a:p>
            <a:r>
              <a:rPr lang="en-US" sz="3600" dirty="0">
                <a:solidFill>
                  <a:srgbClr val="FFC000"/>
                </a:solidFill>
              </a:rPr>
              <a:t>ACh</a:t>
            </a:r>
            <a:endParaRPr lang="en-US" dirty="0">
              <a:solidFill>
                <a:srgbClr val="FFC000"/>
              </a:solidFill>
            </a:endParaRPr>
          </a:p>
        </p:txBody>
      </p:sp>
      <p:sp>
        <p:nvSpPr>
          <p:cNvPr id="11271" name="Text Box 7"/>
          <p:cNvSpPr txBox="1">
            <a:spLocks noChangeArrowheads="1"/>
          </p:cNvSpPr>
          <p:nvPr/>
        </p:nvSpPr>
        <p:spPr bwMode="auto">
          <a:xfrm>
            <a:off x="1600200" y="5181600"/>
            <a:ext cx="557332" cy="461665"/>
          </a:xfrm>
          <a:prstGeom prst="rect">
            <a:avLst/>
          </a:prstGeom>
          <a:noFill/>
          <a:ln w="9525">
            <a:noFill/>
            <a:miter lim="800000"/>
            <a:headEnd/>
            <a:tailEnd/>
          </a:ln>
          <a:effectLst/>
        </p:spPr>
        <p:txBody>
          <a:bodyPr wrap="none">
            <a:spAutoFit/>
          </a:bodyPr>
          <a:lstStyle/>
          <a:p>
            <a:pPr>
              <a:spcBef>
                <a:spcPct val="50000"/>
              </a:spcBef>
            </a:pPr>
            <a:r>
              <a:rPr lang="en-US" sz="2400" b="1" dirty="0">
                <a:solidFill>
                  <a:srgbClr val="FFC000"/>
                </a:solidFill>
              </a:rPr>
              <a:t>DA</a:t>
            </a:r>
            <a:endParaRPr lang="en-US" sz="2400" dirty="0">
              <a:solidFill>
                <a:srgbClr val="FFC000"/>
              </a:solidFill>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Drug-induced temporary parkinsonism</a:t>
            </a:r>
          </a:p>
        </p:txBody>
      </p:sp>
      <p:sp>
        <p:nvSpPr>
          <p:cNvPr id="3" name="Content Placeholder 2"/>
          <p:cNvSpPr>
            <a:spLocks noGrp="1"/>
          </p:cNvSpPr>
          <p:nvPr>
            <p:ph idx="1"/>
          </p:nvPr>
        </p:nvSpPr>
        <p:spPr/>
        <p:txBody>
          <a:bodyPr/>
          <a:lstStyle/>
          <a:p>
            <a:pPr marL="0" indent="0">
              <a:buNone/>
            </a:pPr>
            <a:r>
              <a:rPr lang="en-US" dirty="0"/>
              <a:t>Neuroleptics,</a:t>
            </a:r>
          </a:p>
          <a:p>
            <a:pPr marL="0" indent="0">
              <a:buNone/>
            </a:pPr>
            <a:r>
              <a:rPr lang="en-US" dirty="0"/>
              <a:t>-Metoclopramide (dopaminergic blockers)</a:t>
            </a:r>
          </a:p>
          <a:p>
            <a:pPr marL="0" indent="0">
              <a:buNone/>
            </a:pPr>
            <a:r>
              <a:rPr lang="en-US" dirty="0"/>
              <a:t>-Reserpine (DA </a:t>
            </a:r>
            <a:r>
              <a:rPr lang="en-US" dirty="0" err="1"/>
              <a:t>depleter</a:t>
            </a:r>
            <a:r>
              <a:rPr lang="en-US" dirty="0"/>
              <a:t>)</a:t>
            </a:r>
          </a:p>
        </p:txBody>
      </p:sp>
    </p:spTree>
    <p:extLst>
      <p:ext uri="{BB962C8B-B14F-4D97-AF65-F5344CB8AC3E}">
        <p14:creationId xmlns:p14="http://schemas.microsoft.com/office/powerpoint/2010/main" val="2953959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228600" y="304800"/>
            <a:ext cx="8458200" cy="5821363"/>
          </a:xfrm>
        </p:spPr>
        <p:txBody>
          <a:bodyPr>
            <a:normAutofit/>
          </a:bodyPr>
          <a:lstStyle/>
          <a:p>
            <a:pPr marL="0" indent="0">
              <a:buNone/>
            </a:pPr>
            <a:r>
              <a:rPr lang="en-US" sz="2400" dirty="0"/>
              <a:t>CLASSIFICATION</a:t>
            </a:r>
          </a:p>
          <a:p>
            <a:pPr marL="0" indent="0">
              <a:buNone/>
            </a:pPr>
            <a:r>
              <a:rPr lang="en-US" sz="2400" b="1" dirty="0"/>
              <a:t>I. </a:t>
            </a:r>
            <a:r>
              <a:rPr lang="en-US" sz="2400" b="1" i="1" dirty="0"/>
              <a:t>Drugs affecting brain dopaminergic system</a:t>
            </a:r>
          </a:p>
          <a:p>
            <a:pPr marL="0" indent="0">
              <a:buNone/>
            </a:pPr>
            <a:r>
              <a:rPr lang="en-US" sz="2400" dirty="0"/>
              <a:t>(a) </a:t>
            </a:r>
            <a:r>
              <a:rPr lang="en-US" sz="2400" i="1" dirty="0"/>
              <a:t>Dopamine precursor </a:t>
            </a:r>
            <a:r>
              <a:rPr lang="en-US" sz="2400" dirty="0"/>
              <a:t>: Levodopa (</a:t>
            </a:r>
            <a:r>
              <a:rPr lang="en-US" sz="2400" dirty="0" err="1"/>
              <a:t>l-dopa</a:t>
            </a:r>
            <a:r>
              <a:rPr lang="en-US" sz="2400" dirty="0"/>
              <a:t>)</a:t>
            </a:r>
          </a:p>
          <a:p>
            <a:pPr marL="0" indent="0">
              <a:buNone/>
            </a:pPr>
            <a:r>
              <a:rPr lang="en-US" sz="2400" dirty="0"/>
              <a:t>(b) </a:t>
            </a:r>
            <a:r>
              <a:rPr lang="en-US" sz="2400" i="1" dirty="0"/>
              <a:t>Peripheral decarboxylase inhibitors </a:t>
            </a:r>
            <a:r>
              <a:rPr lang="en-US" sz="2400" dirty="0"/>
              <a:t>: Carbidopa, </a:t>
            </a:r>
            <a:r>
              <a:rPr lang="en-US" sz="2400" dirty="0" err="1"/>
              <a:t>Benserazide</a:t>
            </a:r>
            <a:r>
              <a:rPr lang="en-US" sz="2400" dirty="0"/>
              <a:t>.</a:t>
            </a:r>
          </a:p>
          <a:p>
            <a:pPr marL="0" indent="0">
              <a:buNone/>
            </a:pPr>
            <a:r>
              <a:rPr lang="en-US" sz="2400" dirty="0"/>
              <a:t>(c) </a:t>
            </a:r>
            <a:r>
              <a:rPr lang="en-US" sz="2400" i="1" dirty="0"/>
              <a:t>Dopaminergic agonists</a:t>
            </a:r>
            <a:r>
              <a:rPr lang="en-US" sz="2400" dirty="0"/>
              <a:t>: </a:t>
            </a:r>
            <a:r>
              <a:rPr lang="en-US" sz="2400" dirty="0" err="1"/>
              <a:t>Bromocriptine</a:t>
            </a:r>
            <a:r>
              <a:rPr lang="en-US" sz="2400" dirty="0"/>
              <a:t>, </a:t>
            </a:r>
            <a:r>
              <a:rPr lang="en-US" sz="2400" dirty="0" err="1"/>
              <a:t>Ropinirole</a:t>
            </a:r>
            <a:r>
              <a:rPr lang="en-US" sz="2400" dirty="0"/>
              <a:t>, </a:t>
            </a:r>
            <a:r>
              <a:rPr lang="en-US" sz="2400" dirty="0" err="1"/>
              <a:t>Pramipexole</a:t>
            </a:r>
            <a:endParaRPr lang="en-US" sz="2400" dirty="0"/>
          </a:p>
          <a:p>
            <a:pPr marL="0" indent="0">
              <a:buNone/>
            </a:pPr>
            <a:r>
              <a:rPr lang="en-US" sz="2400" dirty="0"/>
              <a:t>(d) </a:t>
            </a:r>
            <a:r>
              <a:rPr lang="en-US" sz="2400" i="1" dirty="0"/>
              <a:t>MAO-B inhibitor: </a:t>
            </a:r>
            <a:r>
              <a:rPr lang="en-US" sz="2400" dirty="0" err="1"/>
              <a:t>Selegiline</a:t>
            </a:r>
            <a:r>
              <a:rPr lang="en-US" sz="2400" dirty="0"/>
              <a:t>, </a:t>
            </a:r>
            <a:r>
              <a:rPr lang="en-US" sz="2400" dirty="0" err="1"/>
              <a:t>Rasagiline</a:t>
            </a:r>
            <a:endParaRPr lang="en-US" sz="2400" dirty="0"/>
          </a:p>
          <a:p>
            <a:pPr marL="0" indent="0">
              <a:buNone/>
            </a:pPr>
            <a:r>
              <a:rPr lang="en-US" sz="2400" dirty="0"/>
              <a:t>(e) </a:t>
            </a:r>
            <a:r>
              <a:rPr lang="en-US" sz="2400" i="1" dirty="0"/>
              <a:t>COMT inhibitors: </a:t>
            </a:r>
            <a:r>
              <a:rPr lang="en-US" sz="2400" dirty="0" err="1"/>
              <a:t>Entacapone</a:t>
            </a:r>
            <a:r>
              <a:rPr lang="en-US" sz="2400" dirty="0"/>
              <a:t>, </a:t>
            </a:r>
            <a:r>
              <a:rPr lang="en-US" sz="2400" dirty="0" err="1"/>
              <a:t>Tolcapone</a:t>
            </a:r>
            <a:endParaRPr lang="en-US" sz="2400" dirty="0"/>
          </a:p>
          <a:p>
            <a:pPr marL="0" indent="0">
              <a:buNone/>
            </a:pPr>
            <a:r>
              <a:rPr lang="pt-BR" sz="2400" dirty="0"/>
              <a:t>(f) </a:t>
            </a:r>
            <a:r>
              <a:rPr lang="pt-BR" sz="2400" i="1" dirty="0"/>
              <a:t>Glutamate (NMDA receptor) antagonist </a:t>
            </a:r>
            <a:r>
              <a:rPr lang="en-US" sz="2400" i="1" dirty="0"/>
              <a:t>(Dopamine facilitator): </a:t>
            </a:r>
            <a:r>
              <a:rPr lang="en-US" sz="2400" dirty="0"/>
              <a:t>Amantadine.</a:t>
            </a:r>
          </a:p>
          <a:p>
            <a:pPr marL="0" indent="0">
              <a:buNone/>
            </a:pPr>
            <a:r>
              <a:rPr lang="en-US" sz="2400" b="1" dirty="0"/>
              <a:t>II. </a:t>
            </a:r>
            <a:r>
              <a:rPr lang="en-US" sz="2400" b="1" i="1" dirty="0"/>
              <a:t>Drugs affecting brain cholinergic system</a:t>
            </a:r>
          </a:p>
          <a:p>
            <a:pPr marL="0" indent="0">
              <a:buNone/>
            </a:pPr>
            <a:r>
              <a:rPr lang="en-US" sz="2400" dirty="0"/>
              <a:t>(a) </a:t>
            </a:r>
            <a:r>
              <a:rPr lang="en-US" sz="2400" i="1" dirty="0"/>
              <a:t>Central anticholinergics: </a:t>
            </a:r>
            <a:r>
              <a:rPr lang="en-US" sz="2400" dirty="0" err="1"/>
              <a:t>Trihexyphenidyl</a:t>
            </a:r>
            <a:r>
              <a:rPr lang="en-US" sz="2400" dirty="0"/>
              <a:t> (</a:t>
            </a:r>
            <a:r>
              <a:rPr lang="en-US" sz="2400" dirty="0" err="1"/>
              <a:t>Benzhexol</a:t>
            </a:r>
            <a:r>
              <a:rPr lang="en-US" sz="2400" dirty="0"/>
              <a:t>), </a:t>
            </a:r>
            <a:r>
              <a:rPr lang="en-US" sz="2400" dirty="0" err="1"/>
              <a:t>Procyclidine,Biperiden</a:t>
            </a:r>
            <a:r>
              <a:rPr lang="en-US" sz="2400" dirty="0"/>
              <a:t>.</a:t>
            </a:r>
          </a:p>
          <a:p>
            <a:pPr marL="0" indent="0">
              <a:buNone/>
            </a:pPr>
            <a:r>
              <a:rPr lang="en-US" sz="2400" dirty="0"/>
              <a:t>(b) </a:t>
            </a:r>
            <a:r>
              <a:rPr lang="en-US" sz="2400" i="1" dirty="0"/>
              <a:t>Antihistaminics : </a:t>
            </a:r>
            <a:r>
              <a:rPr lang="en-US" sz="2400" dirty="0" err="1"/>
              <a:t>Orphenadrine</a:t>
            </a:r>
            <a:r>
              <a:rPr lang="en-US" sz="2400" dirty="0"/>
              <a:t>, Promethazine</a:t>
            </a:r>
          </a:p>
        </p:txBody>
      </p:sp>
    </p:spTree>
    <p:extLst>
      <p:ext uri="{BB962C8B-B14F-4D97-AF65-F5344CB8AC3E}">
        <p14:creationId xmlns:p14="http://schemas.microsoft.com/office/powerpoint/2010/main" val="205409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z="2800" b="1" u="sng" dirty="0">
                <a:latin typeface="Comic Sans MS" pitchFamily="66" charset="0"/>
              </a:rPr>
              <a:t> </a:t>
            </a:r>
            <a:endParaRPr lang="en-US" sz="2800" dirty="0">
              <a:latin typeface="Comic Sans MS" pitchFamily="66" charset="0"/>
            </a:endParaRPr>
          </a:p>
        </p:txBody>
      </p:sp>
      <p:sp>
        <p:nvSpPr>
          <p:cNvPr id="3" name="Content Placeholder 2"/>
          <p:cNvSpPr>
            <a:spLocks noGrp="1"/>
          </p:cNvSpPr>
          <p:nvPr>
            <p:ph idx="1"/>
          </p:nvPr>
        </p:nvSpPr>
        <p:spPr>
          <a:xfrm>
            <a:off x="228600" y="152400"/>
            <a:ext cx="8458200" cy="6705600"/>
          </a:xfrm>
        </p:spPr>
        <p:txBody>
          <a:bodyPr rtlCol="0">
            <a:normAutofit fontScale="85000" lnSpcReduction="10000"/>
          </a:bodyPr>
          <a:lstStyle/>
          <a:p>
            <a:pPr eaLnBrk="1" fontAlgn="auto" hangingPunct="1">
              <a:spcAft>
                <a:spcPts val="0"/>
              </a:spcAft>
              <a:buFont typeface="Arial" pitchFamily="34" charset="0"/>
              <a:buNone/>
              <a:defRPr/>
            </a:pPr>
            <a:r>
              <a:rPr lang="en-US" dirty="0">
                <a:latin typeface="Comic Sans MS" pitchFamily="66" charset="0"/>
              </a:rPr>
              <a:t>Levodopa </a:t>
            </a:r>
          </a:p>
          <a:p>
            <a:pPr marL="0" indent="0" eaLnBrk="1" fontAlgn="auto" hangingPunct="1">
              <a:spcAft>
                <a:spcPts val="0"/>
              </a:spcAft>
              <a:buNone/>
              <a:defRPr/>
            </a:pPr>
            <a:r>
              <a:rPr lang="en-US" u="sng" dirty="0">
                <a:latin typeface="Comic Sans MS" pitchFamily="66" charset="0"/>
              </a:rPr>
              <a:t>-</a:t>
            </a:r>
            <a:r>
              <a:rPr lang="en-US" dirty="0">
                <a:latin typeface="Comic Sans MS" pitchFamily="66" charset="0"/>
              </a:rPr>
              <a:t>It is the metabolic precursor of dopamine, itself has no action ( As DA can’t cross the BBB)</a:t>
            </a:r>
            <a:endParaRPr lang="en-US" dirty="0">
              <a:solidFill>
                <a:schemeClr val="bg2">
                  <a:lumMod val="50000"/>
                </a:schemeClr>
              </a:solidFill>
              <a:latin typeface="Comic Sans MS" pitchFamily="66" charset="0"/>
            </a:endParaRPr>
          </a:p>
          <a:p>
            <a:pPr eaLnBrk="1" fontAlgn="auto" hangingPunct="1">
              <a:spcAft>
                <a:spcPts val="0"/>
              </a:spcAft>
              <a:buFont typeface="Arial" pitchFamily="34" charset="0"/>
              <a:buNone/>
              <a:defRPr/>
            </a:pPr>
            <a:endParaRPr lang="en-US" u="sng" dirty="0">
              <a:latin typeface="Comic Sans MS" pitchFamily="66" charset="0"/>
            </a:endParaRPr>
          </a:p>
          <a:p>
            <a:pPr eaLnBrk="1" fontAlgn="auto" hangingPunct="1">
              <a:spcAft>
                <a:spcPts val="0"/>
              </a:spcAft>
              <a:buFont typeface="Arial" pitchFamily="34" charset="0"/>
              <a:buNone/>
              <a:defRPr/>
            </a:pPr>
            <a:r>
              <a:rPr lang="en-US" u="sng" dirty="0">
                <a:latin typeface="Comic Sans MS" pitchFamily="66" charset="0"/>
              </a:rPr>
              <a:t>Mechanism of action:</a:t>
            </a:r>
          </a:p>
          <a:p>
            <a:pPr eaLnBrk="1" fontAlgn="auto" hangingPunct="1">
              <a:spcAft>
                <a:spcPts val="0"/>
              </a:spcAft>
              <a:buFont typeface="Arial" pitchFamily="34" charset="0"/>
              <a:buChar char="•"/>
              <a:defRPr/>
            </a:pPr>
            <a:r>
              <a:rPr lang="en-US" dirty="0">
                <a:latin typeface="Comic Sans MS" pitchFamily="66" charset="0"/>
              </a:rPr>
              <a:t> In the brain, levodopa </a:t>
            </a:r>
            <a:r>
              <a:rPr lang="en-US" dirty="0">
                <a:latin typeface="Comic Sans MS" pitchFamily="66" charset="0"/>
                <a:sym typeface="Wingdings" pitchFamily="2" charset="2"/>
              </a:rPr>
              <a:t></a:t>
            </a:r>
            <a:r>
              <a:rPr lang="en-US" dirty="0">
                <a:latin typeface="Comic Sans MS" pitchFamily="66" charset="0"/>
              </a:rPr>
              <a:t> dopamine by decarboxylation.</a:t>
            </a:r>
          </a:p>
          <a:p>
            <a:pPr>
              <a:defRPr/>
            </a:pPr>
            <a:r>
              <a:rPr lang="en-US" dirty="0">
                <a:latin typeface="Comic Sans MS" pitchFamily="66" charset="0"/>
              </a:rPr>
              <a:t> If administered alone, it is largely </a:t>
            </a:r>
            <a:r>
              <a:rPr lang="en-US" dirty="0" err="1">
                <a:latin typeface="Comic Sans MS" pitchFamily="66" charset="0"/>
              </a:rPr>
              <a:t>decarboxylated</a:t>
            </a:r>
            <a:r>
              <a:rPr lang="en-US" dirty="0">
                <a:latin typeface="Comic Sans MS" pitchFamily="66" charset="0"/>
              </a:rPr>
              <a:t> by enzymes in the peripheral sites </a:t>
            </a:r>
            <a:r>
              <a:rPr lang="en-US" dirty="0">
                <a:latin typeface="Comic Sans MS" pitchFamily="66" charset="0"/>
                <a:sym typeface="Wingdings" pitchFamily="2" charset="2"/>
              </a:rPr>
              <a:t></a:t>
            </a:r>
            <a:r>
              <a:rPr lang="en-US" dirty="0">
                <a:latin typeface="Comic Sans MS" pitchFamily="66" charset="0"/>
              </a:rPr>
              <a:t>little drug reaches the cerebral circulation</a:t>
            </a:r>
          </a:p>
          <a:p>
            <a:endParaRPr lang="en-US" dirty="0">
              <a:latin typeface="Comic Sans MS" pitchFamily="66" charset="0"/>
            </a:endParaRPr>
          </a:p>
          <a:p>
            <a:pPr marL="0" indent="0">
              <a:buNone/>
            </a:pPr>
            <a:r>
              <a:rPr lang="en-US" dirty="0">
                <a:latin typeface="Comic Sans MS" pitchFamily="66" charset="0"/>
              </a:rPr>
              <a:t>Also, DA released in circulation by peripheral conversion of levodopa produces undesirable effects – on </a:t>
            </a:r>
            <a:r>
              <a:rPr lang="en-US" dirty="0" err="1">
                <a:latin typeface="Comic Sans MS" pitchFamily="66" charset="0"/>
              </a:rPr>
              <a:t>heart,blood</a:t>
            </a:r>
            <a:r>
              <a:rPr lang="en-US" dirty="0">
                <a:latin typeface="Comic Sans MS" pitchFamily="66" charset="0"/>
              </a:rPr>
              <a:t> vessels &amp; peripheral organs</a:t>
            </a:r>
          </a:p>
          <a:p>
            <a:endParaRPr lang="en-US" dirty="0"/>
          </a:p>
          <a:p>
            <a:pPr>
              <a:defRPr/>
            </a:pPr>
            <a:endParaRPr lang="en-US" dirty="0">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z="2800" b="1" u="sng" dirty="0">
                <a:latin typeface="Comic Sans MS" pitchFamily="66" charset="0"/>
              </a:rPr>
              <a:t> </a:t>
            </a:r>
            <a:endParaRPr lang="en-US" sz="2800" dirty="0">
              <a:latin typeface="Comic Sans MS" pitchFamily="66" charset="0"/>
            </a:endParaRPr>
          </a:p>
        </p:txBody>
      </p:sp>
      <p:sp>
        <p:nvSpPr>
          <p:cNvPr id="3" name="Content Placeholder 2"/>
          <p:cNvSpPr>
            <a:spLocks noGrp="1"/>
          </p:cNvSpPr>
          <p:nvPr>
            <p:ph idx="1"/>
          </p:nvPr>
        </p:nvSpPr>
        <p:spPr>
          <a:xfrm>
            <a:off x="228600" y="152400"/>
            <a:ext cx="8458200" cy="5973763"/>
          </a:xfrm>
        </p:spPr>
        <p:txBody>
          <a:bodyPr rtlCol="0">
            <a:normAutofit fontScale="92500" lnSpcReduction="20000"/>
          </a:bodyPr>
          <a:lstStyle/>
          <a:p>
            <a:pPr marL="0" indent="0" eaLnBrk="1" fontAlgn="auto" hangingPunct="1">
              <a:spcAft>
                <a:spcPts val="0"/>
              </a:spcAft>
              <a:buNone/>
              <a:defRPr/>
            </a:pPr>
            <a:r>
              <a:rPr lang="en-US" dirty="0">
                <a:latin typeface="Comic Sans MS" pitchFamily="66" charset="0"/>
              </a:rPr>
              <a:t>Hence administered in combination with a peripherally acting inhibitor of  decarboxylase </a:t>
            </a:r>
            <a:r>
              <a:rPr lang="en-US" b="1" i="1" u="sng" dirty="0">
                <a:latin typeface="Comic Sans MS" pitchFamily="66" charset="0"/>
              </a:rPr>
              <a:t>carbidopa,</a:t>
            </a:r>
            <a:r>
              <a:rPr lang="en-US" b="1" u="sng" dirty="0">
                <a:latin typeface="Comic Sans MS" pitchFamily="66" charset="0"/>
              </a:rPr>
              <a:t> </a:t>
            </a:r>
            <a:r>
              <a:rPr lang="en-US" dirty="0">
                <a:latin typeface="Comic Sans MS" pitchFamily="66" charset="0"/>
              </a:rPr>
              <a:t>that do not penetrate into the CNS</a:t>
            </a:r>
          </a:p>
          <a:p>
            <a:pPr eaLnBrk="1" fontAlgn="auto" hangingPunct="1">
              <a:spcAft>
                <a:spcPts val="0"/>
              </a:spcAft>
              <a:buFont typeface="Arial" pitchFamily="34" charset="0"/>
              <a:buChar char="•"/>
              <a:defRPr/>
            </a:pPr>
            <a:endParaRPr lang="en-US" dirty="0">
              <a:latin typeface="Comic Sans MS" pitchFamily="66" charset="0"/>
            </a:endParaRPr>
          </a:p>
          <a:p>
            <a:pPr marL="0" indent="0" eaLnBrk="1" fontAlgn="auto" hangingPunct="1">
              <a:spcAft>
                <a:spcPts val="0"/>
              </a:spcAft>
              <a:buNone/>
              <a:defRPr/>
            </a:pPr>
            <a:r>
              <a:rPr lang="en-US" dirty="0">
                <a:latin typeface="Comic Sans MS" pitchFamily="66" charset="0"/>
              </a:rPr>
              <a:t> Increases the fraction of administered levodopa that  crosses the blood-brain barrier and reduces the incidence of peripheral side effects </a:t>
            </a:r>
          </a:p>
          <a:p>
            <a:pPr eaLnBrk="1" fontAlgn="auto" hangingPunct="1">
              <a:spcAft>
                <a:spcPts val="0"/>
              </a:spcAft>
              <a:buFont typeface="Arial" pitchFamily="34" charset="0"/>
              <a:buNone/>
              <a:defRPr/>
            </a:pPr>
            <a:endParaRPr lang="en-US" dirty="0">
              <a:latin typeface="Comic Sans MS" pitchFamily="66" charset="0"/>
            </a:endParaRPr>
          </a:p>
          <a:p>
            <a:pPr marL="0" indent="0" eaLnBrk="1" fontAlgn="auto" hangingPunct="1">
              <a:spcAft>
                <a:spcPts val="0"/>
              </a:spcAft>
              <a:buNone/>
              <a:defRPr/>
            </a:pPr>
            <a:r>
              <a:rPr lang="en-US" dirty="0">
                <a:latin typeface="Comic Sans MS" pitchFamily="66" charset="0"/>
              </a:rPr>
              <a:t>Most commonly prescribed form of carbidopa/levodopa is the </a:t>
            </a:r>
            <a:r>
              <a:rPr lang="en-US" i="1" dirty="0">
                <a:latin typeface="Comic Sans MS" pitchFamily="66" charset="0"/>
              </a:rPr>
              <a:t>25/100</a:t>
            </a:r>
            <a:r>
              <a:rPr lang="en-US" dirty="0">
                <a:latin typeface="Comic Sans MS" pitchFamily="66" charset="0"/>
              </a:rPr>
              <a:t> form, containing 25 mg carbidopa and 100 mg levodopa. </a:t>
            </a:r>
          </a:p>
        </p:txBody>
      </p:sp>
      <p:sp>
        <p:nvSpPr>
          <p:cNvPr id="2" name="Down Arrow 1"/>
          <p:cNvSpPr/>
          <p:nvPr/>
        </p:nvSpPr>
        <p:spPr>
          <a:xfrm>
            <a:off x="3581400" y="16764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0"/>
            <a:ext cx="8229600" cy="1219200"/>
          </a:xfrm>
        </p:spPr>
        <p:txBody>
          <a:bodyPr>
            <a:noAutofit/>
          </a:bodyPr>
          <a:lstStyle/>
          <a:p>
            <a:r>
              <a:rPr lang="en-US" sz="4000" b="1" dirty="0">
                <a:solidFill>
                  <a:srgbClr val="FFC000"/>
                </a:solidFill>
              </a:rPr>
              <a:t>Effects on the Symptoms of PD</a:t>
            </a:r>
          </a:p>
        </p:txBody>
      </p:sp>
      <p:sp>
        <p:nvSpPr>
          <p:cNvPr id="33795" name="Rectangle 3"/>
          <p:cNvSpPr>
            <a:spLocks noGrp="1" noChangeArrowheads="1"/>
          </p:cNvSpPr>
          <p:nvPr>
            <p:ph type="body" idx="1"/>
          </p:nvPr>
        </p:nvSpPr>
        <p:spPr>
          <a:xfrm>
            <a:off x="609600" y="1295400"/>
            <a:ext cx="8026400" cy="5410200"/>
          </a:xfrm>
        </p:spPr>
        <p:txBody>
          <a:bodyPr>
            <a:normAutofit/>
          </a:bodyPr>
          <a:lstStyle/>
          <a:p>
            <a:r>
              <a:rPr lang="en-US" sz="2800" dirty="0"/>
              <a:t>Bradykinesia and Rigidity quickly respond</a:t>
            </a:r>
          </a:p>
          <a:p>
            <a:endParaRPr lang="en-US" sz="2800" dirty="0"/>
          </a:p>
          <a:p>
            <a:r>
              <a:rPr lang="en-US" sz="2800" dirty="0"/>
              <a:t>Reduction in Tremors with continued therapy</a:t>
            </a:r>
          </a:p>
          <a:p>
            <a:endParaRPr lang="en-US" sz="2800" dirty="0"/>
          </a:p>
          <a:p>
            <a:r>
              <a:rPr lang="en-US" sz="2800" dirty="0"/>
              <a:t>Less effective in eliminating Postural Instability and Shuffling Gait (meaning other neurotransmitters are involved in PD) </a:t>
            </a:r>
          </a:p>
          <a:p>
            <a:endParaRPr lang="en-US" sz="2800" dirty="0"/>
          </a:p>
          <a:p>
            <a:r>
              <a:rPr lang="en-US" sz="2800" dirty="0"/>
              <a:t>Elevates mood &amp; increases pts. sense of Well Being</a:t>
            </a:r>
          </a:p>
          <a:p>
            <a:endParaRPr lang="en-US" sz="2800" dirty="0"/>
          </a:p>
          <a:p>
            <a:endParaRPr lang="en-US" sz="2800" dirty="0"/>
          </a:p>
          <a:p>
            <a:endParaRPr lang="en-US"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fade">
                                      <p:cBhvr>
                                        <p:cTn id="7" dur="2000"/>
                                        <p:tgtEl>
                                          <p:spTgt spid="337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3795">
                                            <p:txEl>
                                              <p:pRg st="2" end="2"/>
                                            </p:txEl>
                                          </p:spTgt>
                                        </p:tgtEl>
                                        <p:attrNameLst>
                                          <p:attrName>style.visibility</p:attrName>
                                        </p:attrNameLst>
                                      </p:cBhvr>
                                      <p:to>
                                        <p:strVal val="visible"/>
                                      </p:to>
                                    </p:set>
                                    <p:animEffect transition="in" filter="fade">
                                      <p:cBhvr>
                                        <p:cTn id="12" dur="2000"/>
                                        <p:tgtEl>
                                          <p:spTgt spid="3379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3795">
                                            <p:txEl>
                                              <p:pRg st="4" end="4"/>
                                            </p:txEl>
                                          </p:spTgt>
                                        </p:tgtEl>
                                        <p:attrNameLst>
                                          <p:attrName>style.visibility</p:attrName>
                                        </p:attrNameLst>
                                      </p:cBhvr>
                                      <p:to>
                                        <p:strVal val="visible"/>
                                      </p:to>
                                    </p:set>
                                    <p:animEffect transition="in" filter="fade">
                                      <p:cBhvr>
                                        <p:cTn id="17" dur="2000"/>
                                        <p:tgtEl>
                                          <p:spTgt spid="3379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3795">
                                            <p:txEl>
                                              <p:pRg st="6" end="6"/>
                                            </p:txEl>
                                          </p:spTgt>
                                        </p:tgtEl>
                                        <p:attrNameLst>
                                          <p:attrName>style.visibility</p:attrName>
                                        </p:attrNameLst>
                                      </p:cBhvr>
                                      <p:to>
                                        <p:strVal val="visible"/>
                                      </p:to>
                                    </p:set>
                                    <p:animEffect transition="in" filter="fade">
                                      <p:cBhvr>
                                        <p:cTn id="22" dur="2000"/>
                                        <p:tgtEl>
                                          <p:spTgt spid="337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527</TotalTime>
  <Words>1985</Words>
  <Application>Microsoft Office PowerPoint</Application>
  <PresentationFormat>On-screen Show (4:3)</PresentationFormat>
  <Paragraphs>282</Paragraphs>
  <Slides>35</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Comic Sans MS</vt:lpstr>
      <vt:lpstr>Times New Roman</vt:lpstr>
      <vt:lpstr>Wingdings</vt:lpstr>
      <vt:lpstr>Office Theme</vt:lpstr>
      <vt:lpstr>ITS Dental College, Greater Noida</vt:lpstr>
      <vt:lpstr>Lecture Objectives &amp; Learning Outcomes</vt:lpstr>
      <vt:lpstr> </vt:lpstr>
      <vt:lpstr>PowerPoint Presentation</vt:lpstr>
      <vt:lpstr>Drug-induced temporary parkinsonism</vt:lpstr>
      <vt:lpstr>PowerPoint Presentation</vt:lpstr>
      <vt:lpstr> </vt:lpstr>
      <vt:lpstr> </vt:lpstr>
      <vt:lpstr>Effects on the Symptoms of PD</vt:lpstr>
      <vt:lpstr>PowerPoint Presentation</vt:lpstr>
      <vt:lpstr>Effects on Cardiovascular System</vt:lpstr>
      <vt:lpstr>Effects on Gastrointestinal System</vt:lpstr>
      <vt:lpstr>        Pharmacokinetics</vt:lpstr>
      <vt:lpstr>Adverse Effects</vt:lpstr>
      <vt:lpstr>-</vt:lpstr>
      <vt:lpstr>Interactions </vt:lpstr>
      <vt:lpstr> </vt:lpstr>
      <vt:lpstr>Peripheral Decarboxylase Inhibitors</vt:lpstr>
      <vt:lpstr>PowerPoint Presentation</vt:lpstr>
      <vt:lpstr>Dopaminergic Agonists:- Bromocriptine, Ropinirole, Pramipexole</vt:lpstr>
      <vt:lpstr>PowerPoint Presentation</vt:lpstr>
      <vt:lpstr>PowerPoint Presentation</vt:lpstr>
      <vt:lpstr>COMT INHIBITORS:- Entacapone/Tolcapone</vt:lpstr>
      <vt:lpstr>PowerPoint Presentation</vt:lpstr>
      <vt:lpstr>PowerPoint Presentation</vt:lpstr>
      <vt:lpstr>MAO-B INHIBITOR:- Selegiline, Rasagiline Selegiline, Rasagiline</vt:lpstr>
      <vt:lpstr>PowerPoint Presentation</vt:lpstr>
      <vt:lpstr> Amantadine </vt:lpstr>
      <vt:lpstr>Central Anticholinergics</vt:lpstr>
      <vt:lpstr>Central Anticholinergics</vt:lpstr>
      <vt:lpstr>Conclusion  </vt:lpstr>
      <vt:lpstr>Drugs used in the treatment of parkinsonism  5- Acetylcholine blocking drugs(1) </vt:lpstr>
      <vt:lpstr>Drugs used in the treatment of parkinsonism  5- Acetylcholine blocking drugs(1) </vt:lpstr>
      <vt:lpstr>2nd Last Slide</vt:lpstr>
      <vt:lpstr>Last Slide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Parkinsonism</dc:title>
  <dc:creator>Shobha</dc:creator>
  <cp:lastModifiedBy>Rajeshwari Gore</cp:lastModifiedBy>
  <cp:revision>98</cp:revision>
  <dcterms:created xsi:type="dcterms:W3CDTF">2012-02-11T15:37:53Z</dcterms:created>
  <dcterms:modified xsi:type="dcterms:W3CDTF">2020-07-14T07:16:25Z</dcterms:modified>
</cp:coreProperties>
</file>