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  <p:sldMasterId id="2147483732" r:id="rId2"/>
  </p:sldMasterIdLst>
  <p:notesMasterIdLst>
    <p:notesMasterId r:id="rId39"/>
  </p:notesMasterIdLst>
  <p:sldIdLst>
    <p:sldId id="316" r:id="rId3"/>
    <p:sldId id="331" r:id="rId4"/>
    <p:sldId id="260" r:id="rId5"/>
    <p:sldId id="332" r:id="rId6"/>
    <p:sldId id="294" r:id="rId7"/>
    <p:sldId id="298" r:id="rId8"/>
    <p:sldId id="272" r:id="rId9"/>
    <p:sldId id="273" r:id="rId10"/>
    <p:sldId id="265" r:id="rId11"/>
    <p:sldId id="276" r:id="rId12"/>
    <p:sldId id="333" r:id="rId13"/>
    <p:sldId id="334" r:id="rId14"/>
    <p:sldId id="339" r:id="rId15"/>
    <p:sldId id="336" r:id="rId16"/>
    <p:sldId id="337" r:id="rId17"/>
    <p:sldId id="340" r:id="rId18"/>
    <p:sldId id="338" r:id="rId19"/>
    <p:sldId id="342" r:id="rId20"/>
    <p:sldId id="282" r:id="rId21"/>
    <p:sldId id="343" r:id="rId22"/>
    <p:sldId id="344" r:id="rId23"/>
    <p:sldId id="310" r:id="rId24"/>
    <p:sldId id="345" r:id="rId25"/>
    <p:sldId id="346" r:id="rId26"/>
    <p:sldId id="347" r:id="rId27"/>
    <p:sldId id="351" r:id="rId28"/>
    <p:sldId id="357" r:id="rId29"/>
    <p:sldId id="359" r:id="rId30"/>
    <p:sldId id="349" r:id="rId31"/>
    <p:sldId id="350" r:id="rId32"/>
    <p:sldId id="352" r:id="rId33"/>
    <p:sldId id="355" r:id="rId34"/>
    <p:sldId id="360" r:id="rId35"/>
    <p:sldId id="353" r:id="rId36"/>
    <p:sldId id="354" r:id="rId37"/>
    <p:sldId id="358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1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02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75959F-FA3F-4381-BC95-F3AD16E042C8}" type="datetimeFigureOut">
              <a:rPr lang="en-US" smtClean="0"/>
              <a:pPr/>
              <a:t>5/20/2020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12F81E-E4DF-42DF-B6DC-A0345E89C9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419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14DAB-A717-4479-A575-0866A509725D}" type="datetimeFigureOut">
              <a:rPr lang="en-US" smtClean="0"/>
              <a:pPr/>
              <a:t>5/20/2020</a:t>
            </a:fld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7A7F6A6-60CE-43D8-8171-57E41EFCAD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14DAB-A717-4479-A575-0866A509725D}" type="datetimeFigureOut">
              <a:rPr lang="en-US" smtClean="0"/>
              <a:pPr/>
              <a:t>5/20/2020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7F6A6-60CE-43D8-8171-57E41EFCAD7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14DAB-A717-4479-A575-0866A509725D}" type="datetimeFigureOut">
              <a:rPr lang="en-US" smtClean="0"/>
              <a:pPr/>
              <a:t>5/20/2020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7F6A6-60CE-43D8-8171-57E41EFCAD7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14DAB-A717-4479-A575-0866A509725D}" type="datetimeFigureOut">
              <a:rPr lang="en-US" smtClean="0"/>
              <a:pPr/>
              <a:t>5/20/2020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7F6A6-60CE-43D8-8171-57E41EFCAD7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14DAB-A717-4479-A575-0866A509725D}" type="datetimeFigureOut">
              <a:rPr lang="en-US" smtClean="0"/>
              <a:pPr/>
              <a:t>5/20/2020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7F6A6-60CE-43D8-8171-57E41EFCAD7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14DAB-A717-4479-A575-0866A509725D}" type="datetimeFigureOut">
              <a:rPr lang="en-US" smtClean="0"/>
              <a:pPr/>
              <a:t>5/20/2020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7F6A6-60CE-43D8-8171-57E41EFCAD7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14DAB-A717-4479-A575-0866A509725D}" type="datetimeFigureOut">
              <a:rPr lang="en-US" smtClean="0"/>
              <a:pPr/>
              <a:t>5/20/2020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7F6A6-60CE-43D8-8171-57E41EFCAD7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14DAB-A717-4479-A575-0866A509725D}" type="datetimeFigureOut">
              <a:rPr lang="en-US" smtClean="0"/>
              <a:pPr/>
              <a:t>5/20/2020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7F6A6-60CE-43D8-8171-57E41EFCAD7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14DAB-A717-4479-A575-0866A509725D}" type="datetimeFigureOut">
              <a:rPr lang="en-US" smtClean="0"/>
              <a:pPr/>
              <a:t>5/20/2020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7F6A6-60CE-43D8-8171-57E41EFCAD7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14DAB-A717-4479-A575-0866A509725D}" type="datetimeFigureOut">
              <a:rPr lang="en-US" smtClean="0"/>
              <a:pPr/>
              <a:t>5/20/2020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7F6A6-60CE-43D8-8171-57E41EFCAD7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14DAB-A717-4479-A575-0866A509725D}" type="datetimeFigureOut">
              <a:rPr lang="en-US" smtClean="0"/>
              <a:pPr/>
              <a:t>5/20/2020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7F6A6-60CE-43D8-8171-57E41EFCAD7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B814DAB-A717-4479-A575-0866A509725D}" type="datetimeFigureOut">
              <a:rPr lang="en-US" smtClean="0"/>
              <a:pPr/>
              <a:t>5/20/2020</a:t>
            </a:fld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87A7F6A6-60CE-43D8-8171-57E41EFCAD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14DAB-A717-4479-A575-0866A509725D}" type="datetimeFigureOut">
              <a:rPr lang="en-US" smtClean="0"/>
              <a:pPr/>
              <a:t>5/20/2020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7F6A6-60CE-43D8-8171-57E41EFCAD7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14DAB-A717-4479-A575-0866A509725D}" type="datetimeFigureOut">
              <a:rPr lang="en-US" smtClean="0"/>
              <a:pPr/>
              <a:t>5/20/2020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7F6A6-60CE-43D8-8171-57E41EFCAD7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14DAB-A717-4479-A575-0866A509725D}" type="datetimeFigureOut">
              <a:rPr lang="en-US" smtClean="0"/>
              <a:pPr/>
              <a:t>5/20/2020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7F6A6-60CE-43D8-8171-57E41EFCAD7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14DAB-A717-4479-A575-0866A509725D}" type="datetimeFigureOut">
              <a:rPr lang="en-US" smtClean="0"/>
              <a:pPr/>
              <a:t>5/20/2020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7F6A6-60CE-43D8-8171-57E41EFCAD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14DAB-A717-4479-A575-0866A509725D}" type="datetimeFigureOut">
              <a:rPr lang="en-US" smtClean="0"/>
              <a:pPr/>
              <a:t>5/20/2020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7F6A6-60CE-43D8-8171-57E41EFCAD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7F6A6-60CE-43D8-8171-57E41EFCAD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14DAB-A717-4479-A575-0866A509725D}" type="datetimeFigureOut">
              <a:rPr lang="en-US" smtClean="0"/>
              <a:pPr/>
              <a:t>5/20/2020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14DAB-A717-4479-A575-0866A509725D}" type="datetimeFigureOut">
              <a:rPr lang="en-US" smtClean="0"/>
              <a:pPr/>
              <a:t>5/20/2020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7F6A6-60CE-43D8-8171-57E41EFCAD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14DAB-A717-4479-A575-0866A509725D}" type="datetimeFigureOut">
              <a:rPr lang="en-US" smtClean="0"/>
              <a:pPr/>
              <a:t>5/20/2020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7F6A6-60CE-43D8-8171-57E41EFCAD7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B814DAB-A717-4479-A575-0866A509725D}" type="datetimeFigureOut">
              <a:rPr lang="en-US" smtClean="0"/>
              <a:pPr/>
              <a:t>5/20/2020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7A7F6A6-60CE-43D8-8171-57E41EFCAD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14DAB-A717-4479-A575-0866A509725D}" type="datetimeFigureOut">
              <a:rPr lang="en-US" smtClean="0"/>
              <a:pPr/>
              <a:t>5/20/2020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7A7F6A6-60CE-43D8-8171-57E41EFCAD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B814DAB-A717-4479-A575-0866A509725D}" type="datetimeFigureOut">
              <a:rPr lang="en-US" smtClean="0"/>
              <a:pPr/>
              <a:t>5/20/2020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87A7F6A6-60CE-43D8-8171-57E41EFCAD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814DAB-A717-4479-A575-0866A509725D}" type="datetimeFigureOut">
              <a:rPr lang="en-US" smtClean="0"/>
              <a:pPr/>
              <a:t>5/20/2020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A7F6A6-60CE-43D8-8171-57E41EFCAD7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smtClean="0">
                <a:solidFill>
                  <a:srgbClr val="0070C0"/>
                </a:solidFill>
              </a:rPr>
              <a:t>WORLD TUBERCULOSIS DAY MARCH24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7625" y="5661025"/>
            <a:ext cx="1476375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5334000" y="5410200"/>
            <a:ext cx="22457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MARCH24</a:t>
            </a:r>
            <a:endParaRPr lang="en-US" sz="2800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480996" y="3244334"/>
            <a:ext cx="49010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latin typeface="Bookman Old Style" pitchFamily="18" charset="0"/>
              </a:rPr>
              <a:t>TUBERCULOSIS 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295400"/>
            <a:ext cx="8763000" cy="541020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n-US" sz="2400" dirty="0" smtClean="0"/>
              <a:t>-Highly </a:t>
            </a:r>
            <a:r>
              <a:rPr lang="en-US" sz="2400" dirty="0"/>
              <a:t>effective and the most widely used antitubercular </a:t>
            </a:r>
            <a:r>
              <a:rPr lang="en-US" sz="2400" dirty="0" smtClean="0"/>
              <a:t>agent</a:t>
            </a:r>
          </a:p>
          <a:p>
            <a:pPr algn="just">
              <a:buNone/>
            </a:pPr>
            <a:r>
              <a:rPr lang="en-US" sz="2400" dirty="0" smtClean="0">
                <a:latin typeface="Book Antiqua" pitchFamily="18" charset="0"/>
              </a:rPr>
              <a:t>-</a:t>
            </a:r>
            <a:r>
              <a:rPr lang="en-US" sz="2400" dirty="0"/>
              <a:t>O</a:t>
            </a:r>
            <a:r>
              <a:rPr lang="en-US" sz="2400" dirty="0" smtClean="0"/>
              <a:t>rally </a:t>
            </a:r>
            <a:r>
              <a:rPr lang="en-US" sz="2400" dirty="0"/>
              <a:t>effective, </a:t>
            </a:r>
            <a:r>
              <a:rPr lang="en-US" sz="2400" dirty="0" smtClean="0"/>
              <a:t>cheapest + </a:t>
            </a:r>
            <a:r>
              <a:rPr lang="en-US" sz="2400" dirty="0" err="1"/>
              <a:t>tuberculocidal</a:t>
            </a:r>
            <a:r>
              <a:rPr lang="en-US" sz="2400" dirty="0"/>
              <a:t> </a:t>
            </a:r>
            <a:r>
              <a:rPr lang="en-US" sz="2400" dirty="0" smtClean="0"/>
              <a:t>activity</a:t>
            </a:r>
            <a:endParaRPr lang="en-US" sz="2400" dirty="0">
              <a:latin typeface="Book Antiqua" pitchFamily="18" charset="0"/>
            </a:endParaRPr>
          </a:p>
          <a:p>
            <a:pPr algn="just">
              <a:buNone/>
            </a:pPr>
            <a:r>
              <a:rPr lang="en-US" sz="2400" b="1" dirty="0" smtClean="0">
                <a:solidFill>
                  <a:schemeClr val="tx1"/>
                </a:solidFill>
                <a:latin typeface="Book Antiqua" pitchFamily="18" charset="0"/>
              </a:rPr>
              <a:t>-</a:t>
            </a:r>
            <a:r>
              <a:rPr lang="en-US" b="1" dirty="0">
                <a:latin typeface="Book Antiqua" pitchFamily="18" charset="0"/>
              </a:rPr>
              <a:t>B</a:t>
            </a:r>
            <a:r>
              <a:rPr lang="en-US" b="1" dirty="0" smtClean="0">
                <a:solidFill>
                  <a:schemeClr val="tx1"/>
                </a:solidFill>
                <a:latin typeface="Book Antiqua" pitchFamily="18" charset="0"/>
              </a:rPr>
              <a:t>acteriostatic for resting bacilli &amp; </a:t>
            </a:r>
            <a:r>
              <a:rPr lang="en-US" b="1" dirty="0" err="1" smtClean="0">
                <a:solidFill>
                  <a:schemeClr val="tx1"/>
                </a:solidFill>
                <a:latin typeface="Book Antiqua" pitchFamily="18" charset="0"/>
              </a:rPr>
              <a:t>cidal</a:t>
            </a:r>
            <a:r>
              <a:rPr lang="en-US" b="1" dirty="0" smtClean="0">
                <a:solidFill>
                  <a:schemeClr val="tx1"/>
                </a:solidFill>
                <a:latin typeface="Book Antiqua" pitchFamily="18" charset="0"/>
              </a:rPr>
              <a:t> for growing bacilli</a:t>
            </a:r>
          </a:p>
          <a:p>
            <a:pPr algn="just">
              <a:buNone/>
            </a:pPr>
            <a:r>
              <a:rPr lang="en-US" b="1" dirty="0" smtClean="0">
                <a:latin typeface="Book Antiqua" pitchFamily="18" charset="0"/>
              </a:rPr>
              <a:t>-A</a:t>
            </a:r>
            <a:r>
              <a:rPr lang="en-US" dirty="0" smtClean="0"/>
              <a:t>ctive </a:t>
            </a:r>
            <a:r>
              <a:rPr lang="en-US" dirty="0"/>
              <a:t>against both intracellular and extracellular </a:t>
            </a:r>
            <a:r>
              <a:rPr lang="en-US" dirty="0" smtClean="0"/>
              <a:t>bacilli</a:t>
            </a:r>
          </a:p>
          <a:p>
            <a:pPr algn="just">
              <a:buNone/>
            </a:pPr>
            <a:r>
              <a:rPr lang="en-US" dirty="0" smtClean="0">
                <a:solidFill>
                  <a:schemeClr val="tx1"/>
                </a:solidFill>
                <a:latin typeface="Book Antiqua" pitchFamily="18" charset="0"/>
              </a:rPr>
              <a:t>-</a:t>
            </a:r>
            <a:r>
              <a:rPr lang="en-US" dirty="0"/>
              <a:t>A</a:t>
            </a:r>
            <a:r>
              <a:rPr lang="en-US" dirty="0" smtClean="0"/>
              <a:t>lso </a:t>
            </a:r>
            <a:r>
              <a:rPr lang="en-US" dirty="0"/>
              <a:t>used for chemoprophylaxis of </a:t>
            </a:r>
            <a:r>
              <a:rPr lang="en-US" dirty="0" smtClean="0"/>
              <a:t>tuberculosis</a:t>
            </a:r>
          </a:p>
          <a:p>
            <a:pPr algn="just">
              <a:buNone/>
            </a:pPr>
            <a:endParaRPr lang="en-US" dirty="0">
              <a:solidFill>
                <a:schemeClr val="tx1"/>
              </a:solidFill>
              <a:latin typeface="Book Antiqua" pitchFamily="18" charset="0"/>
            </a:endParaRPr>
          </a:p>
          <a:p>
            <a:r>
              <a:rPr lang="en-US" b="1" dirty="0"/>
              <a:t>Mechanism of action</a:t>
            </a:r>
          </a:p>
          <a:p>
            <a:pPr marL="0" indent="0">
              <a:buNone/>
            </a:pPr>
            <a:r>
              <a:rPr lang="en-US" dirty="0"/>
              <a:t>Isoniazid inhibits the biosynthesis of </a:t>
            </a:r>
            <a:r>
              <a:rPr lang="en-US" dirty="0" err="1"/>
              <a:t>mycolic</a:t>
            </a:r>
            <a:r>
              <a:rPr lang="en-US" dirty="0"/>
              <a:t> acids, which are essential constituents of the </a:t>
            </a:r>
            <a:r>
              <a:rPr lang="en-US" dirty="0" smtClean="0"/>
              <a:t>mycobacterial cell wall</a:t>
            </a:r>
            <a:endParaRPr lang="en-US" dirty="0" smtClean="0">
              <a:solidFill>
                <a:schemeClr val="tx1"/>
              </a:solidFill>
              <a:latin typeface="Book Antiqua" pitchFamily="18" charset="0"/>
            </a:endParaRPr>
          </a:p>
          <a:p>
            <a:pPr algn="just"/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sz="4000" b="1" dirty="0" smtClean="0">
                <a:solidFill>
                  <a:schemeClr val="bg1"/>
                </a:solidFill>
                <a:latin typeface="Garamond" pitchFamily="18" charset="0"/>
              </a:rPr>
              <a:t>ISONIAZID [H]:</a:t>
            </a:r>
            <a:endParaRPr lang="en-US" sz="4000" b="1" dirty="0">
              <a:solidFill>
                <a:schemeClr val="bg1"/>
              </a:solidFill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533400"/>
            <a:ext cx="8991600" cy="60960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Isoniazid (</a:t>
            </a:r>
            <a:r>
              <a:rPr lang="en-US" dirty="0" err="1"/>
              <a:t>Prodrug</a:t>
            </a:r>
            <a:r>
              <a:rPr lang="en-US" dirty="0"/>
              <a:t>) </a:t>
            </a:r>
            <a:r>
              <a:rPr lang="en-US" dirty="0" smtClean="0"/>
              <a:t>in mycobacteria 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Converted </a:t>
            </a:r>
            <a:r>
              <a:rPr lang="en-US" dirty="0"/>
              <a:t>to</a:t>
            </a:r>
          </a:p>
          <a:p>
            <a:pPr marL="0" indent="0">
              <a:buNone/>
            </a:pPr>
            <a:r>
              <a:rPr lang="en-US" dirty="0"/>
              <a:t>active </a:t>
            </a:r>
            <a:r>
              <a:rPr lang="en-US" dirty="0" err="1" smtClean="0"/>
              <a:t>form</a:t>
            </a:r>
            <a:r>
              <a:rPr lang="en-US" dirty="0" err="1" smtClean="0">
                <a:sym typeface="Wingdings" pitchFamily="2" charset="2"/>
              </a:rPr>
              <a:t></a:t>
            </a:r>
            <a:r>
              <a:rPr lang="en-US" dirty="0" err="1" smtClean="0"/>
              <a:t>Inhibits</a:t>
            </a:r>
            <a:r>
              <a:rPr lang="en-US" dirty="0" smtClean="0"/>
              <a:t> the synthesis of </a:t>
            </a:r>
            <a:r>
              <a:rPr lang="en-US" dirty="0" err="1" smtClean="0"/>
              <a:t>mycolic</a:t>
            </a:r>
            <a:r>
              <a:rPr lang="en-US" dirty="0" smtClean="0"/>
              <a:t> </a:t>
            </a:r>
            <a:r>
              <a:rPr lang="en-US" dirty="0"/>
              <a:t>acid</a:t>
            </a:r>
          </a:p>
          <a:p>
            <a:pPr marL="0" indent="0">
              <a:buNone/>
            </a:pPr>
            <a:r>
              <a:rPr lang="en-US" dirty="0"/>
              <a:t>(component </a:t>
            </a:r>
            <a:r>
              <a:rPr lang="en-US" dirty="0" smtClean="0"/>
              <a:t>of mycobacterial</a:t>
            </a:r>
            <a:r>
              <a:rPr lang="en-US" dirty="0"/>
              <a:t> </a:t>
            </a:r>
            <a:r>
              <a:rPr lang="en-US" dirty="0" smtClean="0"/>
              <a:t>cell wall)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Death </a:t>
            </a:r>
            <a:r>
              <a:rPr lang="en-US" dirty="0"/>
              <a:t>of </a:t>
            </a:r>
            <a:r>
              <a:rPr lang="en-US" dirty="0" smtClean="0"/>
              <a:t>bacteria (</a:t>
            </a:r>
            <a:r>
              <a:rPr lang="en-US" dirty="0" err="1" smtClean="0"/>
              <a:t>Tuberculocidal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PK:-</a:t>
            </a:r>
            <a:r>
              <a:rPr lang="en-US" dirty="0"/>
              <a:t>It is metabolized by acetylation and the metabolites</a:t>
            </a:r>
          </a:p>
          <a:p>
            <a:pPr marL="0" indent="0">
              <a:buNone/>
            </a:pPr>
            <a:r>
              <a:rPr lang="en-US" dirty="0"/>
              <a:t>are excreted in urine. 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Rate </a:t>
            </a:r>
            <a:r>
              <a:rPr lang="en-US" dirty="0"/>
              <a:t>of acetylation of INH is under genetic control resulting in either </a:t>
            </a:r>
            <a:r>
              <a:rPr lang="en-US" dirty="0" smtClean="0"/>
              <a:t>rapid or </a:t>
            </a:r>
            <a:r>
              <a:rPr lang="en-US" dirty="0"/>
              <a:t>slow </a:t>
            </a:r>
            <a:r>
              <a:rPr lang="en-US" dirty="0" err="1" smtClean="0"/>
              <a:t>acetylators</a:t>
            </a:r>
            <a:endParaRPr lang="en-US" dirty="0"/>
          </a:p>
          <a:p>
            <a:pPr>
              <a:buFontTx/>
              <a:buChar char="-"/>
            </a:pPr>
            <a:r>
              <a:rPr lang="en-US" dirty="0" smtClean="0"/>
              <a:t>Rapid </a:t>
            </a:r>
            <a:r>
              <a:rPr lang="en-US" dirty="0" err="1" smtClean="0"/>
              <a:t>acetylators</a:t>
            </a:r>
            <a:r>
              <a:rPr lang="en-US" dirty="0" smtClean="0"/>
              <a:t>:- increase </a:t>
            </a:r>
            <a:r>
              <a:rPr lang="en-US" dirty="0" err="1" smtClean="0"/>
              <a:t>metablism</a:t>
            </a:r>
            <a:r>
              <a:rPr lang="en-US" dirty="0" err="1" smtClean="0">
                <a:sym typeface="Wingdings" pitchFamily="2" charset="2"/>
              </a:rPr>
              <a:t>decreased</a:t>
            </a:r>
            <a:r>
              <a:rPr lang="en-US" dirty="0" smtClean="0">
                <a:sym typeface="Wingdings" pitchFamily="2" charset="2"/>
              </a:rPr>
              <a:t> action</a:t>
            </a:r>
          </a:p>
          <a:p>
            <a:pPr>
              <a:buFontTx/>
              <a:buChar char="-"/>
            </a:pPr>
            <a:r>
              <a:rPr lang="en-US" dirty="0"/>
              <a:t>(30–40% of Indians) t½ of INH 1 hr.</a:t>
            </a:r>
            <a:endParaRPr lang="en-US" dirty="0" smtClean="0">
              <a:sym typeface="Wingdings" pitchFamily="2" charset="2"/>
            </a:endParaRPr>
          </a:p>
          <a:p>
            <a:pPr>
              <a:buFontTx/>
              <a:buChar char="-"/>
            </a:pPr>
            <a:r>
              <a:rPr lang="en-US" dirty="0" smtClean="0">
                <a:sym typeface="Wingdings" pitchFamily="2" charset="2"/>
              </a:rPr>
              <a:t>Slow </a:t>
            </a:r>
            <a:r>
              <a:rPr lang="en-US" dirty="0" err="1" smtClean="0">
                <a:sym typeface="Wingdings" pitchFamily="2" charset="2"/>
              </a:rPr>
              <a:t>acetylators</a:t>
            </a:r>
            <a:r>
              <a:rPr lang="en-US" dirty="0" smtClean="0">
                <a:sym typeface="Wingdings" pitchFamily="2" charset="2"/>
              </a:rPr>
              <a:t>:-</a:t>
            </a:r>
            <a:r>
              <a:rPr lang="en-US" dirty="0"/>
              <a:t> (60–70% of Indians) t½ of INH 3 hr.</a:t>
            </a:r>
            <a:endParaRPr lang="en-US" dirty="0" smtClean="0">
              <a:sym typeface="Wingdings" pitchFamily="2" charset="2"/>
            </a:endParaRPr>
          </a:p>
          <a:p>
            <a:pPr>
              <a:buFontTx/>
              <a:buChar char="-"/>
            </a:pPr>
            <a:r>
              <a:rPr lang="en-US" dirty="0" smtClean="0">
                <a:sym typeface="Wingdings" pitchFamily="2" charset="2"/>
              </a:rPr>
              <a:t> slow </a:t>
            </a:r>
            <a:r>
              <a:rPr lang="en-US" dirty="0" err="1" smtClean="0">
                <a:sym typeface="Wingdings" pitchFamily="2" charset="2"/>
              </a:rPr>
              <a:t>metabolismToxicity</a:t>
            </a:r>
            <a:r>
              <a:rPr lang="en-US" dirty="0" smtClean="0">
                <a:sym typeface="Wingdings" pitchFamily="2" charset="2"/>
              </a:rPr>
              <a:t> !!!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Acetylator</a:t>
            </a:r>
            <a:r>
              <a:rPr lang="en-US" dirty="0" smtClean="0"/>
              <a:t> </a:t>
            </a:r>
            <a:r>
              <a:rPr lang="en-US" dirty="0"/>
              <a:t>status does not matter if INH is </a:t>
            </a:r>
            <a:r>
              <a:rPr lang="en-US" dirty="0" smtClean="0"/>
              <a:t>taken daily</a:t>
            </a:r>
            <a:r>
              <a:rPr lang="en-US" dirty="0"/>
              <a:t>, but biweekly regimens are less </a:t>
            </a:r>
            <a:r>
              <a:rPr lang="en-US" dirty="0" smtClean="0"/>
              <a:t>effective in </a:t>
            </a:r>
            <a:r>
              <a:rPr lang="en-US" dirty="0"/>
              <a:t>fast </a:t>
            </a:r>
            <a:r>
              <a:rPr lang="en-US" dirty="0" err="1"/>
              <a:t>acetylators</a:t>
            </a:r>
            <a:r>
              <a:rPr lang="en-US" dirty="0"/>
              <a:t>. Isoniazid induced </a:t>
            </a:r>
            <a:r>
              <a:rPr lang="en-US" dirty="0" smtClean="0"/>
              <a:t>peripheral neuritis </a:t>
            </a:r>
            <a:r>
              <a:rPr lang="en-US" dirty="0"/>
              <a:t>is more common in slow </a:t>
            </a:r>
            <a:r>
              <a:rPr lang="en-US" dirty="0" err="1"/>
              <a:t>acetylators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52400"/>
            <a:ext cx="8686800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MOA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1752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52400"/>
            <a:ext cx="8534400" cy="6553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/>
              <a:t>ADR:-</a:t>
            </a:r>
          </a:p>
          <a:p>
            <a:pPr marL="0" indent="0">
              <a:buNone/>
            </a:pPr>
            <a:r>
              <a:rPr lang="en-US" sz="2400" dirty="0" smtClean="0"/>
              <a:t>1</a:t>
            </a:r>
            <a:r>
              <a:rPr lang="en-US" sz="2400" dirty="0"/>
              <a:t>. </a:t>
            </a:r>
            <a:r>
              <a:rPr lang="en-US" sz="2400" b="1" i="1" dirty="0"/>
              <a:t>Hepatotoxicity</a:t>
            </a:r>
            <a:r>
              <a:rPr lang="en-US" sz="2400" b="1" dirty="0"/>
              <a:t>: </a:t>
            </a:r>
            <a:r>
              <a:rPr lang="en-US" sz="2400" dirty="0"/>
              <a:t>M</a:t>
            </a:r>
            <a:r>
              <a:rPr lang="en-US" sz="2400" dirty="0" smtClean="0"/>
              <a:t>ore </a:t>
            </a:r>
            <a:r>
              <a:rPr lang="en-US" sz="2400" dirty="0"/>
              <a:t>in chronic alcoholics, older people and </a:t>
            </a:r>
            <a:r>
              <a:rPr lang="en-US" sz="2400" dirty="0" smtClean="0"/>
              <a:t>rapid </a:t>
            </a:r>
            <a:r>
              <a:rPr lang="en-US" sz="2400" dirty="0" err="1" smtClean="0"/>
              <a:t>acetylators</a:t>
            </a:r>
            <a:r>
              <a:rPr lang="en-US" sz="2400" dirty="0" smtClean="0"/>
              <a:t> (reversible)  </a:t>
            </a:r>
            <a:r>
              <a:rPr lang="en-US" sz="2400" dirty="0"/>
              <a:t>Patients receiving INH should </a:t>
            </a:r>
            <a:r>
              <a:rPr lang="en-US" sz="2400" dirty="0" smtClean="0"/>
              <a:t>be monitored </a:t>
            </a:r>
            <a:r>
              <a:rPr lang="en-US" sz="2400" dirty="0"/>
              <a:t>for symptoms like anorexia, nausea, vomiting, jaundice, etc.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2</a:t>
            </a:r>
            <a:r>
              <a:rPr lang="en-US" sz="2400" dirty="0"/>
              <a:t>. </a:t>
            </a:r>
            <a:r>
              <a:rPr lang="en-US" sz="2400" b="1" i="1" dirty="0"/>
              <a:t>Peripheral neuritis</a:t>
            </a:r>
            <a:r>
              <a:rPr lang="en-US" sz="2400" b="1" dirty="0"/>
              <a:t>: </a:t>
            </a:r>
            <a:r>
              <a:rPr lang="en-US" sz="2400" dirty="0"/>
              <a:t>It is a dose-related toxicity</a:t>
            </a:r>
            <a:r>
              <a:rPr lang="en-US" sz="2400" b="1" dirty="0">
                <a:solidFill>
                  <a:schemeClr val="bg1"/>
                </a:solidFill>
              </a:rPr>
              <a:t>. INH is structurally similar to </a:t>
            </a:r>
            <a:r>
              <a:rPr lang="en-US" sz="2400" b="1" dirty="0" smtClean="0">
                <a:solidFill>
                  <a:schemeClr val="bg1"/>
                </a:solidFill>
              </a:rPr>
              <a:t>pyridoxine</a:t>
            </a:r>
            <a:r>
              <a:rPr lang="en-US" sz="2400" b="1" dirty="0" smtClean="0">
                <a:solidFill>
                  <a:schemeClr val="bg1"/>
                </a:solidFill>
                <a:sym typeface="Wingdings" pitchFamily="2" charset="2"/>
              </a:rPr>
              <a:t></a:t>
            </a:r>
            <a:r>
              <a:rPr lang="en-US" sz="2400" b="1" dirty="0" smtClean="0">
                <a:solidFill>
                  <a:schemeClr val="bg1"/>
                </a:solidFill>
              </a:rPr>
              <a:t> competitively </a:t>
            </a:r>
            <a:r>
              <a:rPr lang="en-US" sz="2400" b="1" dirty="0">
                <a:solidFill>
                  <a:schemeClr val="bg1"/>
                </a:solidFill>
              </a:rPr>
              <a:t>interferes with utilization of </a:t>
            </a:r>
            <a:r>
              <a:rPr lang="en-US" sz="2400" b="1" dirty="0" smtClean="0">
                <a:solidFill>
                  <a:schemeClr val="bg1"/>
                </a:solidFill>
              </a:rPr>
              <a:t>pyridoxine &amp; promotes its the excretion.</a:t>
            </a:r>
            <a:endParaRPr lang="en-US" sz="24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400" dirty="0"/>
              <a:t>Peripheral neuritis is </a:t>
            </a:r>
            <a:r>
              <a:rPr lang="en-US" sz="2400" b="1" dirty="0">
                <a:solidFill>
                  <a:schemeClr val="bg1"/>
                </a:solidFill>
              </a:rPr>
              <a:t>more common in slow </a:t>
            </a:r>
            <a:r>
              <a:rPr lang="en-US" sz="2400" b="1" dirty="0" err="1">
                <a:solidFill>
                  <a:schemeClr val="bg1"/>
                </a:solidFill>
              </a:rPr>
              <a:t>acetylators</a:t>
            </a:r>
            <a:r>
              <a:rPr lang="en-US" sz="2400" dirty="0"/>
              <a:t>. 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T/t :- Pyridoxine </a:t>
            </a:r>
            <a:r>
              <a:rPr lang="en-US" sz="2400" b="1" dirty="0">
                <a:solidFill>
                  <a:schemeClr val="bg1"/>
                </a:solidFill>
              </a:rPr>
              <a:t>10 mg/day </a:t>
            </a:r>
            <a:r>
              <a:rPr lang="en-US" sz="2400" dirty="0"/>
              <a:t>is routinely </a:t>
            </a:r>
            <a:r>
              <a:rPr lang="en-US" sz="2400" dirty="0" smtClean="0"/>
              <a:t>given along </a:t>
            </a:r>
            <a:r>
              <a:rPr lang="en-US" sz="2400" dirty="0"/>
              <a:t>with INH to reduce the risk of peripheral </a:t>
            </a:r>
            <a:r>
              <a:rPr lang="en-US" sz="2400" dirty="0" smtClean="0"/>
              <a:t>neuritis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INH </a:t>
            </a:r>
            <a:r>
              <a:rPr lang="en-US" sz="2400" dirty="0"/>
              <a:t>neurotoxicity is treated </a:t>
            </a:r>
            <a:r>
              <a:rPr lang="en-US" sz="2400" dirty="0" smtClean="0"/>
              <a:t>by pyridoxine </a:t>
            </a:r>
            <a:r>
              <a:rPr lang="en-US" sz="2400" b="1" dirty="0">
                <a:solidFill>
                  <a:schemeClr val="bg1"/>
                </a:solidFill>
              </a:rPr>
              <a:t>100 mg/day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866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/>
              <a:t>3. Other side effects are fever, skin rashes, arthralgia, </a:t>
            </a:r>
            <a:r>
              <a:rPr lang="en-US" sz="2800" dirty="0" err="1"/>
              <a:t>anaemia</a:t>
            </a:r>
            <a:r>
              <a:rPr lang="en-US" sz="2800" dirty="0"/>
              <a:t>, GI disturbances, psychosis and rarely</a:t>
            </a:r>
          </a:p>
          <a:p>
            <a:pPr marL="0" indent="0">
              <a:buNone/>
            </a:pPr>
            <a:r>
              <a:rPr lang="en-US" sz="2800" dirty="0"/>
              <a:t>convulsions.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*Isoniazid </a:t>
            </a:r>
            <a:r>
              <a:rPr lang="en-US" sz="2800" dirty="0"/>
              <a:t>inhibits the metabolism of phenytoin, carbamazepine, warfarin, etc.  increases the plasma levels of these drugs  may result in toxicity.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764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371600"/>
            <a:ext cx="8839200" cy="53340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R</a:t>
            </a:r>
            <a:r>
              <a:rPr lang="en-US" dirty="0" smtClean="0"/>
              <a:t>apidly </a:t>
            </a:r>
            <a:r>
              <a:rPr lang="en-US" dirty="0"/>
              <a:t>kills </a:t>
            </a:r>
            <a:r>
              <a:rPr lang="en-US" dirty="0" smtClean="0"/>
              <a:t>intracellular and </a:t>
            </a:r>
            <a:r>
              <a:rPr lang="en-US" dirty="0"/>
              <a:t>extracellular bacilli including </a:t>
            </a:r>
            <a:r>
              <a:rPr lang="en-US" b="1" dirty="0" err="1">
                <a:solidFill>
                  <a:srgbClr val="FF0000"/>
                </a:solidFill>
              </a:rPr>
              <a:t>spurters</a:t>
            </a:r>
            <a:r>
              <a:rPr lang="en-US" dirty="0"/>
              <a:t> (those residing in </a:t>
            </a:r>
            <a:r>
              <a:rPr lang="en-US" dirty="0" err="1"/>
              <a:t>caseous</a:t>
            </a:r>
            <a:r>
              <a:rPr lang="en-US" dirty="0"/>
              <a:t> </a:t>
            </a:r>
            <a:r>
              <a:rPr lang="en-US" dirty="0" smtClean="0"/>
              <a:t>lesion)</a:t>
            </a:r>
          </a:p>
          <a:p>
            <a:pPr marL="0" indent="0">
              <a:buNone/>
            </a:pPr>
            <a:r>
              <a:rPr lang="en-US" dirty="0" smtClean="0"/>
              <a:t>-Only </a:t>
            </a:r>
            <a:r>
              <a:rPr lang="en-US" dirty="0"/>
              <a:t>agent </a:t>
            </a:r>
            <a:r>
              <a:rPr lang="en-US" dirty="0" smtClean="0"/>
              <a:t>that can </a:t>
            </a:r>
            <a:r>
              <a:rPr lang="en-US" dirty="0"/>
              <a:t>act on </a:t>
            </a:r>
            <a:r>
              <a:rPr lang="en-US" b="1" dirty="0">
                <a:solidFill>
                  <a:srgbClr val="FF0000"/>
                </a:solidFill>
              </a:rPr>
              <a:t>all types of bacillary </a:t>
            </a:r>
            <a:r>
              <a:rPr lang="en-US" dirty="0"/>
              <a:t>subpopulations; hence rifampin is called </a:t>
            </a:r>
            <a:r>
              <a:rPr lang="en-US" b="1" dirty="0">
                <a:solidFill>
                  <a:srgbClr val="FF0000"/>
                </a:solidFill>
              </a:rPr>
              <a:t>sterilizing </a:t>
            </a:r>
            <a:r>
              <a:rPr lang="en-US" b="1" dirty="0" smtClean="0">
                <a:solidFill>
                  <a:srgbClr val="FF0000"/>
                </a:solidFill>
              </a:rPr>
              <a:t>agent</a:t>
            </a:r>
          </a:p>
          <a:p>
            <a:pPr marL="0" indent="0">
              <a:buNone/>
            </a:pPr>
            <a:endParaRPr lang="en-US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/>
              <a:t>B</a:t>
            </a:r>
            <a:r>
              <a:rPr lang="en-US" dirty="0" smtClean="0"/>
              <a:t>actericidal </a:t>
            </a:r>
            <a:r>
              <a:rPr lang="en-US" dirty="0"/>
              <a:t>effect </a:t>
            </a:r>
            <a:r>
              <a:rPr lang="en-US" dirty="0" smtClean="0"/>
              <a:t>against-  </a:t>
            </a:r>
            <a:r>
              <a:rPr lang="en-US" dirty="0"/>
              <a:t>mycobacteria, </a:t>
            </a:r>
            <a:r>
              <a:rPr lang="en-US" i="1" dirty="0"/>
              <a:t>N. </a:t>
            </a:r>
            <a:r>
              <a:rPr lang="en-US" i="1" dirty="0" err="1"/>
              <a:t>meningitidis</a:t>
            </a:r>
            <a:r>
              <a:rPr lang="en-US" i="1" dirty="0"/>
              <a:t>, H. </a:t>
            </a:r>
            <a:r>
              <a:rPr lang="en-US" i="1" dirty="0" err="1"/>
              <a:t>infl</a:t>
            </a:r>
            <a:r>
              <a:rPr lang="en-US" i="1" dirty="0"/>
              <a:t> </a:t>
            </a:r>
            <a:r>
              <a:rPr lang="en-US" i="1" dirty="0" err="1"/>
              <a:t>uenzae</a:t>
            </a:r>
            <a:r>
              <a:rPr lang="en-US" i="1" dirty="0"/>
              <a:t>, S. </a:t>
            </a:r>
            <a:r>
              <a:rPr lang="en-US" i="1" dirty="0" err="1"/>
              <a:t>aureus</a:t>
            </a:r>
            <a:r>
              <a:rPr lang="en-US" i="1" dirty="0"/>
              <a:t>, E. coli, Pseudomonas, </a:t>
            </a:r>
            <a:r>
              <a:rPr lang="en-US" dirty="0" err="1"/>
              <a:t>etc</a:t>
            </a:r>
            <a:endParaRPr lang="en-US" dirty="0"/>
          </a:p>
          <a:p>
            <a:pPr marL="0" indent="0">
              <a:buNone/>
            </a:pPr>
            <a:endParaRPr lang="en-US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Mechanism of action</a:t>
            </a:r>
          </a:p>
          <a:p>
            <a:pPr marL="0" indent="0">
              <a:buNone/>
            </a:pPr>
            <a:r>
              <a:rPr lang="en-US" dirty="0"/>
              <a:t>Rifampin binds to bacterial DNA-dependent RNA polymerase and inhibits RNA synthesis.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Rifampicin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326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228600"/>
            <a:ext cx="8534400" cy="65532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Pharmacokinetics</a:t>
            </a:r>
          </a:p>
          <a:p>
            <a:pPr marL="0" indent="0">
              <a:buNone/>
            </a:pPr>
            <a:r>
              <a:rPr lang="en-US" dirty="0" smtClean="0"/>
              <a:t>-Presence </a:t>
            </a:r>
            <a:r>
              <a:rPr lang="en-US" dirty="0"/>
              <a:t>of food reduces its absorption;</a:t>
            </a:r>
          </a:p>
          <a:p>
            <a:pPr marL="0" indent="0">
              <a:buNone/>
            </a:pPr>
            <a:r>
              <a:rPr lang="en-US" dirty="0" smtClean="0"/>
              <a:t>-The </a:t>
            </a:r>
            <a:r>
              <a:rPr lang="en-US" dirty="0"/>
              <a:t>active </a:t>
            </a:r>
            <a:r>
              <a:rPr lang="en-US" dirty="0" err="1"/>
              <a:t>deacetylated</a:t>
            </a:r>
            <a:r>
              <a:rPr lang="en-US" dirty="0"/>
              <a:t> </a:t>
            </a:r>
            <a:r>
              <a:rPr lang="en-US" dirty="0" smtClean="0"/>
              <a:t>form is </a:t>
            </a:r>
            <a:r>
              <a:rPr lang="en-US" dirty="0"/>
              <a:t>excreted in bile and undergoes </a:t>
            </a:r>
            <a:r>
              <a:rPr lang="en-US" b="1" dirty="0" err="1">
                <a:solidFill>
                  <a:srgbClr val="FF0000"/>
                </a:solidFill>
              </a:rPr>
              <a:t>enterohepatic</a:t>
            </a:r>
            <a:r>
              <a:rPr lang="en-US" b="1" dirty="0">
                <a:solidFill>
                  <a:srgbClr val="FF0000"/>
                </a:solidFill>
              </a:rPr>
              <a:t> recycling.</a:t>
            </a:r>
            <a:r>
              <a:rPr lang="en-US" dirty="0"/>
              <a:t> The rest of the drug is excreted in urine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b="1" i="1" dirty="0" smtClean="0"/>
          </a:p>
          <a:p>
            <a:pPr marL="0" indent="0">
              <a:buNone/>
            </a:pPr>
            <a:r>
              <a:rPr lang="en-US" b="1" i="1" dirty="0" smtClean="0"/>
              <a:t>Interactions:- </a:t>
            </a:r>
            <a:r>
              <a:rPr lang="en-US" dirty="0"/>
              <a:t>Rifampin is a </a:t>
            </a:r>
            <a:r>
              <a:rPr lang="en-US" b="1" dirty="0" smtClean="0">
                <a:solidFill>
                  <a:srgbClr val="FF0000"/>
                </a:solidFill>
              </a:rPr>
              <a:t>microsomal enzyme inducer,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-Enhances its </a:t>
            </a:r>
            <a:r>
              <a:rPr lang="en-US" b="1" dirty="0">
                <a:solidFill>
                  <a:srgbClr val="FF0000"/>
                </a:solidFill>
              </a:rPr>
              <a:t>own </a:t>
            </a:r>
            <a:r>
              <a:rPr lang="en-US" b="1" dirty="0" smtClean="0">
                <a:solidFill>
                  <a:srgbClr val="FF0000"/>
                </a:solidFill>
              </a:rPr>
              <a:t>metabolism </a:t>
            </a:r>
            <a:r>
              <a:rPr lang="en-US" dirty="0" smtClean="0"/>
              <a:t>+ warfarin, oral </a:t>
            </a:r>
            <a:r>
              <a:rPr lang="en-US" dirty="0"/>
              <a:t>contraceptives, corticosteroids, </a:t>
            </a:r>
            <a:r>
              <a:rPr lang="en-US" dirty="0" smtClean="0"/>
              <a:t>sulfonylureas, steroids</a:t>
            </a:r>
            <a:r>
              <a:rPr lang="en-US" dirty="0"/>
              <a:t>, HIV protease </a:t>
            </a:r>
            <a:r>
              <a:rPr lang="en-US" dirty="0" smtClean="0"/>
              <a:t>inhibitors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-</a:t>
            </a:r>
            <a:r>
              <a:rPr lang="en-US" b="1" dirty="0" smtClean="0">
                <a:solidFill>
                  <a:srgbClr val="FF0000"/>
                </a:solidFill>
              </a:rPr>
              <a:t>Contraceptive </a:t>
            </a:r>
            <a:r>
              <a:rPr lang="en-US" b="1" dirty="0">
                <a:solidFill>
                  <a:srgbClr val="FF0000"/>
                </a:solidFill>
              </a:rPr>
              <a:t>failures </a:t>
            </a:r>
            <a:r>
              <a:rPr lang="en-US" dirty="0"/>
              <a:t>have occurred. It </a:t>
            </a:r>
            <a:r>
              <a:rPr lang="en-US" dirty="0" smtClean="0"/>
              <a:t>is advisable </a:t>
            </a:r>
            <a:r>
              <a:rPr lang="en-US" dirty="0"/>
              <a:t>to switch over to an oral </a:t>
            </a:r>
            <a:r>
              <a:rPr lang="en-US" dirty="0" smtClean="0"/>
              <a:t>contraceptive containing </a:t>
            </a:r>
            <a:r>
              <a:rPr lang="en-US" dirty="0"/>
              <a:t>higher dose (50 </a:t>
            </a:r>
            <a:r>
              <a:rPr lang="en-US" dirty="0" err="1"/>
              <a:t>μg</a:t>
            </a:r>
            <a:r>
              <a:rPr lang="en-US" dirty="0"/>
              <a:t>) of estrogen </a:t>
            </a:r>
            <a:r>
              <a:rPr lang="en-US" dirty="0" smtClean="0"/>
              <a:t>or use </a:t>
            </a:r>
            <a:r>
              <a:rPr lang="en-US" dirty="0"/>
              <a:t>alternative method of contraception.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306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Uses</a:t>
            </a:r>
          </a:p>
          <a:p>
            <a:pPr marL="0" indent="0">
              <a:buNone/>
            </a:pPr>
            <a:r>
              <a:rPr lang="en-US" b="1" i="1" dirty="0"/>
              <a:t>1. Tuberculosis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2. </a:t>
            </a:r>
            <a:r>
              <a:rPr lang="en-US" b="1" i="1" dirty="0"/>
              <a:t>Leprosy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3</a:t>
            </a:r>
            <a:r>
              <a:rPr lang="en-US" dirty="0" smtClean="0"/>
              <a:t>. </a:t>
            </a:r>
            <a:r>
              <a:rPr lang="en-US" dirty="0"/>
              <a:t>Prophylaxis of </a:t>
            </a:r>
            <a:r>
              <a:rPr lang="en-US" i="1" dirty="0"/>
              <a:t>Meningococcal </a:t>
            </a:r>
            <a:r>
              <a:rPr lang="en-US" dirty="0"/>
              <a:t>and </a:t>
            </a:r>
            <a:r>
              <a:rPr lang="en-US" i="1" dirty="0" smtClean="0"/>
              <a:t>H. </a:t>
            </a:r>
            <a:r>
              <a:rPr lang="en-US" i="1" dirty="0" err="1" smtClean="0"/>
              <a:t>influenzae</a:t>
            </a:r>
            <a:r>
              <a:rPr lang="en-US" i="1" dirty="0" smtClean="0"/>
              <a:t> </a:t>
            </a:r>
            <a:r>
              <a:rPr lang="en-US" dirty="0"/>
              <a:t>meningitis and carrier state.</a:t>
            </a:r>
          </a:p>
          <a:p>
            <a:pPr marL="0" indent="0">
              <a:buNone/>
            </a:pPr>
            <a:r>
              <a:rPr lang="en-US" dirty="0"/>
              <a:t>4</a:t>
            </a:r>
            <a:r>
              <a:rPr lang="en-US" dirty="0" smtClean="0"/>
              <a:t>. </a:t>
            </a:r>
            <a:r>
              <a:rPr lang="en-US" dirty="0"/>
              <a:t>Second/third choice drug for </a:t>
            </a:r>
            <a:r>
              <a:rPr lang="en-US" dirty="0" err="1" smtClean="0"/>
              <a:t>MRSA,diphtheroids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i="1" dirty="0"/>
              <a:t>Legionella </a:t>
            </a:r>
            <a:r>
              <a:rPr lang="en-US" dirty="0"/>
              <a:t>infections.</a:t>
            </a:r>
          </a:p>
          <a:p>
            <a:pPr marL="0" indent="0">
              <a:buNone/>
            </a:pPr>
            <a:r>
              <a:rPr lang="en-US" dirty="0"/>
              <a:t>5</a:t>
            </a:r>
            <a:r>
              <a:rPr lang="en-US" dirty="0" smtClean="0"/>
              <a:t>. </a:t>
            </a:r>
            <a:r>
              <a:rPr lang="en-US" dirty="0"/>
              <a:t>Combination of doxycycline and rifampin </a:t>
            </a:r>
            <a:r>
              <a:rPr lang="en-US" dirty="0" smtClean="0"/>
              <a:t>is the </a:t>
            </a:r>
            <a:r>
              <a:rPr lang="en-US" dirty="0"/>
              <a:t>first line therapy of brucellosis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192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228600"/>
            <a:ext cx="8534400" cy="58674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Adverse effects and drug interactions</a:t>
            </a:r>
          </a:p>
          <a:p>
            <a:pPr marL="0" indent="0">
              <a:buNone/>
            </a:pPr>
            <a:r>
              <a:rPr lang="en-US" dirty="0"/>
              <a:t>1. Hepatitis is the main adverse effect—the risk of hepatotoxicity is more in alcoholics and elderly</a:t>
            </a:r>
          </a:p>
          <a:p>
            <a:pPr marL="0" indent="0">
              <a:buNone/>
            </a:pPr>
            <a:r>
              <a:rPr lang="en-US" dirty="0"/>
              <a:t>patients.</a:t>
            </a:r>
          </a:p>
          <a:p>
            <a:pPr marL="0" indent="0">
              <a:buNone/>
            </a:pPr>
            <a:r>
              <a:rPr lang="en-US" dirty="0"/>
              <a:t>2. Flu-like syndrome with fever, chills, headache, muscle and joint pain.</a:t>
            </a:r>
          </a:p>
          <a:p>
            <a:pPr marL="0" indent="0">
              <a:buNone/>
            </a:pPr>
            <a:r>
              <a:rPr lang="en-US" dirty="0"/>
              <a:t>3. GI disturbances such as nausea, vomiting and abdominal discomfort.</a:t>
            </a:r>
          </a:p>
          <a:p>
            <a:pPr marL="0" indent="0">
              <a:buNone/>
            </a:pPr>
            <a:r>
              <a:rPr lang="en-US" dirty="0"/>
              <a:t>4. Skin rashes, itching and </a:t>
            </a:r>
            <a:r>
              <a:rPr lang="en-US" dirty="0" smtClean="0"/>
              <a:t>flushing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*</a:t>
            </a:r>
            <a:r>
              <a:rPr lang="en-US" dirty="0">
                <a:solidFill>
                  <a:srgbClr val="FF0000"/>
                </a:solidFill>
              </a:rPr>
              <a:t>Urine and secretions may become orange-red—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but this is harmless</a:t>
            </a:r>
            <a:r>
              <a:rPr lang="en-US" dirty="0"/>
              <a:t>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606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295400"/>
            <a:ext cx="8458200" cy="48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-It </a:t>
            </a:r>
            <a:r>
              <a:rPr lang="en-US" dirty="0"/>
              <a:t>is active in acidic pH—effective </a:t>
            </a:r>
            <a:r>
              <a:rPr lang="en-US" dirty="0" smtClean="0"/>
              <a:t>against </a:t>
            </a:r>
            <a:r>
              <a:rPr lang="en-US" dirty="0" smtClean="0">
                <a:solidFill>
                  <a:srgbClr val="FF0000"/>
                </a:solidFill>
              </a:rPr>
              <a:t>intracellular </a:t>
            </a:r>
            <a:r>
              <a:rPr lang="en-US" dirty="0">
                <a:solidFill>
                  <a:srgbClr val="FF0000"/>
                </a:solidFill>
              </a:rPr>
              <a:t>bacilli</a:t>
            </a:r>
            <a:r>
              <a:rPr lang="en-US" dirty="0"/>
              <a:t> (has sterilizing </a:t>
            </a:r>
            <a:r>
              <a:rPr lang="en-US" dirty="0" smtClean="0"/>
              <a:t>activity) (</a:t>
            </a:r>
            <a:r>
              <a:rPr lang="en-US" dirty="0" err="1" smtClean="0"/>
              <a:t>tuberculocidal</a:t>
            </a:r>
            <a:r>
              <a:rPr lang="en-US" dirty="0"/>
              <a:t>)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-Like </a:t>
            </a:r>
            <a:r>
              <a:rPr lang="en-US" dirty="0"/>
              <a:t>INH, </a:t>
            </a:r>
            <a:r>
              <a:rPr lang="en-US" dirty="0" smtClean="0"/>
              <a:t>pyrazinamide inhibits </a:t>
            </a:r>
            <a:r>
              <a:rPr lang="en-US" dirty="0"/>
              <a:t>mycobacterial </a:t>
            </a:r>
            <a:r>
              <a:rPr lang="en-US" dirty="0" err="1"/>
              <a:t>mycolic</a:t>
            </a:r>
            <a:r>
              <a:rPr lang="en-US" dirty="0"/>
              <a:t> acid biosynthesis but by a different mechanism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ADR:- 1. Hepatotoxicity</a:t>
            </a:r>
          </a:p>
          <a:p>
            <a:pPr marL="0" indent="0">
              <a:buNone/>
            </a:pPr>
            <a:r>
              <a:rPr lang="en-US" dirty="0" smtClean="0"/>
              <a:t>2.Impairs </a:t>
            </a:r>
            <a:r>
              <a:rPr lang="en-US" dirty="0"/>
              <a:t>the excretion of </a:t>
            </a:r>
            <a:r>
              <a:rPr lang="en-US" dirty="0" err="1"/>
              <a:t>urates</a:t>
            </a:r>
            <a:r>
              <a:rPr lang="en-US" dirty="0"/>
              <a:t> resulting in </a:t>
            </a:r>
            <a:r>
              <a:rPr lang="en-US" dirty="0" err="1">
                <a:solidFill>
                  <a:srgbClr val="FF0000"/>
                </a:solidFill>
              </a:rPr>
              <a:t>hyperuricaemia</a:t>
            </a:r>
            <a:r>
              <a:rPr lang="en-US" dirty="0"/>
              <a:t> and may also precipitate</a:t>
            </a:r>
          </a:p>
          <a:p>
            <a:pPr marL="0" indent="0">
              <a:buNone/>
            </a:pPr>
            <a:r>
              <a:rPr lang="en-US" dirty="0"/>
              <a:t>acute attacks of gout in susceptible </a:t>
            </a:r>
            <a:r>
              <a:rPr lang="en-US" dirty="0" smtClean="0"/>
              <a:t>individuals</a:t>
            </a:r>
          </a:p>
          <a:p>
            <a:pPr marL="0" indent="0">
              <a:buNone/>
            </a:pPr>
            <a:r>
              <a:rPr lang="en-US" dirty="0" smtClean="0"/>
              <a:t>3. </a:t>
            </a:r>
            <a:r>
              <a:rPr lang="en-US" dirty="0"/>
              <a:t>The other side effects are anorexia, nausea, vomiting,</a:t>
            </a:r>
          </a:p>
          <a:p>
            <a:pPr marL="0" indent="0">
              <a:buNone/>
            </a:pPr>
            <a:r>
              <a:rPr lang="en-US" dirty="0"/>
              <a:t>fever and skin rashes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>
                <a:solidFill>
                  <a:schemeClr val="bg2">
                    <a:lumMod val="75000"/>
                  </a:schemeClr>
                </a:solidFill>
              </a:rPr>
              <a:t>PYRAZINAMIDE [z]: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1360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>
                <a:latin typeface="Book Antiqua" pitchFamily="18" charset="0"/>
              </a:rPr>
              <a:t>Pyrazinamide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dirty="0" smtClean="0">
              <a:latin typeface="Book Antiqua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dirty="0" smtClean="0">
                <a:latin typeface="Book Antiqua" pitchFamily="18" charset="0"/>
              </a:rPr>
              <a:t>                         Mycobacterial Pyrazinamidase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dirty="0" smtClean="0">
              <a:latin typeface="Book Antiqua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dirty="0" smtClean="0">
                <a:latin typeface="Book Antiqua" pitchFamily="18" charset="0"/>
              </a:rPr>
              <a:t>     Pyrazinoic Acid 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dirty="0" smtClean="0">
              <a:latin typeface="Book Antiqua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dirty="0" smtClean="0">
              <a:latin typeface="Book Antiqua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dirty="0" smtClean="0">
                <a:latin typeface="Book Antiqua" pitchFamily="18" charset="0"/>
              </a:rPr>
              <a:t>   Inhibits Mycolic Acid Synthesis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dirty="0" smtClean="0">
              <a:latin typeface="Book Antiqua" pitchFamily="18" charset="0"/>
            </a:endParaRPr>
          </a:p>
          <a:p>
            <a:pPr>
              <a:lnSpc>
                <a:spcPct val="90000"/>
              </a:lnSpc>
            </a:pPr>
            <a:r>
              <a:rPr lang="en-US" dirty="0" smtClean="0">
                <a:latin typeface="Book Antiqua" pitchFamily="18" charset="0"/>
              </a:rPr>
              <a:t>Resistance due to mutation of gene  </a:t>
            </a:r>
            <a:r>
              <a:rPr lang="en-US" i="1" dirty="0" smtClean="0">
                <a:latin typeface="Book Antiqua" pitchFamily="18" charset="0"/>
              </a:rPr>
              <a:t>pncA </a:t>
            </a:r>
            <a:r>
              <a:rPr lang="en-US" dirty="0" smtClean="0">
                <a:latin typeface="Book Antiqua" pitchFamily="18" charset="0"/>
              </a:rPr>
              <a:t>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smtClean="0">
                <a:solidFill>
                  <a:schemeClr val="bg2">
                    <a:lumMod val="75000"/>
                  </a:schemeClr>
                </a:solidFill>
                <a:latin typeface="Garamond" pitchFamily="18" charset="0"/>
              </a:rPr>
              <a:t>MOA OF PYRAZINAMIDE:</a:t>
            </a:r>
            <a:endParaRPr lang="en-US" b="1" dirty="0">
              <a:solidFill>
                <a:schemeClr val="bg2">
                  <a:lumMod val="75000"/>
                </a:schemeClr>
              </a:solidFill>
              <a:latin typeface="Garamond" pitchFamily="18" charset="0"/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1447800" y="2209800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Down Arrow 5"/>
          <p:cNvSpPr/>
          <p:nvPr/>
        </p:nvSpPr>
        <p:spPr>
          <a:xfrm>
            <a:off x="1524000" y="3657600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0"/>
            <a:ext cx="8839200" cy="6858000"/>
          </a:xfrm>
        </p:spPr>
        <p:txBody>
          <a:bodyPr>
            <a:noAutofit/>
          </a:bodyPr>
          <a:lstStyle/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b="1" dirty="0" smtClean="0"/>
              <a:t>TUBERCULOSIS</a:t>
            </a:r>
            <a:endParaRPr lang="en-US" sz="2400" b="1" dirty="0"/>
          </a:p>
          <a:p>
            <a:pPr>
              <a:buNone/>
            </a:pPr>
            <a:r>
              <a:rPr lang="en-US" sz="2400" dirty="0" smtClean="0"/>
              <a:t>-Chronic granulomatous disease</a:t>
            </a:r>
          </a:p>
          <a:p>
            <a:pPr>
              <a:buNone/>
            </a:pPr>
            <a:r>
              <a:rPr lang="en-US" sz="2400" dirty="0"/>
              <a:t>-</a:t>
            </a:r>
            <a:r>
              <a:rPr lang="en-US" sz="2400" dirty="0" smtClean="0"/>
              <a:t>Major health problem in developing countries</a:t>
            </a:r>
          </a:p>
          <a:p>
            <a:pPr marL="0" indent="0">
              <a:buNone/>
            </a:pPr>
            <a:endParaRPr lang="en-US" sz="24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-In 2012, the Government of India has declared TB to be a </a:t>
            </a:r>
          </a:p>
          <a:p>
            <a:pPr marL="0" indent="0">
              <a:buNone/>
            </a:pPr>
            <a:r>
              <a:rPr lang="en-US" sz="2400" b="1" dirty="0" err="1" smtClean="0">
                <a:solidFill>
                  <a:srgbClr val="FF0000"/>
                </a:solidFill>
              </a:rPr>
              <a:t>notifiable</a:t>
            </a:r>
            <a:r>
              <a:rPr lang="en-US" sz="2400" b="1" dirty="0" smtClean="0">
                <a:solidFill>
                  <a:srgbClr val="FF0000"/>
                </a:solidFill>
              </a:rPr>
              <a:t> disease, so that any doctor who treats a TB patient, has to notify it to the </a:t>
            </a:r>
            <a:r>
              <a:rPr lang="en-US" sz="2400" b="1" dirty="0" err="1" smtClean="0">
                <a:solidFill>
                  <a:srgbClr val="FF0000"/>
                </a:solidFill>
              </a:rPr>
              <a:t>Govt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!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-In India, control and treatment of TB is covered under a National </a:t>
            </a:r>
          </a:p>
          <a:p>
            <a:pPr>
              <a:buNone/>
            </a:pPr>
            <a:r>
              <a:rPr lang="en-US" sz="2400" dirty="0" smtClean="0"/>
              <a:t>Programme which provides </a:t>
            </a:r>
            <a:r>
              <a:rPr lang="en-US" sz="2400" dirty="0" smtClean="0">
                <a:solidFill>
                  <a:srgbClr val="FF0000"/>
                </a:solidFill>
              </a:rPr>
              <a:t>free treatment </a:t>
            </a:r>
            <a:r>
              <a:rPr lang="en-US" sz="2400" dirty="0" smtClean="0"/>
              <a:t>to all TB cases.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-The </a:t>
            </a:r>
            <a:r>
              <a:rPr lang="en-US" sz="2400" dirty="0" smtClean="0">
                <a:solidFill>
                  <a:srgbClr val="FF0000"/>
                </a:solidFill>
              </a:rPr>
              <a:t>Revised National Tuberculosis Control Programme (RNTCP) </a:t>
            </a:r>
            <a:r>
              <a:rPr lang="en-US" sz="2400" dirty="0" smtClean="0"/>
              <a:t>was </a:t>
            </a:r>
          </a:p>
          <a:p>
            <a:pPr>
              <a:buNone/>
            </a:pPr>
            <a:r>
              <a:rPr lang="en-US" sz="2400" dirty="0" smtClean="0"/>
              <a:t>launched in 1997, and its treatment guidelines have been further </a:t>
            </a:r>
          </a:p>
          <a:p>
            <a:pPr>
              <a:buNone/>
            </a:pPr>
            <a:r>
              <a:rPr lang="en-US" sz="2400" dirty="0" smtClean="0"/>
              <a:t>revised in 2010.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838200"/>
            <a:ext cx="8991600" cy="5943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/>
              <a:t>-It </a:t>
            </a:r>
            <a:r>
              <a:rPr lang="en-US" sz="2400" dirty="0"/>
              <a:t>inhibits </a:t>
            </a:r>
            <a:r>
              <a:rPr lang="en-US" sz="2400" dirty="0" err="1"/>
              <a:t>arabinosyl</a:t>
            </a:r>
            <a:r>
              <a:rPr lang="en-US" sz="2400" dirty="0"/>
              <a:t> </a:t>
            </a:r>
            <a:r>
              <a:rPr lang="en-US" sz="2400" dirty="0" err="1"/>
              <a:t>transferases</a:t>
            </a:r>
            <a:r>
              <a:rPr lang="en-US" sz="2400" dirty="0"/>
              <a:t> that are involved in </a:t>
            </a:r>
            <a:r>
              <a:rPr lang="en-US" sz="2400" dirty="0" smtClean="0"/>
              <a:t>mycobacterial cell </a:t>
            </a:r>
            <a:r>
              <a:rPr lang="en-US" sz="2400" dirty="0"/>
              <a:t>wall </a:t>
            </a:r>
            <a:r>
              <a:rPr lang="en-US" sz="2400" dirty="0" smtClean="0"/>
              <a:t>synthesis</a:t>
            </a: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-</a:t>
            </a:r>
            <a:r>
              <a:rPr lang="en-US" sz="2400" dirty="0" smtClean="0">
                <a:solidFill>
                  <a:srgbClr val="FF0000"/>
                </a:solidFill>
              </a:rPr>
              <a:t>Bacteriostatic drug </a:t>
            </a:r>
          </a:p>
          <a:p>
            <a:pPr marL="0" indent="0">
              <a:buNone/>
            </a:pPr>
            <a:r>
              <a:rPr lang="en-US" sz="2400" dirty="0" smtClean="0"/>
              <a:t>-Used </a:t>
            </a:r>
            <a:r>
              <a:rPr lang="en-US" sz="2400" dirty="0"/>
              <a:t>in combination with other antitubercular drugs</a:t>
            </a:r>
          </a:p>
          <a:p>
            <a:pPr marL="0" indent="0">
              <a:buNone/>
            </a:pPr>
            <a:r>
              <a:rPr lang="en-US" sz="2400" dirty="0"/>
              <a:t>to </a:t>
            </a:r>
            <a:r>
              <a:rPr lang="en-US" sz="2400" dirty="0">
                <a:solidFill>
                  <a:srgbClr val="FF0000"/>
                </a:solidFill>
              </a:rPr>
              <a:t>prevent emergence of resistance and for faster sputum </a:t>
            </a:r>
            <a:r>
              <a:rPr lang="en-US" sz="2400" dirty="0" smtClean="0">
                <a:solidFill>
                  <a:srgbClr val="FF0000"/>
                </a:solidFill>
              </a:rPr>
              <a:t>conversion</a:t>
            </a:r>
          </a:p>
          <a:p>
            <a:pPr marL="0" indent="0">
              <a:buNone/>
            </a:pPr>
            <a:r>
              <a:rPr lang="en-US" sz="2400" dirty="0" smtClean="0"/>
              <a:t>ADR:-</a:t>
            </a:r>
            <a:r>
              <a:rPr lang="en-US" sz="2400" dirty="0">
                <a:solidFill>
                  <a:srgbClr val="FF0000"/>
                </a:solidFill>
              </a:rPr>
              <a:t>Optic </a:t>
            </a:r>
            <a:r>
              <a:rPr lang="en-US" sz="2400" dirty="0" smtClean="0">
                <a:solidFill>
                  <a:srgbClr val="FF0000"/>
                </a:solidFill>
              </a:rPr>
              <a:t>neuritis </a:t>
            </a:r>
            <a:r>
              <a:rPr lang="en-US" sz="2400" dirty="0" smtClean="0"/>
              <a:t>(</a:t>
            </a:r>
            <a:r>
              <a:rPr lang="en-US" sz="2400" dirty="0"/>
              <a:t>decreased visual acuity and </a:t>
            </a:r>
            <a:r>
              <a:rPr lang="en-US" sz="2400" dirty="0" err="1"/>
              <a:t>colour</a:t>
            </a:r>
            <a:r>
              <a:rPr lang="en-US" sz="2400" dirty="0"/>
              <a:t>-vision defects (red–green</a:t>
            </a:r>
            <a:r>
              <a:rPr lang="en-US" sz="2400" dirty="0" smtClean="0"/>
              <a:t>)</a:t>
            </a:r>
          </a:p>
          <a:p>
            <a:pPr marL="0" indent="0">
              <a:buNone/>
            </a:pPr>
            <a:r>
              <a:rPr lang="en-US" sz="2400" dirty="0" smtClean="0"/>
              <a:t>-Avoided </a:t>
            </a:r>
            <a:r>
              <a:rPr lang="en-US" sz="2400" dirty="0"/>
              <a:t>in children below </a:t>
            </a:r>
            <a:r>
              <a:rPr lang="en-US" sz="2400" dirty="0" smtClean="0"/>
              <a:t>6yrs </a:t>
            </a:r>
            <a:r>
              <a:rPr lang="en-US" sz="2400" dirty="0"/>
              <a:t>of age </a:t>
            </a:r>
            <a:r>
              <a:rPr lang="en-US" sz="2400" dirty="0" smtClean="0"/>
              <a:t>(unable </a:t>
            </a:r>
            <a:r>
              <a:rPr lang="en-US" sz="2400" dirty="0"/>
              <a:t>to report the disturbances in the </a:t>
            </a:r>
            <a:r>
              <a:rPr lang="en-US" sz="2400" dirty="0" smtClean="0"/>
              <a:t>vision +it </a:t>
            </a:r>
            <a:r>
              <a:rPr lang="en-US" sz="2400" dirty="0"/>
              <a:t>is also </a:t>
            </a:r>
            <a:r>
              <a:rPr lang="en-US" sz="2400" dirty="0" smtClean="0"/>
              <a:t>difficult</a:t>
            </a:r>
            <a:r>
              <a:rPr lang="en-US" sz="2400" dirty="0"/>
              <a:t> </a:t>
            </a:r>
            <a:r>
              <a:rPr lang="en-US" sz="2400" dirty="0" smtClean="0"/>
              <a:t>to </a:t>
            </a:r>
            <a:r>
              <a:rPr lang="en-US" sz="2400" dirty="0"/>
              <a:t>test visual acuity in </a:t>
            </a:r>
            <a:r>
              <a:rPr lang="en-US" sz="2400" dirty="0" smtClean="0"/>
              <a:t>children</a:t>
            </a:r>
          </a:p>
          <a:p>
            <a:pPr marL="0" indent="0">
              <a:buNone/>
            </a:pPr>
            <a:r>
              <a:rPr lang="en-US" sz="2400" dirty="0" smtClean="0"/>
              <a:t>- </a:t>
            </a:r>
            <a:r>
              <a:rPr lang="en-US" sz="2400" dirty="0"/>
              <a:t>Hyperuricaemia is due to the decreased clearance of </a:t>
            </a:r>
            <a:r>
              <a:rPr lang="en-US" sz="2400" dirty="0" err="1"/>
              <a:t>urates</a:t>
            </a:r>
            <a:r>
              <a:rPr lang="en-US" sz="2400" dirty="0"/>
              <a:t>. Other </a:t>
            </a:r>
            <a:r>
              <a:rPr lang="en-US" sz="2400" dirty="0" smtClean="0"/>
              <a:t>side effects </a:t>
            </a:r>
            <a:r>
              <a:rPr lang="en-US" sz="2400" dirty="0"/>
              <a:t>are nausea, vomiting, abdominal pain, skin rashes, itching and joint pain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990600"/>
          </a:xfrm>
        </p:spPr>
        <p:txBody>
          <a:bodyPr/>
          <a:lstStyle/>
          <a:p>
            <a:r>
              <a:rPr lang="en-US" b="1" dirty="0"/>
              <a:t>Ethambutol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2841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Streptomycin</a:t>
            </a:r>
          </a:p>
          <a:p>
            <a:pPr marL="0" indent="0">
              <a:buNone/>
            </a:pPr>
            <a:r>
              <a:rPr lang="en-US" dirty="0" smtClean="0"/>
              <a:t>-</a:t>
            </a:r>
            <a:r>
              <a:rPr lang="en-US" dirty="0"/>
              <a:t>A</a:t>
            </a:r>
            <a:r>
              <a:rPr lang="en-US" dirty="0" smtClean="0"/>
              <a:t>minoglycoside antibiotic</a:t>
            </a:r>
          </a:p>
          <a:p>
            <a:pPr>
              <a:buFontTx/>
              <a:buChar char="-"/>
            </a:pPr>
            <a:r>
              <a:rPr lang="en-US" dirty="0" smtClean="0"/>
              <a:t>It </a:t>
            </a:r>
            <a:r>
              <a:rPr lang="en-US" dirty="0"/>
              <a:t>is a bactericidal </a:t>
            </a:r>
            <a:r>
              <a:rPr lang="en-US" dirty="0" smtClean="0"/>
              <a:t>drug</a:t>
            </a:r>
          </a:p>
          <a:p>
            <a:pPr>
              <a:buFontTx/>
              <a:buChar char="-"/>
            </a:pPr>
            <a:r>
              <a:rPr lang="en-US" dirty="0"/>
              <a:t>A</a:t>
            </a:r>
            <a:r>
              <a:rPr lang="en-US" dirty="0" smtClean="0"/>
              <a:t>ctive </a:t>
            </a:r>
            <a:r>
              <a:rPr lang="en-US" dirty="0"/>
              <a:t>against </a:t>
            </a:r>
            <a:r>
              <a:rPr lang="en-US" dirty="0" smtClean="0"/>
              <a:t>extracellular bacilli </a:t>
            </a:r>
            <a:r>
              <a:rPr lang="en-US" dirty="0"/>
              <a:t>in alkaline </a:t>
            </a:r>
            <a:r>
              <a:rPr lang="en-US" dirty="0" smtClean="0"/>
              <a:t>pH</a:t>
            </a:r>
          </a:p>
          <a:p>
            <a:pPr>
              <a:buFontTx/>
              <a:buChar char="-"/>
            </a:pPr>
            <a:r>
              <a:rPr lang="en-US" dirty="0"/>
              <a:t>N</a:t>
            </a:r>
            <a:r>
              <a:rPr lang="en-US" dirty="0" smtClean="0"/>
              <a:t>ot </a:t>
            </a:r>
            <a:r>
              <a:rPr lang="en-US" dirty="0"/>
              <a:t>effective orally; it must be injected </a:t>
            </a:r>
            <a:r>
              <a:rPr lang="en-US" dirty="0" smtClean="0"/>
              <a:t>intramuscularly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ADR:- ototoxicity</a:t>
            </a:r>
            <a:r>
              <a:rPr lang="en-US" dirty="0"/>
              <a:t>, nephrotoxicity and neuromuscular blockade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438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838200"/>
            <a:ext cx="8534400" cy="5867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-Structurally </a:t>
            </a:r>
            <a:r>
              <a:rPr lang="en-US" sz="2400" dirty="0"/>
              <a:t>similar to </a:t>
            </a:r>
            <a:r>
              <a:rPr lang="en-US" sz="2400" dirty="0" err="1"/>
              <a:t>sulphonamides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-Like </a:t>
            </a:r>
            <a:r>
              <a:rPr lang="en-US" sz="2400" dirty="0" err="1"/>
              <a:t>sulphonamides</a:t>
            </a:r>
            <a:r>
              <a:rPr lang="en-US" sz="2400" dirty="0"/>
              <a:t>, PAS also competitively inhibits </a:t>
            </a:r>
            <a:r>
              <a:rPr lang="en-US" sz="2400" dirty="0" smtClean="0"/>
              <a:t>folate </a:t>
            </a:r>
            <a:r>
              <a:rPr lang="en-US" sz="2400" dirty="0" err="1" smtClean="0"/>
              <a:t>synthetase</a:t>
            </a:r>
            <a:r>
              <a:rPr lang="en-US" sz="2400" dirty="0" smtClean="0"/>
              <a:t> </a:t>
            </a:r>
            <a:r>
              <a:rPr lang="en-US" sz="2400" dirty="0"/>
              <a:t>enzyme and produces </a:t>
            </a:r>
            <a:r>
              <a:rPr lang="en-US" sz="2400" dirty="0" err="1"/>
              <a:t>tuberculostatic</a:t>
            </a:r>
            <a:r>
              <a:rPr lang="en-US" sz="2400" dirty="0"/>
              <a:t> </a:t>
            </a:r>
            <a:r>
              <a:rPr lang="en-US" sz="2400" dirty="0" smtClean="0"/>
              <a:t>effect</a:t>
            </a:r>
          </a:p>
          <a:p>
            <a:pPr marL="0" indent="0">
              <a:buNone/>
            </a:pPr>
            <a:r>
              <a:rPr lang="en-US" sz="2400" dirty="0" smtClean="0"/>
              <a:t>-At </a:t>
            </a:r>
            <a:r>
              <a:rPr lang="en-US" sz="2400" dirty="0"/>
              <a:t>present, PAS is a </a:t>
            </a:r>
            <a:r>
              <a:rPr lang="en-US" sz="2400" dirty="0">
                <a:solidFill>
                  <a:srgbClr val="FF0000"/>
                </a:solidFill>
              </a:rPr>
              <a:t>reserve drug </a:t>
            </a:r>
            <a:r>
              <a:rPr lang="en-US" sz="2400" dirty="0"/>
              <a:t>for </a:t>
            </a:r>
            <a:r>
              <a:rPr lang="en-US" sz="2400" dirty="0" smtClean="0"/>
              <a:t>the management </a:t>
            </a:r>
            <a:r>
              <a:rPr lang="en-US" sz="2400" dirty="0"/>
              <a:t>of </a:t>
            </a:r>
            <a:r>
              <a:rPr lang="en-US" sz="2400" dirty="0" smtClean="0"/>
              <a:t>MDR-tuberculosis</a:t>
            </a:r>
          </a:p>
          <a:p>
            <a:pPr marL="0" indent="0">
              <a:buNone/>
            </a:pPr>
            <a:r>
              <a:rPr lang="en-US" sz="2400" dirty="0" smtClean="0"/>
              <a:t> ADR:- </a:t>
            </a:r>
            <a:r>
              <a:rPr lang="en-US" sz="2400" dirty="0"/>
              <a:t>GI disturbances—anorexia, </a:t>
            </a:r>
            <a:r>
              <a:rPr lang="en-US" sz="2400" dirty="0" err="1" smtClean="0"/>
              <a:t>nausea,vomiting</a:t>
            </a:r>
            <a:r>
              <a:rPr lang="en-US" sz="2400" dirty="0" smtClean="0"/>
              <a:t> </a:t>
            </a:r>
            <a:r>
              <a:rPr lang="en-US" sz="2400" dirty="0"/>
              <a:t>and abdominal </a:t>
            </a:r>
            <a:r>
              <a:rPr lang="en-US" sz="2400" dirty="0" smtClean="0"/>
              <a:t>discomfort</a:t>
            </a: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b="1" u="sng" dirty="0" smtClean="0"/>
              <a:t>ETHIONAMIDE : Bacteriostatic </a:t>
            </a:r>
            <a:r>
              <a:rPr lang="en-US" sz="2400" b="1" u="sng" dirty="0"/>
              <a:t>drug</a:t>
            </a:r>
            <a:endParaRPr lang="en-US" sz="2400" b="1" u="sng" dirty="0" smtClean="0"/>
          </a:p>
          <a:p>
            <a:pPr marL="0" indent="0">
              <a:buNone/>
            </a:pPr>
            <a:r>
              <a:rPr lang="en-US" sz="2400" dirty="0" smtClean="0"/>
              <a:t>-Structurally </a:t>
            </a:r>
            <a:r>
              <a:rPr lang="en-US" sz="2400" dirty="0"/>
              <a:t>similar to INH but is less </a:t>
            </a:r>
            <a:r>
              <a:rPr lang="en-US" sz="2400" dirty="0" err="1"/>
              <a:t>effi</a:t>
            </a:r>
            <a:r>
              <a:rPr lang="en-US" sz="2400" dirty="0"/>
              <a:t> </a:t>
            </a:r>
            <a:r>
              <a:rPr lang="en-US" sz="2400" dirty="0" err="1" smtClean="0"/>
              <a:t>cacious</a:t>
            </a:r>
            <a:r>
              <a:rPr lang="en-US" sz="2400" dirty="0" smtClean="0"/>
              <a:t> (inhibits </a:t>
            </a:r>
            <a:r>
              <a:rPr lang="en-US" sz="2400" dirty="0"/>
              <a:t>synthesis of </a:t>
            </a:r>
            <a:r>
              <a:rPr lang="en-US" sz="2400" dirty="0" err="1"/>
              <a:t>mycolic</a:t>
            </a:r>
            <a:r>
              <a:rPr lang="en-US" sz="2400" dirty="0"/>
              <a:t> </a:t>
            </a:r>
            <a:r>
              <a:rPr lang="en-US" sz="2400" dirty="0" smtClean="0"/>
              <a:t>acids) </a:t>
            </a: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ADRs:- </a:t>
            </a:r>
            <a:r>
              <a:rPr lang="en-US" sz="2400" dirty="0"/>
              <a:t>nausea, vomiting and </a:t>
            </a:r>
            <a:r>
              <a:rPr lang="en-US" sz="2400" dirty="0" err="1"/>
              <a:t>epigastric</a:t>
            </a:r>
            <a:r>
              <a:rPr lang="en-US" sz="2400" dirty="0"/>
              <a:t> </a:t>
            </a:r>
            <a:r>
              <a:rPr lang="en-US" sz="2400" dirty="0" smtClean="0"/>
              <a:t>pain,</a:t>
            </a:r>
            <a:r>
              <a:rPr lang="en-US" sz="2400" dirty="0"/>
              <a:t> </a:t>
            </a:r>
            <a:r>
              <a:rPr lang="en-US" sz="2400" dirty="0" smtClean="0"/>
              <a:t>hepatitis</a:t>
            </a:r>
            <a:r>
              <a:rPr lang="en-US" sz="2400" dirty="0"/>
              <a:t>, headache, blurred vision and </a:t>
            </a:r>
            <a:r>
              <a:rPr lang="en-US" sz="2400" dirty="0" err="1"/>
              <a:t>paraesthesia</a:t>
            </a:r>
            <a:endParaRPr lang="en-US" sz="24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P</a:t>
            </a:r>
            <a:r>
              <a:rPr dirty="0" smtClean="0">
                <a:solidFill>
                  <a:srgbClr val="FFC000"/>
                </a:solidFill>
              </a:rPr>
              <a:t>ara-amino salicylic </a:t>
            </a:r>
            <a:r>
              <a:rPr dirty="0" err="1" smtClean="0">
                <a:solidFill>
                  <a:srgbClr val="FFC000"/>
                </a:solidFill>
              </a:rPr>
              <a:t>acid:PAS</a:t>
            </a:r>
            <a:endParaRPr lang="en-US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76200"/>
            <a:ext cx="8534400" cy="60198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 err="1"/>
              <a:t>Cycloserine</a:t>
            </a:r>
            <a:endParaRPr lang="en-US" b="1" dirty="0"/>
          </a:p>
          <a:p>
            <a:pPr marL="0" indent="0">
              <a:buNone/>
            </a:pPr>
            <a:r>
              <a:rPr lang="en-US" dirty="0" smtClean="0"/>
              <a:t>-Second-line </a:t>
            </a:r>
            <a:r>
              <a:rPr lang="en-US" dirty="0"/>
              <a:t>antitubercular drug with bacteriostatic activity. It inhibits bacterial cell wall synthesis.</a:t>
            </a:r>
          </a:p>
          <a:p>
            <a:pPr marL="0" indent="0">
              <a:buNone/>
            </a:pPr>
            <a:r>
              <a:rPr lang="en-US" dirty="0" smtClean="0"/>
              <a:t>-The </a:t>
            </a:r>
            <a:r>
              <a:rPr lang="en-US" dirty="0"/>
              <a:t>common side effects are on CNS and include headache, tremor, psychosis and convulsions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Other Antitubercular </a:t>
            </a:r>
            <a:r>
              <a:rPr lang="en-US" b="1" dirty="0" smtClean="0"/>
              <a:t>Agents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dirty="0" smtClean="0"/>
              <a:t>a) </a:t>
            </a:r>
            <a:r>
              <a:rPr lang="en-US" b="1" dirty="0" err="1"/>
              <a:t>Fluoroquinolones</a:t>
            </a:r>
            <a:r>
              <a:rPr lang="en-US" b="1" dirty="0"/>
              <a:t>: </a:t>
            </a:r>
            <a:r>
              <a:rPr lang="en-US" dirty="0" err="1"/>
              <a:t>Ciprofl</a:t>
            </a:r>
            <a:r>
              <a:rPr lang="en-US" dirty="0"/>
              <a:t> </a:t>
            </a:r>
            <a:r>
              <a:rPr lang="en-US" dirty="0" err="1"/>
              <a:t>oxacin</a:t>
            </a:r>
            <a:r>
              <a:rPr lang="en-US" dirty="0"/>
              <a:t>, </a:t>
            </a:r>
            <a:r>
              <a:rPr lang="en-US" dirty="0" err="1"/>
              <a:t>moxifl</a:t>
            </a:r>
            <a:r>
              <a:rPr lang="en-US" dirty="0"/>
              <a:t> </a:t>
            </a:r>
            <a:r>
              <a:rPr lang="en-US" dirty="0" err="1"/>
              <a:t>oxacin</a:t>
            </a:r>
            <a:r>
              <a:rPr lang="en-US" dirty="0"/>
              <a:t> and </a:t>
            </a:r>
            <a:r>
              <a:rPr lang="en-US" dirty="0" err="1"/>
              <a:t>levofl</a:t>
            </a:r>
            <a:r>
              <a:rPr lang="en-US" dirty="0"/>
              <a:t> </a:t>
            </a:r>
            <a:r>
              <a:rPr lang="en-US" dirty="0" err="1"/>
              <a:t>oxacin</a:t>
            </a:r>
            <a:r>
              <a:rPr lang="en-US" dirty="0"/>
              <a:t>—bactericidal agents, given orally.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b)</a:t>
            </a:r>
            <a:r>
              <a:rPr lang="en-US" b="1" dirty="0" smtClean="0"/>
              <a:t>Aminoglycosides</a:t>
            </a:r>
            <a:r>
              <a:rPr lang="en-US" b="1" dirty="0"/>
              <a:t>: </a:t>
            </a:r>
            <a:r>
              <a:rPr lang="en-US" dirty="0" err="1"/>
              <a:t>Amikacin</a:t>
            </a:r>
            <a:r>
              <a:rPr lang="en-US" dirty="0"/>
              <a:t> and kanamycin—bactericidal agents, administered parenterally.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c)</a:t>
            </a:r>
            <a:r>
              <a:rPr lang="en-US" b="1" dirty="0" err="1" smtClean="0"/>
              <a:t>Capreomycin</a:t>
            </a:r>
            <a:r>
              <a:rPr lang="en-US" b="1" dirty="0" smtClean="0"/>
              <a:t> </a:t>
            </a:r>
            <a:r>
              <a:rPr lang="en-US" b="1" dirty="0"/>
              <a:t>(</a:t>
            </a:r>
            <a:r>
              <a:rPr lang="en-US" b="1" dirty="0" err="1"/>
              <a:t>i.m</a:t>
            </a:r>
            <a:r>
              <a:rPr lang="en-US" b="1" dirty="0"/>
              <a:t>.): </a:t>
            </a:r>
            <a:r>
              <a:rPr lang="en-US" dirty="0"/>
              <a:t>May cause nephrotoxicity and ototoxicity.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d)</a:t>
            </a:r>
            <a:r>
              <a:rPr lang="en-US" b="1" dirty="0" smtClean="0"/>
              <a:t>Macrolides</a:t>
            </a:r>
            <a:r>
              <a:rPr lang="en-US" b="1" dirty="0"/>
              <a:t>: </a:t>
            </a:r>
            <a:r>
              <a:rPr lang="en-US" dirty="0"/>
              <a:t>Azithromycin and clarithromycin—given orally.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e)</a:t>
            </a:r>
            <a:r>
              <a:rPr lang="en-US" b="1" dirty="0" err="1" smtClean="0"/>
              <a:t>Rifamycins</a:t>
            </a:r>
            <a:r>
              <a:rPr lang="en-US" b="1" dirty="0"/>
              <a:t>: </a:t>
            </a:r>
            <a:r>
              <a:rPr lang="en-US" dirty="0" err="1"/>
              <a:t>Rifapentine</a:t>
            </a:r>
            <a:r>
              <a:rPr lang="en-US" dirty="0"/>
              <a:t> and </a:t>
            </a:r>
            <a:r>
              <a:rPr lang="en-US" dirty="0" err="1"/>
              <a:t>rifabutin</a:t>
            </a:r>
            <a:r>
              <a:rPr lang="en-US" dirty="0"/>
              <a:t>—bactericidal agents, given orally.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4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i="1" dirty="0" err="1"/>
              <a:t>Rifabutin</a:t>
            </a:r>
            <a:r>
              <a:rPr lang="en-US" b="1" i="1" dirty="0"/>
              <a:t>: </a:t>
            </a:r>
            <a:r>
              <a:rPr lang="en-US" dirty="0"/>
              <a:t>It is a derivative of rifampin. </a:t>
            </a:r>
            <a:r>
              <a:rPr lang="en-US" dirty="0" err="1"/>
              <a:t>Rifabutin</a:t>
            </a:r>
            <a:r>
              <a:rPr lang="en-US" dirty="0"/>
              <a:t> is </a:t>
            </a:r>
            <a:r>
              <a:rPr lang="en-US" dirty="0">
                <a:solidFill>
                  <a:srgbClr val="FF0000"/>
                </a:solidFill>
              </a:rPr>
              <a:t>preferred to rifampin for the treatment of tuberculosis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in HIV-infected patients on protease inhibitors (PIs) as </a:t>
            </a:r>
            <a:r>
              <a:rPr lang="en-US" dirty="0" err="1">
                <a:solidFill>
                  <a:srgbClr val="FF0000"/>
                </a:solidFill>
              </a:rPr>
              <a:t>rifabutin</a:t>
            </a:r>
            <a:r>
              <a:rPr lang="en-US" dirty="0">
                <a:solidFill>
                  <a:srgbClr val="FF0000"/>
                </a:solidFill>
              </a:rPr>
              <a:t> is a less potent enzyme inducer</a:t>
            </a:r>
            <a:r>
              <a:rPr lang="en-US" dirty="0"/>
              <a:t>. </a:t>
            </a:r>
            <a:r>
              <a:rPr lang="en-US" dirty="0" err="1"/>
              <a:t>Rifabutin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is also used for the treatment of MAC infection in combination with clarithromycin and </a:t>
            </a:r>
            <a:r>
              <a:rPr lang="en-US" dirty="0" err="1"/>
              <a:t>ethambutol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b="1" i="1" dirty="0" smtClean="0"/>
          </a:p>
          <a:p>
            <a:pPr marL="0" indent="0">
              <a:buNone/>
            </a:pPr>
            <a:endParaRPr lang="en-US" b="1" i="1" dirty="0"/>
          </a:p>
          <a:p>
            <a:pPr marL="0" indent="0">
              <a:buNone/>
            </a:pPr>
            <a:r>
              <a:rPr lang="en-US" b="1" i="1" dirty="0" err="1" smtClean="0"/>
              <a:t>Rifapentine</a:t>
            </a:r>
            <a:r>
              <a:rPr lang="en-US" dirty="0"/>
              <a:t>, analogue of rifampin, is also a potent enzyme inducer.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667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52400"/>
            <a:ext cx="8305800" cy="5943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/>
              <a:t>Treatment of Tuberculosis</a:t>
            </a:r>
          </a:p>
          <a:p>
            <a:pPr marL="0" indent="0">
              <a:buNone/>
            </a:pPr>
            <a:r>
              <a:rPr lang="en-US" sz="2400" dirty="0"/>
              <a:t>WHO recommends the use of multi-drug therapy (MDT) for all cases of tuberculosis. The </a:t>
            </a:r>
            <a:r>
              <a:rPr lang="en-US" sz="2400" dirty="0" smtClean="0"/>
              <a:t>objectives of </a:t>
            </a:r>
            <a:r>
              <a:rPr lang="en-US" sz="2400" dirty="0"/>
              <a:t>MDT are:</a:t>
            </a:r>
          </a:p>
          <a:p>
            <a:pPr marL="0" indent="0">
              <a:buNone/>
            </a:pPr>
            <a:r>
              <a:rPr lang="en-US" sz="2400" dirty="0"/>
              <a:t>1. To make the patient non-infectious as early as possible by rapidly killing the dividing bacilli </a:t>
            </a:r>
            <a:r>
              <a:rPr lang="en-US" sz="2400" dirty="0" smtClean="0"/>
              <a:t>by using </a:t>
            </a:r>
            <a:r>
              <a:rPr lang="en-US" sz="2400" dirty="0"/>
              <a:t>three to four bactericidal drugs.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2</a:t>
            </a:r>
            <a:r>
              <a:rPr lang="en-US" sz="2400" dirty="0"/>
              <a:t>. To prevent the development of drug-resistant </a:t>
            </a:r>
            <a:r>
              <a:rPr lang="en-US" sz="2400" dirty="0" smtClean="0"/>
              <a:t>bacilli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3</a:t>
            </a:r>
            <a:r>
              <a:rPr lang="en-US" sz="2400" dirty="0"/>
              <a:t>. To prevent relapse.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4</a:t>
            </a:r>
            <a:r>
              <a:rPr lang="en-US" sz="2400" dirty="0"/>
              <a:t>. To reduce the total duration of effective therapy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007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DOTS (directly observed treatment short course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r>
              <a:rPr lang="en-US" dirty="0"/>
              <a:t>Revised National Tuberculosis Control Programme (RNTCP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r>
              <a:rPr lang="en-US" dirty="0"/>
              <a:t>D</a:t>
            </a:r>
            <a:r>
              <a:rPr lang="en-US" dirty="0" smtClean="0"/>
              <a:t>rug </a:t>
            </a:r>
            <a:r>
              <a:rPr lang="en-US" dirty="0"/>
              <a:t>susceptibility testing (DST)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678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1500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sz="3500" b="1" dirty="0" smtClean="0">
                <a:solidFill>
                  <a:srgbClr val="002060"/>
                </a:solidFill>
              </a:rPr>
              <a:t>Chemotherapy</a:t>
            </a:r>
            <a:br>
              <a:rPr lang="en-US" sz="3500" b="1" dirty="0" smtClean="0">
                <a:solidFill>
                  <a:srgbClr val="002060"/>
                </a:solidFill>
              </a:rPr>
            </a:br>
            <a:r>
              <a:rPr lang="en-US" sz="3500" b="1" dirty="0" smtClean="0">
                <a:solidFill>
                  <a:srgbClr val="002060"/>
                </a:solidFill>
              </a:rPr>
              <a:t>DOTS:</a:t>
            </a:r>
            <a:endParaRPr lang="en-US" sz="3500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en-US" sz="3000" dirty="0" smtClean="0"/>
              <a:t>To control tuberculosis requires:</a:t>
            </a:r>
          </a:p>
          <a:p>
            <a:r>
              <a:rPr lang="en-US" dirty="0" smtClean="0"/>
              <a:t>Effective, inexpensive, simple and standardised technology.</a:t>
            </a:r>
          </a:p>
          <a:p>
            <a:pPr>
              <a:buNone/>
            </a:pPr>
            <a:r>
              <a:rPr lang="en-US" sz="3000" dirty="0" smtClean="0"/>
              <a:t>The success of the DOTS strategy depends on:</a:t>
            </a:r>
          </a:p>
          <a:p>
            <a:r>
              <a:rPr lang="en-US" dirty="0" smtClean="0"/>
              <a:t>Government commitment to a national tuberculosis programme.</a:t>
            </a:r>
          </a:p>
          <a:p>
            <a:r>
              <a:rPr lang="en-US" dirty="0" smtClean="0"/>
              <a:t>Case  detection –finding by smear microscopy examination of TB susceptible in general health services.</a:t>
            </a:r>
          </a:p>
          <a:p>
            <a:r>
              <a:rPr lang="en-US" dirty="0" smtClean="0"/>
              <a:t>Regular uninterrupted supply of essential anti-TB drugs.</a:t>
            </a:r>
          </a:p>
          <a:p>
            <a:r>
              <a:rPr lang="en-US" dirty="0" smtClean="0"/>
              <a:t>Monitoring system for programme supervised and evaluation.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3208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762000"/>
            <a:ext cx="8382000" cy="53340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-Defined </a:t>
            </a:r>
            <a:r>
              <a:rPr lang="en-US" dirty="0"/>
              <a:t>as resistance to both H </a:t>
            </a:r>
            <a:r>
              <a:rPr lang="en-US" dirty="0" smtClean="0"/>
              <a:t>and R</a:t>
            </a:r>
            <a:r>
              <a:rPr lang="en-US" dirty="0"/>
              <a:t>, and may be any number of other (1st </a:t>
            </a:r>
            <a:r>
              <a:rPr lang="en-US" dirty="0" smtClean="0"/>
              <a:t>line) drug(s).</a:t>
            </a:r>
          </a:p>
          <a:p>
            <a:pPr marL="0" indent="0">
              <a:buNone/>
            </a:pPr>
            <a:r>
              <a:rPr lang="en-US" dirty="0" smtClean="0"/>
              <a:t>-MDR-TB </a:t>
            </a:r>
            <a:r>
              <a:rPr lang="en-US" dirty="0"/>
              <a:t>has a more rapid course </a:t>
            </a:r>
            <a:r>
              <a:rPr lang="en-US" dirty="0" smtClean="0"/>
              <a:t>with worse </a:t>
            </a:r>
            <a:r>
              <a:rPr lang="en-US" dirty="0"/>
              <a:t>outcomes.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-Its </a:t>
            </a:r>
            <a:r>
              <a:rPr lang="en-US" dirty="0"/>
              <a:t>treatment requires </a:t>
            </a:r>
            <a:r>
              <a:rPr lang="en-US" dirty="0" smtClean="0"/>
              <a:t>complex multiple </a:t>
            </a:r>
            <a:r>
              <a:rPr lang="en-US" dirty="0"/>
              <a:t>2nd line drug regimens which are </a:t>
            </a:r>
            <a:r>
              <a:rPr lang="en-US" dirty="0" smtClean="0"/>
              <a:t>longer, more </a:t>
            </a:r>
            <a:r>
              <a:rPr lang="en-US" dirty="0"/>
              <a:t>expensive and more </a:t>
            </a:r>
            <a:r>
              <a:rPr lang="en-US" dirty="0" smtClean="0"/>
              <a:t>toxic</a:t>
            </a:r>
          </a:p>
          <a:p>
            <a:pPr marL="0" indent="0">
              <a:buNone/>
            </a:pPr>
            <a:r>
              <a:rPr lang="en-US" dirty="0" smtClean="0"/>
              <a:t>-The </a:t>
            </a:r>
            <a:r>
              <a:rPr lang="en-US" dirty="0"/>
              <a:t>regimen should have at least 4 </a:t>
            </a:r>
            <a:r>
              <a:rPr lang="en-US" dirty="0" smtClean="0"/>
              <a:t>drugs certain </a:t>
            </a:r>
            <a:r>
              <a:rPr lang="en-US" dirty="0"/>
              <a:t>to be effective.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-</a:t>
            </a:r>
            <a:r>
              <a:rPr lang="en-US" dirty="0" smtClean="0"/>
              <a:t>Often </a:t>
            </a:r>
            <a:r>
              <a:rPr lang="en-US" dirty="0"/>
              <a:t>5–6 drugs </a:t>
            </a:r>
            <a:r>
              <a:rPr lang="en-US" dirty="0" smtClean="0"/>
              <a:t>are included</a:t>
            </a:r>
            <a:r>
              <a:rPr lang="en-US" dirty="0"/>
              <a:t>, since efficacy of some may </a:t>
            </a:r>
            <a:r>
              <a:rPr lang="en-US" dirty="0" smtClean="0"/>
              <a:t>be uncertain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Multidrug-resistant (MDR) </a:t>
            </a:r>
            <a:r>
              <a:rPr lang="en-US" b="1" dirty="0" smtClean="0"/>
              <a:t>TB</a:t>
            </a:r>
            <a:br>
              <a:rPr lang="en-US" b="1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09072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Piyush\Documents\ITS\2019 batch timetable\Sessions\Antimicrobial drugs\TB categor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1"/>
            <a:ext cx="8839200" cy="66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6656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EDUCATION\new shashank\tuberculosis\676px-Tuberculosis_symptoms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2000"/>
            <a:ext cx="9144000" cy="69159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228600"/>
            <a:ext cx="8382000" cy="5867400"/>
          </a:xfrm>
        </p:spPr>
        <p:txBody>
          <a:bodyPr>
            <a:normAutofit fontScale="92500" lnSpcReduction="10000"/>
          </a:bodyPr>
          <a:lstStyle/>
          <a:p>
            <a:r>
              <a:rPr lang="en-US" i="1" dirty="0"/>
              <a:t>Intensive phase: </a:t>
            </a:r>
            <a:r>
              <a:rPr lang="en-US" dirty="0"/>
              <a:t>INH (H) 300 mg </a:t>
            </a:r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/>
              <a:t>Rifampin (R) 450 mg  </a:t>
            </a:r>
            <a:endParaRPr lang="en-US" dirty="0" smtClean="0"/>
          </a:p>
          <a:p>
            <a:r>
              <a:rPr lang="en-US" dirty="0" smtClean="0"/>
              <a:t>Pyrazinamide </a:t>
            </a:r>
            <a:r>
              <a:rPr lang="en-US" dirty="0"/>
              <a:t>(Z) 1500 mg  </a:t>
            </a:r>
            <a:endParaRPr lang="en-US" dirty="0" smtClean="0"/>
          </a:p>
          <a:p>
            <a:r>
              <a:rPr lang="en-US" dirty="0" err="1" smtClean="0"/>
              <a:t>Ethambutol</a:t>
            </a:r>
            <a:r>
              <a:rPr lang="en-US" dirty="0"/>
              <a:t> </a:t>
            </a:r>
            <a:r>
              <a:rPr lang="en-US" dirty="0" smtClean="0"/>
              <a:t>(E</a:t>
            </a:r>
            <a:r>
              <a:rPr lang="en-US" dirty="0"/>
              <a:t>) 800 mg</a:t>
            </a:r>
            <a:r>
              <a:rPr lang="en-US" dirty="0" smtClean="0"/>
              <a:t>/</a:t>
            </a:r>
          </a:p>
          <a:p>
            <a:r>
              <a:rPr lang="en-US" dirty="0" smtClean="0"/>
              <a:t>Streptomycin </a:t>
            </a:r>
            <a:r>
              <a:rPr lang="en-US" dirty="0"/>
              <a:t>(S) 1000 mg  </a:t>
            </a:r>
            <a:endParaRPr lang="en-US" dirty="0" smtClean="0"/>
          </a:p>
          <a:p>
            <a:r>
              <a:rPr lang="en-US" dirty="0" smtClean="0"/>
              <a:t>Pyridoxine </a:t>
            </a:r>
            <a:r>
              <a:rPr lang="en-US" dirty="0"/>
              <a:t>10 mg daily for 2 months.</a:t>
            </a:r>
          </a:p>
          <a:p>
            <a:endParaRPr lang="en-US" i="1" dirty="0" smtClean="0"/>
          </a:p>
          <a:p>
            <a:r>
              <a:rPr lang="en-US" i="1" dirty="0" smtClean="0"/>
              <a:t>Continuation </a:t>
            </a:r>
            <a:r>
              <a:rPr lang="en-US" i="1" dirty="0"/>
              <a:t>phase: </a:t>
            </a:r>
            <a:r>
              <a:rPr lang="en-US" dirty="0"/>
              <a:t>INH 300 mg  Pyridoxine 10 mg  Rifampin 450 mg daily for 4 months.</a:t>
            </a:r>
          </a:p>
          <a:p>
            <a:endParaRPr lang="en-US" dirty="0" smtClean="0"/>
          </a:p>
          <a:p>
            <a:r>
              <a:rPr lang="en-US" dirty="0" smtClean="0"/>
              <a:t>Isoniazid</a:t>
            </a:r>
            <a:r>
              <a:rPr lang="en-US" dirty="0"/>
              <a:t>, rifampin, pyrazinamide and pyridoxine are administered orally half-an-hour before breakfast.</a:t>
            </a:r>
          </a:p>
          <a:p>
            <a:endParaRPr lang="en-US" dirty="0" smtClean="0"/>
          </a:p>
          <a:p>
            <a:r>
              <a:rPr lang="en-US" dirty="0" smtClean="0"/>
              <a:t>Streptomycin </a:t>
            </a:r>
            <a:r>
              <a:rPr lang="en-US" dirty="0"/>
              <a:t>is given intramuscularly.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4174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Extensively Drug-Resistant (XDR) Tuberculosis</a:t>
            </a:r>
          </a:p>
          <a:p>
            <a:endParaRPr lang="en-US" dirty="0" smtClean="0"/>
          </a:p>
          <a:p>
            <a:r>
              <a:rPr lang="en-US" dirty="0" smtClean="0"/>
              <a:t>Extensively </a:t>
            </a:r>
            <a:r>
              <a:rPr lang="en-US" dirty="0"/>
              <a:t>drug-resistant (XDR) tuberculosis is </a:t>
            </a:r>
            <a:r>
              <a:rPr lang="en-US" dirty="0" err="1"/>
              <a:t>defi</a:t>
            </a:r>
            <a:r>
              <a:rPr lang="en-US" dirty="0"/>
              <a:t> </a:t>
            </a:r>
            <a:r>
              <a:rPr lang="en-US" dirty="0" err="1"/>
              <a:t>ned</a:t>
            </a:r>
            <a:r>
              <a:rPr lang="en-US" dirty="0"/>
              <a:t> as resistance to INH, rifampicin, </a:t>
            </a:r>
            <a:r>
              <a:rPr lang="en-US" dirty="0" err="1"/>
              <a:t>fl</a:t>
            </a:r>
            <a:r>
              <a:rPr lang="en-US" dirty="0"/>
              <a:t> </a:t>
            </a:r>
            <a:r>
              <a:rPr lang="en-US" dirty="0" err="1" smtClean="0"/>
              <a:t>uoroquinolone</a:t>
            </a:r>
            <a:r>
              <a:rPr lang="en-US" dirty="0"/>
              <a:t> </a:t>
            </a:r>
            <a:r>
              <a:rPr lang="en-US" dirty="0" smtClean="0"/>
              <a:t>and </a:t>
            </a:r>
            <a:r>
              <a:rPr lang="en-US" dirty="0"/>
              <a:t>one of </a:t>
            </a:r>
            <a:r>
              <a:rPr lang="en-US" dirty="0" err="1"/>
              <a:t>capreomycin</a:t>
            </a:r>
            <a:r>
              <a:rPr lang="en-US" dirty="0"/>
              <a:t>/kanamycin/</a:t>
            </a:r>
            <a:r>
              <a:rPr lang="en-US" dirty="0" err="1"/>
              <a:t>amikacin</a:t>
            </a:r>
            <a:r>
              <a:rPr lang="en-US" dirty="0"/>
              <a:t>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915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It </a:t>
            </a:r>
            <a:r>
              <a:rPr lang="en-US" dirty="0"/>
              <a:t>is the prophylactic use of antitubercular drugs to prevent the development of active tuberculosis </a:t>
            </a:r>
            <a:r>
              <a:rPr lang="en-US" dirty="0" smtClean="0"/>
              <a:t>in patients </a:t>
            </a:r>
            <a:r>
              <a:rPr lang="en-US" dirty="0"/>
              <a:t>who are at risk. </a:t>
            </a:r>
            <a:endParaRPr lang="en-US" dirty="0" smtClean="0"/>
          </a:p>
          <a:p>
            <a:r>
              <a:rPr lang="en-US" dirty="0" smtClean="0"/>
              <a:t>INH </a:t>
            </a:r>
            <a:r>
              <a:rPr lang="en-US" dirty="0"/>
              <a:t>with rifampin is used for chemoprophylaxis as they are orally </a:t>
            </a:r>
            <a:r>
              <a:rPr lang="en-US" dirty="0" smtClean="0"/>
              <a:t>effective, less </a:t>
            </a:r>
            <a:r>
              <a:rPr lang="en-US" dirty="0"/>
              <a:t>toxic and cheap.</a:t>
            </a:r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Indications </a:t>
            </a:r>
            <a:r>
              <a:rPr lang="en-US" b="1" dirty="0"/>
              <a:t>for chemoprophylaxis</a:t>
            </a:r>
          </a:p>
          <a:p>
            <a:pPr marL="0" indent="0">
              <a:buNone/>
            </a:pPr>
            <a:r>
              <a:rPr lang="en-US" dirty="0"/>
              <a:t>1. Newborn of a mother with active tuberculosis.</a:t>
            </a:r>
          </a:p>
          <a:p>
            <a:pPr marL="0" indent="0">
              <a:buNone/>
            </a:pPr>
            <a:r>
              <a:rPr lang="en-US" dirty="0"/>
              <a:t>2. Young children (6 years) with positive tuberculin test.</a:t>
            </a:r>
          </a:p>
          <a:p>
            <a:pPr marL="0" indent="0">
              <a:buNone/>
            </a:pPr>
            <a:r>
              <a:rPr lang="en-US" dirty="0"/>
              <a:t>3. Household contacts of patients with tuberculosis.</a:t>
            </a:r>
          </a:p>
          <a:p>
            <a:pPr marL="0" indent="0">
              <a:buNone/>
            </a:pPr>
            <a:r>
              <a:rPr lang="en-US" dirty="0"/>
              <a:t>4. Patients with positive tuberculin test with additional risk factors such as diabetes mellitus, </a:t>
            </a:r>
            <a:r>
              <a:rPr lang="en-US" dirty="0" smtClean="0"/>
              <a:t>malignancy, silicosis</a:t>
            </a:r>
            <a:r>
              <a:rPr lang="en-US" dirty="0"/>
              <a:t>, AIDS, </a:t>
            </a:r>
            <a:r>
              <a:rPr lang="en-US" dirty="0" err="1"/>
              <a:t>etc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Chemoprophylaxis of Tuberculosis</a:t>
            </a:r>
            <a:br>
              <a:rPr lang="en-US" b="1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665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-The </a:t>
            </a:r>
            <a:r>
              <a:rPr lang="en-US" dirty="0"/>
              <a:t>standard drug for chemoprophylaxis of TB</a:t>
            </a:r>
          </a:p>
          <a:p>
            <a:pPr marL="0" indent="0">
              <a:buNone/>
            </a:pPr>
            <a:r>
              <a:rPr lang="en-US" dirty="0"/>
              <a:t>is H 300 mg (10 mg/kg in children) daily for 6</a:t>
            </a:r>
          </a:p>
          <a:p>
            <a:pPr marL="0" indent="0">
              <a:buNone/>
            </a:pPr>
            <a:r>
              <a:rPr lang="en-US" dirty="0"/>
              <a:t>m</a:t>
            </a:r>
            <a:r>
              <a:rPr lang="en-US" dirty="0" smtClean="0"/>
              <a:t>onths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-</a:t>
            </a:r>
            <a:r>
              <a:rPr lang="en-US" dirty="0" smtClean="0"/>
              <a:t>This </a:t>
            </a:r>
            <a:r>
              <a:rPr lang="en-US" dirty="0"/>
              <a:t>is as effective in HIV patients as </a:t>
            </a:r>
            <a:r>
              <a:rPr lang="en-US" dirty="0" smtClean="0"/>
              <a:t>in those </a:t>
            </a:r>
            <a:r>
              <a:rPr lang="en-US" dirty="0"/>
              <a:t>with normal immune function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- </a:t>
            </a:r>
            <a:r>
              <a:rPr lang="en-US" dirty="0"/>
              <a:t>Because </a:t>
            </a:r>
            <a:r>
              <a:rPr lang="en-US" dirty="0" smtClean="0"/>
              <a:t>of spread </a:t>
            </a:r>
            <a:r>
              <a:rPr lang="en-US" dirty="0"/>
              <a:t>of INH resistance, a combination of H (</a:t>
            </a:r>
            <a:r>
              <a:rPr lang="en-US" dirty="0" smtClean="0"/>
              <a:t>5 mg/kg</a:t>
            </a:r>
            <a:r>
              <a:rPr lang="en-US" dirty="0"/>
              <a:t>) and R (10 mg/kg, maximum 600 mg) daily</a:t>
            </a:r>
          </a:p>
          <a:p>
            <a:pPr marL="0" indent="0">
              <a:buNone/>
            </a:pPr>
            <a:r>
              <a:rPr lang="en-US" dirty="0"/>
              <a:t>given for 3 months is preferred in some areas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72533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Generally</a:t>
            </a:r>
            <a:r>
              <a:rPr lang="en-US" dirty="0"/>
              <a:t>, TB treatment is the same for HIV-infected as for non-HIV-infected TB patients. Short-course</a:t>
            </a:r>
          </a:p>
          <a:p>
            <a:pPr marL="0" indent="0">
              <a:buNone/>
            </a:pPr>
            <a:r>
              <a:rPr lang="en-US" dirty="0"/>
              <a:t>chemotherapy must be started, once TB is diagnosed.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Rifabutin</a:t>
            </a:r>
            <a:r>
              <a:rPr lang="en-US" dirty="0" smtClean="0"/>
              <a:t> </a:t>
            </a:r>
            <a:r>
              <a:rPr lang="en-US" dirty="0"/>
              <a:t>is preferred over rifampin in </a:t>
            </a:r>
            <a:r>
              <a:rPr lang="en-US" dirty="0" smtClean="0"/>
              <a:t>HIV patients </a:t>
            </a:r>
            <a:r>
              <a:rPr lang="en-US" dirty="0"/>
              <a:t>on antiretroviral drugs such as protease inhibitors, as it does not interact with them.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TB Treatment in HIV Patients</a:t>
            </a:r>
            <a:br>
              <a:rPr lang="en-US" b="1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8105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Tuberculosis in Pregnancy</a:t>
            </a:r>
          </a:p>
          <a:p>
            <a:pPr marL="0" indent="0">
              <a:buNone/>
            </a:pPr>
            <a:r>
              <a:rPr lang="en-US" dirty="0"/>
              <a:t>All fi </a:t>
            </a:r>
            <a:r>
              <a:rPr lang="en-US" dirty="0" err="1"/>
              <a:t>rst</a:t>
            </a:r>
            <a:r>
              <a:rPr lang="en-US" dirty="0"/>
              <a:t>-line drugs (INH, rifampin, pyrazinamide and </a:t>
            </a:r>
            <a:r>
              <a:rPr lang="en-US" dirty="0" err="1"/>
              <a:t>ethambutol</a:t>
            </a:r>
            <a:r>
              <a:rPr lang="en-US" dirty="0"/>
              <a:t>) except streptomycin can be used</a:t>
            </a:r>
          </a:p>
          <a:p>
            <a:pPr marL="0" indent="0">
              <a:buNone/>
            </a:pPr>
            <a:r>
              <a:rPr lang="en-US" dirty="0"/>
              <a:t>in pregnancy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559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990600"/>
            <a:ext cx="8458200" cy="51054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Tuberculosis </a:t>
            </a:r>
            <a:r>
              <a:rPr lang="en-US" dirty="0"/>
              <a:t>is a relative contraindication for the use of </a:t>
            </a:r>
            <a:r>
              <a:rPr lang="en-US" dirty="0" smtClean="0"/>
              <a:t>glucocorticoids</a:t>
            </a:r>
          </a:p>
          <a:p>
            <a:pPr marL="0" indent="0">
              <a:buNone/>
            </a:pPr>
            <a:endParaRPr lang="en-US" smtClean="0"/>
          </a:p>
          <a:p>
            <a:pPr marL="0" indent="0">
              <a:buNone/>
            </a:pPr>
            <a:r>
              <a:rPr lang="en-US" smtClean="0"/>
              <a:t>-</a:t>
            </a:r>
            <a:r>
              <a:rPr lang="en-US" dirty="0" smtClean="0"/>
              <a:t>But glucocorticoids </a:t>
            </a:r>
            <a:r>
              <a:rPr lang="en-US" dirty="0"/>
              <a:t>may be used under the cover of effective antitubercular therapy for tuberculosis </a:t>
            </a:r>
            <a:r>
              <a:rPr lang="en-US" dirty="0" smtClean="0"/>
              <a:t>of serous </a:t>
            </a:r>
            <a:r>
              <a:rPr lang="en-US" dirty="0"/>
              <a:t>membranes (pleura, pericardium, meninges, etc.), tuberculosis of the eye, larynx, </a:t>
            </a:r>
            <a:r>
              <a:rPr lang="en-US" dirty="0" smtClean="0"/>
              <a:t>genitourinary tract </a:t>
            </a:r>
            <a:r>
              <a:rPr lang="en-US" dirty="0"/>
              <a:t>and to treat hypersensitivity reactions to antitubercular drugs.</a:t>
            </a:r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Prednisolone </a:t>
            </a:r>
            <a:r>
              <a:rPr lang="en-US" dirty="0"/>
              <a:t>is the preferred agent, except in meningitis (dexamethasone is preferred in this condition</a:t>
            </a:r>
          </a:p>
          <a:p>
            <a:pPr marL="0" indent="0">
              <a:buNone/>
            </a:pPr>
            <a:r>
              <a:rPr lang="en-US" dirty="0"/>
              <a:t>as it lacks mineralocorticoid activity).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>                                                                         </a:t>
            </a:r>
            <a:br>
              <a:rPr lang="en-US" b="1" dirty="0" smtClean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>Glucocorticoids in TB                                                                                         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6106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1.Pulmonary</a:t>
            </a:r>
          </a:p>
          <a:p>
            <a:pPr marL="0" indent="0">
              <a:buNone/>
            </a:pPr>
            <a:r>
              <a:rPr lang="en-US" dirty="0" smtClean="0"/>
              <a:t>2.Cervical</a:t>
            </a:r>
          </a:p>
          <a:p>
            <a:pPr marL="0" indent="0">
              <a:buNone/>
            </a:pPr>
            <a:r>
              <a:rPr lang="en-US" dirty="0" smtClean="0"/>
              <a:t>3.Uterine/pelvic</a:t>
            </a:r>
          </a:p>
          <a:p>
            <a:pPr marL="0" indent="0">
              <a:buNone/>
            </a:pPr>
            <a:r>
              <a:rPr lang="en-US" dirty="0" smtClean="0"/>
              <a:t>4.Intestinal</a:t>
            </a:r>
          </a:p>
          <a:p>
            <a:pPr marL="0" indent="0">
              <a:buNone/>
            </a:pPr>
            <a:r>
              <a:rPr lang="en-US" dirty="0" smtClean="0"/>
              <a:t>5.Miliary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tuberculosis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9270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2219960"/>
            <a:ext cx="4038600" cy="3876993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D</a:t>
            </a:r>
            <a:r>
              <a:rPr smtClean="0">
                <a:solidFill>
                  <a:srgbClr val="0070C0"/>
                </a:solidFill>
              </a:rPr>
              <a:t>iagnosis by X-ray: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Picture 4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724400" y="1371600"/>
            <a:ext cx="2857899" cy="1933333"/>
          </a:xfrm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4648200" y="3733800"/>
            <a:ext cx="3657600" cy="274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EDUCATION\new shashank\tuberculosis\tbtreatm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62600"/>
          </a:xfrm>
        </p:spPr>
        <p:txBody>
          <a:bodyPr/>
          <a:lstStyle/>
          <a:p>
            <a:pPr>
              <a:buNone/>
            </a:pPr>
            <a:r>
              <a:rPr lang="en-US" sz="3600" b="1" dirty="0" smtClean="0"/>
              <a:t>Classification</a:t>
            </a:r>
          </a:p>
          <a:p>
            <a:pPr>
              <a:buNone/>
            </a:pPr>
            <a:r>
              <a:rPr lang="en-US" sz="3600" b="1" dirty="0">
                <a:solidFill>
                  <a:schemeClr val="bg1"/>
                </a:solidFill>
                <a:latin typeface="Book Antiqua" pitchFamily="18" charset="0"/>
              </a:rPr>
              <a:t>HIGH </a:t>
            </a:r>
            <a:r>
              <a:rPr lang="en-US" sz="3600" b="1" dirty="0" smtClean="0">
                <a:solidFill>
                  <a:schemeClr val="bg1"/>
                </a:solidFill>
                <a:latin typeface="Book Antiqua" pitchFamily="18" charset="0"/>
              </a:rPr>
              <a:t>EFFICACY,CHEAP   </a:t>
            </a:r>
            <a:r>
              <a:rPr lang="en-US" sz="3600" b="1" dirty="0">
                <a:solidFill>
                  <a:schemeClr val="bg1"/>
                </a:solidFill>
                <a:latin typeface="Book Antiqua" pitchFamily="18" charset="0"/>
              </a:rPr>
              <a:t>AND LOW TOXICITY</a:t>
            </a:r>
          </a:p>
          <a:p>
            <a:pPr>
              <a:buNone/>
            </a:pPr>
            <a:endParaRPr lang="en-US" sz="3600" b="1" dirty="0" smtClean="0"/>
          </a:p>
          <a:p>
            <a:pPr>
              <a:buNone/>
            </a:pPr>
            <a:r>
              <a:rPr lang="en-US" sz="3600" b="1" dirty="0" smtClean="0"/>
              <a:t>First line drugs include: </a:t>
            </a:r>
          </a:p>
          <a:p>
            <a:pPr>
              <a:buNone/>
            </a:pPr>
            <a:r>
              <a:rPr lang="en-US" dirty="0" smtClean="0"/>
              <a:t>                                        -ISONIAZIDE (H)</a:t>
            </a:r>
          </a:p>
          <a:p>
            <a:pPr>
              <a:buNone/>
            </a:pPr>
            <a:r>
              <a:rPr lang="en-US" dirty="0" smtClean="0"/>
              <a:t>                                        - PYRAZINAMIDE (Z)             </a:t>
            </a:r>
          </a:p>
          <a:p>
            <a:pPr>
              <a:buNone/>
            </a:pPr>
            <a:r>
              <a:rPr lang="en-US" dirty="0" smtClean="0"/>
              <a:t>                                        - ETHAMBUTOL (E)</a:t>
            </a:r>
          </a:p>
          <a:p>
            <a:pPr>
              <a:buNone/>
            </a:pPr>
            <a:r>
              <a:rPr lang="en-US" dirty="0" smtClean="0"/>
              <a:t>                                        -RIFAMPICIN  (R)</a:t>
            </a:r>
          </a:p>
          <a:p>
            <a:pPr>
              <a:buNone/>
            </a:pPr>
            <a:r>
              <a:rPr lang="en-US" dirty="0" smtClean="0"/>
              <a:t>                                        -STREPTOMYCIN (S)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10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200" b="1" dirty="0" smtClean="0"/>
              <a:t>Second line drugs include:</a:t>
            </a:r>
          </a:p>
          <a:p>
            <a:pPr>
              <a:buNone/>
            </a:pPr>
            <a:r>
              <a:rPr lang="en-US" sz="3200" b="1" dirty="0">
                <a:solidFill>
                  <a:schemeClr val="bg1"/>
                </a:solidFill>
                <a:latin typeface="Book Antiqua" pitchFamily="18" charset="0"/>
              </a:rPr>
              <a:t>LOW EFFICACY AND HIGH TOXICITY</a:t>
            </a:r>
          </a:p>
          <a:p>
            <a:pPr>
              <a:buNone/>
            </a:pPr>
            <a:r>
              <a:rPr lang="en-US" dirty="0" smtClean="0"/>
              <a:t>     -THIACETAZONE           </a:t>
            </a:r>
          </a:p>
          <a:p>
            <a:pPr>
              <a:buNone/>
            </a:pPr>
            <a:r>
              <a:rPr lang="en-US" dirty="0" smtClean="0"/>
              <a:t>     -CAPREOMYCIN</a:t>
            </a:r>
          </a:p>
          <a:p>
            <a:pPr>
              <a:buNone/>
            </a:pPr>
            <a:r>
              <a:rPr lang="en-US" dirty="0" smtClean="0"/>
              <a:t>     -P-AMINOSALICYLIC ACID</a:t>
            </a:r>
          </a:p>
          <a:p>
            <a:pPr>
              <a:buNone/>
            </a:pPr>
            <a:r>
              <a:rPr lang="en-US" dirty="0" smtClean="0"/>
              <a:t>     -ETHIONAMIDE</a:t>
            </a:r>
          </a:p>
          <a:p>
            <a:pPr>
              <a:buNone/>
            </a:pPr>
            <a:r>
              <a:rPr lang="en-US" dirty="0" smtClean="0"/>
              <a:t>     -CYCLOSERINE</a:t>
            </a:r>
          </a:p>
          <a:p>
            <a:pPr>
              <a:buNone/>
            </a:pPr>
            <a:r>
              <a:rPr lang="en-US" dirty="0" smtClean="0"/>
              <a:t>      -KANAMYCIN</a:t>
            </a:r>
          </a:p>
          <a:p>
            <a:pPr>
              <a:buNone/>
            </a:pPr>
            <a:r>
              <a:rPr lang="en-US" dirty="0" smtClean="0"/>
              <a:t>      -AMIKACIN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006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3200" b="1" dirty="0" smtClean="0">
                <a:solidFill>
                  <a:srgbClr val="002060"/>
                </a:solidFill>
              </a:rPr>
              <a:t>NEWER SECOND LINE DRUGS:</a:t>
            </a:r>
          </a:p>
          <a:p>
            <a:pPr>
              <a:buNone/>
            </a:pPr>
            <a:endParaRPr lang="en-US" sz="3200" dirty="0" smtClean="0">
              <a:solidFill>
                <a:srgbClr val="FFC000"/>
              </a:solidFill>
            </a:endParaRPr>
          </a:p>
          <a:p>
            <a:r>
              <a:rPr lang="en-US" dirty="0" smtClean="0"/>
              <a:t>Flouroquinolones  are  active  against M.tuberculosis.</a:t>
            </a:r>
          </a:p>
          <a:p>
            <a:pPr>
              <a:buNone/>
            </a:pPr>
            <a:r>
              <a:rPr lang="en-US" dirty="0" smtClean="0"/>
              <a:t>                               Ciproflaxacin, </a:t>
            </a:r>
          </a:p>
          <a:p>
            <a:pPr>
              <a:buNone/>
            </a:pPr>
            <a:r>
              <a:rPr lang="en-US" dirty="0" smtClean="0"/>
              <a:t>                               Oflaxacin,      </a:t>
            </a:r>
          </a:p>
          <a:p>
            <a:r>
              <a:rPr lang="en-US" dirty="0" smtClean="0"/>
              <a:t>Newer macrolides and some rifampin congeners are the recent additions.</a:t>
            </a:r>
          </a:p>
          <a:p>
            <a:pPr>
              <a:buNone/>
            </a:pPr>
            <a:r>
              <a:rPr lang="en-US" dirty="0" smtClean="0"/>
              <a:t>                              Clarithromycin,  </a:t>
            </a:r>
          </a:p>
          <a:p>
            <a:pPr>
              <a:buNone/>
            </a:pPr>
            <a:r>
              <a:rPr lang="en-US" dirty="0" smtClean="0"/>
              <a:t>                              </a:t>
            </a:r>
            <a:r>
              <a:rPr lang="en-US" dirty="0" err="1" smtClean="0"/>
              <a:t>Azithromycin</a:t>
            </a:r>
            <a:r>
              <a:rPr lang="en-US" dirty="0" smtClean="0"/>
              <a:t>,</a:t>
            </a:r>
          </a:p>
          <a:p>
            <a:pPr>
              <a:buNone/>
            </a:pPr>
            <a:r>
              <a:rPr lang="en-US" dirty="0" smtClean="0"/>
              <a:t>                              </a:t>
            </a:r>
            <a:r>
              <a:rPr lang="en-US" dirty="0" err="1" smtClean="0"/>
              <a:t>Rifabutin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1095</TotalTime>
  <Words>1984</Words>
  <Application>Microsoft Office PowerPoint</Application>
  <PresentationFormat>On-screen Show (4:3)</PresentationFormat>
  <Paragraphs>259</Paragraphs>
  <Slides>36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36</vt:i4>
      </vt:variant>
    </vt:vector>
  </HeadingPairs>
  <TitlesOfParts>
    <vt:vector size="38" baseType="lpstr">
      <vt:lpstr>Paper</vt:lpstr>
      <vt:lpstr>Office Theme</vt:lpstr>
      <vt:lpstr>WORLD TUBERCULOSIS DAY MARCH24</vt:lpstr>
      <vt:lpstr>PowerPoint Presentation</vt:lpstr>
      <vt:lpstr>PowerPoint Presentation</vt:lpstr>
      <vt:lpstr>Types of tuberculosis</vt:lpstr>
      <vt:lpstr>Diagnosis by X-ray:</vt:lpstr>
      <vt:lpstr>PowerPoint Presentation</vt:lpstr>
      <vt:lpstr>PowerPoint Presentation</vt:lpstr>
      <vt:lpstr>PowerPoint Presentation</vt:lpstr>
      <vt:lpstr>PowerPoint Presentation</vt:lpstr>
      <vt:lpstr>ISONIAZID [H]:</vt:lpstr>
      <vt:lpstr>MOA</vt:lpstr>
      <vt:lpstr>PowerPoint Presentation</vt:lpstr>
      <vt:lpstr>PowerPoint Presentation</vt:lpstr>
      <vt:lpstr>Rifampicin</vt:lpstr>
      <vt:lpstr>PowerPoint Presentation</vt:lpstr>
      <vt:lpstr>PowerPoint Presentation</vt:lpstr>
      <vt:lpstr>PowerPoint Presentation</vt:lpstr>
      <vt:lpstr>PYRAZINAMIDE [z]:</vt:lpstr>
      <vt:lpstr>MOA OF PYRAZINAMIDE:</vt:lpstr>
      <vt:lpstr>Ethambutol</vt:lpstr>
      <vt:lpstr>PowerPoint Presentation</vt:lpstr>
      <vt:lpstr>Para-amino salicylic acid:PAS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Multidrug-resistant (MDR) TB </vt:lpstr>
      <vt:lpstr>PowerPoint Presentation</vt:lpstr>
      <vt:lpstr>  </vt:lpstr>
      <vt:lpstr>PowerPoint Presentation</vt:lpstr>
      <vt:lpstr>Chemoprophylaxis of Tuberculosis </vt:lpstr>
      <vt:lpstr>PowerPoint Presentation</vt:lpstr>
      <vt:lpstr>TB Treatment in HIV Patients </vt:lpstr>
      <vt:lpstr>PowerPoint Presentation</vt:lpstr>
      <vt:lpstr>                                                                                           Glucocorticoids in TB                                                                                       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SHETTY'S</dc:creator>
  <cp:lastModifiedBy>Piyush</cp:lastModifiedBy>
  <cp:revision>321</cp:revision>
  <dcterms:created xsi:type="dcterms:W3CDTF">2010-01-28T07:49:12Z</dcterms:created>
  <dcterms:modified xsi:type="dcterms:W3CDTF">2020-05-20T04:56:39Z</dcterms:modified>
</cp:coreProperties>
</file>