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94" r:id="rId2"/>
    <p:sldId id="395" r:id="rId3"/>
    <p:sldId id="465" r:id="rId4"/>
    <p:sldId id="470" r:id="rId5"/>
    <p:sldId id="471" r:id="rId6"/>
    <p:sldId id="472" r:id="rId7"/>
    <p:sldId id="473" r:id="rId8"/>
    <p:sldId id="474" r:id="rId9"/>
    <p:sldId id="475" r:id="rId10"/>
    <p:sldId id="476" r:id="rId11"/>
    <p:sldId id="467" r:id="rId12"/>
    <p:sldId id="468" r:id="rId13"/>
    <p:sldId id="469" r:id="rId14"/>
    <p:sldId id="412" r:id="rId15"/>
    <p:sldId id="414" r:id="rId16"/>
    <p:sldId id="415" r:id="rId17"/>
    <p:sldId id="416" r:id="rId18"/>
    <p:sldId id="41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1" autoAdjust="0"/>
  </p:normalViewPr>
  <p:slideViewPr>
    <p:cSldViewPr>
      <p:cViewPr>
        <p:scale>
          <a:sx n="69" d="100"/>
          <a:sy n="69" d="100"/>
        </p:scale>
        <p:origin x="-11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CFEFF-C40D-46F5-8C52-F57FD97239DB}" type="doc">
      <dgm:prSet loTypeId="urn:microsoft.com/office/officeart/2005/8/layout/targe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7C7C34-04EB-4983-BFA1-28256669A757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Hyperthyroidism</a:t>
          </a:r>
          <a:r>
            <a:rPr lang="en-US" dirty="0" smtClean="0">
              <a:solidFill>
                <a:srgbClr val="7030A0"/>
              </a:solidFill>
            </a:rPr>
            <a:t> </a:t>
          </a:r>
          <a:endParaRPr lang="en-US" dirty="0">
            <a:solidFill>
              <a:srgbClr val="7030A0"/>
            </a:solidFill>
          </a:endParaRPr>
        </a:p>
      </dgm:t>
    </dgm:pt>
    <dgm:pt modelId="{77A288DD-EFE4-4A82-81C3-525C37A93AD9}" type="parTrans" cxnId="{F1C540E0-9F4D-4206-B6DD-8F468D7C3598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7FC42BB0-AE9D-453E-9AD5-8400969459C3}" type="sibTrans" cxnId="{F1C540E0-9F4D-4206-B6DD-8F468D7C3598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9227904A-A957-4B78-85FE-30F7A5EC4B62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Provide symptomatic relief &amp; inhibits peripheral conversion of T</a:t>
          </a:r>
          <a:r>
            <a:rPr lang="en-US" baseline="-25000" dirty="0" smtClean="0">
              <a:solidFill>
                <a:srgbClr val="7030A0"/>
              </a:solidFill>
            </a:rPr>
            <a:t>4 </a:t>
          </a:r>
          <a:r>
            <a:rPr lang="en-US" dirty="0" smtClean="0">
              <a:solidFill>
                <a:srgbClr val="7030A0"/>
              </a:solidFill>
            </a:rPr>
            <a:t>to T</a:t>
          </a:r>
          <a:r>
            <a:rPr lang="en-US" baseline="-25000" dirty="0" smtClean="0">
              <a:solidFill>
                <a:srgbClr val="7030A0"/>
              </a:solidFill>
            </a:rPr>
            <a:t>3</a:t>
          </a:r>
          <a:endParaRPr lang="en-US" baseline="-25000" dirty="0">
            <a:solidFill>
              <a:srgbClr val="7030A0"/>
            </a:solidFill>
          </a:endParaRPr>
        </a:p>
      </dgm:t>
    </dgm:pt>
    <dgm:pt modelId="{03F69DD6-3726-4A8B-B9C1-BC32A0216E71}" type="parTrans" cxnId="{C455B4BB-2486-437F-A49D-2C92CC51B748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FEBB7EB7-3DC3-42F4-95FF-B2FDEA1A1A08}" type="sibTrans" cxnId="{C455B4BB-2486-437F-A49D-2C92CC51B748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A416F000-3900-486F-B384-591135D6B20C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e.g. Propranolol</a:t>
          </a:r>
          <a:endParaRPr lang="en-US" dirty="0">
            <a:solidFill>
              <a:srgbClr val="7030A0"/>
            </a:solidFill>
          </a:endParaRPr>
        </a:p>
      </dgm:t>
    </dgm:pt>
    <dgm:pt modelId="{5B43B841-CD4A-4CBC-B3F1-849231418231}" type="parTrans" cxnId="{3C502BBC-3AAF-4E4D-850B-5749DA4B7A05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657B2888-31E3-488B-AC52-6C72562E5567}" type="sibTrans" cxnId="{3C502BBC-3AAF-4E4D-850B-5749DA4B7A05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7BEC7775-8B7F-44B0-ACA0-7BE3DB31CDCE}">
      <dgm:prSet phldrT="[Text]"/>
      <dgm:spPr/>
      <dgm:t>
        <a:bodyPr/>
        <a:lstStyle/>
        <a:p>
          <a:r>
            <a:rPr lang="en-US" dirty="0" smtClean="0">
              <a:solidFill>
                <a:srgbClr val="0070C0"/>
              </a:solidFill>
            </a:rPr>
            <a:t>Anxiety</a:t>
          </a:r>
          <a:r>
            <a:rPr lang="en-US" dirty="0" smtClean="0">
              <a:solidFill>
                <a:srgbClr val="7030A0"/>
              </a:solidFill>
            </a:rPr>
            <a:t> </a:t>
          </a:r>
          <a:endParaRPr lang="en-US" dirty="0">
            <a:solidFill>
              <a:srgbClr val="7030A0"/>
            </a:solidFill>
          </a:endParaRPr>
        </a:p>
      </dgm:t>
    </dgm:pt>
    <dgm:pt modelId="{1C771AD2-3494-41F2-8CC9-8B0DEE64C478}" type="parTrans" cxnId="{5CD0AE2B-6EF6-41C3-8938-3F40960C66A4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D6920485-76B7-4F62-B92E-F9EFA71D0644}" type="sibTrans" cxnId="{5CD0AE2B-6EF6-41C3-8938-3F40960C66A4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2573E37C-34D9-4195-A86B-E226B99ECC92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Anti anxiety effects due to blockade of peripheral manifestations </a:t>
          </a:r>
          <a:endParaRPr lang="en-US" dirty="0">
            <a:solidFill>
              <a:srgbClr val="7030A0"/>
            </a:solidFill>
          </a:endParaRPr>
        </a:p>
      </dgm:t>
    </dgm:pt>
    <dgm:pt modelId="{867FC587-33E9-4EC6-90AE-A253CFA90ED5}" type="parTrans" cxnId="{BD1E9AF6-167C-4807-AD40-802CBCE9099E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7089AE91-4741-4A3A-A5C2-8C04896528E5}" type="sibTrans" cxnId="{BD1E9AF6-167C-4807-AD40-802CBCE9099E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FC144062-C608-4E0C-BAC5-B25ACA685D34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e.g. Propranolol </a:t>
          </a:r>
          <a:endParaRPr lang="en-US" dirty="0">
            <a:solidFill>
              <a:srgbClr val="7030A0"/>
            </a:solidFill>
          </a:endParaRPr>
        </a:p>
      </dgm:t>
    </dgm:pt>
    <dgm:pt modelId="{13C05D3D-23BF-44BE-A5FE-D9E26056B260}" type="parTrans" cxnId="{E8B59481-2675-4B62-950A-6B18F7F36D21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35CF8FAF-30D9-4707-990E-337146705644}" type="sibTrans" cxnId="{E8B59481-2675-4B62-950A-6B18F7F36D21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71747245-1AEA-45F0-B12E-6EF59DEE3BF7}">
      <dgm:prSet phldrT="[Text]"/>
      <dgm:spPr/>
      <dgm:t>
        <a:bodyPr/>
        <a:lstStyle/>
        <a:p>
          <a:r>
            <a:rPr lang="en-US" dirty="0" smtClean="0">
              <a:solidFill>
                <a:srgbClr val="C00000"/>
              </a:solidFill>
            </a:rPr>
            <a:t>Migraine </a:t>
          </a:r>
          <a:endParaRPr lang="en-US" dirty="0">
            <a:solidFill>
              <a:srgbClr val="C00000"/>
            </a:solidFill>
          </a:endParaRPr>
        </a:p>
      </dgm:t>
    </dgm:pt>
    <dgm:pt modelId="{7810173B-0FE1-4944-8F3D-B7CCBB86F7BA}" type="parTrans" cxnId="{5BBF89F6-9032-433B-982D-5E88940D767F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23BCB4E2-B559-45A8-BB9D-FA16CF29697C}" type="sibTrans" cxnId="{5BBF89F6-9032-433B-982D-5E88940D767F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697F8040-7B18-4FBD-A458-009DDBE5997C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e.g. Propranolol, </a:t>
          </a:r>
          <a:r>
            <a:rPr lang="en-US" dirty="0" err="1" smtClean="0">
              <a:solidFill>
                <a:srgbClr val="7030A0"/>
              </a:solidFill>
            </a:rPr>
            <a:t>Timolol</a:t>
          </a:r>
          <a:r>
            <a:rPr lang="en-US" dirty="0" smtClean="0">
              <a:solidFill>
                <a:srgbClr val="7030A0"/>
              </a:solidFill>
            </a:rPr>
            <a:t> &amp; </a:t>
          </a:r>
          <a:r>
            <a:rPr lang="en-US" dirty="0" err="1" smtClean="0">
              <a:solidFill>
                <a:srgbClr val="7030A0"/>
              </a:solidFill>
            </a:rPr>
            <a:t>metoprolol</a:t>
          </a:r>
          <a:r>
            <a:rPr lang="en-US" dirty="0" smtClean="0">
              <a:solidFill>
                <a:srgbClr val="7030A0"/>
              </a:solidFill>
            </a:rPr>
            <a:t> </a:t>
          </a:r>
          <a:endParaRPr lang="en-US" dirty="0">
            <a:solidFill>
              <a:srgbClr val="7030A0"/>
            </a:solidFill>
          </a:endParaRPr>
        </a:p>
      </dgm:t>
    </dgm:pt>
    <dgm:pt modelId="{270BD7C9-955E-4B2C-9B3D-28FB2BDBEAA5}" type="parTrans" cxnId="{C8BCBE20-4595-4193-9A77-EA9D69DB1304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8CA7A843-BDE5-4FDC-92A5-FA1D80B7BA20}" type="sibTrans" cxnId="{C8BCBE20-4595-4193-9A77-EA9D69DB1304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04718094-D232-4E16-971A-FC306F8E9E87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Essential tremor</a:t>
          </a:r>
        </a:p>
        <a:p>
          <a:r>
            <a:rPr lang="en-US" dirty="0" smtClean="0">
              <a:solidFill>
                <a:srgbClr val="7030A0"/>
              </a:solidFill>
            </a:rPr>
            <a:t>&amp;</a:t>
          </a:r>
        </a:p>
        <a:p>
          <a:r>
            <a:rPr lang="en-US" dirty="0" err="1" smtClean="0">
              <a:solidFill>
                <a:srgbClr val="7030A0"/>
              </a:solidFill>
            </a:rPr>
            <a:t>phaeochromocytoma</a:t>
          </a:r>
          <a:r>
            <a:rPr lang="en-US" dirty="0" smtClean="0">
              <a:solidFill>
                <a:srgbClr val="7030A0"/>
              </a:solidFill>
            </a:rPr>
            <a:t> </a:t>
          </a:r>
          <a:endParaRPr lang="en-US" dirty="0">
            <a:solidFill>
              <a:srgbClr val="7030A0"/>
            </a:solidFill>
          </a:endParaRPr>
        </a:p>
      </dgm:t>
    </dgm:pt>
    <dgm:pt modelId="{8B1A933C-9F93-463C-8107-64C81D04974D}" type="parTrans" cxnId="{3AE702C4-2083-40B7-970F-EC7A7685CA6B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3D52A89F-1DDA-42D9-9DDE-7E1D1D095260}" type="sibTrans" cxnId="{3AE702C4-2083-40B7-970F-EC7A7685CA6B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4B3E05A5-9A27-4D97-8E60-190AEC2066F0}">
      <dgm:prSet phldrT="[Text]"/>
      <dgm:spPr/>
      <dgm:t>
        <a:bodyPr/>
        <a:lstStyle/>
        <a:p>
          <a:r>
            <a:rPr lang="en-US" dirty="0" smtClean="0">
              <a:solidFill>
                <a:srgbClr val="7030A0"/>
              </a:solidFill>
            </a:rPr>
            <a:t>Blocks </a:t>
          </a:r>
          <a:r>
            <a:rPr lang="el-GR" dirty="0" smtClean="0">
              <a:solidFill>
                <a:srgbClr val="7030A0"/>
              </a:solidFill>
              <a:latin typeface="Franklin Gothic Book"/>
            </a:rPr>
            <a:t>β</a:t>
          </a:r>
          <a:r>
            <a:rPr lang="en-US" dirty="0" smtClean="0">
              <a:solidFill>
                <a:srgbClr val="7030A0"/>
              </a:solidFill>
              <a:latin typeface="Franklin Gothic Book"/>
            </a:rPr>
            <a:t>2 receptors in skeletal muscles </a:t>
          </a:r>
          <a:endParaRPr lang="en-US" dirty="0">
            <a:solidFill>
              <a:srgbClr val="7030A0"/>
            </a:solidFill>
          </a:endParaRPr>
        </a:p>
      </dgm:t>
    </dgm:pt>
    <dgm:pt modelId="{8E19989A-F9A3-4BD9-893D-9988F0639868}" type="parTrans" cxnId="{99494381-014A-4816-94FD-F1D509FE211A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B8367109-43DE-478D-94B8-6217A89B5EDA}" type="sibTrans" cxnId="{99494381-014A-4816-94FD-F1D509FE211A}">
      <dgm:prSet/>
      <dgm:spPr/>
      <dgm:t>
        <a:bodyPr/>
        <a:lstStyle/>
        <a:p>
          <a:endParaRPr lang="en-US">
            <a:solidFill>
              <a:srgbClr val="7030A0"/>
            </a:solidFill>
          </a:endParaRPr>
        </a:p>
      </dgm:t>
    </dgm:pt>
    <dgm:pt modelId="{C78B5CA6-B310-42C6-9A76-FEE89D5E0247}" type="pres">
      <dgm:prSet presAssocID="{06DCFEFF-C40D-46F5-8C52-F57FD97239D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7AAA4E-44DB-4764-ADE6-C11DF3679CE2}" type="pres">
      <dgm:prSet presAssocID="{F17C7C34-04EB-4983-BFA1-28256669A757}" presName="circle1" presStyleLbl="node1" presStyleIdx="0" presStyleCnt="4"/>
      <dgm:spPr/>
    </dgm:pt>
    <dgm:pt modelId="{36ED0698-1E22-441E-AD85-0FB64CD14B97}" type="pres">
      <dgm:prSet presAssocID="{F17C7C34-04EB-4983-BFA1-28256669A757}" presName="space" presStyleCnt="0"/>
      <dgm:spPr/>
    </dgm:pt>
    <dgm:pt modelId="{56E9225E-EC99-40BD-86AB-7A341D534AFD}" type="pres">
      <dgm:prSet presAssocID="{F17C7C34-04EB-4983-BFA1-28256669A757}" presName="rect1" presStyleLbl="alignAcc1" presStyleIdx="0" presStyleCnt="4"/>
      <dgm:spPr/>
      <dgm:t>
        <a:bodyPr/>
        <a:lstStyle/>
        <a:p>
          <a:endParaRPr lang="en-US"/>
        </a:p>
      </dgm:t>
    </dgm:pt>
    <dgm:pt modelId="{FA106637-A510-4EFD-844F-AD9E5697B744}" type="pres">
      <dgm:prSet presAssocID="{7BEC7775-8B7F-44B0-ACA0-7BE3DB31CDCE}" presName="vertSpace2" presStyleLbl="node1" presStyleIdx="0" presStyleCnt="4"/>
      <dgm:spPr/>
    </dgm:pt>
    <dgm:pt modelId="{9C380788-9B0A-417A-B251-000E21791E19}" type="pres">
      <dgm:prSet presAssocID="{7BEC7775-8B7F-44B0-ACA0-7BE3DB31CDCE}" presName="circle2" presStyleLbl="node1" presStyleIdx="1" presStyleCnt="4"/>
      <dgm:spPr/>
    </dgm:pt>
    <dgm:pt modelId="{7ADE01A4-2629-44E5-B1A0-FF8CF0D86323}" type="pres">
      <dgm:prSet presAssocID="{7BEC7775-8B7F-44B0-ACA0-7BE3DB31CDCE}" presName="rect2" presStyleLbl="alignAcc1" presStyleIdx="1" presStyleCnt="4" custLinFactNeighborX="0" custLinFactNeighborY="-897"/>
      <dgm:spPr/>
      <dgm:t>
        <a:bodyPr/>
        <a:lstStyle/>
        <a:p>
          <a:endParaRPr lang="en-US"/>
        </a:p>
      </dgm:t>
    </dgm:pt>
    <dgm:pt modelId="{7EB8800A-B00D-4FB9-9D44-22DDF15579AE}" type="pres">
      <dgm:prSet presAssocID="{71747245-1AEA-45F0-B12E-6EF59DEE3BF7}" presName="vertSpace3" presStyleLbl="node1" presStyleIdx="1" presStyleCnt="4"/>
      <dgm:spPr/>
    </dgm:pt>
    <dgm:pt modelId="{601AF8B2-21F0-4F9C-B0C1-7B82F1F3B920}" type="pres">
      <dgm:prSet presAssocID="{71747245-1AEA-45F0-B12E-6EF59DEE3BF7}" presName="circle3" presStyleLbl="node1" presStyleIdx="2" presStyleCnt="4"/>
      <dgm:spPr/>
    </dgm:pt>
    <dgm:pt modelId="{DF5ECB68-38AA-4AC4-962D-5B7C0B4F77D9}" type="pres">
      <dgm:prSet presAssocID="{71747245-1AEA-45F0-B12E-6EF59DEE3BF7}" presName="rect3" presStyleLbl="alignAcc1" presStyleIdx="2" presStyleCnt="4" custLinFactNeighborX="4819" custLinFactNeighborY="310"/>
      <dgm:spPr/>
      <dgm:t>
        <a:bodyPr/>
        <a:lstStyle/>
        <a:p>
          <a:endParaRPr lang="en-US"/>
        </a:p>
      </dgm:t>
    </dgm:pt>
    <dgm:pt modelId="{3ACC202C-8FEC-4863-BDF5-21A4AF1D77E0}" type="pres">
      <dgm:prSet presAssocID="{04718094-D232-4E16-971A-FC306F8E9E87}" presName="vertSpace4" presStyleLbl="node1" presStyleIdx="2" presStyleCnt="4"/>
      <dgm:spPr/>
    </dgm:pt>
    <dgm:pt modelId="{C6C3C8A1-0924-44B4-A42C-912AD93266A0}" type="pres">
      <dgm:prSet presAssocID="{04718094-D232-4E16-971A-FC306F8E9E87}" presName="circle4" presStyleLbl="node1" presStyleIdx="3" presStyleCnt="4"/>
      <dgm:spPr/>
    </dgm:pt>
    <dgm:pt modelId="{9E0FDD5E-F708-4DEB-A019-7521CC1D8CA8}" type="pres">
      <dgm:prSet presAssocID="{04718094-D232-4E16-971A-FC306F8E9E87}" presName="rect4" presStyleLbl="alignAcc1" presStyleIdx="3" presStyleCnt="4"/>
      <dgm:spPr/>
      <dgm:t>
        <a:bodyPr/>
        <a:lstStyle/>
        <a:p>
          <a:endParaRPr lang="en-US"/>
        </a:p>
      </dgm:t>
    </dgm:pt>
    <dgm:pt modelId="{BE519979-2794-492B-A283-4F9C98EB3422}" type="pres">
      <dgm:prSet presAssocID="{F17C7C34-04EB-4983-BFA1-28256669A757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CA26B-0A6F-47FD-B998-FD7AB24A96AF}" type="pres">
      <dgm:prSet presAssocID="{F17C7C34-04EB-4983-BFA1-28256669A757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3E838-B336-4D58-A7D9-1083231564ED}" type="pres">
      <dgm:prSet presAssocID="{7BEC7775-8B7F-44B0-ACA0-7BE3DB31CDCE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132B6-1A28-4F5D-8554-D759737F96C5}" type="pres">
      <dgm:prSet presAssocID="{7BEC7775-8B7F-44B0-ACA0-7BE3DB31CDCE}" presName="rect2ChTx" presStyleLbl="alignAcc1" presStyleIdx="3" presStyleCnt="4" custLinFactNeighborX="0" custLinFactNeighborY="-10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54DB1-4B68-4FE8-8362-2669260BD508}" type="pres">
      <dgm:prSet presAssocID="{71747245-1AEA-45F0-B12E-6EF59DEE3BF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6428C-792C-4F9B-8993-D017D01AA633}" type="pres">
      <dgm:prSet presAssocID="{71747245-1AEA-45F0-B12E-6EF59DEE3BF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3C3B1-937A-4F38-AC2A-AE19A4E2D895}" type="pres">
      <dgm:prSet presAssocID="{04718094-D232-4E16-971A-FC306F8E9E87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9660D-B6A8-4914-8053-302EEAB38CA3}" type="pres">
      <dgm:prSet presAssocID="{04718094-D232-4E16-971A-FC306F8E9E87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502BBC-3AAF-4E4D-850B-5749DA4B7A05}" srcId="{F17C7C34-04EB-4983-BFA1-28256669A757}" destId="{A416F000-3900-486F-B384-591135D6B20C}" srcOrd="1" destOrd="0" parTransId="{5B43B841-CD4A-4CBC-B3F1-849231418231}" sibTransId="{657B2888-31E3-488B-AC52-6C72562E5567}"/>
    <dgm:cxn modelId="{3AE702C4-2083-40B7-970F-EC7A7685CA6B}" srcId="{06DCFEFF-C40D-46F5-8C52-F57FD97239DB}" destId="{04718094-D232-4E16-971A-FC306F8E9E87}" srcOrd="3" destOrd="0" parTransId="{8B1A933C-9F93-463C-8107-64C81D04974D}" sibTransId="{3D52A89F-1DDA-42D9-9DDE-7E1D1D095260}"/>
    <dgm:cxn modelId="{F1C540E0-9F4D-4206-B6DD-8F468D7C3598}" srcId="{06DCFEFF-C40D-46F5-8C52-F57FD97239DB}" destId="{F17C7C34-04EB-4983-BFA1-28256669A757}" srcOrd="0" destOrd="0" parTransId="{77A288DD-EFE4-4A82-81C3-525C37A93AD9}" sibTransId="{7FC42BB0-AE9D-453E-9AD5-8400969459C3}"/>
    <dgm:cxn modelId="{C0F0EC9D-B654-4EC2-A05C-9C17D9F03670}" type="presOf" srcId="{F17C7C34-04EB-4983-BFA1-28256669A757}" destId="{56E9225E-EC99-40BD-86AB-7A341D534AFD}" srcOrd="0" destOrd="0" presId="urn:microsoft.com/office/officeart/2005/8/layout/target3"/>
    <dgm:cxn modelId="{6E3D7E65-3F2D-46BF-A7D8-8CE8DBE2891E}" type="presOf" srcId="{71747245-1AEA-45F0-B12E-6EF59DEE3BF7}" destId="{AAA54DB1-4B68-4FE8-8362-2669260BD508}" srcOrd="1" destOrd="0" presId="urn:microsoft.com/office/officeart/2005/8/layout/target3"/>
    <dgm:cxn modelId="{F2D98D42-B2BF-4C5A-A176-76EB65F02514}" type="presOf" srcId="{7BEC7775-8B7F-44B0-ACA0-7BE3DB31CDCE}" destId="{C413E838-B336-4D58-A7D9-1083231564ED}" srcOrd="1" destOrd="0" presId="urn:microsoft.com/office/officeart/2005/8/layout/target3"/>
    <dgm:cxn modelId="{F4B2AC11-184A-4C39-B173-25ADA9C368B2}" type="presOf" srcId="{697F8040-7B18-4FBD-A458-009DDBE5997C}" destId="{B846428C-792C-4F9B-8993-D017D01AA633}" srcOrd="0" destOrd="0" presId="urn:microsoft.com/office/officeart/2005/8/layout/target3"/>
    <dgm:cxn modelId="{F7FA716E-A9AF-489E-AB29-3814A848BF0F}" type="presOf" srcId="{FC144062-C608-4E0C-BAC5-B25ACA685D34}" destId="{8DF132B6-1A28-4F5D-8554-D759737F96C5}" srcOrd="0" destOrd="1" presId="urn:microsoft.com/office/officeart/2005/8/layout/target3"/>
    <dgm:cxn modelId="{8370E0D0-7A3D-4190-B442-9BC27D420E45}" type="presOf" srcId="{04718094-D232-4E16-971A-FC306F8E9E87}" destId="{6C83C3B1-937A-4F38-AC2A-AE19A4E2D895}" srcOrd="1" destOrd="0" presId="urn:microsoft.com/office/officeart/2005/8/layout/target3"/>
    <dgm:cxn modelId="{C455B4BB-2486-437F-A49D-2C92CC51B748}" srcId="{F17C7C34-04EB-4983-BFA1-28256669A757}" destId="{9227904A-A957-4B78-85FE-30F7A5EC4B62}" srcOrd="0" destOrd="0" parTransId="{03F69DD6-3726-4A8B-B9C1-BC32A0216E71}" sibTransId="{FEBB7EB7-3DC3-42F4-95FF-B2FDEA1A1A08}"/>
    <dgm:cxn modelId="{318C5DDD-6E9D-468A-820C-4E0EFE3CA558}" type="presOf" srcId="{4B3E05A5-9A27-4D97-8E60-190AEC2066F0}" destId="{8859660D-B6A8-4914-8053-302EEAB38CA3}" srcOrd="0" destOrd="0" presId="urn:microsoft.com/office/officeart/2005/8/layout/target3"/>
    <dgm:cxn modelId="{BD1E9AF6-167C-4807-AD40-802CBCE9099E}" srcId="{7BEC7775-8B7F-44B0-ACA0-7BE3DB31CDCE}" destId="{2573E37C-34D9-4195-A86B-E226B99ECC92}" srcOrd="0" destOrd="0" parTransId="{867FC587-33E9-4EC6-90AE-A253CFA90ED5}" sibTransId="{7089AE91-4741-4A3A-A5C2-8C04896528E5}"/>
    <dgm:cxn modelId="{0D67E7B3-2653-4622-A35F-CD4678D02583}" type="presOf" srcId="{06DCFEFF-C40D-46F5-8C52-F57FD97239DB}" destId="{C78B5CA6-B310-42C6-9A76-FEE89D5E0247}" srcOrd="0" destOrd="0" presId="urn:microsoft.com/office/officeart/2005/8/layout/target3"/>
    <dgm:cxn modelId="{EFEA3BFD-5CFB-4179-9E89-0E9C3942EE24}" type="presOf" srcId="{2573E37C-34D9-4195-A86B-E226B99ECC92}" destId="{8DF132B6-1A28-4F5D-8554-D759737F96C5}" srcOrd="0" destOrd="0" presId="urn:microsoft.com/office/officeart/2005/8/layout/target3"/>
    <dgm:cxn modelId="{CBD3D387-3D4E-452F-ABEA-948248B7F678}" type="presOf" srcId="{7BEC7775-8B7F-44B0-ACA0-7BE3DB31CDCE}" destId="{7ADE01A4-2629-44E5-B1A0-FF8CF0D86323}" srcOrd="0" destOrd="0" presId="urn:microsoft.com/office/officeart/2005/8/layout/target3"/>
    <dgm:cxn modelId="{99494381-014A-4816-94FD-F1D509FE211A}" srcId="{04718094-D232-4E16-971A-FC306F8E9E87}" destId="{4B3E05A5-9A27-4D97-8E60-190AEC2066F0}" srcOrd="0" destOrd="0" parTransId="{8E19989A-F9A3-4BD9-893D-9988F0639868}" sibTransId="{B8367109-43DE-478D-94B8-6217A89B5EDA}"/>
    <dgm:cxn modelId="{E8B59481-2675-4B62-950A-6B18F7F36D21}" srcId="{7BEC7775-8B7F-44B0-ACA0-7BE3DB31CDCE}" destId="{FC144062-C608-4E0C-BAC5-B25ACA685D34}" srcOrd="1" destOrd="0" parTransId="{13C05D3D-23BF-44BE-A5FE-D9E26056B260}" sibTransId="{35CF8FAF-30D9-4707-990E-337146705644}"/>
    <dgm:cxn modelId="{4C0F73EA-5EC3-4B59-9D50-7008D166C12D}" type="presOf" srcId="{9227904A-A957-4B78-85FE-30F7A5EC4B62}" destId="{C93CA26B-0A6F-47FD-B998-FD7AB24A96AF}" srcOrd="0" destOrd="0" presId="urn:microsoft.com/office/officeart/2005/8/layout/target3"/>
    <dgm:cxn modelId="{C9D1B782-A726-477E-8003-18707ABB77DA}" type="presOf" srcId="{71747245-1AEA-45F0-B12E-6EF59DEE3BF7}" destId="{DF5ECB68-38AA-4AC4-962D-5B7C0B4F77D9}" srcOrd="0" destOrd="0" presId="urn:microsoft.com/office/officeart/2005/8/layout/target3"/>
    <dgm:cxn modelId="{D8F856C8-8321-4B9F-9597-FB0C69292790}" type="presOf" srcId="{04718094-D232-4E16-971A-FC306F8E9E87}" destId="{9E0FDD5E-F708-4DEB-A019-7521CC1D8CA8}" srcOrd="0" destOrd="0" presId="urn:microsoft.com/office/officeart/2005/8/layout/target3"/>
    <dgm:cxn modelId="{C8BCBE20-4595-4193-9A77-EA9D69DB1304}" srcId="{71747245-1AEA-45F0-B12E-6EF59DEE3BF7}" destId="{697F8040-7B18-4FBD-A458-009DDBE5997C}" srcOrd="0" destOrd="0" parTransId="{270BD7C9-955E-4B2C-9B3D-28FB2BDBEAA5}" sibTransId="{8CA7A843-BDE5-4FDC-92A5-FA1D80B7BA20}"/>
    <dgm:cxn modelId="{5BBF89F6-9032-433B-982D-5E88940D767F}" srcId="{06DCFEFF-C40D-46F5-8C52-F57FD97239DB}" destId="{71747245-1AEA-45F0-B12E-6EF59DEE3BF7}" srcOrd="2" destOrd="0" parTransId="{7810173B-0FE1-4944-8F3D-B7CCBB86F7BA}" sibTransId="{23BCB4E2-B559-45A8-BB9D-FA16CF29697C}"/>
    <dgm:cxn modelId="{A1DA73B0-A58F-47C4-9BD6-1C25CC6ACF74}" type="presOf" srcId="{F17C7C34-04EB-4983-BFA1-28256669A757}" destId="{BE519979-2794-492B-A283-4F9C98EB3422}" srcOrd="1" destOrd="0" presId="urn:microsoft.com/office/officeart/2005/8/layout/target3"/>
    <dgm:cxn modelId="{5CD0AE2B-6EF6-41C3-8938-3F40960C66A4}" srcId="{06DCFEFF-C40D-46F5-8C52-F57FD97239DB}" destId="{7BEC7775-8B7F-44B0-ACA0-7BE3DB31CDCE}" srcOrd="1" destOrd="0" parTransId="{1C771AD2-3494-41F2-8CC9-8B0DEE64C478}" sibTransId="{D6920485-76B7-4F62-B92E-F9EFA71D0644}"/>
    <dgm:cxn modelId="{2F09E025-55CD-49C4-A4BE-6B2C4D5604C8}" type="presOf" srcId="{A416F000-3900-486F-B384-591135D6B20C}" destId="{C93CA26B-0A6F-47FD-B998-FD7AB24A96AF}" srcOrd="0" destOrd="1" presId="urn:microsoft.com/office/officeart/2005/8/layout/target3"/>
    <dgm:cxn modelId="{BEEE65FF-48A0-4F64-B510-60E873FCFDF1}" type="presParOf" srcId="{C78B5CA6-B310-42C6-9A76-FEE89D5E0247}" destId="{F47AAA4E-44DB-4764-ADE6-C11DF3679CE2}" srcOrd="0" destOrd="0" presId="urn:microsoft.com/office/officeart/2005/8/layout/target3"/>
    <dgm:cxn modelId="{CD75996C-C3FE-48F9-9F74-C63C0970E60B}" type="presParOf" srcId="{C78B5CA6-B310-42C6-9A76-FEE89D5E0247}" destId="{36ED0698-1E22-441E-AD85-0FB64CD14B97}" srcOrd="1" destOrd="0" presId="urn:microsoft.com/office/officeart/2005/8/layout/target3"/>
    <dgm:cxn modelId="{D6A17DD1-9C90-4103-861D-4499D40AFB58}" type="presParOf" srcId="{C78B5CA6-B310-42C6-9A76-FEE89D5E0247}" destId="{56E9225E-EC99-40BD-86AB-7A341D534AFD}" srcOrd="2" destOrd="0" presId="urn:microsoft.com/office/officeart/2005/8/layout/target3"/>
    <dgm:cxn modelId="{A10263AE-2E2A-4D48-8BEE-609B6A618541}" type="presParOf" srcId="{C78B5CA6-B310-42C6-9A76-FEE89D5E0247}" destId="{FA106637-A510-4EFD-844F-AD9E5697B744}" srcOrd="3" destOrd="0" presId="urn:microsoft.com/office/officeart/2005/8/layout/target3"/>
    <dgm:cxn modelId="{FD38F772-2FBF-4D63-8AB4-85BE8268178B}" type="presParOf" srcId="{C78B5CA6-B310-42C6-9A76-FEE89D5E0247}" destId="{9C380788-9B0A-417A-B251-000E21791E19}" srcOrd="4" destOrd="0" presId="urn:microsoft.com/office/officeart/2005/8/layout/target3"/>
    <dgm:cxn modelId="{EAD5C26C-1F89-455C-AF45-A164B3D5DC2B}" type="presParOf" srcId="{C78B5CA6-B310-42C6-9A76-FEE89D5E0247}" destId="{7ADE01A4-2629-44E5-B1A0-FF8CF0D86323}" srcOrd="5" destOrd="0" presId="urn:microsoft.com/office/officeart/2005/8/layout/target3"/>
    <dgm:cxn modelId="{94490FA6-B851-44AB-A479-DBF3087BC662}" type="presParOf" srcId="{C78B5CA6-B310-42C6-9A76-FEE89D5E0247}" destId="{7EB8800A-B00D-4FB9-9D44-22DDF15579AE}" srcOrd="6" destOrd="0" presId="urn:microsoft.com/office/officeart/2005/8/layout/target3"/>
    <dgm:cxn modelId="{3DC888DA-D58B-4E52-A0FF-5D370A276324}" type="presParOf" srcId="{C78B5CA6-B310-42C6-9A76-FEE89D5E0247}" destId="{601AF8B2-21F0-4F9C-B0C1-7B82F1F3B920}" srcOrd="7" destOrd="0" presId="urn:microsoft.com/office/officeart/2005/8/layout/target3"/>
    <dgm:cxn modelId="{F4DD8C70-A99D-41FD-ABA3-DD52DDFB90A8}" type="presParOf" srcId="{C78B5CA6-B310-42C6-9A76-FEE89D5E0247}" destId="{DF5ECB68-38AA-4AC4-962D-5B7C0B4F77D9}" srcOrd="8" destOrd="0" presId="urn:microsoft.com/office/officeart/2005/8/layout/target3"/>
    <dgm:cxn modelId="{E6E31B18-6FC9-48BE-8E52-79418B6161D6}" type="presParOf" srcId="{C78B5CA6-B310-42C6-9A76-FEE89D5E0247}" destId="{3ACC202C-8FEC-4863-BDF5-21A4AF1D77E0}" srcOrd="9" destOrd="0" presId="urn:microsoft.com/office/officeart/2005/8/layout/target3"/>
    <dgm:cxn modelId="{E4FFC916-0731-405C-9176-5CEF8653E840}" type="presParOf" srcId="{C78B5CA6-B310-42C6-9A76-FEE89D5E0247}" destId="{C6C3C8A1-0924-44B4-A42C-912AD93266A0}" srcOrd="10" destOrd="0" presId="urn:microsoft.com/office/officeart/2005/8/layout/target3"/>
    <dgm:cxn modelId="{8B401F69-77F0-4414-B709-1C01C7AB9371}" type="presParOf" srcId="{C78B5CA6-B310-42C6-9A76-FEE89D5E0247}" destId="{9E0FDD5E-F708-4DEB-A019-7521CC1D8CA8}" srcOrd="11" destOrd="0" presId="urn:microsoft.com/office/officeart/2005/8/layout/target3"/>
    <dgm:cxn modelId="{C97979C6-F9CA-45A1-8E87-7AB3C6B1904B}" type="presParOf" srcId="{C78B5CA6-B310-42C6-9A76-FEE89D5E0247}" destId="{BE519979-2794-492B-A283-4F9C98EB3422}" srcOrd="12" destOrd="0" presId="urn:microsoft.com/office/officeart/2005/8/layout/target3"/>
    <dgm:cxn modelId="{FA758EE7-388F-4C8B-8237-BB540DFE0FB5}" type="presParOf" srcId="{C78B5CA6-B310-42C6-9A76-FEE89D5E0247}" destId="{C93CA26B-0A6F-47FD-B998-FD7AB24A96AF}" srcOrd="13" destOrd="0" presId="urn:microsoft.com/office/officeart/2005/8/layout/target3"/>
    <dgm:cxn modelId="{BCEB8737-10F0-47BC-9EAE-5BB172A10CAC}" type="presParOf" srcId="{C78B5CA6-B310-42C6-9A76-FEE89D5E0247}" destId="{C413E838-B336-4D58-A7D9-1083231564ED}" srcOrd="14" destOrd="0" presId="urn:microsoft.com/office/officeart/2005/8/layout/target3"/>
    <dgm:cxn modelId="{57B87383-6D35-4DE1-9127-24C988245526}" type="presParOf" srcId="{C78B5CA6-B310-42C6-9A76-FEE89D5E0247}" destId="{8DF132B6-1A28-4F5D-8554-D759737F96C5}" srcOrd="15" destOrd="0" presId="urn:microsoft.com/office/officeart/2005/8/layout/target3"/>
    <dgm:cxn modelId="{57220D2D-916E-4BD0-8A51-D8CE8E2BD580}" type="presParOf" srcId="{C78B5CA6-B310-42C6-9A76-FEE89D5E0247}" destId="{AAA54DB1-4B68-4FE8-8362-2669260BD508}" srcOrd="16" destOrd="0" presId="urn:microsoft.com/office/officeart/2005/8/layout/target3"/>
    <dgm:cxn modelId="{927A01B9-D351-4029-9B91-8ED6E3179809}" type="presParOf" srcId="{C78B5CA6-B310-42C6-9A76-FEE89D5E0247}" destId="{B846428C-792C-4F9B-8993-D017D01AA633}" srcOrd="17" destOrd="0" presId="urn:microsoft.com/office/officeart/2005/8/layout/target3"/>
    <dgm:cxn modelId="{587B3316-149B-4A70-BA4F-5B7A1895DC87}" type="presParOf" srcId="{C78B5CA6-B310-42C6-9A76-FEE89D5E0247}" destId="{6C83C3B1-937A-4F38-AC2A-AE19A4E2D895}" srcOrd="18" destOrd="0" presId="urn:microsoft.com/office/officeart/2005/8/layout/target3"/>
    <dgm:cxn modelId="{3EE68D01-B6FA-4ACE-984D-7EBC51926483}" type="presParOf" srcId="{C78B5CA6-B310-42C6-9A76-FEE89D5E0247}" destId="{8859660D-B6A8-4914-8053-302EEAB38CA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DCFEFF-C40D-46F5-8C52-F57FD97239DB}" type="doc">
      <dgm:prSet loTypeId="urn:microsoft.com/office/officeart/2005/8/layout/targe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7C7C34-04EB-4983-BFA1-28256669A757}">
      <dgm:prSet phldrT="[Text]" custT="1"/>
      <dgm:spPr>
        <a:ln>
          <a:noFill/>
        </a:ln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Hyperthyroidism</a:t>
          </a:r>
          <a:r>
            <a:rPr lang="en-US" sz="1800" b="1" dirty="0" smtClean="0">
              <a:solidFill>
                <a:srgbClr val="7030A0"/>
              </a:solidFill>
            </a:rPr>
            <a:t> </a:t>
          </a:r>
          <a:endParaRPr lang="en-US" sz="1800" b="1" dirty="0">
            <a:solidFill>
              <a:srgbClr val="7030A0"/>
            </a:solidFill>
          </a:endParaRPr>
        </a:p>
      </dgm:t>
    </dgm:pt>
    <dgm:pt modelId="{77A288DD-EFE4-4A82-81C3-525C37A93AD9}" type="parTrans" cxnId="{F1C540E0-9F4D-4206-B6DD-8F468D7C3598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7FC42BB0-AE9D-453E-9AD5-8400969459C3}" type="sibTrans" cxnId="{F1C540E0-9F4D-4206-B6DD-8F468D7C3598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9227904A-A957-4B78-85FE-30F7A5EC4B6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7030A0"/>
              </a:solidFill>
            </a:rPr>
            <a:t>Provide symptomatic relief &amp; inhibits peripheral conversion of T</a:t>
          </a:r>
          <a:r>
            <a:rPr lang="en-US" sz="1800" b="1" baseline="-25000" dirty="0" smtClean="0">
              <a:solidFill>
                <a:srgbClr val="7030A0"/>
              </a:solidFill>
            </a:rPr>
            <a:t>4 </a:t>
          </a:r>
          <a:r>
            <a:rPr lang="en-US" sz="1800" b="1" dirty="0" smtClean="0">
              <a:solidFill>
                <a:srgbClr val="7030A0"/>
              </a:solidFill>
            </a:rPr>
            <a:t>to T</a:t>
          </a:r>
          <a:r>
            <a:rPr lang="en-US" sz="1800" b="1" baseline="-25000" dirty="0" smtClean="0">
              <a:solidFill>
                <a:srgbClr val="7030A0"/>
              </a:solidFill>
            </a:rPr>
            <a:t>3-</a:t>
          </a:r>
          <a:r>
            <a:rPr lang="en-US" sz="1800" b="1" dirty="0" smtClean="0">
              <a:solidFill>
                <a:srgbClr val="7030A0"/>
              </a:solidFill>
            </a:rPr>
            <a:t>e.g. </a:t>
          </a:r>
          <a:r>
            <a:rPr lang="en-US" sz="1800" b="1" dirty="0" err="1" smtClean="0">
              <a:solidFill>
                <a:srgbClr val="7030A0"/>
              </a:solidFill>
            </a:rPr>
            <a:t>Propranolol</a:t>
          </a:r>
          <a:endParaRPr lang="en-US" sz="1800" b="1" baseline="-25000" dirty="0">
            <a:solidFill>
              <a:srgbClr val="7030A0"/>
            </a:solidFill>
          </a:endParaRPr>
        </a:p>
      </dgm:t>
    </dgm:pt>
    <dgm:pt modelId="{03F69DD6-3726-4A8B-B9C1-BC32A0216E71}" type="parTrans" cxnId="{C455B4BB-2486-437F-A49D-2C92CC51B748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FEBB7EB7-3DC3-42F4-95FF-B2FDEA1A1A08}" type="sibTrans" cxnId="{C455B4BB-2486-437F-A49D-2C92CC51B748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7BEC7775-8B7F-44B0-ACA0-7BE3DB31CDCE}">
      <dgm:prSet phldrT="[Text]" custT="1"/>
      <dgm:spPr>
        <a:ln>
          <a:noFill/>
        </a:ln>
      </dgm:spPr>
      <dgm:t>
        <a:bodyPr/>
        <a:lstStyle/>
        <a:p>
          <a:r>
            <a:rPr lang="en-US" sz="1800" b="1" dirty="0" smtClean="0">
              <a:solidFill>
                <a:srgbClr val="0070C0"/>
              </a:solidFill>
            </a:rPr>
            <a:t>Anxiety</a:t>
          </a:r>
          <a:r>
            <a:rPr lang="en-US" sz="1800" b="1" dirty="0" smtClean="0">
              <a:solidFill>
                <a:srgbClr val="7030A0"/>
              </a:solidFill>
            </a:rPr>
            <a:t> </a:t>
          </a:r>
          <a:endParaRPr lang="en-US" sz="1800" b="1" dirty="0">
            <a:solidFill>
              <a:srgbClr val="7030A0"/>
            </a:solidFill>
          </a:endParaRPr>
        </a:p>
      </dgm:t>
    </dgm:pt>
    <dgm:pt modelId="{1C771AD2-3494-41F2-8CC9-8B0DEE64C478}" type="parTrans" cxnId="{5CD0AE2B-6EF6-41C3-8938-3F40960C66A4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D6920485-76B7-4F62-B92E-F9EFA71D0644}" type="sibTrans" cxnId="{5CD0AE2B-6EF6-41C3-8938-3F40960C66A4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2573E37C-34D9-4195-A86B-E226B99ECC9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Anti anxiety effects due to blockade of peripheral manifestations </a:t>
          </a:r>
          <a:endParaRPr lang="en-US" sz="1800" b="1" dirty="0">
            <a:solidFill>
              <a:srgbClr val="002060"/>
            </a:solidFill>
          </a:endParaRPr>
        </a:p>
      </dgm:t>
    </dgm:pt>
    <dgm:pt modelId="{867FC587-33E9-4EC6-90AE-A253CFA90ED5}" type="parTrans" cxnId="{BD1E9AF6-167C-4807-AD40-802CBCE9099E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7089AE91-4741-4A3A-A5C2-8C04896528E5}" type="sibTrans" cxnId="{BD1E9AF6-167C-4807-AD40-802CBCE9099E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FC144062-C608-4E0C-BAC5-B25ACA685D34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e.g. Propranolol </a:t>
          </a:r>
          <a:endParaRPr lang="en-US" sz="1800" b="1" dirty="0">
            <a:solidFill>
              <a:srgbClr val="002060"/>
            </a:solidFill>
          </a:endParaRPr>
        </a:p>
      </dgm:t>
    </dgm:pt>
    <dgm:pt modelId="{13C05D3D-23BF-44BE-A5FE-D9E26056B260}" type="parTrans" cxnId="{E8B59481-2675-4B62-950A-6B18F7F36D21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35CF8FAF-30D9-4707-990E-337146705644}" type="sibTrans" cxnId="{E8B59481-2675-4B62-950A-6B18F7F36D21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71747245-1AEA-45F0-B12E-6EF59DEE3BF7}">
      <dgm:prSet phldrT="[Text]" custT="1"/>
      <dgm:spPr>
        <a:ln>
          <a:noFill/>
        </a:ln>
      </dgm:spPr>
      <dgm:t>
        <a:bodyPr/>
        <a:lstStyle/>
        <a:p>
          <a:r>
            <a:rPr lang="en-US" sz="1800" b="1" dirty="0" smtClean="0">
              <a:solidFill>
                <a:srgbClr val="C00000"/>
              </a:solidFill>
            </a:rPr>
            <a:t>Migraine </a:t>
          </a:r>
          <a:endParaRPr lang="en-US" sz="1800" b="1" dirty="0">
            <a:solidFill>
              <a:srgbClr val="C00000"/>
            </a:solidFill>
          </a:endParaRPr>
        </a:p>
      </dgm:t>
    </dgm:pt>
    <dgm:pt modelId="{7810173B-0FE1-4944-8F3D-B7CCBB86F7BA}" type="parTrans" cxnId="{5BBF89F6-9032-433B-982D-5E88940D767F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23BCB4E2-B559-45A8-BB9D-FA16CF29697C}" type="sibTrans" cxnId="{5BBF89F6-9032-433B-982D-5E88940D767F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697F8040-7B18-4FBD-A458-009DDBE5997C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7030A0"/>
              </a:solidFill>
            </a:rPr>
            <a:t>e.g. Propranolol, </a:t>
          </a:r>
          <a:r>
            <a:rPr lang="en-US" sz="1800" b="1" dirty="0" err="1" smtClean="0">
              <a:solidFill>
                <a:srgbClr val="7030A0"/>
              </a:solidFill>
            </a:rPr>
            <a:t>Timolol</a:t>
          </a:r>
          <a:r>
            <a:rPr lang="en-US" sz="1800" b="1" dirty="0" smtClean="0">
              <a:solidFill>
                <a:srgbClr val="7030A0"/>
              </a:solidFill>
            </a:rPr>
            <a:t> &amp; </a:t>
          </a:r>
          <a:r>
            <a:rPr lang="en-US" sz="1800" b="1" dirty="0" err="1" smtClean="0">
              <a:solidFill>
                <a:srgbClr val="7030A0"/>
              </a:solidFill>
            </a:rPr>
            <a:t>metoprolol</a:t>
          </a:r>
          <a:r>
            <a:rPr lang="en-US" sz="1800" b="1" dirty="0" smtClean="0">
              <a:solidFill>
                <a:srgbClr val="7030A0"/>
              </a:solidFill>
            </a:rPr>
            <a:t> </a:t>
          </a:r>
          <a:endParaRPr lang="en-US" sz="1800" b="1" dirty="0">
            <a:solidFill>
              <a:srgbClr val="7030A0"/>
            </a:solidFill>
          </a:endParaRPr>
        </a:p>
      </dgm:t>
    </dgm:pt>
    <dgm:pt modelId="{270BD7C9-955E-4B2C-9B3D-28FB2BDBEAA5}" type="parTrans" cxnId="{C8BCBE20-4595-4193-9A77-EA9D69DB1304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8CA7A843-BDE5-4FDC-92A5-FA1D80B7BA20}" type="sibTrans" cxnId="{C8BCBE20-4595-4193-9A77-EA9D69DB1304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04718094-D232-4E16-971A-FC306F8E9E87}">
      <dgm:prSet phldrT="[Text]" custT="1"/>
      <dgm:spPr>
        <a:ln>
          <a:noFill/>
        </a:ln>
      </dgm:spPr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Essential tremor</a:t>
          </a:r>
        </a:p>
        <a:p>
          <a:r>
            <a:rPr lang="en-US" sz="1800" b="1" dirty="0" smtClean="0">
              <a:solidFill>
                <a:srgbClr val="002060"/>
              </a:solidFill>
            </a:rPr>
            <a:t>&amp;</a:t>
          </a:r>
        </a:p>
        <a:p>
          <a:r>
            <a:rPr lang="en-US" sz="1800" b="1" dirty="0" err="1" smtClean="0">
              <a:solidFill>
                <a:srgbClr val="002060"/>
              </a:solidFill>
            </a:rPr>
            <a:t>phaeochromocytoma</a:t>
          </a:r>
          <a:r>
            <a:rPr lang="en-US" sz="1800" b="1" dirty="0" smtClean="0">
              <a:solidFill>
                <a:srgbClr val="002060"/>
              </a:solidFill>
            </a:rPr>
            <a:t> </a:t>
          </a:r>
          <a:endParaRPr lang="en-US" sz="1800" b="1" dirty="0">
            <a:solidFill>
              <a:srgbClr val="002060"/>
            </a:solidFill>
          </a:endParaRPr>
        </a:p>
      </dgm:t>
    </dgm:pt>
    <dgm:pt modelId="{8B1A933C-9F93-463C-8107-64C81D04974D}" type="parTrans" cxnId="{3AE702C4-2083-40B7-970F-EC7A7685CA6B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3D52A89F-1DDA-42D9-9DDE-7E1D1D095260}" type="sibTrans" cxnId="{3AE702C4-2083-40B7-970F-EC7A7685CA6B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4B3E05A5-9A27-4D97-8E60-190AEC2066F0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7030A0"/>
              </a:solidFill>
            </a:rPr>
            <a:t>Blocks </a:t>
          </a:r>
          <a:r>
            <a:rPr lang="el-GR" sz="1800" b="1" dirty="0" smtClean="0">
              <a:solidFill>
                <a:srgbClr val="7030A0"/>
              </a:solidFill>
              <a:latin typeface="Franklin Gothic Book"/>
            </a:rPr>
            <a:t>β</a:t>
          </a:r>
          <a:r>
            <a:rPr lang="en-US" sz="1800" b="1" dirty="0" smtClean="0">
              <a:solidFill>
                <a:srgbClr val="7030A0"/>
              </a:solidFill>
              <a:latin typeface="Franklin Gothic Book"/>
            </a:rPr>
            <a:t>2 receptors in skeletal muscles </a:t>
          </a:r>
          <a:endParaRPr lang="en-US" sz="1800" b="1" dirty="0">
            <a:solidFill>
              <a:srgbClr val="7030A0"/>
            </a:solidFill>
          </a:endParaRPr>
        </a:p>
      </dgm:t>
    </dgm:pt>
    <dgm:pt modelId="{8E19989A-F9A3-4BD9-893D-9988F0639868}" type="parTrans" cxnId="{99494381-014A-4816-94FD-F1D509FE211A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B8367109-43DE-478D-94B8-6217A89B5EDA}" type="sibTrans" cxnId="{99494381-014A-4816-94FD-F1D509FE211A}">
      <dgm:prSet/>
      <dgm:spPr/>
      <dgm:t>
        <a:bodyPr/>
        <a:lstStyle/>
        <a:p>
          <a:endParaRPr lang="en-US" sz="1800" b="1">
            <a:solidFill>
              <a:srgbClr val="7030A0"/>
            </a:solidFill>
          </a:endParaRPr>
        </a:p>
      </dgm:t>
    </dgm:pt>
    <dgm:pt modelId="{102A61F2-B338-4317-BF28-BA302091EF7D}">
      <dgm:prSet phldrT="[Text]" custT="1"/>
      <dgm:spPr/>
      <dgm:t>
        <a:bodyPr/>
        <a:lstStyle/>
        <a:p>
          <a:endParaRPr lang="en-US" sz="1800" b="1" dirty="0">
            <a:solidFill>
              <a:srgbClr val="002060"/>
            </a:solidFill>
          </a:endParaRPr>
        </a:p>
      </dgm:t>
    </dgm:pt>
    <dgm:pt modelId="{6C86F907-0AF9-4A43-963F-53AC9EA228BD}" type="parTrans" cxnId="{FA183C22-2A98-4163-9785-5FB4F5EE0903}">
      <dgm:prSet/>
      <dgm:spPr/>
      <dgm:t>
        <a:bodyPr/>
        <a:lstStyle/>
        <a:p>
          <a:endParaRPr lang="en-IN"/>
        </a:p>
      </dgm:t>
    </dgm:pt>
    <dgm:pt modelId="{48651350-C8CA-4871-BCDC-0201CB34D35F}" type="sibTrans" cxnId="{FA183C22-2A98-4163-9785-5FB4F5EE0903}">
      <dgm:prSet/>
      <dgm:spPr/>
      <dgm:t>
        <a:bodyPr/>
        <a:lstStyle/>
        <a:p>
          <a:endParaRPr lang="en-IN"/>
        </a:p>
      </dgm:t>
    </dgm:pt>
    <dgm:pt modelId="{C78B5CA6-B310-42C6-9A76-FEE89D5E0247}" type="pres">
      <dgm:prSet presAssocID="{06DCFEFF-C40D-46F5-8C52-F57FD97239D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7AAA4E-44DB-4764-ADE6-C11DF3679CE2}" type="pres">
      <dgm:prSet presAssocID="{F17C7C34-04EB-4983-BFA1-28256669A757}" presName="circle1" presStyleLbl="node1" presStyleIdx="0" presStyleCnt="4" custScaleX="106830"/>
      <dgm:spPr/>
      <dgm:t>
        <a:bodyPr/>
        <a:lstStyle/>
        <a:p>
          <a:endParaRPr lang="en-IN"/>
        </a:p>
      </dgm:t>
    </dgm:pt>
    <dgm:pt modelId="{36ED0698-1E22-441E-AD85-0FB64CD14B97}" type="pres">
      <dgm:prSet presAssocID="{F17C7C34-04EB-4983-BFA1-28256669A757}" presName="space" presStyleCnt="0"/>
      <dgm:spPr/>
    </dgm:pt>
    <dgm:pt modelId="{56E9225E-EC99-40BD-86AB-7A341D534AFD}" type="pres">
      <dgm:prSet presAssocID="{F17C7C34-04EB-4983-BFA1-28256669A757}" presName="rect1" presStyleLbl="alignAcc1" presStyleIdx="0" presStyleCnt="4" custScaleX="124194" custScaleY="100000" custLinFactNeighborX="86378" custLinFactNeighborY="-14319"/>
      <dgm:spPr/>
      <dgm:t>
        <a:bodyPr/>
        <a:lstStyle/>
        <a:p>
          <a:endParaRPr lang="en-US"/>
        </a:p>
      </dgm:t>
    </dgm:pt>
    <dgm:pt modelId="{FA106637-A510-4EFD-844F-AD9E5697B744}" type="pres">
      <dgm:prSet presAssocID="{7BEC7775-8B7F-44B0-ACA0-7BE3DB31CDCE}" presName="vertSpace2" presStyleLbl="node1" presStyleIdx="0" presStyleCnt="4"/>
      <dgm:spPr/>
    </dgm:pt>
    <dgm:pt modelId="{9C380788-9B0A-417A-B251-000E21791E19}" type="pres">
      <dgm:prSet presAssocID="{7BEC7775-8B7F-44B0-ACA0-7BE3DB31CDCE}" presName="circle2" presStyleLbl="node1" presStyleIdx="1" presStyleCnt="4"/>
      <dgm:spPr/>
    </dgm:pt>
    <dgm:pt modelId="{7ADE01A4-2629-44E5-B1A0-FF8CF0D86323}" type="pres">
      <dgm:prSet presAssocID="{7BEC7775-8B7F-44B0-ACA0-7BE3DB31CDCE}" presName="rect2" presStyleLbl="alignAcc1" presStyleIdx="1" presStyleCnt="4" custLinFactNeighborX="0" custLinFactNeighborY="-897"/>
      <dgm:spPr/>
      <dgm:t>
        <a:bodyPr/>
        <a:lstStyle/>
        <a:p>
          <a:endParaRPr lang="en-US"/>
        </a:p>
      </dgm:t>
    </dgm:pt>
    <dgm:pt modelId="{7EB8800A-B00D-4FB9-9D44-22DDF15579AE}" type="pres">
      <dgm:prSet presAssocID="{71747245-1AEA-45F0-B12E-6EF59DEE3BF7}" presName="vertSpace3" presStyleLbl="node1" presStyleIdx="1" presStyleCnt="4"/>
      <dgm:spPr/>
    </dgm:pt>
    <dgm:pt modelId="{601AF8B2-21F0-4F9C-B0C1-7B82F1F3B920}" type="pres">
      <dgm:prSet presAssocID="{71747245-1AEA-45F0-B12E-6EF59DEE3BF7}" presName="circle3" presStyleLbl="node1" presStyleIdx="2" presStyleCnt="4" custScaleX="52263" custScaleY="177008"/>
      <dgm:spPr/>
    </dgm:pt>
    <dgm:pt modelId="{DF5ECB68-38AA-4AC4-962D-5B7C0B4F77D9}" type="pres">
      <dgm:prSet presAssocID="{71747245-1AEA-45F0-B12E-6EF59DEE3BF7}" presName="rect3" presStyleLbl="alignAcc1" presStyleIdx="2" presStyleCnt="4" custLinFactNeighborX="4819" custLinFactNeighborY="310"/>
      <dgm:spPr/>
      <dgm:t>
        <a:bodyPr/>
        <a:lstStyle/>
        <a:p>
          <a:endParaRPr lang="en-US"/>
        </a:p>
      </dgm:t>
    </dgm:pt>
    <dgm:pt modelId="{3ACC202C-8FEC-4863-BDF5-21A4AF1D77E0}" type="pres">
      <dgm:prSet presAssocID="{04718094-D232-4E16-971A-FC306F8E9E87}" presName="vertSpace4" presStyleLbl="node1" presStyleIdx="2" presStyleCnt="4"/>
      <dgm:spPr/>
    </dgm:pt>
    <dgm:pt modelId="{C6C3C8A1-0924-44B4-A42C-912AD93266A0}" type="pres">
      <dgm:prSet presAssocID="{04718094-D232-4E16-971A-FC306F8E9E87}" presName="circle4" presStyleLbl="node1" presStyleIdx="3" presStyleCnt="4"/>
      <dgm:spPr/>
    </dgm:pt>
    <dgm:pt modelId="{9E0FDD5E-F708-4DEB-A019-7521CC1D8CA8}" type="pres">
      <dgm:prSet presAssocID="{04718094-D232-4E16-971A-FC306F8E9E87}" presName="rect4" presStyleLbl="alignAcc1" presStyleIdx="3" presStyleCnt="4"/>
      <dgm:spPr/>
      <dgm:t>
        <a:bodyPr/>
        <a:lstStyle/>
        <a:p>
          <a:endParaRPr lang="en-US"/>
        </a:p>
      </dgm:t>
    </dgm:pt>
    <dgm:pt modelId="{BE519979-2794-492B-A283-4F9C98EB3422}" type="pres">
      <dgm:prSet presAssocID="{F17C7C34-04EB-4983-BFA1-28256669A757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CA26B-0A6F-47FD-B998-FD7AB24A96AF}" type="pres">
      <dgm:prSet presAssocID="{F17C7C34-04EB-4983-BFA1-28256669A757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3E838-B336-4D58-A7D9-1083231564ED}" type="pres">
      <dgm:prSet presAssocID="{7BEC7775-8B7F-44B0-ACA0-7BE3DB31CDCE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132B6-1A28-4F5D-8554-D759737F96C5}" type="pres">
      <dgm:prSet presAssocID="{7BEC7775-8B7F-44B0-ACA0-7BE3DB31CDCE}" presName="rect2ChTx" presStyleLbl="alignAcc1" presStyleIdx="3" presStyleCnt="4" custScaleX="103132" custScaleY="148911" custLinFactNeighborX="0" custLinFactNeighborY="-10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54DB1-4B68-4FE8-8362-2669260BD508}" type="pres">
      <dgm:prSet presAssocID="{71747245-1AEA-45F0-B12E-6EF59DEE3BF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6428C-792C-4F9B-8993-D017D01AA633}" type="pres">
      <dgm:prSet presAssocID="{71747245-1AEA-45F0-B12E-6EF59DEE3BF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3C3B1-937A-4F38-AC2A-AE19A4E2D895}" type="pres">
      <dgm:prSet presAssocID="{04718094-D232-4E16-971A-FC306F8E9E87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9660D-B6A8-4914-8053-302EEAB38CA3}" type="pres">
      <dgm:prSet presAssocID="{04718094-D232-4E16-971A-FC306F8E9E87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9EEA99-F8B3-41B0-8073-423AF3BD7D8F}" type="presOf" srcId="{FC144062-C608-4E0C-BAC5-B25ACA685D34}" destId="{8DF132B6-1A28-4F5D-8554-D759737F96C5}" srcOrd="0" destOrd="2" presId="urn:microsoft.com/office/officeart/2005/8/layout/target3"/>
    <dgm:cxn modelId="{FA183C22-2A98-4163-9785-5FB4F5EE0903}" srcId="{7BEC7775-8B7F-44B0-ACA0-7BE3DB31CDCE}" destId="{102A61F2-B338-4317-BF28-BA302091EF7D}" srcOrd="0" destOrd="0" parTransId="{6C86F907-0AF9-4A43-963F-53AC9EA228BD}" sibTransId="{48651350-C8CA-4871-BCDC-0201CB34D35F}"/>
    <dgm:cxn modelId="{3AE702C4-2083-40B7-970F-EC7A7685CA6B}" srcId="{06DCFEFF-C40D-46F5-8C52-F57FD97239DB}" destId="{04718094-D232-4E16-971A-FC306F8E9E87}" srcOrd="3" destOrd="0" parTransId="{8B1A933C-9F93-463C-8107-64C81D04974D}" sibTransId="{3D52A89F-1DDA-42D9-9DDE-7E1D1D095260}"/>
    <dgm:cxn modelId="{F1C540E0-9F4D-4206-B6DD-8F468D7C3598}" srcId="{06DCFEFF-C40D-46F5-8C52-F57FD97239DB}" destId="{F17C7C34-04EB-4983-BFA1-28256669A757}" srcOrd="0" destOrd="0" parTransId="{77A288DD-EFE4-4A82-81C3-525C37A93AD9}" sibTransId="{7FC42BB0-AE9D-453E-9AD5-8400969459C3}"/>
    <dgm:cxn modelId="{976C5A35-0A52-4919-833E-ED7C25B67504}" type="presOf" srcId="{71747245-1AEA-45F0-B12E-6EF59DEE3BF7}" destId="{DF5ECB68-38AA-4AC4-962D-5B7C0B4F77D9}" srcOrd="0" destOrd="0" presId="urn:microsoft.com/office/officeart/2005/8/layout/target3"/>
    <dgm:cxn modelId="{C455B4BB-2486-437F-A49D-2C92CC51B748}" srcId="{F17C7C34-04EB-4983-BFA1-28256669A757}" destId="{9227904A-A957-4B78-85FE-30F7A5EC4B62}" srcOrd="0" destOrd="0" parTransId="{03F69DD6-3726-4A8B-B9C1-BC32A0216E71}" sibTransId="{FEBB7EB7-3DC3-42F4-95FF-B2FDEA1A1A08}"/>
    <dgm:cxn modelId="{BD1E9AF6-167C-4807-AD40-802CBCE9099E}" srcId="{7BEC7775-8B7F-44B0-ACA0-7BE3DB31CDCE}" destId="{2573E37C-34D9-4195-A86B-E226B99ECC92}" srcOrd="1" destOrd="0" parTransId="{867FC587-33E9-4EC6-90AE-A253CFA90ED5}" sibTransId="{7089AE91-4741-4A3A-A5C2-8C04896528E5}"/>
    <dgm:cxn modelId="{02E3D31E-76A9-4CA3-AA22-50B5D5E866E3}" type="presOf" srcId="{F17C7C34-04EB-4983-BFA1-28256669A757}" destId="{56E9225E-EC99-40BD-86AB-7A341D534AFD}" srcOrd="0" destOrd="0" presId="urn:microsoft.com/office/officeart/2005/8/layout/target3"/>
    <dgm:cxn modelId="{99494381-014A-4816-94FD-F1D509FE211A}" srcId="{04718094-D232-4E16-971A-FC306F8E9E87}" destId="{4B3E05A5-9A27-4D97-8E60-190AEC2066F0}" srcOrd="0" destOrd="0" parTransId="{8E19989A-F9A3-4BD9-893D-9988F0639868}" sibTransId="{B8367109-43DE-478D-94B8-6217A89B5EDA}"/>
    <dgm:cxn modelId="{8E4BA79C-AF4A-4801-A8F8-A376F351A828}" type="presOf" srcId="{7BEC7775-8B7F-44B0-ACA0-7BE3DB31CDCE}" destId="{7ADE01A4-2629-44E5-B1A0-FF8CF0D86323}" srcOrd="0" destOrd="0" presId="urn:microsoft.com/office/officeart/2005/8/layout/target3"/>
    <dgm:cxn modelId="{B2C0E988-608B-4AED-A218-A93ED5ACE181}" type="presOf" srcId="{7BEC7775-8B7F-44B0-ACA0-7BE3DB31CDCE}" destId="{C413E838-B336-4D58-A7D9-1083231564ED}" srcOrd="1" destOrd="0" presId="urn:microsoft.com/office/officeart/2005/8/layout/target3"/>
    <dgm:cxn modelId="{E8B59481-2675-4B62-950A-6B18F7F36D21}" srcId="{7BEC7775-8B7F-44B0-ACA0-7BE3DB31CDCE}" destId="{FC144062-C608-4E0C-BAC5-B25ACA685D34}" srcOrd="2" destOrd="0" parTransId="{13C05D3D-23BF-44BE-A5FE-D9E26056B260}" sibTransId="{35CF8FAF-30D9-4707-990E-337146705644}"/>
    <dgm:cxn modelId="{F20FC5D6-020F-4014-9290-4C8D23814CC3}" type="presOf" srcId="{71747245-1AEA-45F0-B12E-6EF59DEE3BF7}" destId="{AAA54DB1-4B68-4FE8-8362-2669260BD508}" srcOrd="1" destOrd="0" presId="urn:microsoft.com/office/officeart/2005/8/layout/target3"/>
    <dgm:cxn modelId="{10669A48-E646-4827-92E6-D067E134ADA2}" type="presOf" srcId="{06DCFEFF-C40D-46F5-8C52-F57FD97239DB}" destId="{C78B5CA6-B310-42C6-9A76-FEE89D5E0247}" srcOrd="0" destOrd="0" presId="urn:microsoft.com/office/officeart/2005/8/layout/target3"/>
    <dgm:cxn modelId="{0DBA26E2-BC31-4F47-AC8A-5390BF1D8659}" type="presOf" srcId="{4B3E05A5-9A27-4D97-8E60-190AEC2066F0}" destId="{8859660D-B6A8-4914-8053-302EEAB38CA3}" srcOrd="0" destOrd="0" presId="urn:microsoft.com/office/officeart/2005/8/layout/target3"/>
    <dgm:cxn modelId="{4624B7E5-5D50-4034-B955-337145ED142E}" type="presOf" srcId="{697F8040-7B18-4FBD-A458-009DDBE5997C}" destId="{B846428C-792C-4F9B-8993-D017D01AA633}" srcOrd="0" destOrd="0" presId="urn:microsoft.com/office/officeart/2005/8/layout/target3"/>
    <dgm:cxn modelId="{DDA48DCE-CB86-4AEA-A635-23E906E214C6}" type="presOf" srcId="{04718094-D232-4E16-971A-FC306F8E9E87}" destId="{6C83C3B1-937A-4F38-AC2A-AE19A4E2D895}" srcOrd="1" destOrd="0" presId="urn:microsoft.com/office/officeart/2005/8/layout/target3"/>
    <dgm:cxn modelId="{BB0C9DF5-A5D7-4122-843A-7F1A4FEA6209}" type="presOf" srcId="{9227904A-A957-4B78-85FE-30F7A5EC4B62}" destId="{C93CA26B-0A6F-47FD-B998-FD7AB24A96AF}" srcOrd="0" destOrd="0" presId="urn:microsoft.com/office/officeart/2005/8/layout/target3"/>
    <dgm:cxn modelId="{C8BCBE20-4595-4193-9A77-EA9D69DB1304}" srcId="{71747245-1AEA-45F0-B12E-6EF59DEE3BF7}" destId="{697F8040-7B18-4FBD-A458-009DDBE5997C}" srcOrd="0" destOrd="0" parTransId="{270BD7C9-955E-4B2C-9B3D-28FB2BDBEAA5}" sibTransId="{8CA7A843-BDE5-4FDC-92A5-FA1D80B7BA20}"/>
    <dgm:cxn modelId="{5BBF89F6-9032-433B-982D-5E88940D767F}" srcId="{06DCFEFF-C40D-46F5-8C52-F57FD97239DB}" destId="{71747245-1AEA-45F0-B12E-6EF59DEE3BF7}" srcOrd="2" destOrd="0" parTransId="{7810173B-0FE1-4944-8F3D-B7CCBB86F7BA}" sibTransId="{23BCB4E2-B559-45A8-BB9D-FA16CF29697C}"/>
    <dgm:cxn modelId="{A5BDD8A2-DB3D-472D-9086-306CE5A3D861}" type="presOf" srcId="{2573E37C-34D9-4195-A86B-E226B99ECC92}" destId="{8DF132B6-1A28-4F5D-8554-D759737F96C5}" srcOrd="0" destOrd="1" presId="urn:microsoft.com/office/officeart/2005/8/layout/target3"/>
    <dgm:cxn modelId="{0C71BC68-CC12-4DFF-ADF1-7626BB0A37D7}" type="presOf" srcId="{102A61F2-B338-4317-BF28-BA302091EF7D}" destId="{8DF132B6-1A28-4F5D-8554-D759737F96C5}" srcOrd="0" destOrd="0" presId="urn:microsoft.com/office/officeart/2005/8/layout/target3"/>
    <dgm:cxn modelId="{5CD0AE2B-6EF6-41C3-8938-3F40960C66A4}" srcId="{06DCFEFF-C40D-46F5-8C52-F57FD97239DB}" destId="{7BEC7775-8B7F-44B0-ACA0-7BE3DB31CDCE}" srcOrd="1" destOrd="0" parTransId="{1C771AD2-3494-41F2-8CC9-8B0DEE64C478}" sibTransId="{D6920485-76B7-4F62-B92E-F9EFA71D0644}"/>
    <dgm:cxn modelId="{97CA5CA7-F12D-4F24-AB4C-8B155D55BF1D}" type="presOf" srcId="{04718094-D232-4E16-971A-FC306F8E9E87}" destId="{9E0FDD5E-F708-4DEB-A019-7521CC1D8CA8}" srcOrd="0" destOrd="0" presId="urn:microsoft.com/office/officeart/2005/8/layout/target3"/>
    <dgm:cxn modelId="{417EBBA2-B3E6-4F1B-A001-A385DC8BFC5A}" type="presOf" srcId="{F17C7C34-04EB-4983-BFA1-28256669A757}" destId="{BE519979-2794-492B-A283-4F9C98EB3422}" srcOrd="1" destOrd="0" presId="urn:microsoft.com/office/officeart/2005/8/layout/target3"/>
    <dgm:cxn modelId="{B58F3DC0-0085-4C5C-B3F0-A36E412B3F4E}" type="presParOf" srcId="{C78B5CA6-B310-42C6-9A76-FEE89D5E0247}" destId="{F47AAA4E-44DB-4764-ADE6-C11DF3679CE2}" srcOrd="0" destOrd="0" presId="urn:microsoft.com/office/officeart/2005/8/layout/target3"/>
    <dgm:cxn modelId="{E9F2D3E9-026B-4306-A2E5-A9E9BEFB0206}" type="presParOf" srcId="{C78B5CA6-B310-42C6-9A76-FEE89D5E0247}" destId="{36ED0698-1E22-441E-AD85-0FB64CD14B97}" srcOrd="1" destOrd="0" presId="urn:microsoft.com/office/officeart/2005/8/layout/target3"/>
    <dgm:cxn modelId="{B59B9190-8715-4EBE-9CF9-F27350A1B62C}" type="presParOf" srcId="{C78B5CA6-B310-42C6-9A76-FEE89D5E0247}" destId="{56E9225E-EC99-40BD-86AB-7A341D534AFD}" srcOrd="2" destOrd="0" presId="urn:microsoft.com/office/officeart/2005/8/layout/target3"/>
    <dgm:cxn modelId="{6C8BBEFC-D2FA-419A-A8A2-78C01DFCBB98}" type="presParOf" srcId="{C78B5CA6-B310-42C6-9A76-FEE89D5E0247}" destId="{FA106637-A510-4EFD-844F-AD9E5697B744}" srcOrd="3" destOrd="0" presId="urn:microsoft.com/office/officeart/2005/8/layout/target3"/>
    <dgm:cxn modelId="{4E40AE3A-5B07-4508-92B9-E2D628506808}" type="presParOf" srcId="{C78B5CA6-B310-42C6-9A76-FEE89D5E0247}" destId="{9C380788-9B0A-417A-B251-000E21791E19}" srcOrd="4" destOrd="0" presId="urn:microsoft.com/office/officeart/2005/8/layout/target3"/>
    <dgm:cxn modelId="{AAEAEDAA-3B56-44ED-84F3-B2607D7B2306}" type="presParOf" srcId="{C78B5CA6-B310-42C6-9A76-FEE89D5E0247}" destId="{7ADE01A4-2629-44E5-B1A0-FF8CF0D86323}" srcOrd="5" destOrd="0" presId="urn:microsoft.com/office/officeart/2005/8/layout/target3"/>
    <dgm:cxn modelId="{DD29720E-D438-4D6E-A349-A5DB92712B3C}" type="presParOf" srcId="{C78B5CA6-B310-42C6-9A76-FEE89D5E0247}" destId="{7EB8800A-B00D-4FB9-9D44-22DDF15579AE}" srcOrd="6" destOrd="0" presId="urn:microsoft.com/office/officeart/2005/8/layout/target3"/>
    <dgm:cxn modelId="{142D3A53-0BC1-4656-AF3A-E64BC6F07A3C}" type="presParOf" srcId="{C78B5CA6-B310-42C6-9A76-FEE89D5E0247}" destId="{601AF8B2-21F0-4F9C-B0C1-7B82F1F3B920}" srcOrd="7" destOrd="0" presId="urn:microsoft.com/office/officeart/2005/8/layout/target3"/>
    <dgm:cxn modelId="{1C6F2673-4DFF-4F26-AFC0-FBB343D1F269}" type="presParOf" srcId="{C78B5CA6-B310-42C6-9A76-FEE89D5E0247}" destId="{DF5ECB68-38AA-4AC4-962D-5B7C0B4F77D9}" srcOrd="8" destOrd="0" presId="urn:microsoft.com/office/officeart/2005/8/layout/target3"/>
    <dgm:cxn modelId="{462C95B5-56F0-46E0-BA33-674BBBC87CB1}" type="presParOf" srcId="{C78B5CA6-B310-42C6-9A76-FEE89D5E0247}" destId="{3ACC202C-8FEC-4863-BDF5-21A4AF1D77E0}" srcOrd="9" destOrd="0" presId="urn:microsoft.com/office/officeart/2005/8/layout/target3"/>
    <dgm:cxn modelId="{432BFE78-DFB4-4089-9C69-0482959AB68D}" type="presParOf" srcId="{C78B5CA6-B310-42C6-9A76-FEE89D5E0247}" destId="{C6C3C8A1-0924-44B4-A42C-912AD93266A0}" srcOrd="10" destOrd="0" presId="urn:microsoft.com/office/officeart/2005/8/layout/target3"/>
    <dgm:cxn modelId="{AD09ACF0-DE5A-4393-90EB-BCAF6F3018E2}" type="presParOf" srcId="{C78B5CA6-B310-42C6-9A76-FEE89D5E0247}" destId="{9E0FDD5E-F708-4DEB-A019-7521CC1D8CA8}" srcOrd="11" destOrd="0" presId="urn:microsoft.com/office/officeart/2005/8/layout/target3"/>
    <dgm:cxn modelId="{CEF5C111-70F6-451F-B9C2-6CADE44B45EE}" type="presParOf" srcId="{C78B5CA6-B310-42C6-9A76-FEE89D5E0247}" destId="{BE519979-2794-492B-A283-4F9C98EB3422}" srcOrd="12" destOrd="0" presId="urn:microsoft.com/office/officeart/2005/8/layout/target3"/>
    <dgm:cxn modelId="{683D5B3F-9ECE-4D9D-9BC2-92F2A1F5B711}" type="presParOf" srcId="{C78B5CA6-B310-42C6-9A76-FEE89D5E0247}" destId="{C93CA26B-0A6F-47FD-B998-FD7AB24A96AF}" srcOrd="13" destOrd="0" presId="urn:microsoft.com/office/officeart/2005/8/layout/target3"/>
    <dgm:cxn modelId="{637E0E56-4930-4315-AA47-126B991FF382}" type="presParOf" srcId="{C78B5CA6-B310-42C6-9A76-FEE89D5E0247}" destId="{C413E838-B336-4D58-A7D9-1083231564ED}" srcOrd="14" destOrd="0" presId="urn:microsoft.com/office/officeart/2005/8/layout/target3"/>
    <dgm:cxn modelId="{B5A5A31C-50BA-44FC-8BC7-E33847D16316}" type="presParOf" srcId="{C78B5CA6-B310-42C6-9A76-FEE89D5E0247}" destId="{8DF132B6-1A28-4F5D-8554-D759737F96C5}" srcOrd="15" destOrd="0" presId="urn:microsoft.com/office/officeart/2005/8/layout/target3"/>
    <dgm:cxn modelId="{476DC656-48AF-46E9-8273-CD6B73496C83}" type="presParOf" srcId="{C78B5CA6-B310-42C6-9A76-FEE89D5E0247}" destId="{AAA54DB1-4B68-4FE8-8362-2669260BD508}" srcOrd="16" destOrd="0" presId="urn:microsoft.com/office/officeart/2005/8/layout/target3"/>
    <dgm:cxn modelId="{5CB8FDF4-6A6C-457B-BDC8-A96F1EE57D95}" type="presParOf" srcId="{C78B5CA6-B310-42C6-9A76-FEE89D5E0247}" destId="{B846428C-792C-4F9B-8993-D017D01AA633}" srcOrd="17" destOrd="0" presId="urn:microsoft.com/office/officeart/2005/8/layout/target3"/>
    <dgm:cxn modelId="{BFF13311-6799-46D2-8362-B06BCAAC57DA}" type="presParOf" srcId="{C78B5CA6-B310-42C6-9A76-FEE89D5E0247}" destId="{6C83C3B1-937A-4F38-AC2A-AE19A4E2D895}" srcOrd="18" destOrd="0" presId="urn:microsoft.com/office/officeart/2005/8/layout/target3"/>
    <dgm:cxn modelId="{358F195C-9289-4554-BF83-31FE8856AFAB}" type="presParOf" srcId="{C78B5CA6-B310-42C6-9A76-FEE89D5E0247}" destId="{8859660D-B6A8-4914-8053-302EEAB38CA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AAA4E-44DB-4764-ADE6-C11DF3679CE2}">
      <dsp:nvSpPr>
        <dsp:cNvPr id="0" name=""/>
        <dsp:cNvSpPr/>
      </dsp:nvSpPr>
      <dsp:spPr>
        <a:xfrm>
          <a:off x="0" y="0"/>
          <a:ext cx="3878262" cy="387826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9225E-EC99-40BD-86AB-7A341D534AFD}">
      <dsp:nvSpPr>
        <dsp:cNvPr id="0" name=""/>
        <dsp:cNvSpPr/>
      </dsp:nvSpPr>
      <dsp:spPr>
        <a:xfrm>
          <a:off x="1939131" y="0"/>
          <a:ext cx="5807868" cy="38782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FF0000"/>
              </a:solidFill>
            </a:rPr>
            <a:t>Hyperthyroidism</a:t>
          </a:r>
          <a:r>
            <a:rPr lang="en-US" sz="1300" kern="1200" dirty="0" smtClean="0">
              <a:solidFill>
                <a:srgbClr val="7030A0"/>
              </a:solidFill>
            </a:rPr>
            <a:t> </a:t>
          </a:r>
          <a:endParaRPr lang="en-US" sz="1300" kern="1200" dirty="0">
            <a:solidFill>
              <a:srgbClr val="7030A0"/>
            </a:solidFill>
          </a:endParaRPr>
        </a:p>
      </dsp:txBody>
      <dsp:txXfrm>
        <a:off x="1939131" y="0"/>
        <a:ext cx="2903934" cy="824130"/>
      </dsp:txXfrm>
    </dsp:sp>
    <dsp:sp modelId="{9C380788-9B0A-417A-B251-000E21791E19}">
      <dsp:nvSpPr>
        <dsp:cNvPr id="0" name=""/>
        <dsp:cNvSpPr/>
      </dsp:nvSpPr>
      <dsp:spPr>
        <a:xfrm>
          <a:off x="509022" y="824130"/>
          <a:ext cx="2860218" cy="286021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205557"/>
            <a:satOff val="-16464"/>
            <a:lumOff val="-18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E01A4-2629-44E5-B1A0-FF8CF0D86323}">
      <dsp:nvSpPr>
        <dsp:cNvPr id="0" name=""/>
        <dsp:cNvSpPr/>
      </dsp:nvSpPr>
      <dsp:spPr>
        <a:xfrm>
          <a:off x="1939131" y="798474"/>
          <a:ext cx="5807868" cy="28602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205557"/>
              <a:satOff val="-16464"/>
              <a:lumOff val="-18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70C0"/>
              </a:solidFill>
            </a:rPr>
            <a:t>Anxiety</a:t>
          </a:r>
          <a:r>
            <a:rPr lang="en-US" sz="1300" kern="1200" dirty="0" smtClean="0">
              <a:solidFill>
                <a:srgbClr val="7030A0"/>
              </a:solidFill>
            </a:rPr>
            <a:t> </a:t>
          </a:r>
          <a:endParaRPr lang="en-US" sz="1300" kern="1200" dirty="0">
            <a:solidFill>
              <a:srgbClr val="7030A0"/>
            </a:solidFill>
          </a:endParaRPr>
        </a:p>
      </dsp:txBody>
      <dsp:txXfrm>
        <a:off x="1939131" y="798474"/>
        <a:ext cx="2903934" cy="824130"/>
      </dsp:txXfrm>
    </dsp:sp>
    <dsp:sp modelId="{601AF8B2-21F0-4F9C-B0C1-7B82F1F3B920}">
      <dsp:nvSpPr>
        <dsp:cNvPr id="0" name=""/>
        <dsp:cNvSpPr/>
      </dsp:nvSpPr>
      <dsp:spPr>
        <a:xfrm>
          <a:off x="1018044" y="1648261"/>
          <a:ext cx="1842174" cy="184217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411114"/>
            <a:satOff val="-32929"/>
            <a:lumOff val="-37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ECB68-38AA-4AC4-962D-5B7C0B4F77D9}">
      <dsp:nvSpPr>
        <dsp:cNvPr id="0" name=""/>
        <dsp:cNvSpPr/>
      </dsp:nvSpPr>
      <dsp:spPr>
        <a:xfrm>
          <a:off x="1939131" y="1653972"/>
          <a:ext cx="5807868" cy="18421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411114"/>
              <a:satOff val="-32929"/>
              <a:lumOff val="-37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C00000"/>
              </a:solidFill>
            </a:rPr>
            <a:t>Migraine </a:t>
          </a:r>
          <a:endParaRPr lang="en-US" sz="1300" kern="1200" dirty="0">
            <a:solidFill>
              <a:srgbClr val="C00000"/>
            </a:solidFill>
          </a:endParaRPr>
        </a:p>
      </dsp:txBody>
      <dsp:txXfrm>
        <a:off x="1939131" y="1653972"/>
        <a:ext cx="2903934" cy="824130"/>
      </dsp:txXfrm>
    </dsp:sp>
    <dsp:sp modelId="{C6C3C8A1-0924-44B4-A42C-912AD93266A0}">
      <dsp:nvSpPr>
        <dsp:cNvPr id="0" name=""/>
        <dsp:cNvSpPr/>
      </dsp:nvSpPr>
      <dsp:spPr>
        <a:xfrm>
          <a:off x="1527066" y="2472392"/>
          <a:ext cx="824130" cy="82413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616671"/>
            <a:satOff val="-49393"/>
            <a:lumOff val="-56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FDD5E-F708-4DEB-A019-7521CC1D8CA8}">
      <dsp:nvSpPr>
        <dsp:cNvPr id="0" name=""/>
        <dsp:cNvSpPr/>
      </dsp:nvSpPr>
      <dsp:spPr>
        <a:xfrm>
          <a:off x="1939131" y="2472392"/>
          <a:ext cx="5807868" cy="8241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616671"/>
              <a:satOff val="-49393"/>
              <a:lumOff val="-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7030A0"/>
              </a:solidFill>
            </a:rPr>
            <a:t>Essential tremor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7030A0"/>
              </a:solidFill>
            </a:rPr>
            <a:t>&amp;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rgbClr val="7030A0"/>
              </a:solidFill>
            </a:rPr>
            <a:t>phaeochromocytoma</a:t>
          </a:r>
          <a:r>
            <a:rPr lang="en-US" sz="1300" kern="1200" dirty="0" smtClean="0">
              <a:solidFill>
                <a:srgbClr val="7030A0"/>
              </a:solidFill>
            </a:rPr>
            <a:t> </a:t>
          </a:r>
          <a:endParaRPr lang="en-US" sz="1300" kern="1200" dirty="0">
            <a:solidFill>
              <a:srgbClr val="7030A0"/>
            </a:solidFill>
          </a:endParaRPr>
        </a:p>
      </dsp:txBody>
      <dsp:txXfrm>
        <a:off x="1939131" y="2472392"/>
        <a:ext cx="2903934" cy="824130"/>
      </dsp:txXfrm>
    </dsp:sp>
    <dsp:sp modelId="{C93CA26B-0A6F-47FD-B998-FD7AB24A96AF}">
      <dsp:nvSpPr>
        <dsp:cNvPr id="0" name=""/>
        <dsp:cNvSpPr/>
      </dsp:nvSpPr>
      <dsp:spPr>
        <a:xfrm>
          <a:off x="4843065" y="0"/>
          <a:ext cx="2903934" cy="82413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Provide symptomatic relief &amp; inhibits peripheral conversion of T</a:t>
          </a:r>
          <a:r>
            <a:rPr lang="en-US" sz="1200" kern="1200" baseline="-25000" dirty="0" smtClean="0">
              <a:solidFill>
                <a:srgbClr val="7030A0"/>
              </a:solidFill>
            </a:rPr>
            <a:t>4 </a:t>
          </a:r>
          <a:r>
            <a:rPr lang="en-US" sz="1200" kern="1200" dirty="0" smtClean="0">
              <a:solidFill>
                <a:srgbClr val="7030A0"/>
              </a:solidFill>
            </a:rPr>
            <a:t>to T</a:t>
          </a:r>
          <a:r>
            <a:rPr lang="en-US" sz="1200" kern="1200" baseline="-25000" dirty="0" smtClean="0">
              <a:solidFill>
                <a:srgbClr val="7030A0"/>
              </a:solidFill>
            </a:rPr>
            <a:t>3</a:t>
          </a:r>
          <a:endParaRPr lang="en-US" sz="1200" kern="1200" baseline="-25000" dirty="0">
            <a:solidFill>
              <a:srgbClr val="7030A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e.g. Propranolol</a:t>
          </a:r>
          <a:endParaRPr lang="en-US" sz="1200" kern="1200" dirty="0">
            <a:solidFill>
              <a:srgbClr val="7030A0"/>
            </a:solidFill>
          </a:endParaRPr>
        </a:p>
      </dsp:txBody>
      <dsp:txXfrm>
        <a:off x="4843065" y="0"/>
        <a:ext cx="2903934" cy="824130"/>
      </dsp:txXfrm>
    </dsp:sp>
    <dsp:sp modelId="{8DF132B6-1A28-4F5D-8554-D759737F96C5}">
      <dsp:nvSpPr>
        <dsp:cNvPr id="0" name=""/>
        <dsp:cNvSpPr/>
      </dsp:nvSpPr>
      <dsp:spPr>
        <a:xfrm>
          <a:off x="4843065" y="741429"/>
          <a:ext cx="2903934" cy="82413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Anti anxiety effects due to blockade of peripheral manifestations </a:t>
          </a:r>
          <a:endParaRPr lang="en-US" sz="1200" kern="1200" dirty="0">
            <a:solidFill>
              <a:srgbClr val="7030A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e.g. Propranolol </a:t>
          </a:r>
          <a:endParaRPr lang="en-US" sz="1200" kern="1200" dirty="0">
            <a:solidFill>
              <a:srgbClr val="7030A0"/>
            </a:solidFill>
          </a:endParaRPr>
        </a:p>
      </dsp:txBody>
      <dsp:txXfrm>
        <a:off x="4843065" y="741429"/>
        <a:ext cx="2903934" cy="824130"/>
      </dsp:txXfrm>
    </dsp:sp>
    <dsp:sp modelId="{B846428C-792C-4F9B-8993-D017D01AA633}">
      <dsp:nvSpPr>
        <dsp:cNvPr id="0" name=""/>
        <dsp:cNvSpPr/>
      </dsp:nvSpPr>
      <dsp:spPr>
        <a:xfrm>
          <a:off x="4843065" y="1648261"/>
          <a:ext cx="2903934" cy="82413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e.g. Propranolol, </a:t>
          </a:r>
          <a:r>
            <a:rPr lang="en-US" sz="1200" kern="1200" dirty="0" err="1" smtClean="0">
              <a:solidFill>
                <a:srgbClr val="7030A0"/>
              </a:solidFill>
            </a:rPr>
            <a:t>Timolol</a:t>
          </a:r>
          <a:r>
            <a:rPr lang="en-US" sz="1200" kern="1200" dirty="0" smtClean="0">
              <a:solidFill>
                <a:srgbClr val="7030A0"/>
              </a:solidFill>
            </a:rPr>
            <a:t> &amp; </a:t>
          </a:r>
          <a:r>
            <a:rPr lang="en-US" sz="1200" kern="1200" dirty="0" err="1" smtClean="0">
              <a:solidFill>
                <a:srgbClr val="7030A0"/>
              </a:solidFill>
            </a:rPr>
            <a:t>metoprolol</a:t>
          </a:r>
          <a:r>
            <a:rPr lang="en-US" sz="1200" kern="1200" dirty="0" smtClean="0">
              <a:solidFill>
                <a:srgbClr val="7030A0"/>
              </a:solidFill>
            </a:rPr>
            <a:t> </a:t>
          </a:r>
          <a:endParaRPr lang="en-US" sz="1200" kern="1200" dirty="0">
            <a:solidFill>
              <a:srgbClr val="7030A0"/>
            </a:solidFill>
          </a:endParaRPr>
        </a:p>
      </dsp:txBody>
      <dsp:txXfrm>
        <a:off x="4843065" y="1648261"/>
        <a:ext cx="2903934" cy="824130"/>
      </dsp:txXfrm>
    </dsp:sp>
    <dsp:sp modelId="{8859660D-B6A8-4914-8053-302EEAB38CA3}">
      <dsp:nvSpPr>
        <dsp:cNvPr id="0" name=""/>
        <dsp:cNvSpPr/>
      </dsp:nvSpPr>
      <dsp:spPr>
        <a:xfrm>
          <a:off x="4843065" y="2472392"/>
          <a:ext cx="2903934" cy="82413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7030A0"/>
              </a:solidFill>
            </a:rPr>
            <a:t>Blocks </a:t>
          </a:r>
          <a:r>
            <a:rPr lang="el-GR" sz="1200" kern="1200" dirty="0" smtClean="0">
              <a:solidFill>
                <a:srgbClr val="7030A0"/>
              </a:solidFill>
              <a:latin typeface="Franklin Gothic Book"/>
            </a:rPr>
            <a:t>β</a:t>
          </a:r>
          <a:r>
            <a:rPr lang="en-US" sz="1200" kern="1200" dirty="0" smtClean="0">
              <a:solidFill>
                <a:srgbClr val="7030A0"/>
              </a:solidFill>
              <a:latin typeface="Franklin Gothic Book"/>
            </a:rPr>
            <a:t>2 receptors in skeletal muscles </a:t>
          </a:r>
          <a:endParaRPr lang="en-US" sz="1200" kern="1200" dirty="0">
            <a:solidFill>
              <a:srgbClr val="7030A0"/>
            </a:solidFill>
          </a:endParaRPr>
        </a:p>
      </dsp:txBody>
      <dsp:txXfrm>
        <a:off x="4843065" y="2472392"/>
        <a:ext cx="2903934" cy="824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AAA4E-44DB-4764-ADE6-C11DF3679CE2}">
      <dsp:nvSpPr>
        <dsp:cNvPr id="0" name=""/>
        <dsp:cNvSpPr/>
      </dsp:nvSpPr>
      <dsp:spPr>
        <a:xfrm>
          <a:off x="-471465" y="0"/>
          <a:ext cx="5740206" cy="537321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9225E-EC99-40BD-86AB-7A341D534AFD}">
      <dsp:nvSpPr>
        <dsp:cNvPr id="0" name=""/>
        <dsp:cNvSpPr/>
      </dsp:nvSpPr>
      <dsp:spPr>
        <a:xfrm>
          <a:off x="1639202" y="0"/>
          <a:ext cx="7796750" cy="5373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Hyperthyroidism</a:t>
          </a:r>
          <a:r>
            <a:rPr lang="en-US" sz="1800" b="1" kern="1200" dirty="0" smtClean="0">
              <a:solidFill>
                <a:srgbClr val="7030A0"/>
              </a:solidFill>
            </a:rPr>
            <a:t> </a:t>
          </a:r>
          <a:endParaRPr lang="en-US" sz="1800" b="1" kern="1200" dirty="0">
            <a:solidFill>
              <a:srgbClr val="7030A0"/>
            </a:solidFill>
          </a:endParaRPr>
        </a:p>
      </dsp:txBody>
      <dsp:txXfrm>
        <a:off x="1639202" y="0"/>
        <a:ext cx="3898375" cy="1141808"/>
      </dsp:txXfrm>
    </dsp:sp>
    <dsp:sp modelId="{9C380788-9B0A-417A-B251-000E21791E19}">
      <dsp:nvSpPr>
        <dsp:cNvPr id="0" name=""/>
        <dsp:cNvSpPr/>
      </dsp:nvSpPr>
      <dsp:spPr>
        <a:xfrm>
          <a:off x="417264" y="1141808"/>
          <a:ext cx="3962746" cy="396274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205557"/>
            <a:satOff val="-16464"/>
            <a:lumOff val="-189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E01A4-2629-44E5-B1A0-FF8CF0D86323}">
      <dsp:nvSpPr>
        <dsp:cNvPr id="0" name=""/>
        <dsp:cNvSpPr/>
      </dsp:nvSpPr>
      <dsp:spPr>
        <a:xfrm>
          <a:off x="2398638" y="1106262"/>
          <a:ext cx="6277880" cy="39627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70C0"/>
              </a:solidFill>
            </a:rPr>
            <a:t>Anxiety</a:t>
          </a:r>
          <a:r>
            <a:rPr lang="en-US" sz="1800" b="1" kern="1200" dirty="0" smtClean="0">
              <a:solidFill>
                <a:srgbClr val="7030A0"/>
              </a:solidFill>
            </a:rPr>
            <a:t> </a:t>
          </a:r>
          <a:endParaRPr lang="en-US" sz="1800" b="1" kern="1200" dirty="0">
            <a:solidFill>
              <a:srgbClr val="7030A0"/>
            </a:solidFill>
          </a:endParaRPr>
        </a:p>
      </dsp:txBody>
      <dsp:txXfrm>
        <a:off x="2398638" y="1106262"/>
        <a:ext cx="3138940" cy="1141808"/>
      </dsp:txXfrm>
    </dsp:sp>
    <dsp:sp modelId="{601AF8B2-21F0-4F9C-B0C1-7B82F1F3B920}">
      <dsp:nvSpPr>
        <dsp:cNvPr id="0" name=""/>
        <dsp:cNvSpPr/>
      </dsp:nvSpPr>
      <dsp:spPr>
        <a:xfrm>
          <a:off x="1122499" y="691697"/>
          <a:ext cx="1333896" cy="451773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411114"/>
            <a:satOff val="-32929"/>
            <a:lumOff val="-37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ECB68-38AA-4AC4-962D-5B7C0B4F77D9}">
      <dsp:nvSpPr>
        <dsp:cNvPr id="0" name=""/>
        <dsp:cNvSpPr/>
      </dsp:nvSpPr>
      <dsp:spPr>
        <a:xfrm>
          <a:off x="2686607" y="2291528"/>
          <a:ext cx="6277880" cy="25522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C00000"/>
              </a:solidFill>
            </a:rPr>
            <a:t>Migraine </a:t>
          </a:r>
          <a:endParaRPr lang="en-US" sz="1800" b="1" kern="1200" dirty="0">
            <a:solidFill>
              <a:srgbClr val="C00000"/>
            </a:solidFill>
          </a:endParaRPr>
        </a:p>
      </dsp:txBody>
      <dsp:txXfrm>
        <a:off x="2686607" y="2291528"/>
        <a:ext cx="3138940" cy="1141808"/>
      </dsp:txXfrm>
    </dsp:sp>
    <dsp:sp modelId="{C6C3C8A1-0924-44B4-A42C-912AD93266A0}">
      <dsp:nvSpPr>
        <dsp:cNvPr id="0" name=""/>
        <dsp:cNvSpPr/>
      </dsp:nvSpPr>
      <dsp:spPr>
        <a:xfrm>
          <a:off x="1827733" y="3425425"/>
          <a:ext cx="1141808" cy="114180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616671"/>
            <a:satOff val="-49393"/>
            <a:lumOff val="-56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FDD5E-F708-4DEB-A019-7521CC1D8CA8}">
      <dsp:nvSpPr>
        <dsp:cNvPr id="0" name=""/>
        <dsp:cNvSpPr/>
      </dsp:nvSpPr>
      <dsp:spPr>
        <a:xfrm>
          <a:off x="2398638" y="3425425"/>
          <a:ext cx="6277880" cy="11418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Essential tremor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&amp;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rgbClr val="002060"/>
              </a:solidFill>
            </a:rPr>
            <a:t>phaeochromocytoma</a:t>
          </a:r>
          <a:r>
            <a:rPr lang="en-US" sz="1800" b="1" kern="1200" dirty="0" smtClean="0">
              <a:solidFill>
                <a:srgbClr val="002060"/>
              </a:solidFill>
            </a:rPr>
            <a:t> 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2398638" y="3425425"/>
        <a:ext cx="3138940" cy="1141808"/>
      </dsp:txXfrm>
    </dsp:sp>
    <dsp:sp modelId="{C93CA26B-0A6F-47FD-B998-FD7AB24A96AF}">
      <dsp:nvSpPr>
        <dsp:cNvPr id="0" name=""/>
        <dsp:cNvSpPr/>
      </dsp:nvSpPr>
      <dsp:spPr>
        <a:xfrm>
          <a:off x="5537578" y="0"/>
          <a:ext cx="3138940" cy="114180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7030A0"/>
              </a:solidFill>
            </a:rPr>
            <a:t>Provide symptomatic relief &amp; inhibits peripheral conversion of T</a:t>
          </a:r>
          <a:r>
            <a:rPr lang="en-US" sz="1800" b="1" kern="1200" baseline="-25000" dirty="0" smtClean="0">
              <a:solidFill>
                <a:srgbClr val="7030A0"/>
              </a:solidFill>
            </a:rPr>
            <a:t>4 </a:t>
          </a:r>
          <a:r>
            <a:rPr lang="en-US" sz="1800" b="1" kern="1200" dirty="0" smtClean="0">
              <a:solidFill>
                <a:srgbClr val="7030A0"/>
              </a:solidFill>
            </a:rPr>
            <a:t>to T</a:t>
          </a:r>
          <a:r>
            <a:rPr lang="en-US" sz="1800" b="1" kern="1200" baseline="-25000" dirty="0" smtClean="0">
              <a:solidFill>
                <a:srgbClr val="7030A0"/>
              </a:solidFill>
            </a:rPr>
            <a:t>3-</a:t>
          </a:r>
          <a:r>
            <a:rPr lang="en-US" sz="1800" b="1" kern="1200" dirty="0" smtClean="0">
              <a:solidFill>
                <a:srgbClr val="7030A0"/>
              </a:solidFill>
            </a:rPr>
            <a:t>e.g. </a:t>
          </a:r>
          <a:r>
            <a:rPr lang="en-US" sz="1800" b="1" kern="1200" dirty="0" err="1" smtClean="0">
              <a:solidFill>
                <a:srgbClr val="7030A0"/>
              </a:solidFill>
            </a:rPr>
            <a:t>Propranolol</a:t>
          </a:r>
          <a:endParaRPr lang="en-US" sz="1800" b="1" kern="1200" baseline="-25000" dirty="0">
            <a:solidFill>
              <a:srgbClr val="7030A0"/>
            </a:solidFill>
          </a:endParaRPr>
        </a:p>
      </dsp:txBody>
      <dsp:txXfrm>
        <a:off x="5537578" y="0"/>
        <a:ext cx="3138940" cy="1141808"/>
      </dsp:txXfrm>
    </dsp:sp>
    <dsp:sp modelId="{8DF132B6-1A28-4F5D-8554-D759737F96C5}">
      <dsp:nvSpPr>
        <dsp:cNvPr id="0" name=""/>
        <dsp:cNvSpPr/>
      </dsp:nvSpPr>
      <dsp:spPr>
        <a:xfrm>
          <a:off x="5488422" y="747992"/>
          <a:ext cx="3237251" cy="170027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Anti anxiety effects due to blockade of peripheral manifestations </a:t>
          </a:r>
          <a:endParaRPr lang="en-US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2060"/>
              </a:solidFill>
            </a:rPr>
            <a:t>e.g. Propranolol 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5488422" y="747992"/>
        <a:ext cx="3237251" cy="1700278"/>
      </dsp:txXfrm>
    </dsp:sp>
    <dsp:sp modelId="{B846428C-792C-4F9B-8993-D017D01AA633}">
      <dsp:nvSpPr>
        <dsp:cNvPr id="0" name=""/>
        <dsp:cNvSpPr/>
      </dsp:nvSpPr>
      <dsp:spPr>
        <a:xfrm>
          <a:off x="5537578" y="2283616"/>
          <a:ext cx="3138940" cy="114180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7030A0"/>
              </a:solidFill>
            </a:rPr>
            <a:t>e.g. Propranolol, </a:t>
          </a:r>
          <a:r>
            <a:rPr lang="en-US" sz="1800" b="1" kern="1200" dirty="0" err="1" smtClean="0">
              <a:solidFill>
                <a:srgbClr val="7030A0"/>
              </a:solidFill>
            </a:rPr>
            <a:t>Timolol</a:t>
          </a:r>
          <a:r>
            <a:rPr lang="en-US" sz="1800" b="1" kern="1200" dirty="0" smtClean="0">
              <a:solidFill>
                <a:srgbClr val="7030A0"/>
              </a:solidFill>
            </a:rPr>
            <a:t> &amp; </a:t>
          </a:r>
          <a:r>
            <a:rPr lang="en-US" sz="1800" b="1" kern="1200" dirty="0" err="1" smtClean="0">
              <a:solidFill>
                <a:srgbClr val="7030A0"/>
              </a:solidFill>
            </a:rPr>
            <a:t>metoprolol</a:t>
          </a:r>
          <a:r>
            <a:rPr lang="en-US" sz="1800" b="1" kern="1200" dirty="0" smtClean="0">
              <a:solidFill>
                <a:srgbClr val="7030A0"/>
              </a:solidFill>
            </a:rPr>
            <a:t> </a:t>
          </a:r>
          <a:endParaRPr lang="en-US" sz="1800" b="1" kern="1200" dirty="0">
            <a:solidFill>
              <a:srgbClr val="7030A0"/>
            </a:solidFill>
          </a:endParaRPr>
        </a:p>
      </dsp:txBody>
      <dsp:txXfrm>
        <a:off x="5537578" y="2283616"/>
        <a:ext cx="3138940" cy="1141808"/>
      </dsp:txXfrm>
    </dsp:sp>
    <dsp:sp modelId="{8859660D-B6A8-4914-8053-302EEAB38CA3}">
      <dsp:nvSpPr>
        <dsp:cNvPr id="0" name=""/>
        <dsp:cNvSpPr/>
      </dsp:nvSpPr>
      <dsp:spPr>
        <a:xfrm>
          <a:off x="5537578" y="3425425"/>
          <a:ext cx="3138940" cy="114180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7030A0"/>
              </a:solidFill>
            </a:rPr>
            <a:t>Blocks </a:t>
          </a:r>
          <a:r>
            <a:rPr lang="el-GR" sz="1800" b="1" kern="1200" dirty="0" smtClean="0">
              <a:solidFill>
                <a:srgbClr val="7030A0"/>
              </a:solidFill>
              <a:latin typeface="Franklin Gothic Book"/>
            </a:rPr>
            <a:t>β</a:t>
          </a:r>
          <a:r>
            <a:rPr lang="en-US" sz="1800" b="1" kern="1200" dirty="0" smtClean="0">
              <a:solidFill>
                <a:srgbClr val="7030A0"/>
              </a:solidFill>
              <a:latin typeface="Franklin Gothic Book"/>
            </a:rPr>
            <a:t>2 receptors in skeletal muscles </a:t>
          </a:r>
          <a:endParaRPr lang="en-US" sz="1800" b="1" kern="1200" dirty="0">
            <a:solidFill>
              <a:srgbClr val="7030A0"/>
            </a:solidFill>
          </a:endParaRPr>
        </a:p>
      </dsp:txBody>
      <dsp:txXfrm>
        <a:off x="5537578" y="3425425"/>
        <a:ext cx="3138940" cy="1141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952524-12A8-438D-9864-117F265AA293}" type="datetimeFigureOut">
              <a:rPr lang="en-IN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99CE3FD-FA47-4726-B123-286DC257065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1789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5A70A00-2349-4916-8653-1E8AA81AE9D3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8EA2D8-8E43-4348-AEF3-95F78A5A0DD4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5AA494-20A4-426D-9469-61D25BD89E8E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8D0EC-5D5A-4AC3-9582-9C8D950C7AC9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1AA75-752F-475D-A4BB-C81561000D95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1AE65-8E98-4D9C-9E67-75926CD873C5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49FACD-4309-4CF7-87CB-CD592AC32084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36F9C-1C69-4902-910F-B0E4F2638D38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322DB-9744-4272-8C42-9F5B87B60036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4CB33-A610-4442-B065-E39011C36DED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97A5E-2109-47EF-9769-2917F6C9EB90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294FE-05E4-485A-A00D-42D03CFEF463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CC425-1C34-48B6-8FAE-8FA9582C1419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E5197A-858B-43D7-B00F-3AEA72C8F67C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99EAA-E629-447D-B55C-73DCF3FC4622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3DF882-7EF1-4819-8AB8-6B13E3B126D4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0942C-BE1B-4C9E-B3FB-B4281856EF16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E2BF7-1E76-476C-AE1C-E9BAD3EA19D6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B6712-1E90-471C-8929-B7BC03F4CCDD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453E4-315E-4C0F-AEE3-B9D3A259426C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1E4DB-3217-472B-B77B-4F6D8D4CA346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364E62-6C23-489D-8003-E952B47D1319}" type="datetime1">
              <a:rPr lang="en-IN" smtClean="0"/>
              <a:pPr>
                <a:defRPr/>
              </a:pPr>
              <a:t>06-05-2020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2AC3F4-7C7F-4C13-B101-517A9FD162F1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Subject :  Pharmacology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Lecture Topic: Beta blockers        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  Lecture Number: L23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Program, Year: BDS, Second Year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Faculty : Dr. Rajeshwari Gore</a:t>
            </a:r>
          </a:p>
          <a:p>
            <a:pPr>
              <a:buFont typeface="Arial" charset="0"/>
              <a:buNone/>
            </a:pPr>
            <a:r>
              <a:rPr lang="en-US" dirty="0" smtClean="0"/>
              <a:t>       </a:t>
            </a:r>
          </a:p>
        </p:txBody>
      </p:sp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ITS Dental College, Greater Noida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5532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Drug interactions</a:t>
            </a:r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b="1" i="1" dirty="0"/>
              <a:t>Propranolol × verapamil</a:t>
            </a:r>
            <a:r>
              <a:rPr lang="en-US" sz="2400" dirty="0"/>
              <a:t>: They produce additive cardiac depressant effects and may cause </a:t>
            </a:r>
            <a:r>
              <a:rPr lang="en-US" sz="2400" dirty="0" smtClean="0"/>
              <a:t>CCF, </a:t>
            </a:r>
            <a:r>
              <a:rPr lang="en-US" sz="2400" dirty="0" err="1" smtClean="0"/>
              <a:t>bradyarrhythmias</a:t>
            </a:r>
            <a:r>
              <a:rPr lang="en-US" sz="2400" dirty="0"/>
              <a:t>, heart block or even cardiac arrest.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n-US" sz="2400" b="1" i="1" dirty="0"/>
              <a:t>Propranolol × lignocaine</a:t>
            </a:r>
            <a:r>
              <a:rPr lang="en-US" sz="2400" dirty="0"/>
              <a:t>: Propranolol reduces the clearance of lignocaine by decreasing </a:t>
            </a:r>
            <a:r>
              <a:rPr lang="en-US" sz="2400" dirty="0" smtClean="0"/>
              <a:t>hepatic blood flow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en-US" sz="2400" b="1" i="1" dirty="0"/>
              <a:t>Insulin/sulfonylureas × -blockers</a:t>
            </a:r>
            <a:r>
              <a:rPr lang="en-US" sz="2400" dirty="0"/>
              <a:t>: Nonselective </a:t>
            </a:r>
            <a:r>
              <a:rPr lang="en-US" sz="2400" dirty="0" smtClean="0"/>
              <a:t>beta-blockers </a:t>
            </a:r>
            <a:r>
              <a:rPr lang="en-US" sz="2400" dirty="0"/>
              <a:t>inhibit </a:t>
            </a:r>
            <a:r>
              <a:rPr lang="en-US" sz="2400" dirty="0" err="1"/>
              <a:t>glycogenolysis</a:t>
            </a:r>
            <a:r>
              <a:rPr lang="en-US" sz="2400" dirty="0"/>
              <a:t> and delay </a:t>
            </a:r>
            <a:r>
              <a:rPr lang="en-US" sz="2400" dirty="0" smtClean="0"/>
              <a:t>recovery from </a:t>
            </a:r>
            <a:r>
              <a:rPr lang="en-US" sz="2400" dirty="0" err="1"/>
              <a:t>hypoglycaemia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</a:t>
            </a:r>
            <a:r>
              <a:rPr lang="en-US" sz="2400" dirty="0"/>
              <a:t>. </a:t>
            </a:r>
            <a:r>
              <a:rPr lang="en-US" sz="2400" b="1" i="1" dirty="0"/>
              <a:t>Propranolol × nonsteroidal </a:t>
            </a:r>
            <a:r>
              <a:rPr lang="en-US" sz="2400" b="1" i="1" dirty="0" err="1"/>
              <a:t>antiinfl</a:t>
            </a:r>
            <a:r>
              <a:rPr lang="en-US" sz="2400" b="1" i="1" dirty="0"/>
              <a:t> </a:t>
            </a:r>
            <a:r>
              <a:rPr lang="en-US" sz="2400" b="1" i="1" dirty="0" err="1"/>
              <a:t>ammatory</a:t>
            </a:r>
            <a:r>
              <a:rPr lang="en-US" sz="2400" b="1" i="1" dirty="0"/>
              <a:t> drugs </a:t>
            </a:r>
            <a:r>
              <a:rPr lang="en-US" sz="2400" b="1" dirty="0"/>
              <a:t>(</a:t>
            </a:r>
            <a:r>
              <a:rPr lang="en-US" sz="2400" b="1" i="1" dirty="0"/>
              <a:t>NSAIDs</a:t>
            </a:r>
            <a:r>
              <a:rPr lang="en-US" sz="2400" b="1" dirty="0"/>
              <a:t>)</a:t>
            </a:r>
            <a:r>
              <a:rPr lang="en-US" sz="2400" dirty="0"/>
              <a:t>: NSAIDs by inhibiting </a:t>
            </a:r>
            <a:r>
              <a:rPr lang="en-US" sz="2400" dirty="0" smtClean="0"/>
              <a:t>prostaglandin synthesis</a:t>
            </a:r>
            <a:r>
              <a:rPr lang="en-US" sz="2400" dirty="0"/>
              <a:t>, promote Na+ and water retention on chronic use. Thus, they decrease antihypertensive</a:t>
            </a:r>
          </a:p>
          <a:p>
            <a:pPr marL="0" indent="0">
              <a:buNone/>
            </a:pPr>
            <a:r>
              <a:rPr lang="en-US" sz="2400" dirty="0"/>
              <a:t>effect of -blockers.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10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b="1" i="1" dirty="0" smtClean="0"/>
              <a:t>Hypertension</a:t>
            </a:r>
            <a:r>
              <a:rPr lang="en-US" sz="2400" dirty="0"/>
              <a:t>: </a:t>
            </a:r>
            <a:r>
              <a:rPr lang="en-US" sz="2400" dirty="0" smtClean="0"/>
              <a:t>-All </a:t>
            </a:r>
            <a:r>
              <a:rPr lang="en-US" sz="2400" dirty="0"/>
              <a:t>grades of </a:t>
            </a:r>
            <a:r>
              <a:rPr lang="en-US" sz="2400" dirty="0" smtClean="0"/>
              <a:t>hypertension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 Preferred  </a:t>
            </a:r>
            <a:r>
              <a:rPr lang="en-US" sz="2400" dirty="0"/>
              <a:t>in </a:t>
            </a:r>
            <a:r>
              <a:rPr lang="en-US" sz="2400" dirty="0" err="1" smtClean="0"/>
              <a:t>pts</a:t>
            </a:r>
            <a:r>
              <a:rPr lang="en-US" sz="2400" dirty="0" smtClean="0"/>
              <a:t> </a:t>
            </a:r>
            <a:r>
              <a:rPr lang="en-US" sz="2400" dirty="0"/>
              <a:t>with coexisting angina, myocardial infarction or </a:t>
            </a:r>
            <a:r>
              <a:rPr lang="en-US" sz="2400" dirty="0" smtClean="0"/>
              <a:t>cardiac arrhythmias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 Advantages:-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a)Sodium </a:t>
            </a:r>
            <a:r>
              <a:rPr lang="en-US" sz="2400" dirty="0"/>
              <a:t>and water retention is rare.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b)Cheaper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c) Long </a:t>
            </a:r>
            <a:r>
              <a:rPr lang="en-US" sz="2400" dirty="0"/>
              <a:t>duration of action.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d) Well </a:t>
            </a:r>
            <a:r>
              <a:rPr lang="en-US" sz="2400" dirty="0"/>
              <a:t>tolerated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b="1" i="1" dirty="0"/>
              <a:t>Angina pectoris and MI</a:t>
            </a:r>
            <a:r>
              <a:rPr lang="en-US" sz="2400" dirty="0"/>
              <a:t>: </a:t>
            </a:r>
            <a:r>
              <a:rPr lang="en-US" sz="2400" dirty="0" smtClean="0"/>
              <a:t>- a)Blockers </a:t>
            </a:r>
            <a:r>
              <a:rPr lang="en-US" sz="2400" dirty="0"/>
              <a:t>reduce myocardial O2 -demand by decreasing HR, contractility &amp; BP</a:t>
            </a:r>
          </a:p>
          <a:p>
            <a:pPr marL="0" indent="0">
              <a:buNone/>
            </a:pPr>
            <a:r>
              <a:rPr lang="en-US" sz="2400" dirty="0"/>
              <a:t>b) Improve exercise tolerance and reduce frequency</a:t>
            </a:r>
          </a:p>
          <a:p>
            <a:pPr marL="0" indent="0">
              <a:buNone/>
            </a:pPr>
            <a:r>
              <a:rPr lang="en-US" sz="2400" dirty="0"/>
              <a:t>of anginal episodes</a:t>
            </a:r>
          </a:p>
          <a:p>
            <a:pPr marL="0" indent="0">
              <a:buNone/>
            </a:pPr>
            <a:r>
              <a:rPr lang="en-US" sz="2400" dirty="0"/>
              <a:t>c) Used early </a:t>
            </a:r>
            <a:r>
              <a:rPr lang="en-US" sz="2400" dirty="0" smtClean="0"/>
              <a:t>they </a:t>
            </a:r>
            <a:r>
              <a:rPr lang="en-US" sz="2400" dirty="0"/>
              <a:t>limit infarct </a:t>
            </a:r>
            <a:r>
              <a:rPr lang="en-US" sz="2400" dirty="0" smtClean="0"/>
              <a:t>size ;Long-term </a:t>
            </a:r>
            <a:r>
              <a:rPr lang="en-US" sz="2400" dirty="0"/>
              <a:t>use of reduces mortality and </a:t>
            </a:r>
            <a:r>
              <a:rPr lang="en-US" sz="2400" dirty="0" err="1"/>
              <a:t>reinfarction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11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44753" cy="6858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Therapeutic uses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en-US" sz="2400" b="1" i="1" dirty="0"/>
              <a:t>Cardiac arrhythmias</a:t>
            </a:r>
            <a:r>
              <a:rPr lang="en-US" sz="2400" dirty="0"/>
              <a:t>: </a:t>
            </a:r>
            <a:r>
              <a:rPr lang="en-US" sz="2400" dirty="0" smtClean="0"/>
              <a:t>- </a:t>
            </a:r>
            <a:r>
              <a:rPr lang="en-US" sz="2400" dirty="0"/>
              <a:t>A</a:t>
            </a:r>
            <a:r>
              <a:rPr lang="en-US" sz="2400" dirty="0" smtClean="0"/>
              <a:t>trial </a:t>
            </a:r>
            <a:r>
              <a:rPr lang="en-US" sz="2400" dirty="0"/>
              <a:t>arrhythmias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atrial </a:t>
            </a:r>
            <a:r>
              <a:rPr lang="en-US" sz="2400" dirty="0"/>
              <a:t>fi </a:t>
            </a:r>
            <a:r>
              <a:rPr lang="en-US" sz="2400" dirty="0" err="1"/>
              <a:t>brillation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atrial </a:t>
            </a:r>
            <a:r>
              <a:rPr lang="en-US" sz="2400" dirty="0" smtClean="0"/>
              <a:t>flutter</a:t>
            </a:r>
            <a:r>
              <a:rPr lang="en-US" sz="2400" dirty="0"/>
              <a:t>, etc.; but rarely for ventricular arrhythmias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</a:t>
            </a:r>
            <a:r>
              <a:rPr lang="en-US" sz="2400" dirty="0"/>
              <a:t>. </a:t>
            </a:r>
            <a:r>
              <a:rPr lang="en-US" sz="2400" b="1" i="1" dirty="0"/>
              <a:t>Congestive cardiac failure </a:t>
            </a:r>
            <a:r>
              <a:rPr lang="en-US" sz="2400" dirty="0"/>
              <a:t>:-Chronic use </a:t>
            </a:r>
            <a:r>
              <a:rPr lang="en-US" sz="2400" dirty="0" smtClean="0"/>
              <a:t>of </a:t>
            </a:r>
            <a:r>
              <a:rPr lang="en-US" sz="2400" dirty="0" err="1"/>
              <a:t>carvedilol</a:t>
            </a:r>
            <a:r>
              <a:rPr lang="en-US" sz="2400" dirty="0"/>
              <a:t>, </a:t>
            </a:r>
            <a:r>
              <a:rPr lang="en-US" sz="2400" dirty="0" err="1" smtClean="0"/>
              <a:t>metoprolol</a:t>
            </a:r>
            <a:r>
              <a:rPr lang="en-US" sz="2400" dirty="0" smtClean="0"/>
              <a:t> and </a:t>
            </a:r>
            <a:r>
              <a:rPr lang="en-US" sz="2400" dirty="0" err="1"/>
              <a:t>bisoprolol</a:t>
            </a:r>
            <a:r>
              <a:rPr lang="en-US" sz="2400" dirty="0"/>
              <a:t>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reduce the mortality rate in chronic heart failure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</a:t>
            </a:r>
            <a:r>
              <a:rPr lang="en-US" sz="2400" b="1" i="1" dirty="0"/>
              <a:t>Pheochromocytoma: </a:t>
            </a:r>
            <a:r>
              <a:rPr lang="en-US" sz="2400" dirty="0" smtClean="0"/>
              <a:t>-Control </a:t>
            </a:r>
            <a:r>
              <a:rPr lang="en-US" sz="2400" dirty="0"/>
              <a:t>the cardiac manifestations of </a:t>
            </a:r>
            <a:r>
              <a:rPr lang="en-US" sz="2400" dirty="0" err="1" smtClean="0"/>
              <a:t>pheochromocytoma</a:t>
            </a:r>
            <a:r>
              <a:rPr lang="en-US" sz="2400" dirty="0" smtClean="0"/>
              <a:t>, but </a:t>
            </a:r>
            <a:r>
              <a:rPr lang="en-US" sz="2400" dirty="0"/>
              <a:t>should not be given </a:t>
            </a:r>
            <a:r>
              <a:rPr lang="en-US" sz="2400" dirty="0" smtClean="0"/>
              <a:t>alone.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</a:t>
            </a:r>
            <a:r>
              <a:rPr lang="en-US" sz="2400" dirty="0"/>
              <a:t>. </a:t>
            </a:r>
            <a:r>
              <a:rPr lang="en-US" sz="2400" b="1" i="1" dirty="0"/>
              <a:t>Glaucoma </a:t>
            </a:r>
            <a:r>
              <a:rPr lang="en-US" sz="2400" b="1" i="1" dirty="0" smtClean="0"/>
              <a:t>: </a:t>
            </a:r>
            <a:r>
              <a:rPr lang="en-US" sz="2400" dirty="0"/>
              <a:t>-Blockers decrease the IOP by reducing the production of aqueous </a:t>
            </a:r>
            <a:r>
              <a:rPr lang="en-US" sz="2400" dirty="0" err="1" smtClean="0"/>
              <a:t>humour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err="1" smtClean="0"/>
              <a:t>Timolol</a:t>
            </a:r>
            <a:r>
              <a:rPr lang="en-US" sz="2400" dirty="0"/>
              <a:t>, </a:t>
            </a:r>
            <a:r>
              <a:rPr lang="en-US" sz="2400" dirty="0" err="1"/>
              <a:t>carteolol</a:t>
            </a:r>
            <a:r>
              <a:rPr lang="en-US" sz="2400" dirty="0"/>
              <a:t>, </a:t>
            </a:r>
            <a:r>
              <a:rPr lang="en-US" sz="2400" dirty="0" err="1"/>
              <a:t>levobunolol</a:t>
            </a:r>
            <a:r>
              <a:rPr lang="en-US" sz="2400" dirty="0"/>
              <a:t>, </a:t>
            </a:r>
            <a:r>
              <a:rPr lang="en-US" sz="2400" dirty="0" err="1"/>
              <a:t>betaxolol</a:t>
            </a:r>
            <a:r>
              <a:rPr lang="en-US" sz="2400" dirty="0"/>
              <a:t>, etc. </a:t>
            </a:r>
            <a:r>
              <a:rPr lang="en-US" sz="2400" dirty="0" smtClean="0"/>
              <a:t>are used </a:t>
            </a:r>
            <a:r>
              <a:rPr lang="en-US" sz="2400" dirty="0"/>
              <a:t>topically in </a:t>
            </a:r>
            <a:r>
              <a:rPr lang="en-US" sz="2400" dirty="0" smtClean="0"/>
              <a:t>glaucoma.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err="1" smtClean="0"/>
              <a:t>Timolol</a:t>
            </a:r>
            <a:r>
              <a:rPr lang="en-US" sz="2400" dirty="0" smtClean="0"/>
              <a:t> </a:t>
            </a:r>
            <a:r>
              <a:rPr lang="en-US" sz="2400" dirty="0"/>
              <a:t>is the most frequently used -blocker in glaucoma.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12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7</a:t>
            </a:r>
            <a:r>
              <a:rPr lang="en-US" sz="2400" dirty="0"/>
              <a:t>. </a:t>
            </a:r>
            <a:r>
              <a:rPr lang="en-US" sz="2400" b="1" i="1" dirty="0"/>
              <a:t>Prophylaxis of migraine</a:t>
            </a:r>
            <a:r>
              <a:rPr lang="en-US" sz="2400" dirty="0"/>
              <a:t>: Propranolol, atenolol and </a:t>
            </a:r>
            <a:r>
              <a:rPr lang="en-US" sz="2400" dirty="0" err="1"/>
              <a:t>metoprolol</a:t>
            </a:r>
            <a:r>
              <a:rPr lang="en-US" sz="2400" dirty="0"/>
              <a:t> are effective in reducing the frequency</a:t>
            </a:r>
          </a:p>
          <a:p>
            <a:pPr marL="0" indent="0">
              <a:buNone/>
            </a:pPr>
            <a:r>
              <a:rPr lang="en-US" sz="2400" dirty="0"/>
              <a:t>of migraine </a:t>
            </a:r>
            <a:r>
              <a:rPr lang="en-US" sz="2400" dirty="0" smtClean="0"/>
              <a:t>headache (mechanism </a:t>
            </a:r>
            <a:r>
              <a:rPr lang="en-US" sz="2400" dirty="0"/>
              <a:t>is not </a:t>
            </a:r>
            <a:r>
              <a:rPr lang="en-US" sz="2400" dirty="0" smtClean="0"/>
              <a:t>known)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8</a:t>
            </a:r>
            <a:r>
              <a:rPr lang="en-US" sz="2400" dirty="0"/>
              <a:t>. </a:t>
            </a:r>
            <a:r>
              <a:rPr lang="en-US" sz="2400" b="1" i="1" dirty="0"/>
              <a:t>Hyperthyroidism</a:t>
            </a:r>
            <a:r>
              <a:rPr lang="en-US" sz="2400" dirty="0"/>
              <a:t>: The signs and symptoms of hyperthyroidism such as tachycardia, </a:t>
            </a:r>
            <a:r>
              <a:rPr lang="en-US" sz="2400" dirty="0" smtClean="0"/>
              <a:t>palpitation, tremor</a:t>
            </a:r>
            <a:r>
              <a:rPr lang="en-US" sz="2400" dirty="0"/>
              <a:t>, anxiety, etc. are reduced due to blockade of -receptors. Propranolol inhibits the peripheral</a:t>
            </a:r>
          </a:p>
          <a:p>
            <a:pPr marL="0" indent="0">
              <a:buNone/>
            </a:pPr>
            <a:r>
              <a:rPr lang="en-US" sz="2400" dirty="0"/>
              <a:t>conversion of T4–T3 </a:t>
            </a:r>
            <a:r>
              <a:rPr lang="en-US" sz="2400" dirty="0" smtClean="0"/>
              <a:t>. </a:t>
            </a:r>
            <a:r>
              <a:rPr lang="en-US" sz="2400" dirty="0"/>
              <a:t>It is used in thyroid storm.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9</a:t>
            </a:r>
            <a:r>
              <a:rPr lang="en-US" sz="2400" dirty="0"/>
              <a:t>. </a:t>
            </a:r>
            <a:r>
              <a:rPr lang="en-US" sz="2400" b="1" i="1" dirty="0"/>
              <a:t>Essential tremors</a:t>
            </a:r>
            <a:r>
              <a:rPr lang="en-US" sz="2400" dirty="0"/>
              <a:t>: Oral propranolol may give some </a:t>
            </a:r>
            <a:r>
              <a:rPr lang="en-US" sz="2400" dirty="0" err="1"/>
              <a:t>benefi</a:t>
            </a:r>
            <a:r>
              <a:rPr lang="en-US" sz="2400" dirty="0"/>
              <a:t> t in patients with essential tremors.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10</a:t>
            </a:r>
            <a:r>
              <a:rPr lang="en-US" sz="2400" dirty="0"/>
              <a:t>. </a:t>
            </a:r>
            <a:r>
              <a:rPr lang="en-US" sz="2400" b="1" i="1" dirty="0"/>
              <a:t>Acute anxiety states</a:t>
            </a:r>
            <a:r>
              <a:rPr lang="en-US" sz="2400" dirty="0"/>
              <a:t>: -Blockers are useful in controlling the symptoms of acute anxiety such </a:t>
            </a:r>
            <a:r>
              <a:rPr lang="en-US" sz="2400" dirty="0" smtClean="0"/>
              <a:t>as palpitation</a:t>
            </a:r>
            <a:r>
              <a:rPr lang="en-US" sz="2400" dirty="0"/>
              <a:t>, tachycardia, tremor, sweating, </a:t>
            </a:r>
            <a:r>
              <a:rPr lang="en-US" sz="2400" dirty="0" err="1"/>
              <a:t>etc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13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5067D-CD4D-4658-AC49-7B0FDA8BBEC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2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C00000"/>
                </a:solidFill>
              </a:rPr>
              <a:t>Non cardiac uses of beta blockers 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0" y="1484784"/>
          <a:ext cx="8964488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smtClean="0">
                <a:solidFill>
                  <a:srgbClr val="002060"/>
                </a:solidFill>
              </a:rPr>
              <a:t>Heart Block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Decompensated heart failure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COPD &amp; Asthma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Prinzmetal angina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Peripheral vascular disease</a:t>
            </a:r>
          </a:p>
          <a:p>
            <a:r>
              <a:rPr lang="en-US" sz="3600" b="1" smtClean="0">
                <a:solidFill>
                  <a:srgbClr val="002060"/>
                </a:solidFill>
              </a:rPr>
              <a:t>Cold hands and feet</a:t>
            </a:r>
            <a:endParaRPr lang="en-US" b="1" smtClean="0">
              <a:solidFill>
                <a:srgbClr val="002060"/>
              </a:solidFill>
            </a:endParaRPr>
          </a:p>
          <a:p>
            <a:endParaRPr lang="en-US" b="1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60442-EA6F-40E3-A0EC-74C96A0B8645}" type="slidenum">
              <a:rPr lang="en-IN"/>
              <a:pPr>
                <a:defRPr/>
              </a:pPr>
              <a:t>15</a:t>
            </a:fld>
            <a:endParaRPr lang="en-IN"/>
          </a:p>
        </p:txBody>
      </p:sp>
      <p:sp>
        <p:nvSpPr>
          <p:cNvPr id="368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CONTRAINDICATIONS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i="1" smtClean="0">
                <a:solidFill>
                  <a:schemeClr val="hlink"/>
                </a:solidFill>
              </a:rPr>
              <a:t>Labetalol and carvedilol</a:t>
            </a:r>
            <a:r>
              <a:rPr lang="en-US" sz="2400" smtClean="0"/>
              <a:t> are competitive antagonists for catecholamines at </a:t>
            </a:r>
            <a:r>
              <a:rPr lang="en-US" sz="2400" b="1" i="1" smtClean="0">
                <a:solidFill>
                  <a:schemeClr val="hlink"/>
                </a:solidFill>
              </a:rPr>
              <a:t>α</a:t>
            </a:r>
            <a:r>
              <a:rPr lang="en-US" sz="2400" b="1" i="1" baseline="-25000" smtClean="0">
                <a:solidFill>
                  <a:schemeClr val="hlink"/>
                </a:solidFill>
              </a:rPr>
              <a:t>1</a:t>
            </a:r>
            <a:r>
              <a:rPr lang="en-US" sz="2400" b="1" i="1" smtClean="0">
                <a:solidFill>
                  <a:schemeClr val="hlink"/>
                </a:solidFill>
              </a:rPr>
              <a:t>-, β</a:t>
            </a:r>
            <a:r>
              <a:rPr lang="en-US" sz="2400" b="1" i="1" baseline="-25000" smtClean="0">
                <a:solidFill>
                  <a:schemeClr val="hlink"/>
                </a:solidFill>
              </a:rPr>
              <a:t>1</a:t>
            </a:r>
            <a:r>
              <a:rPr lang="en-US" sz="2400" b="1" i="1" smtClean="0">
                <a:solidFill>
                  <a:schemeClr val="hlink"/>
                </a:solidFill>
              </a:rPr>
              <a:t>- and β</a:t>
            </a:r>
            <a:r>
              <a:rPr lang="en-US" sz="2400" b="1" i="1" baseline="-25000" smtClean="0">
                <a:solidFill>
                  <a:schemeClr val="hlink"/>
                </a:solidFill>
              </a:rPr>
              <a:t>2</a:t>
            </a:r>
            <a:r>
              <a:rPr lang="en-US" sz="2400" b="1" i="1" smtClean="0">
                <a:solidFill>
                  <a:schemeClr val="hlink"/>
                </a:solidFill>
              </a:rPr>
              <a:t>-adrenergic receptors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They don’t cause peripheral vasoconstriction</a:t>
            </a:r>
            <a:endParaRPr lang="en-US" sz="2400" i="1" smtClean="0"/>
          </a:p>
          <a:p>
            <a:pPr>
              <a:lnSpc>
                <a:spcPct val="80000"/>
              </a:lnSpc>
            </a:pPr>
            <a:r>
              <a:rPr lang="en-US" sz="2400" b="1" i="1" u="sng" smtClean="0">
                <a:solidFill>
                  <a:schemeClr val="hlink"/>
                </a:solidFill>
              </a:rPr>
              <a:t>Carvedilol</a:t>
            </a:r>
            <a:r>
              <a:rPr lang="en-US" sz="2400" i="1" smtClean="0"/>
              <a:t>,</a:t>
            </a:r>
            <a:r>
              <a:rPr lang="en-US" sz="2400" smtClean="0"/>
              <a:t> has additive antioxidant activity and protect against vascular thickening (remodeling)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o"/>
            </a:pPr>
            <a:r>
              <a:rPr lang="en-US" sz="2400" smtClean="0"/>
              <a:t>These two extra properties made it of value in treatment of some cases of heart failure </a:t>
            </a:r>
          </a:p>
          <a:p>
            <a:pPr>
              <a:lnSpc>
                <a:spcPct val="80000"/>
              </a:lnSpc>
            </a:pPr>
            <a:r>
              <a:rPr lang="en-US" sz="2400" b="1" i="1" u="sng" smtClean="0">
                <a:solidFill>
                  <a:schemeClr val="hlink"/>
                </a:solidFill>
              </a:rPr>
              <a:t>Labetalol</a:t>
            </a:r>
            <a:r>
              <a:rPr lang="en-US" sz="2400" smtClean="0"/>
              <a:t> is preferable in treatment of hypertension of elderly &amp; black patients to avoid peripheral vasoconstriction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o"/>
            </a:pPr>
            <a:r>
              <a:rPr lang="en-US" sz="2400" smtClean="0"/>
              <a:t>Black hypertensive patients are usually resistant to β-blockers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o"/>
            </a:pPr>
            <a:r>
              <a:rPr lang="en-US" sz="2400" smtClean="0"/>
              <a:t>IV labetalol is used in hypertensive emergencies &amp; preoperative pheochromocytma management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b="1" dirty="0" smtClean="0">
                <a:solidFill>
                  <a:schemeClr val="hlink"/>
                </a:solidFill>
                <a:latin typeface="Algerian" pitchFamily="82" charset="0"/>
              </a:rPr>
              <a:t>Combined α- &amp; β-</a:t>
            </a:r>
            <a:r>
              <a:rPr lang="en-US" sz="3800" b="1" dirty="0" err="1" smtClean="0">
                <a:solidFill>
                  <a:schemeClr val="hlink"/>
                </a:solidFill>
                <a:latin typeface="Algerian" pitchFamily="82" charset="0"/>
              </a:rPr>
              <a:t>adrenoceptor</a:t>
            </a:r>
            <a:r>
              <a:rPr lang="en-US" sz="3800" b="1" dirty="0" smtClean="0">
                <a:solidFill>
                  <a:schemeClr val="hlink"/>
                </a:solidFill>
                <a:latin typeface="Algerian" pitchFamily="82" charset="0"/>
              </a:rPr>
              <a:t> Antagonists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4000" b="1" i="1" u="sng" smtClean="0">
                <a:solidFill>
                  <a:schemeClr val="hlink"/>
                </a:solidFill>
              </a:rPr>
              <a:t>Labetalol</a:t>
            </a:r>
            <a:r>
              <a:rPr lang="en-US" sz="4000" smtClean="0"/>
              <a:t> is preferable in treatment of hypertension of elderly &amp; black patients to avoid peripheral vasoconstriction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o"/>
            </a:pPr>
            <a:r>
              <a:rPr lang="en-US" sz="4000" smtClean="0"/>
              <a:t>Black hypertensive patients are usually resistant to β-blockers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o"/>
            </a:pPr>
            <a:r>
              <a:rPr lang="en-US" sz="4000" smtClean="0"/>
              <a:t>IV labetalol is used in hypertensive emergencies &amp; preoperative pheochromocytma management </a:t>
            </a:r>
          </a:p>
          <a:p>
            <a:endParaRPr lang="en-US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01237-D9D8-4859-B9B4-B103B9036D28}" type="slidenum">
              <a:rPr lang="en-IN"/>
              <a:pPr>
                <a:defRPr/>
              </a:pPr>
              <a:t>17</a:t>
            </a:fld>
            <a:endParaRPr lang="en-IN"/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000" b="1" i="1" smtClean="0">
                <a:solidFill>
                  <a:schemeClr val="hlink"/>
                </a:solidFill>
              </a:rPr>
              <a:t>Labetalol and carvedilol</a:t>
            </a:r>
            <a:r>
              <a:rPr lang="en-US" sz="4000" smtClean="0"/>
              <a:t> are competitive antagonists for catecholamines at </a:t>
            </a:r>
            <a:r>
              <a:rPr lang="en-US" sz="4000" b="1" i="1" smtClean="0">
                <a:solidFill>
                  <a:schemeClr val="hlink"/>
                </a:solidFill>
              </a:rPr>
              <a:t>α</a:t>
            </a:r>
            <a:r>
              <a:rPr lang="en-US" sz="4000" b="1" i="1" baseline="-25000" smtClean="0">
                <a:solidFill>
                  <a:schemeClr val="hlink"/>
                </a:solidFill>
              </a:rPr>
              <a:t>1</a:t>
            </a:r>
            <a:r>
              <a:rPr lang="en-US" sz="4000" b="1" i="1" smtClean="0">
                <a:solidFill>
                  <a:schemeClr val="hlink"/>
                </a:solidFill>
              </a:rPr>
              <a:t>-, β</a:t>
            </a:r>
            <a:r>
              <a:rPr lang="en-US" sz="4000" b="1" i="1" baseline="-25000" smtClean="0">
                <a:solidFill>
                  <a:schemeClr val="hlink"/>
                </a:solidFill>
              </a:rPr>
              <a:t>1</a:t>
            </a:r>
            <a:r>
              <a:rPr lang="en-US" sz="4000" b="1" i="1" smtClean="0">
                <a:solidFill>
                  <a:schemeClr val="hlink"/>
                </a:solidFill>
              </a:rPr>
              <a:t>- and β</a:t>
            </a:r>
            <a:r>
              <a:rPr lang="en-US" sz="4000" b="1" i="1" baseline="-25000" smtClean="0">
                <a:solidFill>
                  <a:schemeClr val="hlink"/>
                </a:solidFill>
              </a:rPr>
              <a:t>2</a:t>
            </a:r>
            <a:r>
              <a:rPr lang="en-US" sz="4000" b="1" i="1" smtClean="0">
                <a:solidFill>
                  <a:schemeClr val="hlink"/>
                </a:solidFill>
              </a:rPr>
              <a:t>-adrenergic receptors</a:t>
            </a:r>
          </a:p>
          <a:p>
            <a:pPr>
              <a:lnSpc>
                <a:spcPct val="80000"/>
              </a:lnSpc>
            </a:pPr>
            <a:r>
              <a:rPr lang="en-US" sz="4000" smtClean="0"/>
              <a:t>They don’t cause peripheral vasoconstriction</a:t>
            </a:r>
            <a:endParaRPr lang="en-US" sz="4000" i="1" smtClean="0"/>
          </a:p>
          <a:p>
            <a:endParaRPr lang="en-US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993E-8629-4F50-B15D-F567AD792E93}" type="slidenum">
              <a:rPr lang="en-IN"/>
              <a:pPr>
                <a:defRPr/>
              </a:pPr>
              <a:t>18</a:t>
            </a:fld>
            <a:endParaRPr lang="en-IN"/>
          </a:p>
        </p:txBody>
      </p:sp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General Objective : To understand the beta blocker drugs.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r>
              <a:rPr lang="en-US" sz="2000" dirty="0" smtClean="0"/>
              <a:t>Specific Learning Outcomes: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At the end of the session, the learner should be able to know the following regarding beta blockers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  <a:p>
            <a:pPr>
              <a:buFont typeface="Arial" charset="0"/>
              <a:buNone/>
            </a:pPr>
            <a:r>
              <a:rPr lang="en-US" sz="2000" dirty="0" smtClean="0"/>
              <a:t>1.Classification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2.Actions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3.Interactions</a:t>
            </a:r>
          </a:p>
          <a:p>
            <a:pPr>
              <a:buFont typeface="Arial" charset="0"/>
              <a:buNone/>
            </a:pPr>
            <a:endParaRPr lang="en-US" sz="2000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Lecture Objectives &amp; Learning Outcomes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CLASSIFICATION</a:t>
            </a:r>
          </a:p>
          <a:p>
            <a:pPr marL="0" indent="0">
              <a:buNone/>
            </a:pPr>
            <a:r>
              <a:rPr lang="en-US" b="1" i="1" u="sng" dirty="0"/>
              <a:t>Nonselective (</a:t>
            </a:r>
            <a:r>
              <a:rPr lang="el-GR" b="1" u="sng" dirty="0"/>
              <a:t>β1 </a:t>
            </a:r>
            <a:r>
              <a:rPr lang="en-US" b="1" i="1" u="sng" dirty="0"/>
              <a:t>and </a:t>
            </a:r>
            <a:r>
              <a:rPr lang="el-GR" b="1" u="sng" dirty="0"/>
              <a:t>β2</a:t>
            </a:r>
            <a:r>
              <a:rPr lang="el-GR" b="1" i="1" u="sng" dirty="0"/>
              <a:t>)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b="1" i="1" dirty="0"/>
              <a:t>Without intrinsic sympathomimetic activity</a:t>
            </a:r>
          </a:p>
          <a:p>
            <a:pPr marL="0" indent="0">
              <a:buNone/>
            </a:pPr>
            <a:r>
              <a:rPr lang="en-US" dirty="0"/>
              <a:t>Propranolol, </a:t>
            </a:r>
            <a:r>
              <a:rPr lang="en-US" dirty="0" err="1"/>
              <a:t>Sotalol</a:t>
            </a:r>
            <a:r>
              <a:rPr lang="en-US" dirty="0"/>
              <a:t>, </a:t>
            </a:r>
            <a:r>
              <a:rPr lang="en-US" dirty="0" err="1"/>
              <a:t>Timolol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b="1" i="1" dirty="0"/>
              <a:t>With intrinsic sympathomimetic activity</a:t>
            </a:r>
          </a:p>
          <a:p>
            <a:pPr marL="0" indent="0">
              <a:buNone/>
            </a:pPr>
            <a:r>
              <a:rPr lang="en-US" dirty="0" err="1"/>
              <a:t>Pindolol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b="1" i="1" dirty="0"/>
              <a:t>With additional </a:t>
            </a:r>
            <a:r>
              <a:rPr lang="en-US" b="1" dirty="0"/>
              <a:t>α </a:t>
            </a:r>
            <a:r>
              <a:rPr lang="en-US" b="1" i="1" dirty="0"/>
              <a:t>blocking property</a:t>
            </a:r>
          </a:p>
          <a:p>
            <a:pPr marL="0" indent="0">
              <a:buNone/>
            </a:pPr>
            <a:r>
              <a:rPr lang="en-US" dirty="0"/>
              <a:t>Labetalol, </a:t>
            </a:r>
            <a:r>
              <a:rPr lang="en-US" dirty="0" err="1"/>
              <a:t>Carvedilol</a:t>
            </a:r>
            <a:endParaRPr lang="en-US" dirty="0"/>
          </a:p>
          <a:p>
            <a:pPr marL="0" indent="0">
              <a:buNone/>
            </a:pPr>
            <a:r>
              <a:rPr lang="en-US" b="1" i="1" u="sng" dirty="0" err="1"/>
              <a:t>Cardioselective</a:t>
            </a:r>
            <a:r>
              <a:rPr lang="en-US" b="1" i="1" u="sng" dirty="0"/>
              <a:t> </a:t>
            </a:r>
            <a:r>
              <a:rPr lang="en-US" b="1" u="sng" dirty="0"/>
              <a:t>(</a:t>
            </a:r>
            <a:r>
              <a:rPr lang="el-GR" b="1" u="sng" dirty="0"/>
              <a:t>β1)</a:t>
            </a:r>
          </a:p>
          <a:p>
            <a:pPr marL="0" indent="0">
              <a:buNone/>
            </a:pPr>
            <a:r>
              <a:rPr lang="en-US" dirty="0" err="1"/>
              <a:t>Metoprolol</a:t>
            </a:r>
            <a:r>
              <a:rPr lang="en-US" dirty="0"/>
              <a:t>, Atenolol, </a:t>
            </a:r>
            <a:r>
              <a:rPr lang="en-US" dirty="0" err="1"/>
              <a:t>Acebutolol</a:t>
            </a:r>
            <a:r>
              <a:rPr lang="en-US" dirty="0"/>
              <a:t>, </a:t>
            </a:r>
            <a:r>
              <a:rPr lang="en-US" dirty="0" err="1"/>
              <a:t>Bisoprolol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Esmolol</a:t>
            </a:r>
            <a:r>
              <a:rPr lang="en-US" dirty="0"/>
              <a:t>, </a:t>
            </a:r>
            <a:r>
              <a:rPr lang="en-US" dirty="0" err="1"/>
              <a:t>Betaxolol</a:t>
            </a:r>
            <a:r>
              <a:rPr lang="en-US" dirty="0"/>
              <a:t>, </a:t>
            </a:r>
            <a:r>
              <a:rPr lang="en-US" dirty="0" err="1"/>
              <a:t>Celiprolol</a:t>
            </a:r>
            <a:r>
              <a:rPr lang="en-US" dirty="0"/>
              <a:t>, </a:t>
            </a:r>
            <a:r>
              <a:rPr lang="en-US" dirty="0" err="1"/>
              <a:t>Nebivolol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3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b="1" i="1" dirty="0"/>
              <a:t>Cardiovascular system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a.</a:t>
            </a:r>
            <a:r>
              <a:rPr lang="en-US" sz="2400" b="1" dirty="0"/>
              <a:t> </a:t>
            </a:r>
            <a:r>
              <a:rPr lang="en-US" sz="2400" b="1" i="1" dirty="0"/>
              <a:t>Heart</a:t>
            </a:r>
            <a:r>
              <a:rPr lang="en-US" sz="2400" dirty="0"/>
              <a:t>: -Blockers depress all the cardiac properties.</a:t>
            </a:r>
          </a:p>
          <a:p>
            <a:pPr marL="514350" indent="-514350">
              <a:buAutoNum type="romanLcPeriod"/>
            </a:pPr>
            <a:r>
              <a:rPr lang="en-US" sz="2400" dirty="0" smtClean="0"/>
              <a:t>HR </a:t>
            </a:r>
            <a:r>
              <a:rPr lang="en-US" sz="2400" dirty="0"/>
              <a:t>(negative </a:t>
            </a:r>
            <a:r>
              <a:rPr lang="en-US" sz="2400" dirty="0" err="1"/>
              <a:t>chronotropic</a:t>
            </a:r>
            <a:r>
              <a:rPr lang="en-US" sz="2400" dirty="0"/>
              <a:t> effect</a:t>
            </a:r>
            <a:r>
              <a:rPr lang="en-US" sz="2400" dirty="0" smtClean="0"/>
              <a:t>) ,</a:t>
            </a:r>
          </a:p>
          <a:p>
            <a:pPr marL="514350" indent="-514350">
              <a:buAutoNum type="romanLcPeriod"/>
            </a:pPr>
            <a:r>
              <a:rPr lang="en-US" sz="2400" dirty="0"/>
              <a:t>F</a:t>
            </a:r>
            <a:r>
              <a:rPr lang="en-US" sz="2400" dirty="0" smtClean="0"/>
              <a:t>orce </a:t>
            </a:r>
            <a:r>
              <a:rPr lang="en-US" sz="2400" dirty="0"/>
              <a:t>of myocardial contractility (negative inotropic effect).</a:t>
            </a:r>
          </a:p>
          <a:p>
            <a:pPr marL="0" indent="0">
              <a:buNone/>
            </a:pPr>
            <a:r>
              <a:rPr lang="en-US" sz="2400" dirty="0"/>
              <a:t>iii. Decrease cardiac output.</a:t>
            </a:r>
          </a:p>
          <a:p>
            <a:pPr marL="0" indent="0">
              <a:buNone/>
            </a:pPr>
            <a:r>
              <a:rPr lang="en-US" sz="2400" dirty="0"/>
              <a:t>iv. Depress S–A node and A–V nodal activity.</a:t>
            </a:r>
          </a:p>
          <a:p>
            <a:pPr marL="0" indent="0">
              <a:buNone/>
            </a:pPr>
            <a:r>
              <a:rPr lang="en-US" sz="2400" dirty="0"/>
              <a:t>v. Increase refractory period of A–V node.</a:t>
            </a:r>
          </a:p>
          <a:p>
            <a:pPr marL="0" indent="0">
              <a:buNone/>
            </a:pPr>
            <a:r>
              <a:rPr lang="en-US" sz="2400" dirty="0"/>
              <a:t>vi. Decrease conduction in atria and A–V node (negative </a:t>
            </a:r>
            <a:r>
              <a:rPr lang="en-US" sz="2400" dirty="0" err="1"/>
              <a:t>dromotropic</a:t>
            </a:r>
            <a:r>
              <a:rPr lang="en-US" sz="2400" dirty="0"/>
              <a:t> effect).</a:t>
            </a:r>
          </a:p>
          <a:p>
            <a:pPr marL="0" indent="0">
              <a:buNone/>
            </a:pPr>
            <a:r>
              <a:rPr lang="en-US" sz="2400" dirty="0" smtClean="0"/>
              <a:t>vii</a:t>
            </a:r>
            <a:r>
              <a:rPr lang="en-US" sz="2400" dirty="0"/>
              <a:t>. Decrease cardiac work, thus reduce O2 requirement of the myocardium.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Only </a:t>
            </a:r>
            <a:r>
              <a:rPr lang="en-US" sz="2400" dirty="0"/>
              <a:t>in high doses, some of them have membrane-stabilizing effect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4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b. </a:t>
            </a:r>
            <a:r>
              <a:rPr lang="en-US" sz="2400" i="1" dirty="0"/>
              <a:t>Blood vessels: </a:t>
            </a:r>
            <a:r>
              <a:rPr lang="en-US" sz="2400" dirty="0"/>
              <a:t>Blockade of </a:t>
            </a:r>
            <a:r>
              <a:rPr lang="en-US" sz="2400" dirty="0" smtClean="0"/>
              <a:t>beta 2-receptors </a:t>
            </a:r>
            <a:r>
              <a:rPr lang="en-US" sz="2400" dirty="0"/>
              <a:t>of the blood vessels initially may cause rise in </a:t>
            </a:r>
            <a:r>
              <a:rPr lang="en-US" sz="2400" dirty="0" smtClean="0"/>
              <a:t>peripheral vascular </a:t>
            </a:r>
            <a:r>
              <a:rPr lang="en-US" sz="2400" dirty="0"/>
              <a:t>resistance due to the unopposed </a:t>
            </a:r>
            <a:r>
              <a:rPr lang="en-US" sz="2400" dirty="0" smtClean="0"/>
              <a:t>1-action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 </a:t>
            </a:r>
          </a:p>
          <a:p>
            <a:pPr marL="0" indent="0">
              <a:buNone/>
            </a:pPr>
            <a:r>
              <a:rPr lang="en-US" sz="2400" b="1" dirty="0" smtClean="0"/>
              <a:t>Continued </a:t>
            </a:r>
            <a:r>
              <a:rPr lang="en-US" sz="2400" b="1" dirty="0"/>
              <a:t>administration of </a:t>
            </a:r>
            <a:r>
              <a:rPr lang="en-US" sz="2400" b="1" dirty="0" smtClean="0"/>
              <a:t>these drugs </a:t>
            </a:r>
            <a:r>
              <a:rPr lang="en-US" sz="2400" b="1" dirty="0"/>
              <a:t>leads to a fall in peripheral vascular resistance (PVR) in patients with hypertension</a:t>
            </a:r>
          </a:p>
          <a:p>
            <a:pPr marL="0" indent="0">
              <a:buNone/>
            </a:pPr>
            <a:r>
              <a:rPr lang="en-US" sz="2400" b="1" dirty="0"/>
              <a:t>(reduce both systolic and diastolic BP).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*They </a:t>
            </a:r>
            <a:r>
              <a:rPr lang="en-US" sz="2400" dirty="0"/>
              <a:t>also reduce release of renin from juxtaglomerular apparatus due to blockade of </a:t>
            </a:r>
            <a:r>
              <a:rPr lang="en-US" sz="2400" dirty="0" smtClean="0"/>
              <a:t> beta 1- receptors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5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505200" y="1219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7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6781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b="1" i="1" dirty="0"/>
              <a:t>Respiratory system</a:t>
            </a:r>
            <a:r>
              <a:rPr lang="en-US" sz="2400" dirty="0"/>
              <a:t>: Blockade of </a:t>
            </a:r>
            <a:r>
              <a:rPr lang="en-US" sz="2400" dirty="0" smtClean="0"/>
              <a:t>beta 2-receptors </a:t>
            </a:r>
            <a:r>
              <a:rPr lang="en-US" sz="2400" dirty="0"/>
              <a:t>in bronchial smooth muscle can produce </a:t>
            </a:r>
            <a:r>
              <a:rPr lang="en-US" sz="2400" dirty="0" smtClean="0"/>
              <a:t>severe bronchospasm </a:t>
            </a:r>
            <a:r>
              <a:rPr lang="en-US" sz="2400" dirty="0"/>
              <a:t>in patients with COPD and asthma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Therefore,beta</a:t>
            </a:r>
            <a:r>
              <a:rPr lang="en-US" sz="2400" dirty="0" smtClean="0"/>
              <a:t>  </a:t>
            </a:r>
            <a:r>
              <a:rPr lang="en-US" sz="2400" dirty="0"/>
              <a:t>-blockers should be avoided </a:t>
            </a:r>
            <a:r>
              <a:rPr lang="en-US" sz="2400" dirty="0" smtClean="0"/>
              <a:t>in patients </a:t>
            </a:r>
            <a:r>
              <a:rPr lang="en-US" sz="2400" dirty="0"/>
              <a:t>with asthma and </a:t>
            </a:r>
            <a:r>
              <a:rPr lang="en-US" sz="2400" dirty="0" smtClean="0"/>
              <a:t>COPD</a:t>
            </a:r>
          </a:p>
          <a:p>
            <a:pPr marL="0" indent="0">
              <a:buNone/>
            </a:pPr>
            <a:r>
              <a:rPr lang="en-US" sz="2400" dirty="0" smtClean="0"/>
              <a:t>Selective </a:t>
            </a:r>
            <a:r>
              <a:rPr lang="en-US" sz="2400" dirty="0"/>
              <a:t>1-blockers such as atenolol, </a:t>
            </a:r>
            <a:r>
              <a:rPr lang="en-US" sz="2400" dirty="0" err="1"/>
              <a:t>metoprolol</a:t>
            </a:r>
            <a:r>
              <a:rPr lang="en-US" sz="2400" dirty="0"/>
              <a:t>, etc. are less</a:t>
            </a:r>
          </a:p>
          <a:p>
            <a:pPr marL="0" indent="0">
              <a:buNone/>
            </a:pPr>
            <a:r>
              <a:rPr lang="en-US" sz="2400" dirty="0"/>
              <a:t>likely to cause </a:t>
            </a:r>
            <a:r>
              <a:rPr lang="en-US" sz="2400" dirty="0" smtClean="0"/>
              <a:t>bronchospasm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b="1" i="1" dirty="0"/>
              <a:t>Skeletal muscle</a:t>
            </a:r>
            <a:r>
              <a:rPr lang="en-US" sz="2400" dirty="0"/>
              <a:t>: On chronic </a:t>
            </a:r>
            <a:r>
              <a:rPr lang="en-US" sz="2400" dirty="0" err="1" smtClean="0"/>
              <a:t>use,beta</a:t>
            </a:r>
            <a:r>
              <a:rPr lang="en-US" sz="2400" dirty="0" smtClean="0"/>
              <a:t> </a:t>
            </a:r>
            <a:r>
              <a:rPr lang="en-US" sz="2400" dirty="0"/>
              <a:t>-blockers may cause skeletal muscle weakness and tiredness </a:t>
            </a:r>
            <a:r>
              <a:rPr lang="en-US" sz="2400" dirty="0" smtClean="0"/>
              <a:t>due to </a:t>
            </a:r>
            <a:r>
              <a:rPr lang="en-US" sz="2400" dirty="0"/>
              <a:t>blockade of </a:t>
            </a:r>
            <a:r>
              <a:rPr lang="en-US" sz="2400" dirty="0" smtClean="0"/>
              <a:t>beta 2-receptors </a:t>
            </a:r>
            <a:r>
              <a:rPr lang="en-US" sz="2400" dirty="0"/>
              <a:t>of the skeletal muscle and blood vessels supplying it.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*</a:t>
            </a:r>
            <a:r>
              <a:rPr lang="en-US" sz="2400" dirty="0" smtClean="0"/>
              <a:t>They </a:t>
            </a:r>
            <a:r>
              <a:rPr lang="en-US" sz="2400" dirty="0"/>
              <a:t>also </a:t>
            </a:r>
            <a:r>
              <a:rPr lang="en-US" sz="2400" dirty="0" smtClean="0"/>
              <a:t>reduce stress-induced </a:t>
            </a:r>
            <a:r>
              <a:rPr lang="en-US" sz="2400" dirty="0"/>
              <a:t>tremors.</a:t>
            </a:r>
          </a:p>
          <a:p>
            <a:pPr marL="0" indent="0">
              <a:buNone/>
            </a:pPr>
            <a:r>
              <a:rPr lang="en-US" sz="2400" dirty="0"/>
              <a:t>4. </a:t>
            </a:r>
            <a:r>
              <a:rPr lang="en-US" sz="2400" b="1" i="1" dirty="0"/>
              <a:t>Metabolic effects</a:t>
            </a:r>
            <a:r>
              <a:rPr lang="en-US" sz="2400" dirty="0"/>
              <a:t>: -Blockers inhibit </a:t>
            </a:r>
            <a:r>
              <a:rPr lang="en-US" sz="2400" dirty="0" err="1"/>
              <a:t>glycogenolysis</a:t>
            </a:r>
            <a:r>
              <a:rPr lang="en-US" sz="2400" dirty="0"/>
              <a:t> and delay recovery from </a:t>
            </a:r>
            <a:r>
              <a:rPr lang="en-US" sz="2400" dirty="0" err="1"/>
              <a:t>hypoglycaemia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M</a:t>
            </a:r>
            <a:r>
              <a:rPr lang="en-US" sz="2400" dirty="0" smtClean="0"/>
              <a:t>ask </a:t>
            </a:r>
            <a:r>
              <a:rPr lang="en-US" sz="2400" dirty="0"/>
              <a:t>the warning signs and symptoms of </a:t>
            </a:r>
            <a:r>
              <a:rPr lang="en-US" sz="2400" dirty="0" err="1" smtClean="0"/>
              <a:t>hypoglycaemia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/>
              <a:t>should </a:t>
            </a:r>
            <a:r>
              <a:rPr lang="en-US" sz="2400" dirty="0"/>
              <a:t>be used cautiously in diabetics on </a:t>
            </a:r>
            <a:r>
              <a:rPr lang="en-US" sz="2400" dirty="0" err="1"/>
              <a:t>hypoglycaemic</a:t>
            </a:r>
            <a:r>
              <a:rPr lang="en-US" sz="2400" dirty="0"/>
              <a:t> agents.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6</a:t>
            </a:fld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610600" cy="59737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Chronic use of </a:t>
            </a:r>
            <a:r>
              <a:rPr lang="en-US" sz="2400" dirty="0" smtClean="0"/>
              <a:t>nonselective -blockers </a:t>
            </a:r>
            <a:r>
              <a:rPr lang="en-US" sz="2400" dirty="0"/>
              <a:t>decreases high-density lipoprotein (HDL) cholesterol and low-density lipoprotein (LDL)</a:t>
            </a:r>
          </a:p>
          <a:p>
            <a:pPr marL="0" indent="0">
              <a:buNone/>
            </a:pPr>
            <a:r>
              <a:rPr lang="en-US" sz="2400" dirty="0"/>
              <a:t>cholesterol ratio, which may increase the risk of coronary artery disease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</a:t>
            </a:r>
            <a:r>
              <a:rPr lang="en-US" sz="2400" b="1" i="1" dirty="0"/>
              <a:t>Eye</a:t>
            </a:r>
            <a:r>
              <a:rPr lang="en-US" sz="2400" dirty="0"/>
              <a:t>: -Blockers on topical administration decrease IOP by reducing the secretion of </a:t>
            </a:r>
            <a:r>
              <a:rPr lang="en-US" sz="2400" dirty="0" smtClean="0"/>
              <a:t>aqueous </a:t>
            </a:r>
            <a:r>
              <a:rPr lang="en-US" sz="2400" dirty="0" err="1" smtClean="0"/>
              <a:t>humour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7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b="1" i="1" dirty="0"/>
              <a:t>CVS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-Bradycardia</a:t>
            </a:r>
            <a:r>
              <a:rPr lang="en-US" sz="2400" dirty="0"/>
              <a:t>, heart block and may precipitate congestive heart failure in patients with low </a:t>
            </a:r>
            <a:r>
              <a:rPr lang="en-US" sz="2400" dirty="0" smtClean="0"/>
              <a:t>cardiac reserve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Blockade of vascular </a:t>
            </a:r>
            <a:r>
              <a:rPr lang="en-US" sz="2400" b="1" dirty="0" smtClean="0">
                <a:solidFill>
                  <a:srgbClr val="FF0000"/>
                </a:solidFill>
              </a:rPr>
              <a:t>beta 2-receptors </a:t>
            </a:r>
            <a:r>
              <a:rPr lang="en-US" sz="2400" b="1" dirty="0">
                <a:solidFill>
                  <a:srgbClr val="FF0000"/>
                </a:solidFill>
              </a:rPr>
              <a:t>causes unopposed 1 action, further reduces blood supply </a:t>
            </a:r>
            <a:r>
              <a:rPr lang="en-US" sz="2400" b="1" dirty="0" smtClean="0">
                <a:solidFill>
                  <a:srgbClr val="FF0000"/>
                </a:solidFill>
              </a:rPr>
              <a:t>and may </a:t>
            </a:r>
            <a:r>
              <a:rPr lang="en-US" sz="2400" b="1" dirty="0">
                <a:solidFill>
                  <a:srgbClr val="FF0000"/>
                </a:solidFill>
              </a:rPr>
              <a:t>worsen peripheral vascular diseases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-Blockers can exacerbate Prinzmetal’s angina (variant angina) due to unopposed 1 </a:t>
            </a:r>
            <a:r>
              <a:rPr lang="en-US" sz="2400" dirty="0" smtClean="0"/>
              <a:t>action, hence </a:t>
            </a:r>
            <a:r>
              <a:rPr lang="en-US" sz="2400" dirty="0"/>
              <a:t>are contraindicated.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n-US" sz="2400" b="1" i="1" dirty="0"/>
              <a:t>Respiratory system</a:t>
            </a:r>
            <a:r>
              <a:rPr lang="en-US" sz="2400" dirty="0"/>
              <a:t>: Blockade of </a:t>
            </a:r>
            <a:r>
              <a:rPr lang="en-US" sz="2400" dirty="0" smtClean="0"/>
              <a:t>beta 2-receptors  causes severe bronchospasm </a:t>
            </a:r>
            <a:r>
              <a:rPr lang="en-US" sz="2400" dirty="0"/>
              <a:t>in patients with asthma and COPD. </a:t>
            </a:r>
            <a:r>
              <a:rPr lang="en-US" sz="2400" dirty="0" smtClean="0"/>
              <a:t>Hence </a:t>
            </a:r>
            <a:r>
              <a:rPr lang="en-US" sz="2400" dirty="0"/>
              <a:t>contraindicated in </a:t>
            </a:r>
            <a:r>
              <a:rPr lang="en-US" sz="2400" dirty="0" smtClean="0"/>
              <a:t>the above </a:t>
            </a:r>
            <a:r>
              <a:rPr lang="en-US" sz="2400" dirty="0"/>
              <a:t>conditions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8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ADR’s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9067800" cy="6781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b="1" i="1" dirty="0"/>
              <a:t>CNS</a:t>
            </a:r>
            <a:r>
              <a:rPr lang="en-US" sz="2400" dirty="0"/>
              <a:t>: Sleep disturbances, hallucinations, fatigue and mental depression.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</a:t>
            </a:r>
            <a:r>
              <a:rPr lang="en-US" sz="2400" dirty="0"/>
              <a:t>. </a:t>
            </a:r>
            <a:r>
              <a:rPr lang="en-US" sz="2400" b="1" i="1" dirty="0"/>
              <a:t>Metabolic</a:t>
            </a:r>
            <a:r>
              <a:rPr lang="en-US" sz="2400" dirty="0"/>
              <a:t>: </a:t>
            </a:r>
            <a:r>
              <a:rPr lang="en-US" sz="2400" dirty="0" err="1"/>
              <a:t>Hypoglycaemia</a:t>
            </a:r>
            <a:r>
              <a:rPr lang="en-US" sz="2400" dirty="0"/>
              <a:t> is common with </a:t>
            </a:r>
            <a:r>
              <a:rPr lang="en-US" sz="2400" dirty="0" smtClean="0"/>
              <a:t>nonselective agents  </a:t>
            </a:r>
            <a:r>
              <a:rPr lang="en-US" sz="2400" dirty="0" err="1" smtClean="0"/>
              <a:t>esp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smtClean="0"/>
              <a:t>DM </a:t>
            </a:r>
            <a:r>
              <a:rPr lang="en-US" sz="2400" dirty="0"/>
              <a:t>on </a:t>
            </a:r>
            <a:r>
              <a:rPr lang="en-US" sz="2400" dirty="0" err="1" smtClean="0"/>
              <a:t>hypoglycaemic</a:t>
            </a:r>
            <a:r>
              <a:rPr lang="en-US" sz="2400" dirty="0" smtClean="0"/>
              <a:t> agents</a:t>
            </a:r>
          </a:p>
          <a:p>
            <a:pPr marL="0" indent="0">
              <a:buNone/>
            </a:pPr>
            <a:r>
              <a:rPr lang="en-US" sz="2400" dirty="0"/>
              <a:t>*</a:t>
            </a:r>
            <a:r>
              <a:rPr lang="en-US" sz="2400" dirty="0" smtClean="0"/>
              <a:t> Mask </a:t>
            </a:r>
            <a:r>
              <a:rPr lang="en-US" sz="2400" dirty="0"/>
              <a:t>the warning signs and symptoms of </a:t>
            </a:r>
            <a:r>
              <a:rPr lang="en-US" sz="2400" dirty="0" err="1"/>
              <a:t>hypoglycaemia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5</a:t>
            </a:r>
            <a:r>
              <a:rPr lang="en-US" sz="2400" dirty="0"/>
              <a:t>. </a:t>
            </a:r>
            <a:r>
              <a:rPr lang="en-US" sz="2400" b="1" i="1" dirty="0"/>
              <a:t>Muscular weakness and tiredness</a:t>
            </a:r>
            <a:r>
              <a:rPr lang="en-US" sz="2400" dirty="0"/>
              <a:t>: These are due to reduced blood </a:t>
            </a:r>
            <a:r>
              <a:rPr lang="en-US" sz="2400" dirty="0" smtClean="0"/>
              <a:t>flow </a:t>
            </a:r>
            <a:r>
              <a:rPr lang="en-US" sz="2400" dirty="0"/>
              <a:t>to skeletal muscle.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</a:t>
            </a:r>
            <a:r>
              <a:rPr lang="en-US" sz="2400" dirty="0"/>
              <a:t>. </a:t>
            </a:r>
            <a:r>
              <a:rPr lang="en-US" sz="2400" b="1" i="1" dirty="0"/>
              <a:t>Withdrawal symptoms</a:t>
            </a:r>
            <a:r>
              <a:rPr lang="en-US" sz="2400" dirty="0"/>
              <a:t>: Abrupt withdrawal </a:t>
            </a:r>
            <a:r>
              <a:rPr lang="en-US" sz="2400" dirty="0" smtClean="0"/>
              <a:t>after </a:t>
            </a:r>
            <a:r>
              <a:rPr lang="en-US" sz="2400" dirty="0"/>
              <a:t>chronic use </a:t>
            </a:r>
            <a:r>
              <a:rPr lang="en-US" sz="2400" dirty="0" smtClean="0"/>
              <a:t> </a:t>
            </a:r>
            <a:r>
              <a:rPr lang="en-US" sz="2400" dirty="0"/>
              <a:t>can </a:t>
            </a:r>
            <a:r>
              <a:rPr lang="en-US" sz="2400" dirty="0" err="1" smtClean="0"/>
              <a:t>ppt</a:t>
            </a:r>
            <a:r>
              <a:rPr lang="en-US" sz="2400" dirty="0" smtClean="0"/>
              <a:t>  </a:t>
            </a:r>
            <a:r>
              <a:rPr lang="en-US" sz="2400" dirty="0"/>
              <a:t>angina or frank myocardial infarction and even sudden </a:t>
            </a:r>
            <a:r>
              <a:rPr lang="en-US" sz="2400" dirty="0" smtClean="0"/>
              <a:t>death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due </a:t>
            </a:r>
            <a:r>
              <a:rPr lang="en-US" sz="2400" dirty="0"/>
              <a:t>to</a:t>
            </a:r>
          </a:p>
          <a:p>
            <a:pPr marL="0" indent="0">
              <a:buNone/>
            </a:pPr>
            <a:r>
              <a:rPr lang="en-US" sz="2400" dirty="0"/>
              <a:t>the upregulation (</a:t>
            </a:r>
            <a:r>
              <a:rPr lang="en-US" sz="2400" dirty="0" err="1"/>
              <a:t>supersensitivity</a:t>
            </a:r>
            <a:r>
              <a:rPr lang="en-US" sz="2400" dirty="0"/>
              <a:t>) of -receptors in response to prolonged blockade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063B1-F93D-437B-9970-21C57D585B24}" type="slidenum">
              <a:rPr lang="en-IN" smtClean="0"/>
              <a:pPr>
                <a:defRPr/>
              </a:pPr>
              <a:t>9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796</TotalTime>
  <Words>1370</Words>
  <Application>Microsoft Office PowerPoint</Application>
  <PresentationFormat>On-screen Show (4:3)</PresentationFormat>
  <Paragraphs>176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Hardcover</vt:lpstr>
      <vt:lpstr>ITS Dental College, Greater Noida</vt:lpstr>
      <vt:lpstr>Lecture Objectives &amp; Learning Outcomes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ADR’s</vt:lpstr>
      <vt:lpstr>PowerPoint Presentation</vt:lpstr>
      <vt:lpstr>PowerPoint Presentation</vt:lpstr>
      <vt:lpstr> Therapeutic uses </vt:lpstr>
      <vt:lpstr>PowerPoint Presentation</vt:lpstr>
      <vt:lpstr>PowerPoint Presentation</vt:lpstr>
      <vt:lpstr>Non cardiac uses of beta blockers </vt:lpstr>
      <vt:lpstr>CONTRAINDICATIONS</vt:lpstr>
      <vt:lpstr>Combined α- &amp; β-adrenoceptor Antagonists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Shobha</dc:creator>
  <cp:lastModifiedBy>Piyush</cp:lastModifiedBy>
  <cp:revision>130</cp:revision>
  <dcterms:created xsi:type="dcterms:W3CDTF">2013-09-12T04:40:09Z</dcterms:created>
  <dcterms:modified xsi:type="dcterms:W3CDTF">2020-05-06T06:53:48Z</dcterms:modified>
</cp:coreProperties>
</file>