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5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1473C-D048-42DE-9DBD-7B55400139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440DAF-598F-4563-B63E-FA1EDB38908C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Dr.Gore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</a:t>
            </a:r>
            <a:r>
              <a:rPr lang="en-US" dirty="0" err="1" smtClean="0"/>
              <a:t>lactum</a:t>
            </a:r>
            <a:r>
              <a:rPr lang="en-US" dirty="0" smtClean="0"/>
              <a:t>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65376"/>
              </p:ext>
            </p:extLst>
          </p:nvPr>
        </p:nvGraphicFramePr>
        <p:xfrm>
          <a:off x="457200" y="685800"/>
          <a:ext cx="8382000" cy="371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1219200"/>
                <a:gridCol w="2971800"/>
              </a:tblGrid>
              <a:tr h="519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9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Benzathine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6–24 lakh units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(0.6–2.4 MU), once 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3–4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 onset but has longest duration of action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among penicillins. Used in syphilis, rheumatic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fever prophylaxis, etc.</a:t>
                      </a:r>
                      <a:endParaRPr lang="en-US" dirty="0"/>
                    </a:p>
                  </a:txBody>
                  <a:tcPr/>
                </a:tc>
              </a:tr>
              <a:tr h="51959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lakh U procaine</a:t>
                      </a:r>
                    </a:p>
                    <a:p>
                      <a:r>
                        <a:rPr lang="nl-N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 + 1 lakh U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Rapid onset with high plasma concentration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longer duration of action; used in mild-to-moderate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by sensitive organisms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4648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Penicillinase</a:t>
            </a:r>
            <a:r>
              <a:rPr lang="en-US" i="1" dirty="0"/>
              <a:t> </a:t>
            </a:r>
            <a:r>
              <a:rPr lang="en-US" dirty="0"/>
              <a:t>It is a narrow spectrum </a:t>
            </a:r>
            <a:r>
              <a:rPr lang="en-US" dirty="0" smtClean="0"/>
              <a:t>β-lactamase which </a:t>
            </a:r>
            <a:r>
              <a:rPr lang="en-US" dirty="0"/>
              <a:t>opens the β-lactam ring and </a:t>
            </a:r>
            <a:r>
              <a:rPr lang="en-US" dirty="0" smtClean="0"/>
              <a:t>inactivates </a:t>
            </a:r>
            <a:r>
              <a:rPr lang="en-US" dirty="0" err="1" smtClean="0"/>
              <a:t>PnG</a:t>
            </a:r>
            <a:r>
              <a:rPr lang="en-US" dirty="0" smtClean="0"/>
              <a:t> </a:t>
            </a:r>
            <a:r>
              <a:rPr lang="en-US" dirty="0"/>
              <a:t>and some closely related </a:t>
            </a:r>
            <a:r>
              <a:rPr lang="en-US" dirty="0" smtClean="0"/>
              <a:t>congeners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methicillin-resistant </a:t>
            </a:r>
            <a:r>
              <a:rPr lang="en-US" i="1" dirty="0"/>
              <a:t>Staph.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smtClean="0"/>
              <a:t>MRSA) have </a:t>
            </a:r>
            <a:r>
              <a:rPr lang="en-US" dirty="0"/>
              <a:t>acquired a PBP which has very low </a:t>
            </a:r>
            <a:r>
              <a:rPr lang="en-US" dirty="0" smtClean="0"/>
              <a:t>affinity for </a:t>
            </a:r>
            <a:r>
              <a:rPr lang="el-GR" dirty="0"/>
              <a:t>β-</a:t>
            </a:r>
            <a:r>
              <a:rPr lang="en-US" dirty="0"/>
              <a:t>lactam antibiotics.</a:t>
            </a:r>
          </a:p>
        </p:txBody>
      </p:sp>
    </p:spTree>
    <p:extLst>
      <p:ext uri="{BB962C8B-B14F-4D97-AF65-F5344CB8AC3E}">
        <p14:creationId xmlns:p14="http://schemas.microsoft.com/office/powerpoint/2010/main" val="201439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76200"/>
            <a:ext cx="90320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Adverse </a:t>
            </a:r>
            <a:r>
              <a:rPr lang="en-US" sz="2400" b="1" dirty="0" smtClean="0"/>
              <a:t>effects:- </a:t>
            </a:r>
            <a:r>
              <a:rPr lang="en-US" sz="2400" dirty="0" smtClean="0"/>
              <a:t>Penicillin </a:t>
            </a:r>
            <a:r>
              <a:rPr lang="en-US" sz="2400" dirty="0"/>
              <a:t>G is one of the most </a:t>
            </a:r>
            <a:r>
              <a:rPr lang="en-US" sz="2400" dirty="0" smtClean="0"/>
              <a:t>nontoxic antibiotics</a:t>
            </a:r>
            <a:r>
              <a:rPr lang="en-US" sz="2400" dirty="0"/>
              <a:t>; up to 20 MU has been injected </a:t>
            </a:r>
            <a:r>
              <a:rPr lang="en-US" sz="2400" dirty="0" smtClean="0"/>
              <a:t>in a </a:t>
            </a:r>
            <a:r>
              <a:rPr lang="en-US" sz="2400" dirty="0"/>
              <a:t>day without any organ toxicity</a:t>
            </a:r>
            <a:r>
              <a:rPr lang="en-US" sz="2400" dirty="0" smtClean="0"/>
              <a:t>.</a:t>
            </a:r>
          </a:p>
          <a:p>
            <a:r>
              <a:rPr lang="en-US" sz="2400" i="1" dirty="0"/>
              <a:t>Local irritancy and direct </a:t>
            </a:r>
            <a:r>
              <a:rPr lang="en-US" sz="2400" i="1" dirty="0" smtClean="0"/>
              <a:t>toxicity:-</a:t>
            </a:r>
            <a:r>
              <a:rPr lang="en-US" sz="2400" dirty="0"/>
              <a:t>Pain </a:t>
            </a:r>
            <a:r>
              <a:rPr lang="en-US" sz="2400" dirty="0" smtClean="0"/>
              <a:t>at </a:t>
            </a:r>
            <a:r>
              <a:rPr lang="en-US" sz="2400" dirty="0" err="1" smtClean="0"/>
              <a:t>i.m</a:t>
            </a:r>
            <a:r>
              <a:rPr lang="en-US" sz="2400" dirty="0"/>
              <a:t>. injection site, nausea on oral ingestion and</a:t>
            </a:r>
          </a:p>
          <a:p>
            <a:r>
              <a:rPr lang="en-US" sz="2400" dirty="0"/>
              <a:t>thrombophlebitis of injected vein are </a:t>
            </a:r>
            <a:r>
              <a:rPr lang="en-US" sz="2400" dirty="0" smtClean="0"/>
              <a:t>dose related</a:t>
            </a:r>
          </a:p>
          <a:p>
            <a:endParaRPr lang="en-US" sz="2400" dirty="0"/>
          </a:p>
          <a:p>
            <a:r>
              <a:rPr lang="en-US" sz="2400" dirty="0" smtClean="0"/>
              <a:t>Non </a:t>
            </a:r>
            <a:r>
              <a:rPr lang="en-US" sz="2400" dirty="0"/>
              <a:t>a dose-related adverse drug </a:t>
            </a:r>
            <a:r>
              <a:rPr lang="en-US" sz="2400" dirty="0" smtClean="0"/>
              <a:t>reaction:-</a:t>
            </a:r>
            <a:r>
              <a:rPr lang="en-US" sz="2400" dirty="0"/>
              <a:t>anaphylactic shock are severe hypotension, bronchospasm and </a:t>
            </a:r>
            <a:r>
              <a:rPr lang="en-US" sz="2400" dirty="0" smtClean="0"/>
              <a:t>laryngeal oedema</a:t>
            </a:r>
            <a:r>
              <a:rPr lang="en-US" sz="2400" dirty="0"/>
              <a:t>. It is an immunoglobulin E (</a:t>
            </a:r>
            <a:r>
              <a:rPr lang="en-US" sz="2400" dirty="0" err="1"/>
              <a:t>IgE</a:t>
            </a:r>
            <a:r>
              <a:rPr lang="en-US" sz="2400" dirty="0"/>
              <a:t>) mediated, immediate type of hypersensitivity reaction (</a:t>
            </a:r>
            <a:r>
              <a:rPr lang="en-US" sz="2400" dirty="0" smtClean="0"/>
              <a:t>Type-I hypersensitivity)</a:t>
            </a:r>
          </a:p>
          <a:p>
            <a:r>
              <a:rPr lang="en-US" sz="2400" dirty="0" smtClean="0"/>
              <a:t>*</a:t>
            </a:r>
            <a:r>
              <a:rPr lang="en-US" sz="2400" dirty="0"/>
              <a:t>Cross-reactivity can occur among penicillins and also among -lactams </a:t>
            </a:r>
            <a:r>
              <a:rPr lang="en-US" sz="2400" dirty="0" smtClean="0"/>
              <a:t>antibiotics</a:t>
            </a:r>
          </a:p>
          <a:p>
            <a:endParaRPr lang="en-US" sz="2400" dirty="0"/>
          </a:p>
          <a:p>
            <a:r>
              <a:rPr lang="en-US" sz="2400" i="1" dirty="0"/>
              <a:t>Precautions</a:t>
            </a:r>
          </a:p>
          <a:p>
            <a:r>
              <a:rPr lang="en-US" sz="2400" dirty="0"/>
              <a:t>1. Before giving penicillin, history of previous administration and allergic manifestations, if any, must</a:t>
            </a:r>
          </a:p>
          <a:p>
            <a:r>
              <a:rPr lang="en-US" sz="2400" dirty="0"/>
              <a:t>be </a:t>
            </a:r>
            <a:r>
              <a:rPr lang="en-US" sz="2400" dirty="0" smtClean="0"/>
              <a:t>noted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4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534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In patients with history of asthma, allergic rhinitis, hay fever, etc. there is an increased risk of penicillin allergy; hence it should be avoided in such cases.</a:t>
            </a:r>
          </a:p>
          <a:p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 smtClean="0"/>
              <a:t>. Sensitivity test should be performed by an intradermal test on the ventral aspect of forearm. Itching, erythema and wheal formation are watched for. A negative skin test does not ensure absolute safety. Testing with </a:t>
            </a:r>
            <a:r>
              <a:rPr lang="en-US" sz="2400" dirty="0" err="1" smtClean="0"/>
              <a:t>benzylpenicilloyl</a:t>
            </a:r>
            <a:r>
              <a:rPr lang="en-US" sz="2400" dirty="0" smtClean="0"/>
              <a:t>- </a:t>
            </a:r>
            <a:r>
              <a:rPr lang="en-US" sz="2400" dirty="0" err="1" smtClean="0"/>
              <a:t>polylysine</a:t>
            </a:r>
            <a:r>
              <a:rPr lang="en-US" sz="2400" dirty="0" smtClean="0"/>
              <a:t> is safer</a:t>
            </a:r>
          </a:p>
          <a:p>
            <a:endParaRPr lang="en-US" sz="2400" dirty="0" smtClean="0"/>
          </a:p>
          <a:p>
            <a:r>
              <a:rPr lang="en-US" sz="2400" dirty="0" smtClean="0"/>
              <a:t>4</a:t>
            </a:r>
            <a:r>
              <a:rPr lang="en-US" sz="2400" dirty="0" smtClean="0"/>
              <a:t>. Inj. adrenaline and hydrocortisone should be kept ready before injecting penicillin to treat the</a:t>
            </a:r>
          </a:p>
          <a:p>
            <a:r>
              <a:rPr lang="en-US" sz="2400" dirty="0" smtClean="0"/>
              <a:t>anaphylactic reaction 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Jarisch</a:t>
            </a:r>
            <a:r>
              <a:rPr lang="en-US" sz="2400" i="1" dirty="0" smtClean="0"/>
              <a:t>–</a:t>
            </a:r>
            <a:r>
              <a:rPr lang="en-US" sz="2400" i="1" dirty="0" err="1" smtClean="0"/>
              <a:t>Herxheimer</a:t>
            </a:r>
            <a:r>
              <a:rPr lang="en-US" sz="2400" i="1" dirty="0" smtClean="0"/>
              <a:t> </a:t>
            </a:r>
            <a:r>
              <a:rPr lang="en-US" sz="2400" i="1" dirty="0"/>
              <a:t>reaction: </a:t>
            </a:r>
            <a:r>
              <a:rPr lang="en-US" sz="2400" dirty="0"/>
              <a:t>It is an acute exacerbation of signs and symptoms of syphilis </a:t>
            </a:r>
            <a:r>
              <a:rPr lang="en-US" sz="2400" dirty="0" smtClean="0"/>
              <a:t>during penicillin </a:t>
            </a:r>
            <a:r>
              <a:rPr lang="en-US" sz="2400" dirty="0"/>
              <a:t>therapy due to release of endotoxins from the dead organisms. The manifestations are </a:t>
            </a:r>
            <a:r>
              <a:rPr lang="en-US" sz="2400" dirty="0" smtClean="0"/>
              <a:t>fever, chills</a:t>
            </a:r>
            <a:r>
              <a:rPr lang="en-US" sz="2400" dirty="0"/>
              <a:t>, myalgia, hypotension, circulatory collapse, etc. It is treated with aspirin and corticosteroids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00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Toxicity to the brain may be manifested as mental confusion, muscular </a:t>
            </a:r>
            <a:r>
              <a:rPr lang="en-US" sz="2400" dirty="0" err="1" smtClean="0"/>
              <a:t>twitchings</a:t>
            </a:r>
            <a:r>
              <a:rPr lang="en-US" sz="2400" dirty="0" smtClean="0"/>
              <a:t>, convulsions and coma, when very large doses (&gt; 20 MU) are injected </a:t>
            </a:r>
            <a:r>
              <a:rPr lang="en-US" sz="2400" dirty="0" err="1" smtClean="0"/>
              <a:t>i.v.</a:t>
            </a:r>
            <a:r>
              <a:rPr lang="en-US" sz="2400" dirty="0" smtClean="0"/>
              <a:t>; especially in patients with renal </a:t>
            </a:r>
            <a:r>
              <a:rPr lang="en-US" sz="2400" dirty="0" smtClean="0"/>
              <a:t>insufficiency use </a:t>
            </a:r>
            <a:r>
              <a:rPr lang="en-US" sz="2400" dirty="0"/>
              <a:t>has declined very much due to fear of </a:t>
            </a:r>
            <a:r>
              <a:rPr lang="en-US" sz="2400" dirty="0" smtClean="0"/>
              <a:t>causing anaphylaxis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60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6781800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4581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Therapeutic uses of penicillin </a:t>
            </a:r>
            <a:r>
              <a:rPr lang="en-US" sz="2400" b="1" dirty="0" smtClean="0"/>
              <a:t>G:-n </a:t>
            </a:r>
            <a:r>
              <a:rPr lang="en-US" sz="2400" dirty="0"/>
              <a:t>use has declined very much due to fear of </a:t>
            </a:r>
            <a:r>
              <a:rPr lang="en-US" sz="2400" dirty="0" smtClean="0"/>
              <a:t>causing anaphylaxis</a:t>
            </a:r>
            <a:endParaRPr lang="en-US" sz="2400" dirty="0"/>
          </a:p>
          <a:p>
            <a:r>
              <a:rPr lang="en-US" sz="2400" dirty="0"/>
              <a:t>1. </a:t>
            </a:r>
            <a:r>
              <a:rPr lang="en-US" sz="2400" i="1" dirty="0"/>
              <a:t>In dentistry: </a:t>
            </a:r>
            <a:r>
              <a:rPr lang="en-US" sz="2400" dirty="0" smtClean="0"/>
              <a:t> </a:t>
            </a:r>
            <a:r>
              <a:rPr lang="en-US" sz="2400" dirty="0"/>
              <a:t>Vincent’s angina, necrotizing gingivitis, periodontal </a:t>
            </a:r>
            <a:r>
              <a:rPr lang="en-US" sz="2400" dirty="0" smtClean="0"/>
              <a:t>infections, etc</a:t>
            </a:r>
            <a:r>
              <a:rPr lang="en-US" sz="2400" dirty="0"/>
              <a:t>. either alone or with metronidazole.</a:t>
            </a:r>
          </a:p>
          <a:p>
            <a:r>
              <a:rPr lang="en-US" sz="2400" dirty="0"/>
              <a:t>2. </a:t>
            </a:r>
            <a:r>
              <a:rPr lang="en-US" sz="2400" i="1" dirty="0"/>
              <a:t>Pneumococcal infections: </a:t>
            </a:r>
            <a:r>
              <a:rPr lang="en-US" sz="2400" dirty="0"/>
              <a:t>In pneumonia, meningitis or other serious infections, </a:t>
            </a:r>
            <a:r>
              <a:rPr lang="en-US" sz="2400" dirty="0" smtClean="0"/>
              <a:t>third-generation </a:t>
            </a:r>
            <a:r>
              <a:rPr lang="en-US" sz="2400" dirty="0" err="1" smtClean="0"/>
              <a:t>cephalosporins</a:t>
            </a:r>
            <a:r>
              <a:rPr lang="en-US" sz="2400" dirty="0"/>
              <a:t> </a:t>
            </a:r>
            <a:r>
              <a:rPr lang="en-US" sz="2400" dirty="0" smtClean="0"/>
              <a:t>(DOC); </a:t>
            </a:r>
            <a:r>
              <a:rPr lang="en-US" sz="2400" dirty="0" err="1"/>
              <a:t>i.v.</a:t>
            </a:r>
            <a:r>
              <a:rPr lang="en-US" sz="2400" dirty="0"/>
              <a:t> penicillin G can be used as an alternative </a:t>
            </a:r>
          </a:p>
          <a:p>
            <a:r>
              <a:rPr lang="en-US" sz="2400" dirty="0"/>
              <a:t>3. </a:t>
            </a:r>
            <a:r>
              <a:rPr lang="en-US" sz="2400" i="1" dirty="0"/>
              <a:t>Streptococcal infections: </a:t>
            </a:r>
            <a:r>
              <a:rPr lang="en-US" sz="2400" dirty="0"/>
              <a:t>S</a:t>
            </a:r>
            <a:r>
              <a:rPr lang="en-US" sz="2400" dirty="0" smtClean="0"/>
              <a:t>treptococcal </a:t>
            </a:r>
            <a:r>
              <a:rPr lang="en-US" sz="2400" dirty="0"/>
              <a:t>pharyngitis, </a:t>
            </a:r>
            <a:r>
              <a:rPr lang="en-US" sz="2400" dirty="0" smtClean="0"/>
              <a:t>otitis media</a:t>
            </a:r>
            <a:r>
              <a:rPr lang="en-US" sz="2400" dirty="0"/>
              <a:t>, rheumatic fever, etc. Procaine penicillin G or </a:t>
            </a:r>
            <a:r>
              <a:rPr lang="en-US" sz="2400" dirty="0" err="1"/>
              <a:t>benzathine</a:t>
            </a:r>
            <a:r>
              <a:rPr lang="en-US" sz="2400" dirty="0"/>
              <a:t> penicillin G is used for the </a:t>
            </a:r>
            <a:r>
              <a:rPr lang="en-US" sz="2400" dirty="0" smtClean="0"/>
              <a:t>treatment of </a:t>
            </a:r>
            <a:r>
              <a:rPr lang="en-US" sz="2400" dirty="0"/>
              <a:t>rheumatic fever.</a:t>
            </a:r>
          </a:p>
          <a:p>
            <a:r>
              <a:rPr lang="en-US" sz="2400" dirty="0"/>
              <a:t>4. </a:t>
            </a:r>
            <a:r>
              <a:rPr lang="en-US" sz="2400" i="1" dirty="0"/>
              <a:t>Meningococcal meningitis: </a:t>
            </a:r>
            <a:r>
              <a:rPr lang="en-US" sz="2400" dirty="0"/>
              <a:t>Third-generation </a:t>
            </a:r>
            <a:r>
              <a:rPr lang="en-US" sz="2400" dirty="0" err="1"/>
              <a:t>cephalosporins</a:t>
            </a:r>
            <a:r>
              <a:rPr lang="en-US" sz="2400" dirty="0"/>
              <a:t> (</a:t>
            </a:r>
            <a:r>
              <a:rPr lang="en-US" sz="2400" dirty="0" err="1"/>
              <a:t>cefotaxime</a:t>
            </a:r>
            <a:r>
              <a:rPr lang="en-US" sz="2400" dirty="0"/>
              <a:t> or ceftriaxone) are </a:t>
            </a:r>
            <a:r>
              <a:rPr lang="en-US" sz="2400" dirty="0" smtClean="0"/>
              <a:t>preferred. </a:t>
            </a:r>
            <a:r>
              <a:rPr lang="en-US" sz="2400" dirty="0" err="1" smtClean="0"/>
              <a:t>i.v.</a:t>
            </a:r>
            <a:r>
              <a:rPr lang="en-US" sz="2400" dirty="0" smtClean="0"/>
              <a:t> </a:t>
            </a:r>
            <a:r>
              <a:rPr lang="en-US" sz="2400" dirty="0"/>
              <a:t>penicillin G is also </a:t>
            </a:r>
            <a:r>
              <a:rPr lang="en-US" sz="2400" dirty="0" err="1" smtClean="0"/>
              <a:t>effective.Rifampin</a:t>
            </a:r>
            <a:r>
              <a:rPr lang="en-US" sz="2400" dirty="0" smtClean="0"/>
              <a:t> </a:t>
            </a:r>
            <a:r>
              <a:rPr lang="en-US" sz="2400" dirty="0"/>
              <a:t>attains </a:t>
            </a:r>
            <a:r>
              <a:rPr lang="en-US" sz="2400" dirty="0" smtClean="0"/>
              <a:t>high concentration </a:t>
            </a:r>
            <a:r>
              <a:rPr lang="en-US" sz="2400" dirty="0"/>
              <a:t>in </a:t>
            </a:r>
            <a:r>
              <a:rPr lang="en-US" sz="2400" dirty="0" err="1"/>
              <a:t>nasopharynx</a:t>
            </a:r>
            <a:r>
              <a:rPr lang="en-US" sz="2400" dirty="0"/>
              <a:t> and eliminates the meningococcal carrier state. Hence, rifampin </a:t>
            </a:r>
            <a:r>
              <a:rPr lang="en-US" sz="2400" dirty="0" smtClean="0"/>
              <a:t>but not </a:t>
            </a:r>
            <a:r>
              <a:rPr lang="en-US" sz="2400" dirty="0"/>
              <a:t>penicillin G is used for prophylaxis of meningitis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57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5. </a:t>
            </a:r>
            <a:r>
              <a:rPr lang="en-US" sz="2400" i="1" dirty="0" err="1"/>
              <a:t>Gonococcal</a:t>
            </a:r>
            <a:r>
              <a:rPr lang="en-US" sz="2400" i="1" dirty="0"/>
              <a:t> infections: </a:t>
            </a:r>
            <a:r>
              <a:rPr lang="en-US" sz="2400" dirty="0"/>
              <a:t>Penicillin was </a:t>
            </a:r>
            <a:r>
              <a:rPr lang="en-US" sz="2400" dirty="0" smtClean="0"/>
              <a:t>the DOC </a:t>
            </a:r>
            <a:r>
              <a:rPr lang="en-US" sz="2400" dirty="0"/>
              <a:t>for </a:t>
            </a:r>
            <a:r>
              <a:rPr lang="en-US" sz="2400" dirty="0" err="1"/>
              <a:t>gonococcal</a:t>
            </a:r>
            <a:r>
              <a:rPr lang="en-US" sz="2400" dirty="0"/>
              <a:t> infections. Because of the emergence of resistant organisms, penicillins are not preferred at present. Third-generation </a:t>
            </a:r>
            <a:r>
              <a:rPr lang="en-US" sz="2400" dirty="0" err="1"/>
              <a:t>cephalosporins</a:t>
            </a:r>
            <a:r>
              <a:rPr lang="en-US" sz="2400" dirty="0"/>
              <a:t>, ceftriaxone or </a:t>
            </a:r>
            <a:r>
              <a:rPr lang="en-US" sz="2400" dirty="0" err="1" smtClean="0"/>
              <a:t>cefixime</a:t>
            </a:r>
            <a:r>
              <a:rPr lang="en-US" sz="2400" dirty="0" smtClean="0"/>
              <a:t> </a:t>
            </a:r>
            <a:r>
              <a:rPr lang="en-US" sz="2400" dirty="0"/>
              <a:t>are the </a:t>
            </a:r>
            <a:r>
              <a:rPr lang="en-US" sz="2400" dirty="0" smtClean="0"/>
              <a:t>DOC </a:t>
            </a:r>
            <a:r>
              <a:rPr lang="en-US" sz="2400" dirty="0"/>
              <a:t>for uncomplicated </a:t>
            </a:r>
            <a:r>
              <a:rPr lang="en-US" sz="2400" dirty="0" err="1"/>
              <a:t>gonococcal</a:t>
            </a:r>
            <a:r>
              <a:rPr lang="en-US" sz="2400" dirty="0"/>
              <a:t> infections.</a:t>
            </a:r>
          </a:p>
          <a:p>
            <a:endParaRPr lang="en-US" sz="2400" dirty="0" smtClean="0"/>
          </a:p>
          <a:p>
            <a:r>
              <a:rPr lang="en-US" sz="2400" dirty="0" smtClean="0"/>
              <a:t>6</a:t>
            </a:r>
            <a:r>
              <a:rPr lang="en-US" sz="2400" dirty="0"/>
              <a:t>. </a:t>
            </a:r>
            <a:r>
              <a:rPr lang="en-US" sz="2400" i="1" dirty="0"/>
              <a:t>Syphilis: </a:t>
            </a:r>
            <a:r>
              <a:rPr lang="en-US" sz="2400" dirty="0"/>
              <a:t>Penicillin G is the drug of choice for syphilis. The alternative drugs are ceftriaxone and azithromycin and doxycycline.</a:t>
            </a:r>
          </a:p>
          <a:p>
            <a:endParaRPr lang="en-US" sz="2400" dirty="0" smtClean="0"/>
          </a:p>
          <a:p>
            <a:r>
              <a:rPr lang="en-US" sz="2400" dirty="0" smtClean="0"/>
              <a:t>7</a:t>
            </a:r>
            <a:r>
              <a:rPr lang="en-US" sz="2400" dirty="0"/>
              <a:t>. </a:t>
            </a:r>
            <a:r>
              <a:rPr lang="en-US" sz="2400" i="1" dirty="0"/>
              <a:t>Diphtheria: </a:t>
            </a:r>
            <a:r>
              <a:rPr lang="en-US" sz="2400" dirty="0"/>
              <a:t>It is an acute infection of upper respiratory tract caused by </a:t>
            </a:r>
            <a:r>
              <a:rPr lang="en-US" sz="2400" i="1" dirty="0"/>
              <a:t>C. </a:t>
            </a:r>
            <a:r>
              <a:rPr lang="en-US" sz="2400" i="1" dirty="0" err="1"/>
              <a:t>diphtheriae</a:t>
            </a:r>
            <a:r>
              <a:rPr lang="en-US" sz="2400" dirty="0"/>
              <a:t>. It is treated mainly with the </a:t>
            </a:r>
            <a:r>
              <a:rPr lang="en-US" sz="2400" dirty="0" err="1"/>
              <a:t>specifi</a:t>
            </a:r>
            <a:r>
              <a:rPr lang="en-US" sz="2400" dirty="0"/>
              <a:t> c antitoxin. Penicillin G helps to eliminate the carrier state. Patients </a:t>
            </a:r>
            <a:r>
              <a:rPr lang="en-US" sz="2400" dirty="0" smtClean="0"/>
              <a:t>allergic to </a:t>
            </a:r>
            <a:r>
              <a:rPr lang="en-US" sz="2400" dirty="0"/>
              <a:t>penicillin are treated with erythromycin.</a:t>
            </a:r>
          </a:p>
        </p:txBody>
      </p:sp>
    </p:spTree>
    <p:extLst>
      <p:ext uri="{BB962C8B-B14F-4D97-AF65-F5344CB8AC3E}">
        <p14:creationId xmlns:p14="http://schemas.microsoft.com/office/powerpoint/2010/main" val="43035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8</a:t>
            </a:r>
            <a:r>
              <a:rPr lang="en-US" sz="2400" dirty="0"/>
              <a:t>. </a:t>
            </a:r>
            <a:r>
              <a:rPr lang="en-US" sz="2400" i="1" dirty="0" err="1"/>
              <a:t>Clostridial</a:t>
            </a:r>
            <a:r>
              <a:rPr lang="en-US" sz="2400" i="1" dirty="0"/>
              <a:t> infections (tetanus and gas gangrene): </a:t>
            </a:r>
            <a:r>
              <a:rPr lang="en-US" sz="2400" dirty="0"/>
              <a:t>The main treatment is the </a:t>
            </a:r>
            <a:r>
              <a:rPr lang="en-US" sz="2400" dirty="0" err="1"/>
              <a:t>neutralisation</a:t>
            </a:r>
            <a:r>
              <a:rPr lang="en-US" sz="2400" dirty="0"/>
              <a:t> of </a:t>
            </a:r>
            <a:r>
              <a:rPr lang="en-US" sz="2400" dirty="0" smtClean="0"/>
              <a:t>the toxin </a:t>
            </a:r>
            <a:r>
              <a:rPr lang="en-US" sz="2400" dirty="0"/>
              <a:t>by using human tetanus immunoglobulin. For gas gangrene, penicillin G is used as an </a:t>
            </a:r>
            <a:r>
              <a:rPr lang="en-US" sz="2400" dirty="0" smtClean="0"/>
              <a:t>adjunct to </a:t>
            </a:r>
            <a:r>
              <a:rPr lang="en-US" sz="2400" dirty="0"/>
              <a:t>antitoxin.</a:t>
            </a:r>
          </a:p>
          <a:p>
            <a:endParaRPr lang="en-US" sz="2400" dirty="0" smtClean="0"/>
          </a:p>
          <a:p>
            <a:r>
              <a:rPr lang="en-US" sz="2400" dirty="0" smtClean="0"/>
              <a:t>9</a:t>
            </a:r>
            <a:r>
              <a:rPr lang="en-US" sz="2400" dirty="0"/>
              <a:t>. </a:t>
            </a:r>
            <a:r>
              <a:rPr lang="en-US" sz="2400" i="1" dirty="0"/>
              <a:t>Other infections: </a:t>
            </a:r>
            <a:r>
              <a:rPr lang="en-US" sz="2400" dirty="0"/>
              <a:t>Anthrax, listeria infections, </a:t>
            </a:r>
            <a:r>
              <a:rPr lang="en-US" sz="2400" dirty="0" err="1"/>
              <a:t>lyme</a:t>
            </a:r>
            <a:r>
              <a:rPr lang="en-US" sz="2400" dirty="0"/>
              <a:t> disease, leptospirosis, </a:t>
            </a:r>
            <a:r>
              <a:rPr lang="en-US" sz="2400" dirty="0" err="1"/>
              <a:t>actinomycosis</a:t>
            </a:r>
            <a:r>
              <a:rPr lang="en-US" sz="2400" dirty="0"/>
              <a:t>, rat-bite </a:t>
            </a:r>
            <a:r>
              <a:rPr lang="en-US" sz="2400" dirty="0" smtClean="0"/>
              <a:t>fever, etc</a:t>
            </a:r>
            <a:r>
              <a:rPr lang="en-US" sz="2400" dirty="0"/>
              <a:t>. are effectively treated with penicillin G.</a:t>
            </a:r>
          </a:p>
          <a:p>
            <a:endParaRPr lang="en-US" sz="2400" dirty="0" smtClean="0"/>
          </a:p>
          <a:p>
            <a:r>
              <a:rPr lang="en-US" sz="2400" dirty="0" smtClean="0"/>
              <a:t>10</a:t>
            </a:r>
            <a:r>
              <a:rPr lang="en-US" sz="2400" dirty="0"/>
              <a:t>. </a:t>
            </a:r>
            <a:r>
              <a:rPr lang="en-US" sz="2400" i="1" dirty="0"/>
              <a:t>Anaerobic infections: </a:t>
            </a:r>
            <a:r>
              <a:rPr lang="en-US" sz="2400" dirty="0"/>
              <a:t>Penicillin G is effective for the treatment of anaerobic infections (periodontal).</a:t>
            </a:r>
          </a:p>
        </p:txBody>
      </p:sp>
    </p:spTree>
    <p:extLst>
      <p:ext uri="{BB962C8B-B14F-4D97-AF65-F5344CB8AC3E}">
        <p14:creationId xmlns:p14="http://schemas.microsoft.com/office/powerpoint/2010/main" val="234907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SEMISYNTHETIC </a:t>
            </a:r>
            <a:r>
              <a:rPr lang="en-US" sz="2400" b="1" dirty="0" smtClean="0"/>
              <a:t>PENICILLINS:- </a:t>
            </a:r>
            <a:r>
              <a:rPr lang="en-US" sz="2400" dirty="0"/>
              <a:t>procaine penicillin and </a:t>
            </a:r>
            <a:r>
              <a:rPr lang="en-US" sz="2400" dirty="0" err="1" smtClean="0"/>
              <a:t>benzathine</a:t>
            </a:r>
            <a:r>
              <a:rPr lang="en-US" sz="2400" dirty="0"/>
              <a:t> </a:t>
            </a:r>
            <a:r>
              <a:rPr lang="en-US" sz="2400" dirty="0" smtClean="0"/>
              <a:t>penicillin </a:t>
            </a:r>
            <a:r>
              <a:rPr lang="en-US" sz="2400" dirty="0"/>
              <a:t>are salts of </a:t>
            </a:r>
            <a:r>
              <a:rPr lang="en-US" sz="2400" dirty="0" err="1"/>
              <a:t>PnG</a:t>
            </a:r>
            <a:r>
              <a:rPr lang="en-US" sz="2400" dirty="0"/>
              <a:t> and </a:t>
            </a:r>
            <a:r>
              <a:rPr lang="en-US" sz="2400" i="1" dirty="0"/>
              <a:t>not </a:t>
            </a:r>
            <a:r>
              <a:rPr lang="en-US" sz="2400" dirty="0" smtClean="0"/>
              <a:t>semisynthetic penicillins</a:t>
            </a:r>
          </a:p>
          <a:p>
            <a:r>
              <a:rPr lang="en-US" sz="2400" dirty="0"/>
              <a:t>The aim of producing </a:t>
            </a:r>
            <a:r>
              <a:rPr lang="en-US" sz="2400" dirty="0" smtClean="0"/>
              <a:t>semisynthetic penicillins </a:t>
            </a:r>
            <a:r>
              <a:rPr lang="en-US" sz="2400" dirty="0"/>
              <a:t>has been to overcome the shortcomings</a:t>
            </a:r>
          </a:p>
          <a:p>
            <a:r>
              <a:rPr lang="en-US" sz="2400" dirty="0"/>
              <a:t>of </a:t>
            </a:r>
            <a:r>
              <a:rPr lang="en-US" sz="2400" dirty="0" err="1"/>
              <a:t>PnG</a:t>
            </a:r>
            <a:r>
              <a:rPr lang="en-US" sz="2400" dirty="0"/>
              <a:t>, which are: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Poor </a:t>
            </a:r>
            <a:r>
              <a:rPr lang="en-US" sz="2400" dirty="0"/>
              <a:t>oral </a:t>
            </a:r>
            <a:r>
              <a:rPr lang="en-US" sz="2400" dirty="0" smtClean="0"/>
              <a:t>efficacy</a:t>
            </a:r>
          </a:p>
          <a:p>
            <a:r>
              <a:rPr lang="en-US" sz="2400" dirty="0"/>
              <a:t>2. Susceptibility to </a:t>
            </a:r>
            <a:r>
              <a:rPr lang="en-US" sz="2400" dirty="0" err="1"/>
              <a:t>penicillinase</a:t>
            </a:r>
            <a:r>
              <a:rPr lang="en-US" sz="2400" dirty="0"/>
              <a:t>.</a:t>
            </a:r>
          </a:p>
          <a:p>
            <a:r>
              <a:rPr lang="en-US" sz="2400" dirty="0"/>
              <a:t>3. Narrow spectrum of activity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4. Hypersensitivity reactions (this has </a:t>
            </a:r>
            <a:r>
              <a:rPr lang="en-US" sz="2400" dirty="0" smtClean="0"/>
              <a:t>not been </a:t>
            </a:r>
            <a:r>
              <a:rPr lang="en-US" sz="2400" dirty="0"/>
              <a:t>overcome in any preparation).</a:t>
            </a:r>
          </a:p>
          <a:p>
            <a:endParaRPr lang="en-US" sz="2400" dirty="0" smtClean="0"/>
          </a:p>
          <a:p>
            <a:r>
              <a:rPr lang="en-US" sz="2400" dirty="0" smtClean="0"/>
              <a:t>Clavulanic acid </a:t>
            </a:r>
            <a:r>
              <a:rPr lang="en-US" sz="2400" dirty="0" err="1" smtClean="0"/>
              <a:t>Sulbactam</a:t>
            </a:r>
            <a:r>
              <a:rPr lang="en-US" sz="2400" dirty="0"/>
              <a:t>, </a:t>
            </a:r>
            <a:r>
              <a:rPr lang="en-US" sz="2400" dirty="0" err="1"/>
              <a:t>Tazobactam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56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Limitations/drawbacks of penicillin G</a:t>
            </a:r>
          </a:p>
          <a:p>
            <a:r>
              <a:rPr lang="en-US" sz="2400" dirty="0"/>
              <a:t>1. Acid labile – orally not very effective.</a:t>
            </a:r>
          </a:p>
          <a:p>
            <a:r>
              <a:rPr lang="en-US" sz="2400" dirty="0"/>
              <a:t>2. Short duration of action (to overcome this, repository penicillins have been developed).</a:t>
            </a:r>
          </a:p>
          <a:p>
            <a:r>
              <a:rPr lang="en-US" sz="2400" dirty="0"/>
              <a:t>3. Narrow spectrum of antibacterial activity (mainly against gram-positive organisms).</a:t>
            </a:r>
          </a:p>
          <a:p>
            <a:r>
              <a:rPr lang="en-US" sz="2400" dirty="0"/>
              <a:t>4. Destroyed by </a:t>
            </a:r>
            <a:r>
              <a:rPr lang="en-US" sz="2400" dirty="0" err="1"/>
              <a:t>penicillinase</a:t>
            </a:r>
            <a:r>
              <a:rPr lang="en-US" sz="2400" dirty="0"/>
              <a:t> enzyme.</a:t>
            </a:r>
          </a:p>
          <a:p>
            <a:r>
              <a:rPr lang="en-US" sz="2400" dirty="0"/>
              <a:t>5. Possibility of anaphylaxis.</a:t>
            </a:r>
          </a:p>
        </p:txBody>
      </p:sp>
    </p:spTree>
    <p:extLst>
      <p:ext uri="{BB962C8B-B14F-4D97-AF65-F5344CB8AC3E}">
        <p14:creationId xmlns:p14="http://schemas.microsoft.com/office/powerpoint/2010/main" val="29860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1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Some β-lactamase inhibitors have been developed which themselves are not antibacterial, but augment the activity of penicillins against </a:t>
            </a:r>
            <a:r>
              <a:rPr lang="el-GR" sz="2400" dirty="0"/>
              <a:t>β-</a:t>
            </a:r>
            <a:r>
              <a:rPr lang="en-US" sz="2400" dirty="0"/>
              <a:t>lactamase producing organisms</a:t>
            </a:r>
          </a:p>
          <a:p>
            <a:r>
              <a:rPr lang="en-US" sz="2400" dirty="0"/>
              <a:t>CLASSIFICATION</a:t>
            </a:r>
          </a:p>
          <a:p>
            <a:r>
              <a:rPr lang="en-US" sz="2400" dirty="0"/>
              <a:t>1. </a:t>
            </a:r>
            <a:r>
              <a:rPr lang="en-US" sz="2400" i="1" dirty="0"/>
              <a:t>Acid-resistant alternative to penicillin G </a:t>
            </a:r>
            <a:r>
              <a:rPr lang="en-US" sz="2400" dirty="0" err="1"/>
              <a:t>Phenoxymethyl</a:t>
            </a:r>
            <a:r>
              <a:rPr lang="en-US" sz="2400" dirty="0"/>
              <a:t> penicillin (Penicillin V).</a:t>
            </a:r>
          </a:p>
          <a:p>
            <a:r>
              <a:rPr lang="en-US" sz="2400" dirty="0"/>
              <a:t>2. </a:t>
            </a:r>
            <a:r>
              <a:rPr lang="en-US" sz="2400" i="1" dirty="0" err="1"/>
              <a:t>Penicillinase</a:t>
            </a:r>
            <a:r>
              <a:rPr lang="en-US" sz="2400" i="1" dirty="0"/>
              <a:t>-resistant penicillins </a:t>
            </a:r>
            <a:r>
              <a:rPr lang="en-US" sz="2400" dirty="0"/>
              <a:t>Methicillin, </a:t>
            </a:r>
            <a:r>
              <a:rPr lang="en-US" sz="2400" dirty="0" err="1"/>
              <a:t>Cloxacillin</a:t>
            </a:r>
            <a:r>
              <a:rPr lang="en-US" sz="2400" dirty="0"/>
              <a:t>, </a:t>
            </a:r>
            <a:r>
              <a:rPr lang="en-US" sz="2400" dirty="0" err="1"/>
              <a:t>Dicloxacillin</a:t>
            </a:r>
            <a:r>
              <a:rPr lang="en-US" sz="2400" dirty="0"/>
              <a:t>.</a:t>
            </a:r>
          </a:p>
          <a:p>
            <a:r>
              <a:rPr lang="en-US" sz="2400" dirty="0"/>
              <a:t>3. </a:t>
            </a:r>
            <a:r>
              <a:rPr lang="en-US" sz="2400" i="1" dirty="0"/>
              <a:t>Extended spectrum penicillins</a:t>
            </a:r>
          </a:p>
          <a:p>
            <a:r>
              <a:rPr lang="en-US" sz="2400" dirty="0"/>
              <a:t>(a) </a:t>
            </a:r>
            <a:r>
              <a:rPr lang="en-US" sz="2400" i="1" dirty="0" err="1"/>
              <a:t>Aminopenicillins</a:t>
            </a:r>
            <a:r>
              <a:rPr lang="en-US" sz="2400" i="1" dirty="0"/>
              <a:t>: </a:t>
            </a:r>
            <a:r>
              <a:rPr lang="en-US" sz="2400" dirty="0"/>
              <a:t>Ampicillin, </a:t>
            </a:r>
            <a:r>
              <a:rPr lang="en-US" sz="2400" dirty="0" err="1"/>
              <a:t>Bacampicillin</a:t>
            </a:r>
            <a:r>
              <a:rPr lang="en-US" sz="2400" dirty="0"/>
              <a:t>, Amoxicillin.</a:t>
            </a:r>
          </a:p>
          <a:p>
            <a:r>
              <a:rPr lang="en-US" sz="2400" dirty="0"/>
              <a:t>(b) </a:t>
            </a:r>
            <a:r>
              <a:rPr lang="en-US" sz="2400" i="1" dirty="0" err="1"/>
              <a:t>Carboxypenicillins</a:t>
            </a:r>
            <a:r>
              <a:rPr lang="en-US" sz="2400" dirty="0"/>
              <a:t>: </a:t>
            </a:r>
            <a:r>
              <a:rPr lang="en-US" sz="2400" dirty="0" err="1"/>
              <a:t>Carbenicillin</a:t>
            </a:r>
            <a:r>
              <a:rPr lang="en-US" sz="2400" dirty="0"/>
              <a:t>.</a:t>
            </a:r>
          </a:p>
          <a:p>
            <a:r>
              <a:rPr lang="en-US" sz="2400" dirty="0"/>
              <a:t>(c) </a:t>
            </a:r>
            <a:r>
              <a:rPr lang="en-US" sz="2400" i="1" dirty="0" err="1"/>
              <a:t>Ureidopenicillins</a:t>
            </a:r>
            <a:r>
              <a:rPr lang="en-US" sz="2400" dirty="0"/>
              <a:t>: </a:t>
            </a:r>
            <a:r>
              <a:rPr lang="en-US" sz="2400" dirty="0" err="1"/>
              <a:t>Piperacillin</a:t>
            </a:r>
            <a:r>
              <a:rPr lang="en-US" sz="2400" dirty="0"/>
              <a:t>, </a:t>
            </a:r>
            <a:r>
              <a:rPr lang="en-US" sz="2400" dirty="0" err="1"/>
              <a:t>Mezlocillin</a:t>
            </a:r>
            <a:r>
              <a:rPr lang="en-US" sz="2400" dirty="0"/>
              <a:t>.</a:t>
            </a:r>
          </a:p>
          <a:p>
            <a:r>
              <a:rPr lang="el-GR" sz="2400" dirty="0"/>
              <a:t>β-</a:t>
            </a:r>
            <a:r>
              <a:rPr lang="en-US" sz="2400" i="1" dirty="0"/>
              <a:t>lactamase inhibitors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80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Beta-lactam </a:t>
            </a:r>
            <a:r>
              <a:rPr lang="en-US" sz="2400" dirty="0"/>
              <a:t>antibiotics include penicillins, </a:t>
            </a:r>
            <a:r>
              <a:rPr lang="en-US" sz="2400" dirty="0" err="1"/>
              <a:t>cephalosporins</a:t>
            </a:r>
            <a:r>
              <a:rPr lang="en-US" sz="2400" dirty="0"/>
              <a:t>, </a:t>
            </a:r>
            <a:r>
              <a:rPr lang="en-US" sz="2400" dirty="0" err="1"/>
              <a:t>carbapenems</a:t>
            </a:r>
            <a:r>
              <a:rPr lang="en-US" sz="2400" dirty="0"/>
              <a:t> and </a:t>
            </a:r>
            <a:r>
              <a:rPr lang="en-US" sz="2400" dirty="0" err="1" smtClean="0"/>
              <a:t>monobactams</a:t>
            </a:r>
            <a:endParaRPr lang="en-US" sz="2400" dirty="0" smtClean="0"/>
          </a:p>
          <a:p>
            <a:r>
              <a:rPr lang="en-US" sz="2400" dirty="0" smtClean="0"/>
              <a:t>All of them </a:t>
            </a:r>
            <a:r>
              <a:rPr lang="en-US" sz="2400" dirty="0"/>
              <a:t>have a -lactam ring in their chemical </a:t>
            </a:r>
            <a:r>
              <a:rPr lang="en-US" sz="2400" dirty="0" smtClean="0"/>
              <a:t>structure</a:t>
            </a:r>
          </a:p>
          <a:p>
            <a:r>
              <a:rPr lang="en-US" sz="2400" dirty="0"/>
              <a:t>Penicillin was the fi </a:t>
            </a:r>
            <a:r>
              <a:rPr lang="en-US" sz="2400" dirty="0" err="1"/>
              <a:t>rst</a:t>
            </a:r>
            <a:r>
              <a:rPr lang="en-US" sz="2400" dirty="0"/>
              <a:t> antibiotic developed and used clinically. It was discovered accidentally by </a:t>
            </a:r>
            <a:r>
              <a:rPr lang="en-US" sz="2400" dirty="0" smtClean="0"/>
              <a:t>Alexander Fleming.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source of penicillin is the high-yielding </a:t>
            </a:r>
            <a:r>
              <a:rPr lang="en-US" sz="2400" i="1" dirty="0" err="1"/>
              <a:t>Penicillium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6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44850"/>
              </p:ext>
            </p:extLst>
          </p:nvPr>
        </p:nvGraphicFramePr>
        <p:xfrm>
          <a:off x="228600" y="228602"/>
          <a:ext cx="83058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1409700"/>
                <a:gridCol w="2743200"/>
              </a:tblGrid>
              <a:tr h="537754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Route of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Penicillinase</a:t>
                      </a:r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Susceptible/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Antimicrobial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Spectrum/Uses</a:t>
                      </a:r>
                      <a:endParaRPr lang="en-US" dirty="0"/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Natural penicillins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 penicillin G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Benzathine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penicillin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species,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gonorrhoeae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meningitidis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anthracis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Coryne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diphtheriae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Clostr</a:t>
                      </a:r>
                      <a:endParaRPr lang="en-US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spp., spirochetes (</a:t>
                      </a:r>
                      <a:r>
                        <a:rPr lang="pt-B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Treponema, Leptospira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pt-B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Actinomyces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most of the anaerobes (not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Bacteroides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fragilis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Semisynthetic penicillins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Acid-resistant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Phenoxymethyl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(Penicillin 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 to penicillin G, attains very low plasma concentration,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hence used only for mild streptococcal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pneumococcal infections, trench mouth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35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05604"/>
              </p:ext>
            </p:extLst>
          </p:nvPr>
        </p:nvGraphicFramePr>
        <p:xfrm>
          <a:off x="228600" y="76199"/>
          <a:ext cx="8534400" cy="685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1448499"/>
                <a:gridCol w="2818701"/>
              </a:tblGrid>
              <a:tr h="569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0134"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Penicillinase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-resistant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Methicillin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Oxacillin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Cloxacillin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Dicloxacillin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strains of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r>
                        <a:rPr lang="fr-F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fr-FR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epidermidis</a:t>
                      </a:r>
                      <a:r>
                        <a:rPr lang="fr-F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(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abscesses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cellulitis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pneumonia, etc.)</a:t>
                      </a:r>
                      <a:endParaRPr lang="en-US" dirty="0"/>
                    </a:p>
                  </a:txBody>
                  <a:tcPr/>
                </a:tc>
              </a:tr>
              <a:tr h="3582497"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Extended-spectrum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Aminopenicillins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to gram-ve</a:t>
                      </a:r>
                    </a:p>
                    <a:p>
                      <a:r>
                        <a:rPr lang="it-IT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coli, Proteus, Salmonella, Shigella,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uenzae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Helicobacter pylori.*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amoxicillin is the most active against both penicillin-sensitive and penicillin resistant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Streptococcus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pneumoniae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 is highly effective against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Listeria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monocytogenes</a:t>
                      </a:r>
                      <a:endParaRPr lang="en-US" dirty="0"/>
                    </a:p>
                  </a:txBody>
                  <a:tcPr/>
                </a:tc>
              </a:tr>
              <a:tr h="569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64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27140"/>
              </p:ext>
            </p:extLst>
          </p:nvPr>
        </p:nvGraphicFramePr>
        <p:xfrm>
          <a:off x="228600" y="228600"/>
          <a:ext cx="8458200" cy="602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1333500"/>
                <a:gridCol w="2895600"/>
              </a:tblGrid>
              <a:tr h="516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Carboxypenicillins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Carbenicillin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Carbenicillin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indanyl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Ticarcillin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caused by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Pseudomonas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Proteus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spp.</a:t>
                      </a:r>
                      <a:endParaRPr lang="en-US" dirty="0"/>
                    </a:p>
                  </a:txBody>
                  <a:tcPr/>
                </a:tc>
              </a:tr>
              <a:tr h="51689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Ureidopenicillins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Mezlocillin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Piperacillin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Susceptible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Pseudomonas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Klebsiella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</a:p>
                    <a:p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Enterobacteriaceae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 (pneumonias, burns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UTIs)</a:t>
                      </a:r>
                      <a:endParaRPr lang="en-US" dirty="0"/>
                    </a:p>
                  </a:txBody>
                  <a:tcPr/>
                </a:tc>
              </a:tr>
              <a:tr h="2584450">
                <a:tc gridSpan="4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Probenecid competes with -lactams (penicillins and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cephalosporins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for active tubular secretion and retards their excretion, thereby increasing the plasma concentration as well as the duration of action of -lactams. 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simultaneous administration of probenecid and penicillin increases the therapeutic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-lactams—useful in the treatment of bacterial endocarditis and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gonococcal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infections.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0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19260"/>
              </p:ext>
            </p:extLst>
          </p:nvPr>
        </p:nvGraphicFramePr>
        <p:xfrm>
          <a:off x="152400" y="457200"/>
          <a:ext cx="84582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83540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  <a:endParaRPr lang="en-US" sz="2400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 stable; incompletely absorbed from GI tract—alters intestinal 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hence diarrhoea is more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(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superinfection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 stable, completely absorbed from GI tract; hence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incidence of diarrhoea is less</a:t>
                      </a:r>
                      <a:endParaRPr lang="en-US" sz="2400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decreases the absorption of ampicillin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does not decrease the absorption of amoxicillin</a:t>
                      </a:r>
                      <a:endParaRPr lang="en-US" sz="2400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against </a:t>
                      </a:r>
                      <a:r>
                        <a:rPr lang="en-US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US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r>
                        <a:rPr lang="en-US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uenzae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effective against </a:t>
                      </a:r>
                      <a:r>
                        <a:rPr lang="en-US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US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in </a:t>
                      </a:r>
                      <a:r>
                        <a:rPr lang="en-US" sz="24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uenzae</a:t>
                      </a:r>
                      <a:endParaRPr lang="en-US" sz="2400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 reduces the effectiveness of oral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contraceptives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 not reduce the effectiveness of oral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contraceptives</a:t>
                      </a:r>
                      <a:endParaRPr lang="en-US" sz="2400" dirty="0"/>
                    </a:p>
                  </a:txBody>
                  <a:tcPr/>
                </a:tc>
              </a:tr>
              <a:tr h="3835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Dose: Ampicillin 250–500 mg QID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Dose: Amoxicillin 250–500 mg TID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18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Antipseudomonal</a:t>
            </a:r>
            <a:r>
              <a:rPr lang="en-US" sz="2400" b="1" dirty="0"/>
              <a:t> penicillins</a:t>
            </a:r>
          </a:p>
          <a:p>
            <a:r>
              <a:rPr lang="en-US" sz="2400" dirty="0"/>
              <a:t>They are </a:t>
            </a:r>
            <a:r>
              <a:rPr lang="en-US" sz="2400" dirty="0" err="1"/>
              <a:t>carbenicillin</a:t>
            </a:r>
            <a:r>
              <a:rPr lang="en-US" sz="2400" dirty="0"/>
              <a:t>, </a:t>
            </a:r>
            <a:r>
              <a:rPr lang="en-US" sz="2400" dirty="0" err="1"/>
              <a:t>carbenicillin</a:t>
            </a:r>
            <a:r>
              <a:rPr lang="en-US" sz="2400" dirty="0"/>
              <a:t> </a:t>
            </a:r>
            <a:r>
              <a:rPr lang="en-US" sz="2400" dirty="0" err="1"/>
              <a:t>indanyl</a:t>
            </a:r>
            <a:r>
              <a:rPr lang="en-US" sz="2400" dirty="0"/>
              <a:t>, </a:t>
            </a:r>
            <a:r>
              <a:rPr lang="en-US" sz="2400" dirty="0" err="1"/>
              <a:t>ticarcillin</a:t>
            </a:r>
            <a:r>
              <a:rPr lang="en-US" sz="2400" dirty="0"/>
              <a:t>, </a:t>
            </a:r>
            <a:r>
              <a:rPr lang="en-US" sz="2400" dirty="0" err="1"/>
              <a:t>mezlocillin</a:t>
            </a:r>
            <a:r>
              <a:rPr lang="en-US" sz="2400" dirty="0"/>
              <a:t> and </a:t>
            </a:r>
            <a:r>
              <a:rPr lang="en-US" sz="2400" dirty="0" err="1" smtClean="0"/>
              <a:t>piperacillin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i="1" dirty="0"/>
              <a:t>Uses</a:t>
            </a:r>
            <a:r>
              <a:rPr lang="en-US" sz="2400" dirty="0"/>
              <a:t>: Serious infections—</a:t>
            </a:r>
            <a:r>
              <a:rPr lang="en-US" sz="2400" dirty="0" err="1"/>
              <a:t>bacteremias</a:t>
            </a:r>
            <a:r>
              <a:rPr lang="en-US" sz="2400" dirty="0"/>
              <a:t>, pneumonias, UTIs, burns, etc. by </a:t>
            </a:r>
            <a:r>
              <a:rPr lang="en-US" sz="2400" i="1" dirty="0"/>
              <a:t>P. </a:t>
            </a:r>
            <a:r>
              <a:rPr lang="en-US" sz="2400" i="1" dirty="0" err="1"/>
              <a:t>aeruginosa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Proteus </a:t>
            </a:r>
            <a:r>
              <a:rPr lang="en-US" sz="2400" dirty="0" smtClean="0"/>
              <a:t>are more </a:t>
            </a:r>
            <a:r>
              <a:rPr lang="en-US" sz="2400" dirty="0"/>
              <a:t>effectively treated with </a:t>
            </a:r>
            <a:r>
              <a:rPr lang="en-US" sz="2400" dirty="0" err="1"/>
              <a:t>piperacillin</a:t>
            </a:r>
            <a:r>
              <a:rPr lang="en-US" sz="2400" dirty="0"/>
              <a:t> than </a:t>
            </a:r>
            <a:r>
              <a:rPr lang="en-US" sz="2400" dirty="0" err="1"/>
              <a:t>carbenicillin</a:t>
            </a:r>
            <a:r>
              <a:rPr lang="en-US" sz="2400" dirty="0"/>
              <a:t>. </a:t>
            </a:r>
            <a:r>
              <a:rPr lang="en-US" sz="2400" dirty="0" err="1"/>
              <a:t>Carbenicillin</a:t>
            </a:r>
            <a:r>
              <a:rPr lang="en-US" sz="2400" dirty="0"/>
              <a:t> </a:t>
            </a:r>
            <a:r>
              <a:rPr lang="en-US" sz="2400" dirty="0" err="1"/>
              <a:t>indanyl</a:t>
            </a:r>
            <a:r>
              <a:rPr lang="en-US" sz="2400" dirty="0"/>
              <a:t> is used orally for </a:t>
            </a:r>
            <a:r>
              <a:rPr lang="en-US" sz="2400" dirty="0" smtClean="0"/>
              <a:t>the treatment </a:t>
            </a:r>
            <a:r>
              <a:rPr lang="en-US" sz="2400" dirty="0"/>
              <a:t>of UTI caused by </a:t>
            </a:r>
            <a:r>
              <a:rPr lang="en-US" sz="2400" i="1" dirty="0"/>
              <a:t>P. </a:t>
            </a:r>
            <a:r>
              <a:rPr lang="en-US" sz="2400" i="1" dirty="0" err="1"/>
              <a:t>aeruginosa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/>
              <a:t>Proteus </a:t>
            </a:r>
            <a:r>
              <a:rPr lang="en-US" sz="2400" dirty="0"/>
              <a:t>spp.</a:t>
            </a:r>
          </a:p>
          <a:p>
            <a:r>
              <a:rPr lang="en-US" sz="2400" dirty="0" err="1"/>
              <a:t>Ticarcillin</a:t>
            </a:r>
            <a:r>
              <a:rPr lang="en-US" sz="2400" dirty="0"/>
              <a:t> with -lactamase inhibitor is used along with an aminoglycoside for the treatment </a:t>
            </a:r>
            <a:r>
              <a:rPr lang="en-US" sz="2400" dirty="0" smtClean="0"/>
              <a:t>of mixed </a:t>
            </a:r>
            <a:r>
              <a:rPr lang="en-US" sz="2400" dirty="0"/>
              <a:t>nosocomial infection.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Adverse </a:t>
            </a:r>
            <a:r>
              <a:rPr lang="en-US" sz="2400" b="1" i="1" dirty="0"/>
              <a:t>effects </a:t>
            </a:r>
            <a:r>
              <a:rPr lang="en-US" sz="2400" dirty="0"/>
              <a:t>are similar to penicillin G. Congestive cardiac failure may be precipitated due to sodium</a:t>
            </a:r>
          </a:p>
          <a:p>
            <a:r>
              <a:rPr lang="en-US" sz="2400" dirty="0"/>
              <a:t>content of </a:t>
            </a:r>
            <a:r>
              <a:rPr lang="en-US" sz="2400" dirty="0" err="1"/>
              <a:t>carbenicillin</a:t>
            </a:r>
            <a:r>
              <a:rPr lang="en-US" sz="2400" dirty="0"/>
              <a:t> sodium. It can also interfere with platelet function and cause bleeding.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93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Beta -Lactamase Inhibitors:-</a:t>
            </a:r>
          </a:p>
          <a:p>
            <a:r>
              <a:rPr lang="en-US" sz="2400" dirty="0"/>
              <a:t>They are clavulanic acid, </a:t>
            </a:r>
            <a:r>
              <a:rPr lang="en-US" sz="2400" dirty="0" err="1"/>
              <a:t>sulbactam</a:t>
            </a:r>
            <a:r>
              <a:rPr lang="en-US" sz="2400" dirty="0"/>
              <a:t> and </a:t>
            </a:r>
            <a:r>
              <a:rPr lang="en-US" sz="2400" dirty="0" err="1"/>
              <a:t>tazobactam</a:t>
            </a:r>
            <a:r>
              <a:rPr lang="en-US" sz="2400" dirty="0"/>
              <a:t>. They structurally resemble -lactam molecules.</a:t>
            </a:r>
          </a:p>
          <a:p>
            <a:r>
              <a:rPr lang="en-US" sz="2400" dirty="0"/>
              <a:t>Beta-lactamase inhibitors bind to lactamases and inactivate them. </a:t>
            </a:r>
            <a:r>
              <a:rPr lang="en-US" sz="2400" dirty="0" err="1"/>
              <a:t>Coadministration</a:t>
            </a:r>
            <a:r>
              <a:rPr lang="en-US" sz="2400" dirty="0"/>
              <a:t> of these </a:t>
            </a:r>
            <a:r>
              <a:rPr lang="en-US" sz="2400" dirty="0" smtClean="0"/>
              <a:t>drugs with </a:t>
            </a:r>
            <a:r>
              <a:rPr lang="en-US" sz="2400" dirty="0"/>
              <a:t>-lactams increases the activity of -lactams by preventing them from enzymatic destruction.</a:t>
            </a:r>
          </a:p>
          <a:p>
            <a:r>
              <a:rPr lang="en-US" sz="2400" dirty="0"/>
              <a:t>They are clavulanic acid, </a:t>
            </a:r>
            <a:r>
              <a:rPr lang="en-US" sz="2400" dirty="0" err="1"/>
              <a:t>sulbactam</a:t>
            </a:r>
            <a:r>
              <a:rPr lang="en-US" sz="2400" dirty="0"/>
              <a:t> and </a:t>
            </a:r>
            <a:r>
              <a:rPr lang="en-US" sz="2400" dirty="0" err="1"/>
              <a:t>tazobactam</a:t>
            </a:r>
            <a:r>
              <a:rPr lang="en-US" sz="2400" dirty="0"/>
              <a:t>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Clavulanic </a:t>
            </a:r>
            <a:r>
              <a:rPr lang="en-US" sz="2400" b="1" dirty="0"/>
              <a:t>acid:</a:t>
            </a:r>
          </a:p>
          <a:p>
            <a:r>
              <a:rPr lang="en-US" sz="2400" dirty="0"/>
              <a:t>It competitively and irreversibly inhibits -lactamases produced by a wide range of gram-positive </a:t>
            </a:r>
            <a:r>
              <a:rPr lang="en-US" sz="2400" dirty="0" smtClean="0"/>
              <a:t>and gram-negative </a:t>
            </a:r>
            <a:r>
              <a:rPr lang="en-US" sz="2400" dirty="0"/>
              <a:t>bacteria. After binding to the enzyme, clavulanic acid itself gets inactivated; hence it </a:t>
            </a:r>
            <a:r>
              <a:rPr lang="en-US" sz="2400" dirty="0" smtClean="0"/>
              <a:t>is called </a:t>
            </a:r>
            <a:r>
              <a:rPr lang="en-US" sz="2400" dirty="0"/>
              <a:t>a ‘suicide’ inhibitor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07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02218"/>
              </p:ext>
            </p:extLst>
          </p:nvPr>
        </p:nvGraphicFramePr>
        <p:xfrm>
          <a:off x="228600" y="152402"/>
          <a:ext cx="8382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78273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(Brand 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Route(s) of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Uses</a:t>
                      </a:r>
                      <a:endParaRPr lang="en-US" dirty="0"/>
                    </a:p>
                  </a:txBody>
                  <a:tcPr/>
                </a:tc>
              </a:tr>
              <a:tr h="57827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Clavulanic acid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amoxicillin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(Augmentin)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Skin, soft tissue, otitis media, respiratory and urinary tract infections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caused by -lactamase-producing strains of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E. coli,</a:t>
                      </a:r>
                    </a:p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in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uenzae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gonococci</a:t>
                      </a:r>
                      <a:endParaRPr lang="en-US" dirty="0"/>
                    </a:p>
                  </a:txBody>
                  <a:tcPr/>
                </a:tc>
              </a:tr>
              <a:tr h="57827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Clavulanic acid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ticarcillin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Mixed nosocomial infections due to aerobic gram-negative bacilli,</a:t>
                      </a:r>
                    </a:p>
                    <a:p>
                      <a:r>
                        <a:rPr lang="fr-F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fr-FR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Bacteroides</a:t>
                      </a:r>
                      <a:r>
                        <a:rPr lang="fr-F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endParaRPr lang="en-US" dirty="0"/>
                    </a:p>
                  </a:txBody>
                  <a:tcPr/>
                </a:tc>
              </a:tr>
              <a:tr h="57827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Sulbactam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Intra-abdominal and pelvic infections (mixed aerobic and anaerobic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infections) due to -lactamase-producing strains of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 negative aerobes and anaerobes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80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58160"/>
              </p:ext>
            </p:extLst>
          </p:nvPr>
        </p:nvGraphicFramePr>
        <p:xfrm>
          <a:off x="152400" y="3"/>
          <a:ext cx="8991600" cy="461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570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Tazobactam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piperacillin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infections caused by -lactamase-producing strains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gram-negative bacilli</a:t>
                      </a:r>
                      <a:endParaRPr lang="en-US" dirty="0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4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4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-The </a:t>
            </a:r>
            <a:r>
              <a:rPr lang="en-US" sz="2400" dirty="0"/>
              <a:t>side chain of natural penicillin can </a:t>
            </a:r>
            <a:r>
              <a:rPr lang="en-US" sz="2400" dirty="0" smtClean="0"/>
              <a:t>be split </a:t>
            </a:r>
            <a:r>
              <a:rPr lang="en-US" sz="2400" dirty="0"/>
              <a:t>off by an </a:t>
            </a:r>
            <a:r>
              <a:rPr lang="en-US" sz="2400" dirty="0" err="1"/>
              <a:t>amidase</a:t>
            </a:r>
            <a:r>
              <a:rPr lang="en-US" sz="2400" dirty="0"/>
              <a:t> to produce </a:t>
            </a:r>
            <a:r>
              <a:rPr lang="en-US" sz="2400" dirty="0" smtClean="0"/>
              <a:t>6-aminopenicillanic acid</a:t>
            </a:r>
          </a:p>
          <a:p>
            <a:pPr marL="0" indent="0">
              <a:buNone/>
            </a:pPr>
            <a:r>
              <a:rPr lang="en-US" sz="2400" dirty="0"/>
              <a:t>At the carboxyl group attached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thiazolidine</a:t>
            </a:r>
            <a:r>
              <a:rPr lang="en-US" sz="2400" dirty="0" smtClean="0"/>
              <a:t> </a:t>
            </a:r>
            <a:r>
              <a:rPr lang="en-US" sz="2400" dirty="0"/>
              <a:t>ring, salt formation occurs with </a:t>
            </a:r>
            <a:r>
              <a:rPr lang="en-US" sz="2400" dirty="0" smtClean="0"/>
              <a:t>Na+ and K+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These </a:t>
            </a:r>
            <a:r>
              <a:rPr lang="en-US" sz="2400" dirty="0"/>
              <a:t>salts are more stable than </a:t>
            </a:r>
            <a:r>
              <a:rPr lang="en-US" sz="2400" dirty="0" smtClean="0"/>
              <a:t>the parent acid</a:t>
            </a:r>
          </a:p>
          <a:p>
            <a:pPr marL="0" indent="0">
              <a:buNone/>
            </a:pPr>
            <a:r>
              <a:rPr lang="en-US" sz="2400" dirty="0" smtClean="0"/>
              <a:t>-It </a:t>
            </a:r>
            <a:r>
              <a:rPr lang="en-US" sz="2400" dirty="0"/>
              <a:t>is stable in the dry state, but </a:t>
            </a:r>
            <a:r>
              <a:rPr lang="en-US" sz="2400" dirty="0" smtClean="0"/>
              <a:t>solution deteriorates </a:t>
            </a:r>
            <a:r>
              <a:rPr lang="en-US" sz="2400" dirty="0"/>
              <a:t>rapidly at room temperature, </a:t>
            </a:r>
            <a:r>
              <a:rPr lang="en-US" sz="2400" dirty="0" smtClean="0"/>
              <a:t>though it </a:t>
            </a:r>
            <a:r>
              <a:rPr lang="en-US" sz="2400" dirty="0"/>
              <a:t>remains stable at 4°C for 3 </a:t>
            </a:r>
            <a:r>
              <a:rPr lang="en-US" sz="2400" dirty="0" smtClean="0"/>
              <a:t>days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 Therefore, </a:t>
            </a:r>
            <a:r>
              <a:rPr lang="en-US" sz="2400" dirty="0" err="1" smtClean="0"/>
              <a:t>PnG</a:t>
            </a:r>
            <a:r>
              <a:rPr lang="en-US" sz="2400" dirty="0" smtClean="0"/>
              <a:t> </a:t>
            </a:r>
            <a:r>
              <a:rPr lang="en-US" sz="2400" dirty="0"/>
              <a:t>solutions are always prepared freshly. </a:t>
            </a:r>
            <a:r>
              <a:rPr lang="en-US" sz="2400" dirty="0" err="1"/>
              <a:t>PnG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is also </a:t>
            </a:r>
            <a:r>
              <a:rPr lang="en-US" sz="2400" dirty="0" err="1"/>
              <a:t>thermolabile</a:t>
            </a:r>
            <a:r>
              <a:rPr lang="en-US" sz="2400" dirty="0"/>
              <a:t> and acid </a:t>
            </a:r>
            <a:r>
              <a:rPr lang="en-US" sz="2400" dirty="0" smtClean="0"/>
              <a:t>labile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err="1"/>
              <a:t>Unitage</a:t>
            </a:r>
            <a:r>
              <a:rPr lang="en-US" sz="2400" i="1" dirty="0"/>
              <a:t> </a:t>
            </a:r>
            <a:r>
              <a:rPr lang="en-US" sz="2400" dirty="0"/>
              <a:t>1 U of crystalline sod. benzyl </a:t>
            </a:r>
            <a:r>
              <a:rPr lang="en-US" sz="2400" dirty="0" smtClean="0"/>
              <a:t>penicillin = </a:t>
            </a:r>
            <a:r>
              <a:rPr lang="en-US" sz="2400" dirty="0"/>
              <a:t>0.6 </a:t>
            </a:r>
            <a:r>
              <a:rPr lang="en-US" sz="2400" dirty="0" err="1"/>
              <a:t>μg</a:t>
            </a:r>
            <a:r>
              <a:rPr lang="en-US" sz="2400" dirty="0"/>
              <a:t> of the standard preparation. Accordingly,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 </a:t>
            </a:r>
            <a:r>
              <a:rPr lang="en-US" sz="2400" dirty="0"/>
              <a:t>g = 1.6 million units or 1 MU = 0.6 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-All </a:t>
            </a:r>
            <a:r>
              <a:rPr lang="en-US" sz="2400" dirty="0"/>
              <a:t>β-lactam antibiotics interfere with </a:t>
            </a:r>
            <a:r>
              <a:rPr lang="en-US" sz="2400" dirty="0" smtClean="0"/>
              <a:t>the synthesis </a:t>
            </a:r>
            <a:r>
              <a:rPr lang="en-US" sz="2400" dirty="0"/>
              <a:t>of bacterial cell wall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-Bacterial </a:t>
            </a:r>
            <a:r>
              <a:rPr lang="en-US" sz="2400" dirty="0"/>
              <a:t>cell wall is composed of peptidoglycan, which has glycan chain cross-linked by peptide chain.</a:t>
            </a:r>
          </a:p>
          <a:p>
            <a:pPr marL="0" indent="0">
              <a:buNone/>
            </a:pPr>
            <a:r>
              <a:rPr lang="en-US" sz="2400" dirty="0" smtClean="0"/>
              <a:t>-The </a:t>
            </a:r>
            <a:r>
              <a:rPr lang="en-US" sz="2400" dirty="0"/>
              <a:t>glycan chain is composed of alternating amino sugars, NAM (</a:t>
            </a:r>
            <a:r>
              <a:rPr lang="en-US" sz="2400" i="1" dirty="0"/>
              <a:t>N</a:t>
            </a:r>
            <a:r>
              <a:rPr lang="en-US" sz="2400" dirty="0"/>
              <a:t>-</a:t>
            </a:r>
            <a:r>
              <a:rPr lang="en-US" sz="2400" dirty="0" err="1"/>
              <a:t>acetylmuramic</a:t>
            </a:r>
            <a:r>
              <a:rPr lang="en-US" sz="2400" dirty="0"/>
              <a:t> acid) and </a:t>
            </a:r>
            <a:r>
              <a:rPr lang="en-US" sz="2400" dirty="0" smtClean="0"/>
              <a:t>NAG (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acetylglucosamine</a:t>
            </a:r>
            <a:r>
              <a:rPr lang="en-US" sz="2400" dirty="0"/>
              <a:t>).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-The bacteria synthesize </a:t>
            </a:r>
            <a:r>
              <a:rPr lang="en-US" sz="2400" dirty="0"/>
              <a:t>UDP-N-</a:t>
            </a:r>
            <a:r>
              <a:rPr lang="en-US" sz="2400" dirty="0" err="1"/>
              <a:t>acetylmuramic</a:t>
            </a:r>
            <a:r>
              <a:rPr lang="en-US" sz="2400" dirty="0"/>
              <a:t> acid </a:t>
            </a:r>
            <a:r>
              <a:rPr lang="en-US" sz="2400" dirty="0" err="1" smtClean="0"/>
              <a:t>pentapeptide</a:t>
            </a:r>
            <a:r>
              <a:rPr lang="en-US" sz="2400" dirty="0" smtClean="0"/>
              <a:t> &amp; </a:t>
            </a:r>
            <a:r>
              <a:rPr lang="en-US" sz="2400" dirty="0"/>
              <a:t>and UDP-N-acetyl </a:t>
            </a:r>
            <a:r>
              <a:rPr lang="en-US" sz="2400" dirty="0" smtClean="0"/>
              <a:t>glucosamine</a:t>
            </a:r>
          </a:p>
          <a:p>
            <a:pPr marL="0" indent="0">
              <a:buNone/>
            </a:pPr>
            <a:r>
              <a:rPr lang="en-US" sz="2400" dirty="0" smtClean="0"/>
              <a:t>-The peptidoglycan </a:t>
            </a:r>
            <a:r>
              <a:rPr lang="en-US" sz="2400" dirty="0"/>
              <a:t>residues are linked </a:t>
            </a:r>
            <a:r>
              <a:rPr lang="en-US" sz="2400" dirty="0" smtClean="0"/>
              <a:t>together forming </a:t>
            </a:r>
            <a:r>
              <a:rPr lang="en-US" sz="2400" dirty="0"/>
              <a:t>long strands and UDP is split </a:t>
            </a:r>
            <a:r>
              <a:rPr lang="en-US" sz="2400" dirty="0" smtClean="0"/>
              <a:t>off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 The final </a:t>
            </a:r>
            <a:r>
              <a:rPr lang="en-US" sz="2400" dirty="0"/>
              <a:t>step is cleavage of the terminal </a:t>
            </a:r>
            <a:r>
              <a:rPr lang="en-US" sz="2400" dirty="0" smtClean="0"/>
              <a:t>D-alanine of </a:t>
            </a:r>
            <a:r>
              <a:rPr lang="en-US" sz="2400" dirty="0"/>
              <a:t>the peptide chains by </a:t>
            </a:r>
            <a:r>
              <a:rPr lang="en-US" sz="2400" dirty="0" err="1"/>
              <a:t>transpeptidases</a:t>
            </a:r>
            <a:r>
              <a:rPr lang="en-US" sz="2400" dirty="0"/>
              <a:t>; </a:t>
            </a:r>
            <a:r>
              <a:rPr lang="en-US" sz="2400" dirty="0" smtClean="0"/>
              <a:t>the energy </a:t>
            </a:r>
            <a:r>
              <a:rPr lang="en-US" sz="2400" dirty="0"/>
              <a:t>so released is utilized for </a:t>
            </a:r>
            <a:r>
              <a:rPr lang="en-US" sz="2400" dirty="0" smtClean="0"/>
              <a:t>establishment of </a:t>
            </a:r>
            <a:r>
              <a:rPr lang="en-US" sz="2400" dirty="0"/>
              <a:t>cross linkages between peptide chains of the</a:t>
            </a:r>
          </a:p>
          <a:p>
            <a:pPr marL="0" indent="0">
              <a:buNone/>
            </a:pPr>
            <a:r>
              <a:rPr lang="en-US" sz="2400" dirty="0" err="1"/>
              <a:t>neighbouring</a:t>
            </a:r>
            <a:r>
              <a:rPr lang="en-US" sz="2400" dirty="0"/>
              <a:t> </a:t>
            </a:r>
            <a:r>
              <a:rPr lang="en-US" sz="2400" dirty="0" smtClean="0"/>
              <a:t>strands </a:t>
            </a:r>
            <a:r>
              <a:rPr lang="en-US" sz="2400" dirty="0"/>
              <a:t>This </a:t>
            </a:r>
            <a:r>
              <a:rPr lang="en-US" sz="2400" dirty="0" smtClean="0"/>
              <a:t>cross linking </a:t>
            </a:r>
            <a:r>
              <a:rPr lang="en-US" sz="2400" dirty="0"/>
              <a:t>provides stability and rigidity to the </a:t>
            </a:r>
            <a:r>
              <a:rPr lang="en-US" sz="2400" dirty="0" smtClean="0"/>
              <a:t>cell wall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Mechanism of action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4572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 smtClean="0"/>
              <a:t>Transpeptidase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penicillin binding </a:t>
            </a:r>
            <a:r>
              <a:rPr lang="en-US" sz="2400" dirty="0"/>
              <a:t>protein) causes cross-linking between the </a:t>
            </a:r>
            <a:r>
              <a:rPr lang="en-US" sz="2400" dirty="0" err="1"/>
              <a:t>pentaglycine</a:t>
            </a:r>
            <a:r>
              <a:rPr lang="en-US" sz="2400" dirty="0"/>
              <a:t> residue of one strand and </a:t>
            </a:r>
            <a:r>
              <a:rPr lang="en-US" sz="2400" dirty="0" smtClean="0"/>
              <a:t>fourth </a:t>
            </a:r>
            <a:r>
              <a:rPr lang="en-US" sz="2400" dirty="0" err="1" smtClean="0"/>
              <a:t>a.a</a:t>
            </a:r>
            <a:r>
              <a:rPr lang="en-US" sz="2400" dirty="0" smtClean="0"/>
              <a:t> </a:t>
            </a:r>
            <a:r>
              <a:rPr lang="en-US" sz="2400" dirty="0"/>
              <a:t>(D-alanine) of adjacent </a:t>
            </a:r>
            <a:r>
              <a:rPr lang="en-US" sz="2400" dirty="0" err="1"/>
              <a:t>pentapeptide</a:t>
            </a:r>
            <a:r>
              <a:rPr lang="en-US" sz="2400" dirty="0"/>
              <a:t> by cleavage of the terminal D-alanine (</a:t>
            </a:r>
            <a:r>
              <a:rPr lang="en-US" sz="2400" dirty="0" smtClean="0"/>
              <a:t>fifth </a:t>
            </a:r>
            <a:r>
              <a:rPr lang="en-US" sz="2400" dirty="0" err="1" smtClean="0"/>
              <a:t>a.a</a:t>
            </a:r>
            <a:r>
              <a:rPr lang="en-US" sz="2400" dirty="0"/>
              <a:t> </a:t>
            </a:r>
            <a:r>
              <a:rPr lang="en-US" sz="2400" dirty="0" smtClean="0"/>
              <a:t>residue)</a:t>
            </a:r>
          </a:p>
          <a:p>
            <a:pPr marL="0" indent="0">
              <a:buNone/>
            </a:pPr>
            <a:r>
              <a:rPr lang="en-US" sz="2400" dirty="0"/>
              <a:t>-Lactams, structural analogues of D-alanine, inhibit </a:t>
            </a:r>
            <a:r>
              <a:rPr lang="en-US" sz="2400" dirty="0" err="1"/>
              <a:t>transpeptidase</a:t>
            </a:r>
            <a:r>
              <a:rPr lang="en-US" sz="2400" dirty="0"/>
              <a:t> and thus peptidoglycan synthesis.</a:t>
            </a:r>
          </a:p>
          <a:p>
            <a:pPr marL="0" indent="0">
              <a:buNone/>
            </a:pPr>
            <a:r>
              <a:rPr lang="en-US" sz="2400" dirty="0" smtClean="0"/>
              <a:t>-Cell wall-deficient </a:t>
            </a:r>
            <a:r>
              <a:rPr lang="en-US" sz="2400" dirty="0"/>
              <a:t>forms are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produced</a:t>
            </a:r>
            <a:r>
              <a:rPr lang="en-US" sz="2400" dirty="0"/>
              <a:t>, which undergo </a:t>
            </a:r>
            <a:r>
              <a:rPr lang="en-US" sz="2400" dirty="0" err="1"/>
              <a:t>lysis</a:t>
            </a:r>
            <a:r>
              <a:rPr lang="en-US" sz="2400" dirty="0"/>
              <a:t> (bactericidal action). Beta-lactams </a:t>
            </a:r>
            <a:r>
              <a:rPr lang="en-US" sz="2400" dirty="0" smtClean="0"/>
              <a:t>exert their </a:t>
            </a:r>
            <a:r>
              <a:rPr lang="en-US" sz="2400" dirty="0" err="1"/>
              <a:t>cidal</a:t>
            </a:r>
            <a:r>
              <a:rPr lang="en-US" sz="2400" dirty="0"/>
              <a:t> effect when the bacteria actively multiply and synthesize cell wall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4833"/>
            <a:ext cx="4267200" cy="66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</a:t>
            </a:r>
            <a:r>
              <a:rPr lang="en-US" sz="2400" i="1" dirty="0" smtClean="0"/>
              <a:t>ram-positive cell wall of bacteria </a:t>
            </a:r>
            <a:r>
              <a:rPr lang="en-US" sz="2400" dirty="0"/>
              <a:t>is </a:t>
            </a:r>
            <a:r>
              <a:rPr lang="en-US" sz="2400" dirty="0" smtClean="0"/>
              <a:t>composed mainly </a:t>
            </a:r>
            <a:r>
              <a:rPr lang="en-US" sz="2400" dirty="0"/>
              <a:t>of highly cross-linked peptidoglycan, which is 50–100-layers thick and is near the cell surface.</a:t>
            </a:r>
          </a:p>
          <a:p>
            <a:r>
              <a:rPr lang="en-US" sz="2400" dirty="0"/>
              <a:t>In </a:t>
            </a:r>
            <a:r>
              <a:rPr lang="en-US" sz="2400" i="1" dirty="0"/>
              <a:t>gram-negative bacteria</a:t>
            </a:r>
            <a:r>
              <a:rPr lang="en-US" sz="2400" dirty="0"/>
              <a:t>, the peptidoglycan layer is only 1–2 molecules thick. 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addition, there is </a:t>
            </a:r>
            <a:r>
              <a:rPr lang="en-US" sz="2400" dirty="0" smtClean="0"/>
              <a:t>an outer </a:t>
            </a:r>
            <a:r>
              <a:rPr lang="en-US" sz="2400" dirty="0"/>
              <a:t>lipopolysaccharide layer. Hence, gram-negative organisms are less susceptible to penicillins than</a:t>
            </a:r>
          </a:p>
          <a:p>
            <a:r>
              <a:rPr lang="en-US" sz="2400" dirty="0"/>
              <a:t>gram-positive organisms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*Blood</a:t>
            </a:r>
            <a:r>
              <a:rPr lang="en-US" sz="2400" dirty="0"/>
              <a:t>, pus, and tissue fluids do not </a:t>
            </a:r>
            <a:r>
              <a:rPr lang="en-US" sz="2400" dirty="0" smtClean="0"/>
              <a:t>interfere with </a:t>
            </a:r>
            <a:r>
              <a:rPr lang="en-US" sz="2400" dirty="0"/>
              <a:t>the antibacterial action of β-lactam antibiotics.</a:t>
            </a:r>
          </a:p>
        </p:txBody>
      </p:sp>
    </p:spTree>
    <p:extLst>
      <p:ext uri="{BB962C8B-B14F-4D97-AF65-F5344CB8AC3E}">
        <p14:creationId xmlns:p14="http://schemas.microsoft.com/office/powerpoint/2010/main" val="27630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Mechanism of bacterial resistance to penicillins</a:t>
            </a:r>
          </a:p>
          <a:p>
            <a:r>
              <a:rPr lang="en-US" sz="2400" dirty="0"/>
              <a:t>Bacteria develop resistance (</a:t>
            </a:r>
            <a:r>
              <a:rPr lang="en-US" sz="2400" i="1" dirty="0"/>
              <a:t>i</a:t>
            </a:r>
            <a:r>
              <a:rPr lang="en-US" sz="2400" dirty="0"/>
              <a:t>) by producing -lactamases, which destroy the -lactam ring, </a:t>
            </a:r>
            <a:r>
              <a:rPr lang="en-US" sz="2400" dirty="0" err="1" smtClean="0"/>
              <a:t>e.g.</a:t>
            </a:r>
            <a:r>
              <a:rPr lang="en-US" sz="2400" i="1" dirty="0" err="1" smtClean="0"/>
              <a:t>S</a:t>
            </a:r>
            <a:r>
              <a:rPr lang="en-US" sz="2400" i="1" dirty="0"/>
              <a:t>. </a:t>
            </a:r>
            <a:r>
              <a:rPr lang="en-US" sz="2400" i="1" dirty="0" err="1"/>
              <a:t>aureus</a:t>
            </a:r>
            <a:r>
              <a:rPr lang="en-US" sz="2400" i="1" dirty="0"/>
              <a:t>, E. coli, </a:t>
            </a:r>
            <a:r>
              <a:rPr lang="en-US" sz="2400" dirty="0"/>
              <a:t>gonococci, </a:t>
            </a:r>
            <a:r>
              <a:rPr lang="en-US" sz="2400" i="1" dirty="0"/>
              <a:t>H. </a:t>
            </a:r>
            <a:r>
              <a:rPr lang="en-US" sz="2400" i="1" dirty="0" err="1"/>
              <a:t>infl</a:t>
            </a:r>
            <a:r>
              <a:rPr lang="en-US" sz="2400" i="1" dirty="0"/>
              <a:t> </a:t>
            </a:r>
            <a:r>
              <a:rPr lang="en-US" sz="2400" i="1" dirty="0" err="1"/>
              <a:t>uenzae</a:t>
            </a:r>
            <a:r>
              <a:rPr lang="en-US" sz="2400" i="1" dirty="0"/>
              <a:t>, </a:t>
            </a:r>
            <a:r>
              <a:rPr lang="en-US" sz="2400" dirty="0"/>
              <a:t>etc</a:t>
            </a:r>
            <a:r>
              <a:rPr lang="en-US" sz="2400" i="1" dirty="0"/>
              <a:t>. </a:t>
            </a:r>
            <a:r>
              <a:rPr lang="en-US" sz="2400" dirty="0"/>
              <a:t>(</a:t>
            </a:r>
            <a:r>
              <a:rPr lang="en-US" sz="2400" i="1" dirty="0"/>
              <a:t>ii</a:t>
            </a:r>
            <a:r>
              <a:rPr lang="en-US" sz="2400" dirty="0"/>
              <a:t>) due to altered PBPs, which have less </a:t>
            </a:r>
            <a:r>
              <a:rPr lang="en-US" sz="2400" dirty="0" err="1"/>
              <a:t>affi</a:t>
            </a:r>
            <a:r>
              <a:rPr lang="en-US" sz="2400" dirty="0"/>
              <a:t> </a:t>
            </a:r>
            <a:r>
              <a:rPr lang="en-US" sz="2400" dirty="0" err="1"/>
              <a:t>nity</a:t>
            </a:r>
            <a:r>
              <a:rPr lang="en-US" sz="2400" dirty="0"/>
              <a:t> for</a:t>
            </a:r>
          </a:p>
          <a:p>
            <a:r>
              <a:rPr lang="en-US" sz="2400" dirty="0"/>
              <a:t>-lactams, e.g. </a:t>
            </a:r>
            <a:r>
              <a:rPr lang="en-US" sz="2400" i="1" dirty="0"/>
              <a:t>S. </a:t>
            </a:r>
            <a:r>
              <a:rPr lang="en-US" sz="2400" i="1" dirty="0" err="1"/>
              <a:t>pneumoniae</a:t>
            </a:r>
            <a:r>
              <a:rPr lang="en-US" sz="2400" i="1" dirty="0"/>
              <a:t> (iii</a:t>
            </a:r>
            <a:r>
              <a:rPr lang="en-US" sz="2400" dirty="0"/>
              <a:t>) due to decreased ability of the drug to penetrate to its site of </a:t>
            </a:r>
            <a:r>
              <a:rPr lang="en-US" sz="2400" dirty="0" smtClean="0"/>
              <a:t>action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Pharmacokinetics:-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Most </a:t>
            </a:r>
            <a:r>
              <a:rPr lang="en-US" sz="2400" dirty="0"/>
              <a:t>of the orally administered penicillin G is destroyed by </a:t>
            </a:r>
            <a:endParaRPr lang="en-US" sz="2400" dirty="0" smtClean="0"/>
          </a:p>
          <a:p>
            <a:r>
              <a:rPr lang="en-US" sz="2400" dirty="0" smtClean="0"/>
              <a:t>gastric </a:t>
            </a:r>
            <a:r>
              <a:rPr lang="en-US" sz="2400" dirty="0"/>
              <a:t>acid (acid labile); </a:t>
            </a:r>
            <a:r>
              <a:rPr lang="en-US" sz="2400" dirty="0"/>
              <a:t> </a:t>
            </a:r>
            <a:r>
              <a:rPr lang="en-US" sz="2400" dirty="0" smtClean="0"/>
              <a:t>hence </a:t>
            </a:r>
            <a:r>
              <a:rPr lang="en-US" sz="2400" dirty="0" smtClean="0"/>
              <a:t>penicillin G </a:t>
            </a:r>
            <a:r>
              <a:rPr lang="en-US" sz="2400" dirty="0"/>
              <a:t>is usually given by </a:t>
            </a:r>
            <a:r>
              <a:rPr lang="en-US" sz="2400" dirty="0" err="1"/>
              <a:t>i.v.</a:t>
            </a:r>
            <a:r>
              <a:rPr lang="en-US" sz="2400" dirty="0"/>
              <a:t> route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2.Poor penetration through BBB although during </a:t>
            </a:r>
            <a:r>
              <a:rPr lang="en-US" sz="2400" dirty="0"/>
              <a:t>meningitis, </a:t>
            </a:r>
            <a:r>
              <a:rPr lang="en-US" sz="2400" dirty="0" smtClean="0"/>
              <a:t>adequate amount </a:t>
            </a:r>
            <a:r>
              <a:rPr lang="en-US" sz="2400" dirty="0"/>
              <a:t>reaches the CSF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3.</a:t>
            </a:r>
            <a:r>
              <a:rPr lang="en-US" sz="2400" dirty="0"/>
              <a:t> Penicillin G is rapidly excreted in urine mainly by active tubular </a:t>
            </a:r>
            <a:r>
              <a:rPr lang="en-US" sz="2400" dirty="0" smtClean="0"/>
              <a:t>secretion - </a:t>
            </a:r>
            <a:r>
              <a:rPr lang="en-US" sz="2400" dirty="0"/>
              <a:t>The action of penicillins can be augmented and prolonged by giving probenecid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61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Preparations of penicillin </a:t>
            </a:r>
            <a:r>
              <a:rPr lang="en-US" sz="2400" b="1" dirty="0" smtClean="0"/>
              <a:t>G:-</a:t>
            </a:r>
            <a:r>
              <a:rPr lang="en-US" sz="2400" dirty="0"/>
              <a:t>The duration of action of penicillin G is increased by combining it with poorly water-soluble </a:t>
            </a:r>
            <a:r>
              <a:rPr lang="en-US" sz="2400" dirty="0" smtClean="0"/>
              <a:t>compounds, such </a:t>
            </a:r>
            <a:r>
              <a:rPr lang="en-US" sz="2400" dirty="0"/>
              <a:t>as procaine (procaine penicillin G) or </a:t>
            </a:r>
            <a:r>
              <a:rPr lang="en-US" sz="2400" dirty="0" err="1"/>
              <a:t>benzathine</a:t>
            </a:r>
            <a:r>
              <a:rPr lang="en-US" sz="2400" dirty="0"/>
              <a:t> (</a:t>
            </a:r>
            <a:r>
              <a:rPr lang="en-US" sz="2400" dirty="0" err="1"/>
              <a:t>benzathine</a:t>
            </a:r>
            <a:r>
              <a:rPr lang="en-US" sz="2400" dirty="0"/>
              <a:t> penicillin G) to yield </a:t>
            </a:r>
            <a:r>
              <a:rPr lang="en-US" sz="2400" dirty="0" smtClean="0"/>
              <a:t>aqueous suspensions</a:t>
            </a:r>
            <a:r>
              <a:rPr lang="en-US" sz="2400" dirty="0"/>
              <a:t>. They are called repository or depot penicillins</a:t>
            </a:r>
          </a:p>
        </p:txBody>
      </p:sp>
    </p:spTree>
    <p:extLst>
      <p:ext uri="{BB962C8B-B14F-4D97-AF65-F5344CB8AC3E}">
        <p14:creationId xmlns:p14="http://schemas.microsoft.com/office/powerpoint/2010/main" val="119015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92303"/>
              </p:ext>
            </p:extLst>
          </p:nvPr>
        </p:nvGraphicFramePr>
        <p:xfrm>
          <a:off x="0" y="228601"/>
          <a:ext cx="9067800" cy="616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1924050"/>
                <a:gridCol w="1447800"/>
                <a:gridCol w="3429000"/>
              </a:tblGrid>
              <a:tr h="633759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Penicillin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Route and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Special Features</a:t>
                      </a:r>
                      <a:endParaRPr lang="en-US" dirty="0"/>
                    </a:p>
                  </a:txBody>
                  <a:tcPr/>
                </a:tc>
              </a:tr>
              <a:tr h="242766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(benzyl penicillin,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Crystalline penicillin)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20–24 million units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(MU)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4–6 h; gram-positive bacteria, few gram negative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ones and anaerobes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Rapid onset of action, reaches high plasma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concentration; mainly used in severe infections—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meningitis, endocarditis, pneumonia, etc.</a:t>
                      </a:r>
                      <a:endParaRPr lang="en-US" dirty="0"/>
                    </a:p>
                  </a:txBody>
                  <a:tcPr/>
                </a:tc>
              </a:tr>
              <a:tr h="112712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Repository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(depot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44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penicillin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6–12 lakh units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(0.6–1.2 MU)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12–24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plasma concentration, used in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mildto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 infections; less painful because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procaine component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0418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4443</TotalTime>
  <Words>2500</Words>
  <Application>Microsoft Office PowerPoint</Application>
  <PresentationFormat>On-screen Show (4:3)</PresentationFormat>
  <Paragraphs>290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Composite</vt:lpstr>
      <vt:lpstr>Beta lactum antibiotics</vt:lpstr>
      <vt:lpstr>PowerPoint Presentation</vt:lpstr>
      <vt:lpstr>PowerPoint Presentation</vt:lpstr>
      <vt:lpstr>Mechanism of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lactum antibiotics</dc:title>
  <dc:creator>Piyush</dc:creator>
  <cp:lastModifiedBy>Piyush</cp:lastModifiedBy>
  <cp:revision>50</cp:revision>
  <dcterms:created xsi:type="dcterms:W3CDTF">2019-06-29T04:07:39Z</dcterms:created>
  <dcterms:modified xsi:type="dcterms:W3CDTF">2019-07-02T07:36:23Z</dcterms:modified>
</cp:coreProperties>
</file>