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335" r:id="rId2"/>
    <p:sldId id="336" r:id="rId3"/>
    <p:sldId id="260" r:id="rId4"/>
    <p:sldId id="298" r:id="rId5"/>
    <p:sldId id="299" r:id="rId6"/>
    <p:sldId id="287" r:id="rId7"/>
    <p:sldId id="257" r:id="rId8"/>
    <p:sldId id="282" r:id="rId9"/>
    <p:sldId id="337" r:id="rId10"/>
    <p:sldId id="338" r:id="rId11"/>
    <p:sldId id="339" r:id="rId12"/>
    <p:sldId id="340" r:id="rId13"/>
    <p:sldId id="341" r:id="rId14"/>
    <p:sldId id="342" r:id="rId15"/>
    <p:sldId id="266" r:id="rId16"/>
    <p:sldId id="268" r:id="rId17"/>
    <p:sldId id="272" r:id="rId18"/>
    <p:sldId id="273" r:id="rId19"/>
    <p:sldId id="306" r:id="rId20"/>
    <p:sldId id="274" r:id="rId21"/>
    <p:sldId id="322" r:id="rId22"/>
    <p:sldId id="323" r:id="rId23"/>
    <p:sldId id="309" r:id="rId24"/>
    <p:sldId id="303" r:id="rId25"/>
    <p:sldId id="277" r:id="rId26"/>
    <p:sldId id="284" r:id="rId27"/>
    <p:sldId id="326" r:id="rId28"/>
    <p:sldId id="313" r:id="rId29"/>
    <p:sldId id="312" r:id="rId30"/>
    <p:sldId id="328" r:id="rId31"/>
    <p:sldId id="330" r:id="rId32"/>
    <p:sldId id="331" r:id="rId33"/>
    <p:sldId id="333" r:id="rId34"/>
    <p:sldId id="281" r:id="rId35"/>
    <p:sldId id="317" r:id="rId36"/>
    <p:sldId id="318" r:id="rId37"/>
    <p:sldId id="319" r:id="rId38"/>
    <p:sldId id="320" r:id="rId39"/>
    <p:sldId id="334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2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8136" autoAdjust="0"/>
  </p:normalViewPr>
  <p:slideViewPr>
    <p:cSldViewPr>
      <p:cViewPr varScale="1">
        <p:scale>
          <a:sx n="68" d="100"/>
          <a:sy n="68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84"/>
    </p:cViewPr>
  </p:sorterViewPr>
  <p:notesViewPr>
    <p:cSldViewPr>
      <p:cViewPr varScale="1">
        <p:scale>
          <a:sx n="69" d="100"/>
          <a:sy n="69" d="100"/>
        </p:scale>
        <p:origin x="-229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FAC1459-31CF-4522-A9D7-1CDA7B4C4459}" type="datetimeFigureOut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D8C6B53-3CAE-41A4-A2B6-998AEB70E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53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CDDF86-9FD5-4F7C-ACBB-DAF69A8D6E96}" type="datetimeFigureOut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A112DE7-5F81-4313-B877-599DAC6C3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6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7D6A86-2197-46B1-BB65-A0A54100D7F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1B1A2A-46A9-4004-9295-4A26BAB7603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Warfarin</a:t>
            </a:r>
            <a:r>
              <a:rPr lang="en-US" sz="1200" dirty="0" smtClean="0"/>
              <a:t> is prescribed to people with an increased tendency for thrombosis or in those individuals that have already formed a blood clot (thrombus)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61CA2C-F3B5-445C-A0D4-F3A5AA9637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0AC56C-5E5B-42D1-A60A-6076DD88C4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F44BF0-3BC1-488E-9981-C1D57413F8C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F19829-E87F-47A5-9922-8C0DEEA593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0D63CE-D114-47D4-A225-CE177F2F67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961574-A4CE-4C40-88DB-98E42A2BF8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It contains polymers of two disaccharide units: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    D-glucosamine-L-</a:t>
            </a:r>
            <a:r>
              <a:rPr lang="en-US" dirty="0" err="1" smtClean="0"/>
              <a:t>iduronic</a:t>
            </a:r>
            <a:r>
              <a:rPr lang="en-US" dirty="0" smtClean="0"/>
              <a:t> acid 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    D-glucosamine-D-</a:t>
            </a:r>
            <a:r>
              <a:rPr lang="en-US" dirty="0" err="1" smtClean="0"/>
              <a:t>glucuronic</a:t>
            </a:r>
            <a:r>
              <a:rPr lang="en-US" dirty="0" smtClean="0"/>
              <a:t> acid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A5AFDC-B921-4D43-9B80-739829D797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922F82-7B74-4A6C-ACA2-6A2D96FD22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, which hydrolyses triglycerides of </a:t>
            </a:r>
            <a:r>
              <a:rPr lang="en-US" dirty="0" err="1" smtClean="0"/>
              <a:t>chylomicra</a:t>
            </a:r>
            <a:r>
              <a:rPr lang="en-US" dirty="0" smtClean="0"/>
              <a:t> and very low density lipoproteins to free fatty acids; these then pass into tissues and the plasma looks clear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F6E4B1-2B74-4F05-A3D6-E3D6105E2A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C31C67-C2CD-4139-A746-7B742184B9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CB81F7-C84D-4F5C-89BE-AF77218E84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F2A2E-A9E0-4946-83E3-F19C0F2AA270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69B8C-2F2D-43EA-9D0A-E6B1646FB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48E65-3C80-4763-914D-7854DD0ADBB5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95FC0-9FAA-4EF5-8DAB-66950FA49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083D5-EE6E-4F02-BCCB-C68CC7A44A98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0A001-CC81-4790-93E3-69777464B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BAEBE-A63D-470F-B2B5-7BC1A2B6D414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CEAE5-ED53-44D4-97B5-85EDD8783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4DEB8-B5DA-4009-9661-526C49AAE165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85C30-FD09-4C3D-A043-F898A820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1034B-B616-4FFF-8E3F-5E9D4D71E7B3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1B9F5-811C-4567-8E75-2A797A921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ADA86-FF3F-4CE4-B61F-221DF499B7B7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255EE-DF8E-4ABC-9810-D740FF418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CEE7A-F659-4DF5-9279-35A2D987DBC0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C248-0A54-4A12-823B-CC0C032EB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DD159-4932-4A78-BCCC-653E267D6D87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2249B-2E62-4878-915A-373507A68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914AD-092B-4F32-8D9A-8FCCA2E7C8D1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498A-0105-4382-BACE-B3D00B933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AB98B-E2AD-4EC7-9E90-6B2BEA6AE835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BC83E-67ED-4B3D-A64F-B064383AA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70FD78-90D4-4224-B150-E8C5A6DF9C1B}" type="datetime1">
              <a:rPr lang="en-US"/>
              <a:pPr>
                <a:defRPr/>
              </a:pPr>
              <a:t>5/2/2019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F02549-D045-4461-9A83-A31204F89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ITS Dental College, Greater </a:t>
            </a:r>
            <a:r>
              <a:rPr lang="en-US" sz="2400" dirty="0" err="1" smtClean="0"/>
              <a:t>Noida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Subject :  Pharmacology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Lecture </a:t>
            </a:r>
            <a:r>
              <a:rPr lang="en-US" sz="2000" dirty="0" err="1" smtClean="0"/>
              <a:t>Topic:Coagulents</a:t>
            </a:r>
            <a:r>
              <a:rPr lang="en-US" sz="2000" dirty="0" smtClean="0"/>
              <a:t> and </a:t>
            </a:r>
            <a:r>
              <a:rPr lang="en-US" sz="2000" dirty="0" err="1" smtClean="0"/>
              <a:t>Anticoagulents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Lecture Number: L37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Program, Year: BDS, Second Year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Faculty : Dr. </a:t>
            </a:r>
            <a:r>
              <a:rPr lang="en-US" sz="2000" dirty="0" err="1" smtClean="0"/>
              <a:t>Shobha</a:t>
            </a:r>
            <a:endParaRPr lang="en-US" sz="2000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" y="0"/>
            <a:ext cx="9067800" cy="670559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Local </a:t>
            </a:r>
            <a:r>
              <a:rPr lang="en-US" sz="2400" b="1" dirty="0" err="1"/>
              <a:t>Haemostatics</a:t>
            </a:r>
            <a:r>
              <a:rPr lang="en-US" sz="2400" b="1" dirty="0"/>
              <a:t> (Styptics)</a:t>
            </a:r>
          </a:p>
          <a:p>
            <a:pPr marL="0" indent="0">
              <a:buNone/>
            </a:pPr>
            <a:r>
              <a:rPr lang="en-US" sz="2400" dirty="0"/>
              <a:t>C</a:t>
            </a:r>
            <a:r>
              <a:rPr lang="en-US" sz="2400" dirty="0" smtClean="0"/>
              <a:t>ontrol </a:t>
            </a:r>
            <a:r>
              <a:rPr lang="en-US" sz="2400" dirty="0"/>
              <a:t>bleeding from capillaries and minute vessels, e.g. bleeding</a:t>
            </a:r>
          </a:p>
          <a:p>
            <a:pPr marL="0" indent="0">
              <a:buNone/>
            </a:pPr>
            <a:r>
              <a:rPr lang="en-US" sz="2400" dirty="0"/>
              <a:t>following tooth extraction, abrasions, epistaxis, etc.</a:t>
            </a:r>
          </a:p>
          <a:p>
            <a:pPr marL="0" indent="0">
              <a:buNone/>
            </a:pPr>
            <a:r>
              <a:rPr lang="en-US" sz="2400" b="1" dirty="0"/>
              <a:t>Astringents: </a:t>
            </a:r>
            <a:r>
              <a:rPr lang="en-US" sz="2400" dirty="0"/>
              <a:t>They </a:t>
            </a:r>
            <a:r>
              <a:rPr lang="en-US" sz="2400" dirty="0" err="1" smtClean="0"/>
              <a:t>ppt</a:t>
            </a:r>
            <a:r>
              <a:rPr lang="en-US" sz="2400" dirty="0" smtClean="0"/>
              <a:t> </a:t>
            </a:r>
            <a:r>
              <a:rPr lang="en-US" sz="2400" dirty="0"/>
              <a:t>proteins locally in the bleeding site and control capillary oozing, </a:t>
            </a:r>
            <a:r>
              <a:rPr lang="en-US" sz="2400" dirty="0" smtClean="0"/>
              <a:t>e.g. tannic </a:t>
            </a:r>
            <a:r>
              <a:rPr lang="en-US" sz="2400" dirty="0"/>
              <a:t>acid, ferric chloride, ferric sulfate, aluminum chloride, aluminum sulfate, etc.</a:t>
            </a:r>
          </a:p>
          <a:p>
            <a:pPr marL="0" indent="0">
              <a:buNone/>
            </a:pPr>
            <a:r>
              <a:rPr lang="en-US" sz="2400" b="1" dirty="0"/>
              <a:t>Adrenaline: </a:t>
            </a:r>
            <a:r>
              <a:rPr lang="en-US" sz="2400" dirty="0" smtClean="0"/>
              <a:t>Vasoconstriction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arrests bleeding. </a:t>
            </a:r>
            <a:r>
              <a:rPr lang="en-US" sz="2400" dirty="0"/>
              <a:t>C</a:t>
            </a:r>
            <a:r>
              <a:rPr lang="en-US" sz="2400" dirty="0" smtClean="0"/>
              <a:t>otton </a:t>
            </a:r>
            <a:r>
              <a:rPr lang="en-US" sz="2400" dirty="0"/>
              <a:t>pad soaked in 0.1% </a:t>
            </a:r>
            <a:r>
              <a:rPr lang="en-US" sz="2400" dirty="0" smtClean="0"/>
              <a:t>adrenaline  </a:t>
            </a:r>
            <a:r>
              <a:rPr lang="en-US" sz="2400" dirty="0"/>
              <a:t>applied on </a:t>
            </a:r>
            <a:r>
              <a:rPr lang="en-US" sz="2400" dirty="0" smtClean="0"/>
              <a:t> </a:t>
            </a:r>
            <a:r>
              <a:rPr lang="en-US" sz="2400" dirty="0"/>
              <a:t>bleeding site </a:t>
            </a:r>
            <a:r>
              <a:rPr lang="en-US" sz="2400" dirty="0" smtClean="0"/>
              <a:t> </a:t>
            </a:r>
            <a:r>
              <a:rPr lang="en-US" sz="2400" dirty="0"/>
              <a:t>e.g., epistaxis, bleeding after </a:t>
            </a:r>
            <a:r>
              <a:rPr lang="en-US" sz="2400" dirty="0" smtClean="0"/>
              <a:t>tooth extraction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Adrenaline should be avoided in patients with hypertension, </a:t>
            </a:r>
            <a:r>
              <a:rPr lang="en-US" sz="2400" dirty="0" smtClean="0"/>
              <a:t>congestive cardiac </a:t>
            </a:r>
            <a:r>
              <a:rPr lang="en-US" sz="2400" dirty="0"/>
              <a:t>failure, arrhythmias, ischaemic heart disease and uncontrolled hyperthyroidism as it </a:t>
            </a:r>
            <a:r>
              <a:rPr lang="en-US" sz="2400" dirty="0" smtClean="0"/>
              <a:t>may precipitate </a:t>
            </a:r>
            <a:r>
              <a:rPr lang="en-US" sz="2400" dirty="0"/>
              <a:t>myocardial infarction (MI) or aggravate the existing </a:t>
            </a:r>
            <a:r>
              <a:rPr lang="en-US" sz="2400" dirty="0" smtClean="0"/>
              <a:t>condition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1B9F5-811C-4567-8E75-2A797A9210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476999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Thrombin:</a:t>
            </a:r>
            <a:r>
              <a:rPr lang="en-US" dirty="0" err="1"/>
              <a:t>facilitating</a:t>
            </a:r>
            <a:r>
              <a:rPr lang="en-US" dirty="0"/>
              <a:t> the last step in the </a:t>
            </a:r>
            <a:r>
              <a:rPr lang="en-US" dirty="0" smtClean="0"/>
              <a:t>coagulation;</a:t>
            </a:r>
            <a:r>
              <a:rPr lang="en-US" dirty="0"/>
              <a:t> recombinant thrombin are </a:t>
            </a:r>
            <a:r>
              <a:rPr lang="en-US" dirty="0" smtClean="0"/>
              <a:t>available</a:t>
            </a:r>
          </a:p>
          <a:p>
            <a:pPr marL="0" indent="0">
              <a:buNone/>
            </a:pPr>
            <a:r>
              <a:rPr lang="en-US" dirty="0" smtClean="0"/>
              <a:t>*Human plasma-derived </a:t>
            </a:r>
            <a:r>
              <a:rPr lang="en-US" dirty="0"/>
              <a:t>thrombin carries the risk of virus transmission</a:t>
            </a:r>
            <a:r>
              <a:rPr lang="en-US" dirty="0" smtClean="0"/>
              <a:t>.</a:t>
            </a:r>
            <a:r>
              <a:rPr lang="en-US" dirty="0"/>
              <a:t> Thrombin is placed in the tooth socket to arrest </a:t>
            </a:r>
            <a:r>
              <a:rPr lang="en-US" dirty="0" smtClean="0"/>
              <a:t>bleeding</a:t>
            </a:r>
          </a:p>
          <a:p>
            <a:pPr marL="0" indent="0">
              <a:buNone/>
            </a:pPr>
            <a:r>
              <a:rPr lang="en-US" b="1" dirty="0"/>
              <a:t>Fibrin </a:t>
            </a:r>
            <a:r>
              <a:rPr lang="en-US" b="1" dirty="0" smtClean="0"/>
              <a:t>glue:-</a:t>
            </a:r>
            <a:r>
              <a:rPr lang="en-US" dirty="0"/>
              <a:t>C</a:t>
            </a:r>
            <a:r>
              <a:rPr lang="en-US" dirty="0" smtClean="0"/>
              <a:t>ontrol </a:t>
            </a:r>
            <a:r>
              <a:rPr lang="en-US" dirty="0"/>
              <a:t>bleeding during surgical procedures or as a spray on the bleeding </a:t>
            </a:r>
            <a:r>
              <a:rPr lang="en-US" dirty="0" smtClean="0"/>
              <a:t>surface</a:t>
            </a:r>
          </a:p>
          <a:p>
            <a:pPr marL="0" indent="0">
              <a:buNone/>
            </a:pPr>
            <a:r>
              <a:rPr lang="en-US" dirty="0" err="1" smtClean="0"/>
              <a:t>Haemophilic</a:t>
            </a:r>
            <a:r>
              <a:rPr lang="en-US" dirty="0" smtClean="0"/>
              <a:t> patients:- </a:t>
            </a:r>
            <a:r>
              <a:rPr lang="en-US" dirty="0"/>
              <a:t>Fibrin </a:t>
            </a:r>
            <a:r>
              <a:rPr lang="en-US" dirty="0" err="1" smtClean="0"/>
              <a:t>sealant+tranexamic</a:t>
            </a:r>
            <a:r>
              <a:rPr lang="en-US" dirty="0" smtClean="0"/>
              <a:t> </a:t>
            </a:r>
            <a:r>
              <a:rPr lang="en-US" dirty="0"/>
              <a:t>acid mouthwash helps to reduce bleeding during dental </a:t>
            </a:r>
            <a:r>
              <a:rPr lang="en-US" dirty="0" smtClean="0"/>
              <a:t>extraction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ealants </a:t>
            </a:r>
            <a:r>
              <a:rPr lang="en-US" dirty="0"/>
              <a:t>made from human plasma carry the risk of transmitting </a:t>
            </a:r>
            <a:r>
              <a:rPr lang="en-US" dirty="0" smtClean="0"/>
              <a:t>viral infections</a:t>
            </a:r>
          </a:p>
          <a:p>
            <a:pPr marL="0" indent="0">
              <a:buNone/>
            </a:pPr>
            <a:r>
              <a:rPr lang="en-US" b="1" dirty="0"/>
              <a:t>Collagen: </a:t>
            </a:r>
            <a:r>
              <a:rPr lang="en-US" dirty="0"/>
              <a:t>C</a:t>
            </a:r>
            <a:r>
              <a:rPr lang="en-US" dirty="0" smtClean="0"/>
              <a:t>ontrols </a:t>
            </a:r>
            <a:r>
              <a:rPr lang="en-US" dirty="0"/>
              <a:t>bleeding by promoting aggregation of platelets and accelerating coagulation.</a:t>
            </a:r>
          </a:p>
          <a:p>
            <a:pPr marL="0" indent="0">
              <a:buNone/>
            </a:pPr>
            <a:r>
              <a:rPr lang="en-US" dirty="0" smtClean="0"/>
              <a:t>*Collagen </a:t>
            </a:r>
            <a:r>
              <a:rPr lang="en-US" dirty="0"/>
              <a:t>sponges are placed in tooth socket following extraction to arrest bleeding.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83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Gelatin</a:t>
            </a:r>
            <a:r>
              <a:rPr lang="en-US" b="1" dirty="0" smtClean="0"/>
              <a:t>:</a:t>
            </a:r>
            <a:r>
              <a:rPr lang="en-US" dirty="0"/>
              <a:t> </a:t>
            </a:r>
            <a:r>
              <a:rPr lang="en-US" dirty="0" smtClean="0"/>
              <a:t>Protein  </a:t>
            </a:r>
            <a:r>
              <a:rPr lang="en-US" dirty="0"/>
              <a:t>used as a </a:t>
            </a:r>
            <a:r>
              <a:rPr lang="en-US" dirty="0" err="1"/>
              <a:t>haemostatic</a:t>
            </a:r>
            <a:r>
              <a:rPr lang="en-US" dirty="0"/>
              <a:t> in surgical </a:t>
            </a:r>
            <a:r>
              <a:rPr lang="en-US" dirty="0" smtClean="0"/>
              <a:t>procedures;</a:t>
            </a:r>
            <a:r>
              <a:rPr lang="en-US" dirty="0"/>
              <a:t> </a:t>
            </a:r>
            <a:r>
              <a:rPr lang="en-US" dirty="0" smtClean="0"/>
              <a:t>Absorbable </a:t>
            </a:r>
            <a:r>
              <a:rPr lang="en-US" dirty="0" err="1" smtClean="0"/>
              <a:t>haemostatic</a:t>
            </a:r>
            <a:r>
              <a:rPr lang="en-US" dirty="0" smtClean="0"/>
              <a:t> </a:t>
            </a:r>
            <a:r>
              <a:rPr lang="en-US" dirty="0"/>
              <a:t>available as a sponge or a </a:t>
            </a:r>
            <a:r>
              <a:rPr lang="en-US" dirty="0" smtClean="0"/>
              <a:t>film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/>
              <a:t>P</a:t>
            </a:r>
            <a:r>
              <a:rPr lang="en-US" dirty="0" smtClean="0"/>
              <a:t>roduces </a:t>
            </a:r>
            <a:r>
              <a:rPr lang="en-US" dirty="0" err="1"/>
              <a:t>haemostasis</a:t>
            </a:r>
            <a:r>
              <a:rPr lang="en-US" dirty="0"/>
              <a:t> by </a:t>
            </a:r>
            <a:r>
              <a:rPr lang="en-US" dirty="0" smtClean="0"/>
              <a:t>providing </a:t>
            </a:r>
            <a:r>
              <a:rPr lang="en-US" dirty="0"/>
              <a:t>a physical meshwork on</a:t>
            </a:r>
          </a:p>
          <a:p>
            <a:pPr marL="0" indent="0">
              <a:buNone/>
            </a:pPr>
            <a:r>
              <a:rPr lang="en-US" dirty="0"/>
              <a:t>which clotting can occur. Adverse effects are infection, granuloma formation and fi </a:t>
            </a:r>
            <a:r>
              <a:rPr lang="en-US" dirty="0" err="1" smtClean="0"/>
              <a:t>brosis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Haemocoagulase:I</a:t>
            </a:r>
            <a:r>
              <a:rPr lang="en-US" dirty="0" err="1" smtClean="0"/>
              <a:t>solated</a:t>
            </a:r>
            <a:r>
              <a:rPr lang="en-US" dirty="0" smtClean="0"/>
              <a:t> </a:t>
            </a:r>
            <a:r>
              <a:rPr lang="en-US" dirty="0"/>
              <a:t>from the venom of </a:t>
            </a:r>
            <a:r>
              <a:rPr lang="en-US" i="1" dirty="0" err="1"/>
              <a:t>Bothrops</a:t>
            </a:r>
            <a:r>
              <a:rPr lang="en-US" i="1" dirty="0"/>
              <a:t> </a:t>
            </a:r>
            <a:r>
              <a:rPr lang="en-US" i="1" dirty="0" err="1"/>
              <a:t>atrox</a:t>
            </a:r>
            <a:r>
              <a:rPr lang="en-US" i="1" dirty="0"/>
              <a:t> </a:t>
            </a:r>
            <a:r>
              <a:rPr lang="en-US" dirty="0"/>
              <a:t>(viper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i="1" dirty="0" smtClean="0"/>
              <a:t>-</a:t>
            </a:r>
            <a:r>
              <a:rPr lang="en-US" i="1" dirty="0"/>
              <a:t>P</a:t>
            </a:r>
            <a:r>
              <a:rPr lang="en-US" dirty="0" smtClean="0"/>
              <a:t>owerful </a:t>
            </a:r>
            <a:r>
              <a:rPr lang="en-US" dirty="0" err="1" smtClean="0"/>
              <a:t>haemostatic,promotes</a:t>
            </a:r>
            <a:r>
              <a:rPr lang="en-US" dirty="0" smtClean="0"/>
              <a:t> </a:t>
            </a:r>
            <a:r>
              <a:rPr lang="en-US" dirty="0"/>
              <a:t>coagulation by two enzymes: </a:t>
            </a:r>
            <a:r>
              <a:rPr lang="en-US" dirty="0" smtClean="0"/>
              <a:t>a) </a:t>
            </a:r>
            <a:r>
              <a:rPr lang="en-US" dirty="0" err="1" smtClean="0"/>
              <a:t>thrombinlike</a:t>
            </a:r>
            <a:r>
              <a:rPr lang="en-US" dirty="0"/>
              <a:t> </a:t>
            </a:r>
            <a:r>
              <a:rPr lang="en-US" dirty="0" smtClean="0"/>
              <a:t>action </a:t>
            </a:r>
            <a:r>
              <a:rPr lang="en-US" dirty="0"/>
              <a:t>(converts fi </a:t>
            </a:r>
            <a:r>
              <a:rPr lang="en-US" dirty="0" err="1"/>
              <a:t>brinogen</a:t>
            </a:r>
            <a:r>
              <a:rPr lang="en-US" dirty="0"/>
              <a:t> to fi </a:t>
            </a:r>
            <a:r>
              <a:rPr lang="en-US" dirty="0" err="1"/>
              <a:t>brin</a:t>
            </a:r>
            <a:r>
              <a:rPr lang="en-US" dirty="0"/>
              <a:t>) </a:t>
            </a:r>
            <a:r>
              <a:rPr lang="en-US" dirty="0" smtClean="0"/>
              <a:t> b)</a:t>
            </a:r>
            <a:r>
              <a:rPr lang="en-US" dirty="0" err="1" smtClean="0"/>
              <a:t>thromboplastin</a:t>
            </a:r>
            <a:r>
              <a:rPr lang="en-US" dirty="0" smtClean="0"/>
              <a:t>-like action</a:t>
            </a:r>
          </a:p>
          <a:p>
            <a:pPr marL="0" indent="0">
              <a:buNone/>
            </a:pPr>
            <a:r>
              <a:rPr lang="en-US" dirty="0" smtClean="0"/>
              <a:t>Shorten </a:t>
            </a:r>
            <a:r>
              <a:rPr lang="en-US" dirty="0"/>
              <a:t>bleeding </a:t>
            </a:r>
            <a:r>
              <a:rPr lang="en-US" dirty="0"/>
              <a:t>&amp;</a:t>
            </a:r>
            <a:r>
              <a:rPr lang="en-US" dirty="0" smtClean="0"/>
              <a:t>clotting </a:t>
            </a:r>
            <a:r>
              <a:rPr lang="en-US" dirty="0" err="1" smtClean="0"/>
              <a:t>time</a:t>
            </a:r>
            <a:r>
              <a:rPr lang="en-US" dirty="0" err="1" smtClean="0">
                <a:sym typeface="Wingdings" pitchFamily="2" charset="2"/>
              </a:rPr>
              <a:t></a:t>
            </a:r>
            <a:r>
              <a:rPr lang="en-US" dirty="0" err="1" smtClean="0"/>
              <a:t>controls</a:t>
            </a:r>
            <a:r>
              <a:rPr lang="en-US" dirty="0" smtClean="0"/>
              <a:t> </a:t>
            </a:r>
            <a:r>
              <a:rPr lang="en-US" dirty="0"/>
              <a:t>capillary bleeding.</a:t>
            </a:r>
          </a:p>
          <a:p>
            <a:pPr marL="0" indent="0">
              <a:buNone/>
            </a:pPr>
            <a:r>
              <a:rPr lang="en-US" i="1" dirty="0" smtClean="0"/>
              <a:t>-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opical</a:t>
            </a:r>
            <a:r>
              <a:rPr lang="en-US" dirty="0"/>
              <a:t>, </a:t>
            </a:r>
            <a:r>
              <a:rPr lang="en-US" dirty="0" err="1" smtClean="0"/>
              <a:t>i.v.</a:t>
            </a:r>
            <a:r>
              <a:rPr lang="en-US" dirty="0" smtClean="0"/>
              <a:t>, </a:t>
            </a:r>
            <a:r>
              <a:rPr lang="en-US" dirty="0" err="1" smtClean="0"/>
              <a:t>i.m</a:t>
            </a:r>
            <a:r>
              <a:rPr lang="en-US" dirty="0" smtClean="0"/>
              <a:t> &amp; </a:t>
            </a:r>
            <a:r>
              <a:rPr lang="en-US" dirty="0" err="1" smtClean="0"/>
              <a:t>sc</a:t>
            </a:r>
            <a:r>
              <a:rPr lang="en-US" dirty="0" err="1"/>
              <a:t>:</a:t>
            </a:r>
            <a:r>
              <a:rPr lang="en-US" dirty="0" err="1" smtClean="0"/>
              <a:t>onset</a:t>
            </a:r>
            <a:r>
              <a:rPr lang="en-US" dirty="0" smtClean="0"/>
              <a:t> within </a:t>
            </a:r>
            <a:r>
              <a:rPr lang="en-US" dirty="0"/>
              <a:t>5–10 min of </a:t>
            </a:r>
            <a:r>
              <a:rPr lang="en-US" dirty="0" err="1"/>
              <a:t>i.v.</a:t>
            </a:r>
            <a:r>
              <a:rPr lang="en-US" dirty="0"/>
              <a:t>; 20–30 min after </a:t>
            </a:r>
            <a:r>
              <a:rPr lang="en-US" dirty="0" err="1"/>
              <a:t>i.m</a:t>
            </a:r>
            <a:r>
              <a:rPr lang="en-US" dirty="0"/>
              <a:t>. administration and within a minute </a:t>
            </a:r>
            <a:r>
              <a:rPr lang="en-US" dirty="0" smtClean="0"/>
              <a:t>of topical </a:t>
            </a:r>
            <a:r>
              <a:rPr lang="en-US" dirty="0"/>
              <a:t>application (spray/soaked swab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31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Indications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a)To </a:t>
            </a:r>
            <a:r>
              <a:rPr lang="en-US" dirty="0"/>
              <a:t>control bleeding following tooth extraction or any other dental procedure.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b)For </a:t>
            </a:r>
            <a:r>
              <a:rPr lang="en-US" dirty="0"/>
              <a:t>prevention and treatment of </a:t>
            </a:r>
            <a:r>
              <a:rPr lang="en-US" dirty="0" err="1"/>
              <a:t>haemorrhagic</a:t>
            </a:r>
            <a:r>
              <a:rPr lang="en-US" dirty="0"/>
              <a:t> conditions of different etiology.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Adverse </a:t>
            </a:r>
            <a:r>
              <a:rPr lang="en-US" i="1" dirty="0"/>
              <a:t>effects </a:t>
            </a:r>
            <a:r>
              <a:rPr lang="en-US" dirty="0"/>
              <a:t>are rare; they may cause anaphylactic reaction on intravenous administration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629399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Classification:-</a:t>
            </a:r>
          </a:p>
          <a:p>
            <a:pPr marL="0" indent="0">
              <a:buNone/>
            </a:pPr>
            <a:r>
              <a:rPr lang="en-US" sz="2400" dirty="0" smtClean="0"/>
              <a:t>A</a:t>
            </a:r>
            <a:r>
              <a:rPr lang="en-US" sz="2400" dirty="0"/>
              <a:t>. </a:t>
            </a:r>
            <a:r>
              <a:rPr lang="en-US" sz="2400" i="1" u="sng" dirty="0"/>
              <a:t>Parenteral anticoagulants</a:t>
            </a:r>
          </a:p>
          <a:p>
            <a:pPr marL="0" indent="0">
              <a:buNone/>
            </a:pPr>
            <a:r>
              <a:rPr lang="en-US" sz="2400" dirty="0"/>
              <a:t>(i) </a:t>
            </a:r>
            <a:r>
              <a:rPr lang="en-US" sz="2400" i="1" dirty="0"/>
              <a:t>Indirect thrombin inhibitors</a:t>
            </a:r>
            <a:r>
              <a:rPr lang="en-US" sz="2400" dirty="0"/>
              <a:t>: Heparin, </a:t>
            </a:r>
            <a:r>
              <a:rPr lang="en-US" sz="2400" dirty="0" smtClean="0"/>
              <a:t>Low molecular </a:t>
            </a:r>
            <a:r>
              <a:rPr lang="en-US" sz="2400" dirty="0"/>
              <a:t>weight heparins, </a:t>
            </a:r>
            <a:r>
              <a:rPr lang="en-US" sz="2400" dirty="0" err="1" smtClean="0"/>
              <a:t>Fondaparinux</a:t>
            </a:r>
            <a:r>
              <a:rPr lang="en-US" sz="2400" dirty="0" smtClean="0"/>
              <a:t>, </a:t>
            </a:r>
            <a:r>
              <a:rPr lang="en-US" sz="2400" dirty="0" err="1" smtClean="0"/>
              <a:t>Danaparoid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(ii) </a:t>
            </a:r>
            <a:r>
              <a:rPr lang="en-US" sz="2400" i="1" dirty="0"/>
              <a:t>Direct thrombin inhibitors</a:t>
            </a:r>
            <a:r>
              <a:rPr lang="en-US" sz="2400" dirty="0"/>
              <a:t>: </a:t>
            </a:r>
            <a:r>
              <a:rPr lang="en-US" sz="2400" dirty="0" err="1" smtClean="0"/>
              <a:t>Lepirudin</a:t>
            </a:r>
            <a:r>
              <a:rPr lang="en-US" sz="2400" dirty="0" smtClean="0"/>
              <a:t>, </a:t>
            </a:r>
            <a:r>
              <a:rPr lang="en-US" sz="2400" dirty="0" err="1" smtClean="0"/>
              <a:t>Bivalirudin</a:t>
            </a:r>
            <a:r>
              <a:rPr lang="en-US" sz="2400" dirty="0"/>
              <a:t>, </a:t>
            </a:r>
            <a:r>
              <a:rPr lang="en-US" sz="2400" dirty="0" err="1"/>
              <a:t>Argatroban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B. </a:t>
            </a:r>
            <a:r>
              <a:rPr lang="en-US" sz="2400" i="1" u="sng" dirty="0"/>
              <a:t>Oral anticoagulants</a:t>
            </a:r>
          </a:p>
          <a:p>
            <a:pPr marL="0" indent="0">
              <a:buNone/>
            </a:pPr>
            <a:r>
              <a:rPr lang="en-US" sz="2400" dirty="0"/>
              <a:t>(i) </a:t>
            </a:r>
            <a:r>
              <a:rPr lang="en-US" sz="2400" i="1" dirty="0" err="1"/>
              <a:t>Coumarin</a:t>
            </a:r>
            <a:r>
              <a:rPr lang="en-US" sz="2400" i="1" dirty="0"/>
              <a:t> derivatives</a:t>
            </a:r>
            <a:r>
              <a:rPr lang="en-US" sz="2400" dirty="0"/>
              <a:t>: </a:t>
            </a:r>
            <a:r>
              <a:rPr lang="en-US" sz="2400" dirty="0" err="1" smtClean="0"/>
              <a:t>Bishydroxycoumarin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dicumarol</a:t>
            </a:r>
            <a:r>
              <a:rPr lang="en-US" sz="2400" dirty="0"/>
              <a:t>), Warfarin sod, </a:t>
            </a:r>
            <a:r>
              <a:rPr lang="en-US" sz="2400" dirty="0" err="1" smtClean="0"/>
              <a:t>Acenocoumarol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Nicoumalone</a:t>
            </a:r>
            <a:r>
              <a:rPr lang="en-US" sz="2400" dirty="0"/>
              <a:t>), </a:t>
            </a:r>
            <a:r>
              <a:rPr lang="en-US" sz="2400" dirty="0" err="1"/>
              <a:t>Ethylbiscoumacetate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(ii) </a:t>
            </a:r>
            <a:r>
              <a:rPr lang="en-US" sz="2400" i="1" dirty="0" err="1"/>
              <a:t>Indandione</a:t>
            </a:r>
            <a:r>
              <a:rPr lang="en-US" sz="2400" i="1" dirty="0"/>
              <a:t> derivative</a:t>
            </a:r>
            <a:r>
              <a:rPr lang="en-US" sz="2400" dirty="0"/>
              <a:t>: </a:t>
            </a:r>
            <a:r>
              <a:rPr lang="en-US" sz="2400" dirty="0" err="1"/>
              <a:t>Phenindione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(iii) </a:t>
            </a:r>
            <a:r>
              <a:rPr lang="en-US" sz="2400" i="1" dirty="0"/>
              <a:t>Direct factor </a:t>
            </a:r>
            <a:r>
              <a:rPr lang="en-US" sz="2400" i="1" dirty="0" err="1"/>
              <a:t>Xa</a:t>
            </a:r>
            <a:r>
              <a:rPr lang="en-US" sz="2400" i="1" dirty="0"/>
              <a:t> inhibitors</a:t>
            </a:r>
            <a:r>
              <a:rPr lang="en-US" sz="2400" dirty="0"/>
              <a:t>: </a:t>
            </a:r>
            <a:r>
              <a:rPr lang="en-US" sz="2400" dirty="0" err="1"/>
              <a:t>Rivaroxaban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(iv) </a:t>
            </a:r>
            <a:r>
              <a:rPr lang="en-US" sz="2400" i="1" dirty="0"/>
              <a:t>Oral direct thrombin inhibitor</a:t>
            </a:r>
            <a:r>
              <a:rPr lang="en-US" sz="2400" dirty="0"/>
              <a:t>: </a:t>
            </a:r>
            <a:r>
              <a:rPr lang="en-US" sz="2400" dirty="0" err="1"/>
              <a:t>Dabigatran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etexilate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1B9F5-811C-4567-8E75-2A797A9210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3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HEPARIN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13520" cy="5075237"/>
          </a:xfrm>
        </p:spPr>
        <p:txBody>
          <a:bodyPr/>
          <a:lstStyle/>
          <a:p>
            <a:r>
              <a:rPr lang="en-US" dirty="0" smtClean="0"/>
              <a:t>McLean, a medical student ,discovered in 1916 that liver contains a powerful anticoagulant</a:t>
            </a:r>
          </a:p>
          <a:p>
            <a:r>
              <a:rPr lang="en-US" dirty="0" smtClean="0"/>
              <a:t>Howell and Holt in 1918 named it ‘HEPARIN’</a:t>
            </a:r>
          </a:p>
          <a:p>
            <a:pPr>
              <a:buNone/>
            </a:pPr>
            <a:r>
              <a:rPr lang="en-US" dirty="0" smtClean="0"/>
              <a:t>    because it was obtained from liver</a:t>
            </a:r>
          </a:p>
          <a:p>
            <a:r>
              <a:rPr lang="en-US" dirty="0" smtClean="0"/>
              <a:t>Heparin is a </a:t>
            </a:r>
            <a:r>
              <a:rPr lang="en-US" dirty="0" err="1" smtClean="0"/>
              <a:t>heterogenous</a:t>
            </a:r>
            <a:r>
              <a:rPr lang="en-US" dirty="0" smtClean="0"/>
              <a:t> mixture of sulfated </a:t>
            </a:r>
            <a:r>
              <a:rPr lang="en-US" dirty="0" err="1" smtClean="0">
                <a:solidFill>
                  <a:srgbClr val="C00000"/>
                </a:solidFill>
              </a:rPr>
              <a:t>mucopolysaccharides</a:t>
            </a:r>
            <a:r>
              <a:rPr lang="en-US" dirty="0" smtClean="0"/>
              <a:t> with MW 10,000 to 20,000</a:t>
            </a:r>
          </a:p>
          <a:p>
            <a:r>
              <a:rPr lang="en-US" dirty="0" smtClean="0"/>
              <a:t>It carries strong </a:t>
            </a:r>
            <a:r>
              <a:rPr lang="en-US" dirty="0" smtClean="0">
                <a:solidFill>
                  <a:srgbClr val="C00000"/>
                </a:solidFill>
              </a:rPr>
              <a:t>electronegative </a:t>
            </a:r>
            <a:r>
              <a:rPr lang="en-US" dirty="0" smtClean="0"/>
              <a:t>charges and is the </a:t>
            </a:r>
            <a:r>
              <a:rPr lang="en-US" dirty="0" smtClean="0">
                <a:solidFill>
                  <a:srgbClr val="C00000"/>
                </a:solidFill>
              </a:rPr>
              <a:t>strongest organic acid </a:t>
            </a:r>
            <a:r>
              <a:rPr lang="en-US" dirty="0" smtClean="0"/>
              <a:t>present in the body</a:t>
            </a:r>
          </a:p>
          <a:p>
            <a:r>
              <a:rPr lang="en-US" sz="2300" dirty="0" smtClean="0"/>
              <a:t>Heparin is found in the </a:t>
            </a:r>
            <a:r>
              <a:rPr lang="en-US" sz="2300" dirty="0" err="1" smtClean="0">
                <a:solidFill>
                  <a:srgbClr val="C00000"/>
                </a:solidFill>
              </a:rPr>
              <a:t>secretory</a:t>
            </a:r>
            <a:r>
              <a:rPr lang="en-US" sz="2300" dirty="0" smtClean="0">
                <a:solidFill>
                  <a:srgbClr val="C00000"/>
                </a:solidFill>
              </a:rPr>
              <a:t> granules of mast cells </a:t>
            </a:r>
            <a:r>
              <a:rPr lang="en-US" sz="2300" dirty="0" smtClean="0"/>
              <a:t>richest sources : lung, liver and intestinal mucosa</a:t>
            </a:r>
          </a:p>
          <a:p>
            <a:pPr>
              <a:buNone/>
            </a:pPr>
            <a:r>
              <a:rPr lang="en-US" sz="2300" dirty="0" smtClean="0"/>
              <a:t>Commercially it is produced from ox lung and pig intestinal mucosa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                                                               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98D4A-B662-4A4E-AF0A-D2FEA2577B3B}" type="slidenum">
              <a:rPr lang="en-US" sz="3200"/>
              <a:pPr>
                <a:defRPr/>
              </a:pPr>
              <a:t>15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219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PHARMACOLOGICAL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28760" cy="5562599"/>
          </a:xfrm>
        </p:spPr>
        <p:txBody>
          <a:bodyPr>
            <a:noAutofit/>
          </a:bodyPr>
          <a:lstStyle/>
          <a:p>
            <a:pPr marL="273050" lvl="1" indent="-273050">
              <a:buClr>
                <a:srgbClr val="0BD0D9"/>
              </a:buClr>
              <a:buSzPct val="95000"/>
              <a:buNone/>
              <a:defRPr/>
            </a:pPr>
            <a:r>
              <a:rPr lang="en-US" b="1" dirty="0" smtClean="0"/>
              <a:t>1.ANTICOAGULANT:-</a:t>
            </a:r>
            <a:r>
              <a:rPr lang="en-US" dirty="0" smtClean="0"/>
              <a:t>Heparin is a powerful and instantaneously  </a:t>
            </a:r>
            <a:endParaRPr lang="en-US" dirty="0" smtClean="0"/>
          </a:p>
          <a:p>
            <a:pPr marL="273050" lvl="1" indent="-273050">
              <a:buClr>
                <a:srgbClr val="0BD0D9"/>
              </a:buClr>
              <a:buSzPct val="95000"/>
              <a:buNone/>
              <a:defRPr/>
            </a:pPr>
            <a:r>
              <a:rPr lang="en-US" dirty="0" smtClean="0"/>
              <a:t>acting anticoagulant</a:t>
            </a:r>
            <a:r>
              <a:rPr lang="en-US" dirty="0" smtClean="0"/>
              <a:t>, effective both in vivo and in vitro</a:t>
            </a:r>
          </a:p>
          <a:p>
            <a:pPr marL="273050" lvl="1" indent="-273050">
              <a:buClr>
                <a:srgbClr val="0BD0D9"/>
              </a:buClr>
              <a:buSzPct val="95000"/>
              <a:buNone/>
              <a:defRPr/>
            </a:pPr>
            <a:endParaRPr lang="en-US" dirty="0" smtClean="0"/>
          </a:p>
          <a:p>
            <a:pPr marL="273050" lvl="1" indent="-273050">
              <a:buClr>
                <a:srgbClr val="0BD0D9"/>
              </a:buClr>
              <a:buSzPct val="95000"/>
              <a:buNone/>
              <a:defRPr/>
            </a:pPr>
            <a:r>
              <a:rPr lang="en-US" dirty="0" smtClean="0"/>
              <a:t>2.Heparin produces its anticoagulant effect by activating  plasma </a:t>
            </a:r>
          </a:p>
          <a:p>
            <a:pPr marL="273050" lvl="1" indent="-273050">
              <a:buClr>
                <a:srgbClr val="0BD0D9"/>
              </a:buClr>
              <a:buSzPct val="95000"/>
              <a:buNone/>
              <a:defRPr/>
            </a:pPr>
            <a:r>
              <a:rPr lang="en-US" dirty="0" err="1" smtClean="0"/>
              <a:t>antithrombin</a:t>
            </a:r>
            <a:r>
              <a:rPr lang="en-US" dirty="0" smtClean="0"/>
              <a:t> III(AT III a serine </a:t>
            </a:r>
            <a:r>
              <a:rPr lang="en-US" dirty="0" err="1" smtClean="0"/>
              <a:t>proteinase</a:t>
            </a:r>
            <a:r>
              <a:rPr lang="en-US" dirty="0" smtClean="0"/>
              <a:t> inhibitor)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3.The heparin-AT III complex then binds to clotting  factors of the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intrinsic </a:t>
            </a:r>
            <a:r>
              <a:rPr lang="en-US" sz="2400" dirty="0" smtClean="0"/>
              <a:t>and </a:t>
            </a:r>
            <a:r>
              <a:rPr lang="en-US" sz="2400" dirty="0" smtClean="0"/>
              <a:t>common </a:t>
            </a:r>
            <a:r>
              <a:rPr lang="en-US" sz="2400" dirty="0" smtClean="0"/>
              <a:t>pathways </a:t>
            </a:r>
            <a:r>
              <a:rPr lang="en-US" sz="2400" dirty="0" smtClean="0"/>
              <a:t>and </a:t>
            </a:r>
            <a:r>
              <a:rPr lang="en-US" sz="2400" dirty="0" smtClean="0"/>
              <a:t>inactivates them but not </a:t>
            </a:r>
            <a:r>
              <a:rPr lang="en-US" sz="2400" dirty="0" smtClean="0"/>
              <a:t>factor </a:t>
            </a:r>
            <a:r>
              <a:rPr lang="en-US" sz="2400" dirty="0" err="1" smtClean="0"/>
              <a:t>VIIa</a:t>
            </a:r>
            <a:r>
              <a:rPr lang="en-US" sz="2400" dirty="0" smtClean="0"/>
              <a:t> operative in the extrinsic pathway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4.The anticoagulant action is </a:t>
            </a:r>
            <a:r>
              <a:rPr lang="en-US" sz="2400" dirty="0" smtClean="0"/>
              <a:t>exerted:- by inhibition </a:t>
            </a:r>
            <a:r>
              <a:rPr lang="en-US" sz="2400" dirty="0" smtClean="0"/>
              <a:t>of factor 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Xa</a:t>
            </a:r>
            <a:r>
              <a:rPr lang="en-US" sz="2400" dirty="0" smtClean="0"/>
              <a:t> </a:t>
            </a:r>
            <a:r>
              <a:rPr lang="en-US" sz="2400" dirty="0" smtClean="0"/>
              <a:t>&amp; </a:t>
            </a:r>
            <a:r>
              <a:rPr lang="en-US" sz="2400" dirty="0" smtClean="0"/>
              <a:t>thrombin </a:t>
            </a:r>
            <a:r>
              <a:rPr lang="en-US" sz="2400" dirty="0" smtClean="0"/>
              <a:t>(</a:t>
            </a:r>
            <a:r>
              <a:rPr lang="en-US" sz="2400" dirty="0" err="1" smtClean="0"/>
              <a:t>IIa</a:t>
            </a:r>
            <a:r>
              <a:rPr lang="en-US" sz="2400" dirty="0" smtClean="0"/>
              <a:t>)  mediated conversion of fibrinogen to fibrin</a:t>
            </a:r>
          </a:p>
          <a:p>
            <a:pPr marL="914400" lvl="1" indent="-514350" algn="just"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914400" lvl="1" indent="-5143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                                             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237776-1486-4308-91C2-27738C346BB6}" type="slidenum">
              <a:rPr lang="en-US" sz="3200"/>
              <a:pPr>
                <a:defRPr/>
              </a:pPr>
              <a:t>16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ACTIONS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b="1" dirty="0" smtClean="0"/>
              <a:t>2 ANTIPLATELET:-  </a:t>
            </a:r>
          </a:p>
          <a:p>
            <a:r>
              <a:rPr lang="en-US" dirty="0" smtClean="0"/>
              <a:t>Heparin in higher doses inhibits platelet aggregation and prolongs bleeding time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b="1" dirty="0" smtClean="0"/>
              <a:t>3 LIPAEMIA CLEARING:-</a:t>
            </a:r>
          </a:p>
          <a:p>
            <a:r>
              <a:rPr lang="en-US" dirty="0" smtClean="0"/>
              <a:t>clears turbid post-</a:t>
            </a:r>
            <a:r>
              <a:rPr lang="en-US" dirty="0" err="1" smtClean="0"/>
              <a:t>prandial</a:t>
            </a:r>
            <a:r>
              <a:rPr lang="en-US" dirty="0" smtClean="0"/>
              <a:t> </a:t>
            </a:r>
            <a:r>
              <a:rPr lang="en-US" dirty="0" err="1" smtClean="0"/>
              <a:t>lipaemia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releasing a lipoprotein lipase from the vessel wall and tissues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1CB5F3-AA72-4FF5-9352-F6DC47824FDE}" type="slidenum">
              <a:rPr lang="en-US" sz="3200"/>
              <a:pPr>
                <a:defRPr/>
              </a:pPr>
              <a:t>17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PHARMACOKINETICS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37320" cy="5867399"/>
          </a:xfrm>
        </p:spPr>
        <p:txBody>
          <a:bodyPr/>
          <a:lstStyle/>
          <a:p>
            <a:r>
              <a:rPr lang="en-US" sz="2200" dirty="0" smtClean="0"/>
              <a:t>Heparin is a large, highly ionized molecule-</a:t>
            </a:r>
            <a:r>
              <a:rPr lang="en-US" sz="2200" b="1" i="1" dirty="0" smtClean="0">
                <a:solidFill>
                  <a:srgbClr val="C00000"/>
                </a:solidFill>
              </a:rPr>
              <a:t>not absorbed orally</a:t>
            </a:r>
          </a:p>
          <a:p>
            <a:r>
              <a:rPr lang="en-US" sz="2200" b="1" i="1" dirty="0" smtClean="0">
                <a:solidFill>
                  <a:srgbClr val="C00000"/>
                </a:solidFill>
              </a:rPr>
              <a:t> </a:t>
            </a:r>
            <a:r>
              <a:rPr lang="en-US" sz="2200" b="1" i="1" dirty="0" smtClean="0">
                <a:solidFill>
                  <a:srgbClr val="C00000"/>
                </a:solidFill>
              </a:rPr>
              <a:t>i/v </a:t>
            </a:r>
            <a:r>
              <a:rPr lang="en-US" sz="2200" dirty="0" smtClean="0"/>
              <a:t> </a:t>
            </a:r>
            <a:r>
              <a:rPr lang="en-US" sz="2200" dirty="0" smtClean="0"/>
              <a:t>acts instantaneously, but </a:t>
            </a:r>
            <a:r>
              <a:rPr lang="en-US" sz="2200" dirty="0" smtClean="0"/>
              <a:t>s/c </a:t>
            </a:r>
            <a:r>
              <a:rPr lang="en-US" sz="2200" dirty="0" err="1" smtClean="0"/>
              <a:t>inj</a:t>
            </a:r>
            <a:r>
              <a:rPr lang="en-US" sz="2200" dirty="0" smtClean="0"/>
              <a:t> effect </a:t>
            </a:r>
            <a:r>
              <a:rPr lang="en-US" sz="2200" dirty="0" smtClean="0"/>
              <a:t>develops after  60 min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Heparin does not cross blood-brain barrier or placenta,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 Not secreted in breast milk (safe in pregnancy)</a:t>
            </a:r>
            <a:endParaRPr lang="en-US" sz="2200" dirty="0" smtClean="0"/>
          </a:p>
          <a:p>
            <a:endParaRPr lang="en-US" sz="2200" dirty="0" smtClean="0"/>
          </a:p>
          <a:p>
            <a:pPr>
              <a:buNone/>
            </a:pPr>
            <a:r>
              <a:rPr lang="en-US" sz="2400" dirty="0" smtClean="0"/>
              <a:t>*It </a:t>
            </a:r>
            <a:r>
              <a:rPr lang="en-US" sz="2400" dirty="0" smtClean="0"/>
              <a:t>should not be mixed with penicillin, </a:t>
            </a:r>
            <a:r>
              <a:rPr lang="en-US" sz="2400" dirty="0" err="1" smtClean="0"/>
              <a:t>tetracyclines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 smtClean="0"/>
              <a:t>hydrocortisone or NA in the same syringe or infusion bottle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-</a:t>
            </a:r>
            <a:r>
              <a:rPr lang="en-US" sz="2400" dirty="0" err="1" smtClean="0"/>
              <a:t>Heparinized</a:t>
            </a:r>
            <a:r>
              <a:rPr lang="en-US" sz="2400" dirty="0" smtClean="0"/>
              <a:t> blood is not suitable for blood counts </a:t>
            </a:r>
          </a:p>
          <a:p>
            <a:pPr>
              <a:buNone/>
            </a:pPr>
            <a:r>
              <a:rPr lang="en-US" sz="2400" dirty="0" smtClean="0"/>
              <a:t>(alters the shape of RBCs and WBCs), fragility testing </a:t>
            </a:r>
          </a:p>
          <a:p>
            <a:pPr>
              <a:buNone/>
            </a:pPr>
            <a:r>
              <a:rPr lang="en-US" sz="2400" dirty="0" smtClean="0"/>
              <a:t>and complement fixation tests</a:t>
            </a:r>
          </a:p>
          <a:p>
            <a:endParaRPr lang="en-US" sz="2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71DB8-92A0-49C5-82A5-B32D74F594C7}" type="slidenum">
              <a:rPr lang="en-US" sz="3200"/>
              <a:pPr>
                <a:defRPr/>
              </a:pPr>
              <a:t>18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534400" cy="762000"/>
          </a:xfrm>
        </p:spPr>
        <p:txBody>
          <a:bodyPr/>
          <a:lstStyle/>
          <a:p>
            <a:r>
              <a:rPr lang="en-US" dirty="0" smtClean="0"/>
              <a:t>Dosing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154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smtClean="0"/>
              <a:t> </a:t>
            </a:r>
            <a:r>
              <a:rPr lang="en-US" sz="2400" dirty="0" err="1" smtClean="0"/>
              <a:t>i.v.</a:t>
            </a:r>
            <a:r>
              <a:rPr lang="en-US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bolus 5,000–10,000 U (children 50–100 U/kg), f/b  </a:t>
            </a:r>
          </a:p>
          <a:p>
            <a:pPr>
              <a:buNone/>
            </a:pPr>
            <a:r>
              <a:rPr lang="en-US" sz="2400" dirty="0" smtClean="0"/>
              <a:t>continuous infusion of 750–1000 U/hr. </a:t>
            </a:r>
          </a:p>
          <a:p>
            <a:pPr>
              <a:buFontTx/>
              <a:buChar char="-"/>
            </a:pPr>
            <a:r>
              <a:rPr lang="en-US" sz="2400" dirty="0" smtClean="0"/>
              <a:t>Rate of infusion is controlled by </a:t>
            </a:r>
            <a:r>
              <a:rPr lang="en-US" sz="2400" b="1" dirty="0" err="1" smtClean="0"/>
              <a:t>aPTT</a:t>
            </a:r>
            <a:r>
              <a:rPr lang="en-US" sz="2400" dirty="0" smtClean="0"/>
              <a:t>(activated partial </a:t>
            </a:r>
          </a:p>
          <a:p>
            <a:pPr>
              <a:buNone/>
            </a:pPr>
            <a:r>
              <a:rPr lang="en-US" sz="2400" dirty="0" err="1" smtClean="0"/>
              <a:t>thromboplastin</a:t>
            </a:r>
            <a:r>
              <a:rPr lang="en-US" sz="2400" dirty="0" smtClean="0"/>
              <a:t> time)which is kept at 50–80 sec. or 1.5–2.5 </a:t>
            </a:r>
          </a:p>
          <a:p>
            <a:pPr>
              <a:buNone/>
            </a:pPr>
            <a:r>
              <a:rPr lang="en-US" sz="2400" dirty="0" smtClean="0"/>
              <a:t>times the patient’s pretreatment value</a:t>
            </a:r>
          </a:p>
          <a:p>
            <a:pPr>
              <a:buNone/>
            </a:pPr>
            <a:r>
              <a:rPr lang="en-US" sz="2400" dirty="0" smtClean="0"/>
              <a:t>-If this test is not available, </a:t>
            </a:r>
            <a:r>
              <a:rPr lang="en-US" sz="2400" b="1" dirty="0" smtClean="0"/>
              <a:t>whole blood clotting time </a:t>
            </a:r>
            <a:r>
              <a:rPr lang="en-US" sz="2400" dirty="0" smtClean="0"/>
              <a:t>should </a:t>
            </a:r>
          </a:p>
          <a:p>
            <a:pPr>
              <a:buNone/>
            </a:pPr>
            <a:r>
              <a:rPr lang="en-US" sz="2400" dirty="0" smtClean="0"/>
              <a:t>be measured and kept at ~2 times the normal value</a:t>
            </a:r>
          </a:p>
          <a:p>
            <a:pPr>
              <a:buNone/>
            </a:pPr>
            <a:r>
              <a:rPr lang="en-US" sz="2400" b="1" i="1" dirty="0" smtClean="0"/>
              <a:t>-Low dose (</a:t>
            </a:r>
            <a:r>
              <a:rPr lang="en-US" sz="2400" b="1" i="1" dirty="0" err="1" smtClean="0"/>
              <a:t>s.c</a:t>
            </a:r>
            <a:r>
              <a:rPr lang="en-US" sz="2400" b="1" i="1" dirty="0" smtClean="0"/>
              <a:t>.) regimen :-</a:t>
            </a:r>
            <a:r>
              <a:rPr lang="en-US" sz="2400" i="1" dirty="0" smtClean="0"/>
              <a:t>5000 U is injected </a:t>
            </a:r>
            <a:r>
              <a:rPr lang="en-US" sz="2400" i="1" dirty="0" err="1" smtClean="0"/>
              <a:t>s.c</a:t>
            </a:r>
            <a:r>
              <a:rPr lang="en-US" sz="2400" i="1" dirty="0" smtClean="0"/>
              <a:t>. every </a:t>
            </a:r>
            <a:r>
              <a:rPr lang="en-US" sz="2400" dirty="0" smtClean="0"/>
              <a:t>8–12 </a:t>
            </a:r>
          </a:p>
          <a:p>
            <a:pPr>
              <a:buNone/>
            </a:pPr>
            <a:r>
              <a:rPr lang="en-US" sz="2400" dirty="0" smtClean="0"/>
              <a:t>hours, started before surgery and continued for 7– 10 days or till </a:t>
            </a:r>
          </a:p>
          <a:p>
            <a:pPr>
              <a:buNone/>
            </a:pPr>
            <a:r>
              <a:rPr lang="en-US" sz="2400" dirty="0" smtClean="0"/>
              <a:t>the patient starts moving about (prevents </a:t>
            </a:r>
            <a:r>
              <a:rPr lang="en-US" sz="2400" dirty="0" smtClean="0"/>
              <a:t>postop  </a:t>
            </a:r>
            <a:r>
              <a:rPr lang="en-US" sz="2400" dirty="0" smtClean="0"/>
              <a:t>DVT </a:t>
            </a:r>
          </a:p>
          <a:p>
            <a:pPr>
              <a:buNone/>
            </a:pPr>
            <a:r>
              <a:rPr lang="en-US" sz="2400" dirty="0" smtClean="0"/>
              <a:t>without increasing surgical bleeding. </a:t>
            </a:r>
            <a:r>
              <a:rPr lang="en-US" sz="2400" b="1" dirty="0" smtClean="0"/>
              <a:t>It also does  not prolong </a:t>
            </a:r>
            <a:r>
              <a:rPr lang="en-US" sz="2400" b="1" dirty="0" err="1" smtClean="0"/>
              <a:t>aPTT</a:t>
            </a:r>
            <a:r>
              <a:rPr lang="en-US" sz="2400" b="1" dirty="0" smtClean="0"/>
              <a:t> or clotting time)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Lecture Objectives &amp; Learning Outcomes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General Objective : To understand the </a:t>
            </a:r>
            <a:r>
              <a:rPr lang="en-US" sz="2000" dirty="0" err="1" smtClean="0"/>
              <a:t>Coagulent</a:t>
            </a:r>
            <a:r>
              <a:rPr lang="en-US" sz="2000" dirty="0" smtClean="0"/>
              <a:t> and </a:t>
            </a:r>
            <a:r>
              <a:rPr lang="en-US" sz="2000" dirty="0" err="1" smtClean="0"/>
              <a:t>Anticoagulent</a:t>
            </a:r>
            <a:r>
              <a:rPr lang="en-US" sz="2000" dirty="0" smtClean="0"/>
              <a:t> drugs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Specific Learning Outcomes:</a:t>
            </a:r>
          </a:p>
          <a:p>
            <a:pPr>
              <a:buNone/>
            </a:pPr>
            <a:r>
              <a:rPr lang="en-US" sz="2000" dirty="0" smtClean="0"/>
              <a:t>At the end of the session, the learner should be able to know the following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1. </a:t>
            </a:r>
            <a:r>
              <a:rPr lang="en-US" sz="2000" dirty="0" err="1" smtClean="0"/>
              <a:t>Coagulent</a:t>
            </a:r>
            <a:r>
              <a:rPr lang="en-US" sz="2000" dirty="0" smtClean="0"/>
              <a:t> drugs and their uses</a:t>
            </a:r>
          </a:p>
          <a:p>
            <a:pPr>
              <a:buNone/>
            </a:pPr>
            <a:r>
              <a:rPr lang="en-US" sz="2000" dirty="0" smtClean="0"/>
              <a:t>2.Anti </a:t>
            </a:r>
            <a:r>
              <a:rPr lang="en-US" sz="2000" dirty="0" err="1" smtClean="0"/>
              <a:t>Coagulent</a:t>
            </a:r>
            <a:r>
              <a:rPr lang="en-US" sz="2000" dirty="0" smtClean="0"/>
              <a:t> drugs and their 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354925"/>
          </a:xfrm>
        </p:spPr>
        <p:txBody>
          <a:bodyPr/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</a:rPr>
              <a:t>ADVERSE EFFECTS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200" dirty="0" smtClean="0"/>
              <a:t>Bleeding due to overdose </a:t>
            </a:r>
            <a:br>
              <a:rPr lang="en-US" sz="2200" dirty="0" smtClean="0"/>
            </a:br>
            <a:r>
              <a:rPr lang="en-US" sz="2200" dirty="0" err="1" smtClean="0">
                <a:solidFill>
                  <a:srgbClr val="FF0000"/>
                </a:solidFill>
              </a:rPr>
              <a:t>Haematuria</a:t>
            </a:r>
            <a:r>
              <a:rPr lang="en-US" sz="2200" dirty="0" smtClean="0">
                <a:solidFill>
                  <a:srgbClr val="FF0000"/>
                </a:solidFill>
              </a:rPr>
              <a:t> is generally the first sign!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2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200" dirty="0" smtClean="0"/>
              <a:t>Thrombocytopenia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2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200" dirty="0" smtClean="0"/>
              <a:t>Transient and reversible alopecia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2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200" dirty="0" smtClean="0"/>
              <a:t>Osteoporosis on long-term use of relatively high doses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2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200" dirty="0" smtClean="0"/>
              <a:t>Hypersensitivity reactions are rare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CONTRAINDICATIONS</a:t>
            </a:r>
            <a:endParaRPr lang="en-US" sz="2200" dirty="0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smtClean="0"/>
              <a:t>Bleeding disorders,</a:t>
            </a:r>
            <a:br>
              <a:rPr lang="en-US" sz="2200" dirty="0" smtClean="0"/>
            </a:br>
            <a:r>
              <a:rPr lang="en-US" sz="2200" dirty="0" smtClean="0"/>
              <a:t>Heparin induced thrombocytopenia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smtClean="0"/>
              <a:t>Severe hypertension,</a:t>
            </a:r>
            <a:br>
              <a:rPr lang="en-US" sz="2200" dirty="0" smtClean="0"/>
            </a:br>
            <a:r>
              <a:rPr lang="en-US" sz="2200" dirty="0" smtClean="0"/>
              <a:t>threatened abortion, piles, GI ulcers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err="1" smtClean="0"/>
              <a:t>Subacute</a:t>
            </a:r>
            <a:r>
              <a:rPr lang="en-US" sz="2200" dirty="0" smtClean="0"/>
              <a:t> bacterial endocarditis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smtClean="0"/>
              <a:t>Large malignancies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smtClean="0"/>
              <a:t>Tuberculosis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smtClean="0"/>
              <a:t>Chronic alcoholics, cirrhosis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smtClean="0"/>
              <a:t>Renal failure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200" dirty="0" smtClean="0"/>
              <a:t>Aspirin and other antiplatelet drugs should be used very cautiously during heparin therapy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5A264-EA41-4AD6-BB0B-F7DA9CA0C6E3}" type="slidenum">
              <a:rPr lang="en-US" sz="3200"/>
              <a:pPr>
                <a:defRPr/>
              </a:pPr>
              <a:t>20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Low molecular weight (LMW) heparins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1.Selectively inhibit factor </a:t>
            </a:r>
            <a:r>
              <a:rPr lang="en-US" dirty="0" err="1" smtClean="0"/>
              <a:t>Xa</a:t>
            </a:r>
            <a:r>
              <a:rPr lang="en-US" dirty="0" smtClean="0"/>
              <a:t> with little effect on </a:t>
            </a:r>
            <a:r>
              <a:rPr lang="en-US" dirty="0" err="1" smtClean="0"/>
              <a:t>IIa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2.Smaller effect on </a:t>
            </a:r>
            <a:r>
              <a:rPr lang="en-US" dirty="0" err="1" smtClean="0"/>
              <a:t>aPTT</a:t>
            </a:r>
            <a:r>
              <a:rPr lang="en-US" dirty="0" smtClean="0"/>
              <a:t> and </a:t>
            </a:r>
            <a:r>
              <a:rPr lang="en-US" dirty="0" smtClean="0"/>
              <a:t>clotting</a:t>
            </a:r>
            <a:r>
              <a:rPr lang="en-US" dirty="0"/>
              <a:t> </a:t>
            </a:r>
            <a:r>
              <a:rPr lang="en-US" dirty="0" smtClean="0"/>
              <a:t>time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Lesser antiplatelet action—less interference with</a:t>
            </a:r>
          </a:p>
          <a:p>
            <a:pPr>
              <a:buNone/>
            </a:pPr>
            <a:r>
              <a:rPr lang="en-US" dirty="0" err="1" smtClean="0"/>
              <a:t>Haemostasis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Thrombocytopenia is less frequent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5.They are eliminated primarily by renal excretion; are not to be used in patients with renal failure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990600"/>
          </a:xfrm>
        </p:spPr>
        <p:txBody>
          <a:bodyPr/>
          <a:lstStyle/>
          <a:p>
            <a:r>
              <a:rPr lang="en-US" dirty="0" smtClean="0"/>
              <a:t>Advantages of LMW heparins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799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1.Better </a:t>
            </a:r>
            <a:r>
              <a:rPr lang="en-US" dirty="0" err="1" smtClean="0"/>
              <a:t>s.c</a:t>
            </a:r>
            <a:r>
              <a:rPr lang="en-US" dirty="0" smtClean="0"/>
              <a:t> </a:t>
            </a:r>
            <a:r>
              <a:rPr lang="en-US" dirty="0" smtClean="0"/>
              <a:t>B.A. (70–90%) compared to UFH </a:t>
            </a:r>
            <a:r>
              <a:rPr lang="en-US" dirty="0" smtClean="0"/>
              <a:t>(20–30%)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2.Longer and more consistent </a:t>
            </a:r>
            <a:r>
              <a:rPr lang="en-US" dirty="0" err="1" smtClean="0"/>
              <a:t>monoexponential</a:t>
            </a:r>
            <a:r>
              <a:rPr lang="en-US" dirty="0" smtClean="0"/>
              <a:t> t½: (4–</a:t>
            </a:r>
          </a:p>
          <a:p>
            <a:pPr>
              <a:buNone/>
            </a:pPr>
            <a:r>
              <a:rPr lang="en-US" dirty="0" smtClean="0"/>
              <a:t>6 hours); making possible once daily </a:t>
            </a:r>
            <a:r>
              <a:rPr lang="en-US" dirty="0" err="1" smtClean="0"/>
              <a:t>s.c</a:t>
            </a:r>
            <a:r>
              <a:rPr lang="en-US" dirty="0" smtClean="0"/>
              <a:t>. administration.</a:t>
            </a:r>
          </a:p>
          <a:p>
            <a:pPr>
              <a:buNone/>
            </a:pPr>
            <a:r>
              <a:rPr lang="en-US" dirty="0" smtClean="0"/>
              <a:t>3. Since </a:t>
            </a:r>
            <a:r>
              <a:rPr lang="en-US" dirty="0" err="1" smtClean="0"/>
              <a:t>aPTT</a:t>
            </a:r>
            <a:r>
              <a:rPr lang="en-US" dirty="0" smtClean="0"/>
              <a:t>/clotting times are not prolonged, </a:t>
            </a:r>
          </a:p>
          <a:p>
            <a:pPr>
              <a:buNone/>
            </a:pPr>
            <a:r>
              <a:rPr lang="en-US" dirty="0" smtClean="0"/>
              <a:t>laboratory monitoring is not needed; dose is calculated </a:t>
            </a:r>
          </a:p>
          <a:p>
            <a:pPr>
              <a:buNone/>
            </a:pPr>
            <a:r>
              <a:rPr lang="en-US" dirty="0" smtClean="0"/>
              <a:t>on body weight basis.</a:t>
            </a:r>
          </a:p>
          <a:p>
            <a:pPr>
              <a:buNone/>
            </a:pPr>
            <a:r>
              <a:rPr lang="en-US" dirty="0" smtClean="0"/>
              <a:t>4. Risk of osteoporosis after long term use is much </a:t>
            </a:r>
            <a:r>
              <a:rPr lang="en-US" dirty="0" smtClean="0"/>
              <a:t>less</a:t>
            </a:r>
          </a:p>
          <a:p>
            <a:pPr>
              <a:buNone/>
            </a:pPr>
            <a:r>
              <a:rPr lang="en-US" dirty="0" smtClean="0"/>
              <a:t>*Can </a:t>
            </a:r>
            <a:r>
              <a:rPr lang="en-US" dirty="0"/>
              <a:t>be used in pregnancy</a:t>
            </a:r>
          </a:p>
          <a:p>
            <a:pPr>
              <a:buNone/>
            </a:pPr>
            <a:r>
              <a:rPr lang="en-US" b="1" dirty="0" err="1" smtClean="0"/>
              <a:t>Fondaparinux:</a:t>
            </a:r>
            <a:r>
              <a:rPr lang="en-US" dirty="0" err="1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bioavailability of </a:t>
            </a:r>
            <a:r>
              <a:rPr lang="en-US" dirty="0" err="1" smtClean="0"/>
              <a:t>fondaparinux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injected </a:t>
            </a:r>
            <a:r>
              <a:rPr lang="en-US" dirty="0" err="1" smtClean="0"/>
              <a:t>s.c</a:t>
            </a:r>
            <a:r>
              <a:rPr lang="en-US" dirty="0" smtClean="0"/>
              <a:t>. is 100% and it is longer acting (t½ 17 hours)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1.Prophylaxis of deep vein thrombosis and pulmonary </a:t>
            </a:r>
          </a:p>
          <a:p>
            <a:pPr marL="514350" indent="-514350">
              <a:buNone/>
            </a:pPr>
            <a:r>
              <a:rPr lang="en-US" dirty="0" smtClean="0"/>
              <a:t>embolism in high-risk patients undergoing surgery; </a:t>
            </a:r>
          </a:p>
          <a:p>
            <a:pPr marL="514350" indent="-514350">
              <a:buNone/>
            </a:pPr>
            <a:r>
              <a:rPr lang="en-US" dirty="0" smtClean="0"/>
              <a:t>stroke or other immobilized patients.</a:t>
            </a:r>
          </a:p>
          <a:p>
            <a:pPr>
              <a:buNone/>
            </a:pPr>
            <a:r>
              <a:rPr lang="en-US" dirty="0" smtClean="0"/>
              <a:t>2. Treatment of established deep vein thrombosis.</a:t>
            </a:r>
          </a:p>
          <a:p>
            <a:pPr>
              <a:buNone/>
            </a:pPr>
            <a:r>
              <a:rPr lang="en-US" dirty="0" smtClean="0"/>
              <a:t>3. Unstable angina and MI: they have largely replaced </a:t>
            </a:r>
          </a:p>
          <a:p>
            <a:pPr>
              <a:buNone/>
            </a:pPr>
            <a:r>
              <a:rPr lang="en-US" dirty="0" smtClean="0"/>
              <a:t>continuous infusion of UFH.</a:t>
            </a:r>
          </a:p>
          <a:p>
            <a:pPr>
              <a:buNone/>
            </a:pPr>
            <a:r>
              <a:rPr lang="en-US" dirty="0" smtClean="0"/>
              <a:t>4. To maintain patency of </a:t>
            </a:r>
            <a:r>
              <a:rPr lang="en-US" dirty="0" err="1" smtClean="0"/>
              <a:t>cannulae</a:t>
            </a:r>
            <a:r>
              <a:rPr lang="en-US" dirty="0" smtClean="0"/>
              <a:t> and shunts in </a:t>
            </a:r>
          </a:p>
          <a:p>
            <a:pPr>
              <a:buNone/>
            </a:pPr>
            <a:r>
              <a:rPr lang="en-US" dirty="0" smtClean="0"/>
              <a:t>dialysis patients.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"/>
            <a:ext cx="4191000" cy="6202525"/>
          </a:xfrm>
        </p:spPr>
        <p:txBody>
          <a:bodyPr/>
          <a:lstStyle/>
          <a:p>
            <a:r>
              <a:rPr lang="en-US" dirty="0" err="1" smtClean="0"/>
              <a:t>Hirudin</a:t>
            </a:r>
            <a:r>
              <a:rPr lang="en-US" dirty="0" smtClean="0"/>
              <a:t>:- originally obtained from leeches, now produced </a:t>
            </a:r>
            <a:r>
              <a:rPr lang="en-US" dirty="0" err="1" smtClean="0"/>
              <a:t>recombinantly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-Specific inhibitor for thrombosis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HEPARIN ANTAGONIST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u="sng" dirty="0" smtClean="0"/>
              <a:t> </a:t>
            </a:r>
            <a:r>
              <a:rPr lang="en-US" sz="1800" b="1" u="sng" dirty="0" err="1" smtClean="0">
                <a:solidFill>
                  <a:srgbClr val="C00000"/>
                </a:solidFill>
              </a:rPr>
              <a:t>Protamine</a:t>
            </a:r>
            <a:r>
              <a:rPr lang="en-US" sz="1800" b="1" u="sng" dirty="0" smtClean="0">
                <a:solidFill>
                  <a:srgbClr val="C00000"/>
                </a:solidFill>
              </a:rPr>
              <a:t> sulfate</a:t>
            </a:r>
            <a:endParaRPr lang="en-US" dirty="0" smtClean="0"/>
          </a:p>
          <a:p>
            <a:r>
              <a:rPr lang="en-US" dirty="0" smtClean="0"/>
              <a:t>It is a strongly basic, LMW protein obtained from the sperm of certain fish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Given </a:t>
            </a:r>
            <a:r>
              <a:rPr lang="en-US" dirty="0" err="1" smtClean="0"/>
              <a:t>i</a:t>
            </a:r>
            <a:r>
              <a:rPr lang="en-US" dirty="0" smtClean="0"/>
              <a:t>/v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err="1" smtClean="0"/>
              <a:t>neutralises</a:t>
            </a:r>
            <a:r>
              <a:rPr lang="en-US" dirty="0" smtClean="0"/>
              <a:t> heparin w/w i.e. 1 mg </a:t>
            </a:r>
            <a:r>
              <a:rPr lang="en-US" dirty="0" err="1" smtClean="0"/>
              <a:t>neutralises</a:t>
            </a:r>
            <a:r>
              <a:rPr lang="en-US" dirty="0" smtClean="0"/>
              <a:t> 80-100 U of heparin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Used in: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Severe bleeding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Heparin action needs to be terminated rapidly</a:t>
            </a:r>
            <a:br>
              <a:rPr lang="en-US" dirty="0" smtClean="0"/>
            </a:br>
            <a:r>
              <a:rPr lang="en-US" dirty="0" err="1" smtClean="0"/>
              <a:t>eg</a:t>
            </a:r>
            <a:r>
              <a:rPr lang="en-US" dirty="0" smtClean="0"/>
              <a:t>: after cardiac or vascular surgery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ORAL ANTICOAGULANTS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0" y="990601"/>
            <a:ext cx="8686800" cy="5334000"/>
          </a:xfrm>
        </p:spPr>
        <p:txBody>
          <a:bodyPr/>
          <a:lstStyle/>
          <a:p>
            <a:r>
              <a:rPr lang="en-US" sz="2200" dirty="0" smtClean="0"/>
              <a:t>Act by interfering with synthesis of vitamin K dependent clotting </a:t>
            </a:r>
          </a:p>
          <a:p>
            <a:pPr>
              <a:buNone/>
            </a:pPr>
            <a:r>
              <a:rPr lang="en-US" sz="2200" dirty="0" smtClean="0"/>
              <a:t>factors in liver </a:t>
            </a:r>
            <a:r>
              <a:rPr lang="en-US" sz="2200" dirty="0"/>
              <a:t> </a:t>
            </a:r>
            <a:r>
              <a:rPr lang="en-US" sz="2200" dirty="0" smtClean="0"/>
              <a:t>&amp; </a:t>
            </a:r>
            <a:r>
              <a:rPr lang="en-US" sz="2200" dirty="0" smtClean="0"/>
              <a:t>regeneration </a:t>
            </a:r>
            <a:r>
              <a:rPr lang="en-US" sz="2200" dirty="0" smtClean="0"/>
              <a:t>of active form of </a:t>
            </a:r>
            <a:r>
              <a:rPr lang="en-US" sz="2200" dirty="0" err="1" smtClean="0"/>
              <a:t>vit</a:t>
            </a:r>
            <a:r>
              <a:rPr lang="en-US" sz="2200" dirty="0" smtClean="0"/>
              <a:t> K</a:t>
            </a:r>
          </a:p>
          <a:p>
            <a:endParaRPr lang="en-US" sz="2200" dirty="0" smtClean="0"/>
          </a:p>
          <a:p>
            <a:r>
              <a:rPr lang="en-US" sz="2200" dirty="0" smtClean="0"/>
              <a:t>Indicated in pt’s at risk of abnormal blood clotting/thrombosis</a:t>
            </a:r>
          </a:p>
          <a:p>
            <a:endParaRPr lang="en-US" sz="2200" dirty="0" smtClean="0"/>
          </a:p>
          <a:p>
            <a:r>
              <a:rPr lang="en-US" sz="2200" dirty="0" smtClean="0"/>
              <a:t>Abnormal blood clotting can occur in arteries, veins or heart</a:t>
            </a:r>
          </a:p>
          <a:p>
            <a:endParaRPr lang="en-US" sz="2200" dirty="0" smtClean="0"/>
          </a:p>
          <a:p>
            <a:r>
              <a:rPr lang="en-US" sz="2200" dirty="0" smtClean="0"/>
              <a:t>Clotting 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B</a:t>
            </a:r>
            <a:r>
              <a:rPr lang="en-US" sz="2200" dirty="0" smtClean="0"/>
              <a:t>rain </a:t>
            </a:r>
            <a:r>
              <a:rPr lang="en-US" sz="2200" dirty="0" smtClean="0"/>
              <a:t>vessels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smtClean="0"/>
              <a:t> </a:t>
            </a:r>
            <a:r>
              <a:rPr lang="en-US" sz="2200" dirty="0" smtClean="0"/>
              <a:t>stroke </a:t>
            </a:r>
            <a:r>
              <a:rPr lang="en-US" sz="2200" dirty="0"/>
              <a:t>;</a:t>
            </a:r>
            <a:r>
              <a:rPr lang="en-US" sz="2200" dirty="0" smtClean="0"/>
              <a:t> </a:t>
            </a:r>
            <a:r>
              <a:rPr lang="en-US" sz="2200" dirty="0" smtClean="0"/>
              <a:t>heart vessels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smtClean="0"/>
              <a:t> </a:t>
            </a:r>
            <a:r>
              <a:rPr lang="en-US" sz="2200" dirty="0" smtClean="0"/>
              <a:t>cardiac arrest</a:t>
            </a:r>
            <a:r>
              <a:rPr lang="en-US" sz="2200" dirty="0"/>
              <a:t> </a:t>
            </a:r>
            <a:r>
              <a:rPr lang="en-US" sz="2200" dirty="0" smtClean="0"/>
              <a:t>&amp;</a:t>
            </a:r>
            <a:r>
              <a:rPr lang="en-US" sz="2400" dirty="0" smtClean="0"/>
              <a:t> </a:t>
            </a:r>
            <a:r>
              <a:rPr lang="en-US" sz="2400" dirty="0" smtClean="0"/>
              <a:t>limb vessels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 smtClean="0"/>
              <a:t>gangrene</a:t>
            </a:r>
          </a:p>
          <a:p>
            <a:endParaRPr lang="en-US" sz="2400" dirty="0" smtClean="0"/>
          </a:p>
          <a:p>
            <a:r>
              <a:rPr lang="en-US" sz="2400" dirty="0" smtClean="0"/>
              <a:t>Clots can dislodge and go to the lungs, known as pulmonary embolism</a:t>
            </a:r>
          </a:p>
          <a:p>
            <a:endParaRPr lang="en-US" sz="2200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A6296-9771-4224-B42C-C74CE48F9A63}" type="slidenum">
              <a:rPr lang="en-US" sz="3200"/>
              <a:pPr>
                <a:defRPr/>
              </a:pPr>
              <a:t>25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1219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WARFARIN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499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smtClean="0"/>
              <a:t>A </a:t>
            </a:r>
            <a:r>
              <a:rPr lang="en-US" sz="2400" dirty="0" smtClean="0"/>
              <a:t>synthetic derivative of </a:t>
            </a:r>
            <a:r>
              <a:rPr lang="en-US" sz="2400" dirty="0" err="1" smtClean="0"/>
              <a:t>coumarin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/>
              <a:t> </a:t>
            </a:r>
            <a:r>
              <a:rPr lang="en-US" sz="2400" dirty="0" smtClean="0"/>
              <a:t>chemical found naturally in many plants, like, woodruff (</a:t>
            </a:r>
            <a:r>
              <a:rPr lang="en-US" sz="2400" i="1" dirty="0" err="1" smtClean="0"/>
              <a:t>Galium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odoratum</a:t>
            </a:r>
            <a:r>
              <a:rPr lang="en-US" sz="2400" dirty="0" smtClean="0"/>
              <a:t>, </a:t>
            </a:r>
            <a:r>
              <a:rPr lang="en-US" sz="2400" dirty="0" err="1" smtClean="0"/>
              <a:t>Rubiaceae</a:t>
            </a:r>
            <a:r>
              <a:rPr lang="en-US" sz="2400" dirty="0" smtClean="0"/>
              <a:t>), and at lower levels in licorice, lavender, species</a:t>
            </a:r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en-US" sz="2400" dirty="0" smtClean="0"/>
              <a:t>Most </a:t>
            </a:r>
            <a:r>
              <a:rPr lang="en-US" sz="2400" dirty="0" smtClean="0"/>
              <a:t>common oral anticoagulant used for long-term therapy</a:t>
            </a:r>
          </a:p>
          <a:p>
            <a:endParaRPr lang="en-US" sz="2400" dirty="0" smtClean="0"/>
          </a:p>
          <a:p>
            <a:r>
              <a:rPr lang="en-US" sz="2400" dirty="0" smtClean="0"/>
              <a:t>Inhibits </a:t>
            </a:r>
            <a:r>
              <a:rPr lang="en-US" sz="2400" dirty="0"/>
              <a:t>the synthesis of vitamin K-dependent </a:t>
            </a:r>
            <a:r>
              <a:rPr lang="en-US" sz="2400" dirty="0" smtClean="0"/>
              <a:t> biologically </a:t>
            </a:r>
            <a:r>
              <a:rPr lang="en-US" sz="2400" dirty="0"/>
              <a:t>active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forms </a:t>
            </a:r>
            <a:r>
              <a:rPr lang="en-US" sz="2400" dirty="0"/>
              <a:t>of the calcium-dependent clotting factors </a:t>
            </a:r>
            <a:r>
              <a:rPr lang="en-US" sz="2400" dirty="0" smtClean="0"/>
              <a:t> </a:t>
            </a:r>
            <a:r>
              <a:rPr lang="en-US" sz="2400" dirty="0" err="1" smtClean="0"/>
              <a:t>i.e</a:t>
            </a:r>
            <a:r>
              <a:rPr lang="en-US" sz="2400" dirty="0" smtClean="0"/>
              <a:t> </a:t>
            </a:r>
            <a:r>
              <a:rPr lang="en-US" sz="2400" dirty="0"/>
              <a:t>of II, VII, IX and X, as well as the regulatory factors protein C </a:t>
            </a:r>
          </a:p>
          <a:p>
            <a:endParaRPr lang="en-US" sz="2400" dirty="0"/>
          </a:p>
          <a:p>
            <a:r>
              <a:rPr lang="en-US" sz="2400" dirty="0"/>
              <a:t>They apparently behave as competitive antagonists of</a:t>
            </a:r>
          </a:p>
          <a:p>
            <a:pPr>
              <a:buNone/>
            </a:pPr>
            <a:r>
              <a:rPr lang="en-US" sz="2400" dirty="0" err="1"/>
              <a:t>vit</a:t>
            </a:r>
            <a:r>
              <a:rPr lang="en-US" sz="2400" dirty="0"/>
              <a:t> K and lower the plasma levels of functional clotting </a:t>
            </a:r>
          </a:p>
          <a:p>
            <a:pPr>
              <a:buNone/>
            </a:pPr>
            <a:r>
              <a:rPr lang="en-US" sz="2400" dirty="0"/>
              <a:t>factors in a dose-dependent manner</a:t>
            </a:r>
          </a:p>
          <a:p>
            <a:pPr>
              <a:buNone/>
            </a:pPr>
            <a:r>
              <a:rPr lang="en-US" sz="2400" dirty="0"/>
              <a:t>-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762000" cy="365125"/>
          </a:xfrm>
        </p:spPr>
        <p:txBody>
          <a:bodyPr/>
          <a:lstStyle/>
          <a:p>
            <a:pPr>
              <a:defRPr/>
            </a:pPr>
            <a:fld id="{C5B77DC3-8E98-48BB-9375-E62C14490864}" type="slidenum">
              <a:rPr lang="en-US" sz="3200"/>
              <a:pPr>
                <a:defRPr/>
              </a:pPr>
              <a:t>26</a:t>
            </a:fld>
            <a:endParaRPr lang="en-US" sz="3200" dirty="0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2286000" y="296703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MECHANISM OF ACTION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4AB29-4767-4622-8737-93BE45529517}" type="slidenum">
              <a:rPr lang="en-US" sz="3200"/>
              <a:pPr>
                <a:defRPr/>
              </a:pPr>
              <a:t>27</a:t>
            </a:fld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0500"/>
            <a:ext cx="84963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9067800" cy="6248401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-They inhibit the enzyme </a:t>
            </a:r>
            <a:r>
              <a:rPr lang="en-US" sz="2400" dirty="0" err="1" smtClean="0"/>
              <a:t>vit</a:t>
            </a:r>
            <a:r>
              <a:rPr lang="en-US" sz="2400" dirty="0" smtClean="0"/>
              <a:t> K epoxide reductase </a:t>
            </a:r>
            <a:r>
              <a:rPr lang="en-US" sz="2400" dirty="0" smtClean="0"/>
              <a:t> (</a:t>
            </a:r>
            <a:r>
              <a:rPr lang="en-US" sz="2400" dirty="0" smtClean="0"/>
              <a:t>VKOR) and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interfere </a:t>
            </a:r>
            <a:r>
              <a:rPr lang="en-US" sz="2400" dirty="0" smtClean="0"/>
              <a:t>with regeneration of the active </a:t>
            </a:r>
            <a:r>
              <a:rPr lang="en-US" sz="2400" dirty="0" smtClean="0"/>
              <a:t> form </a:t>
            </a:r>
            <a:r>
              <a:rPr lang="en-US" sz="2400" dirty="0" smtClean="0"/>
              <a:t>of </a:t>
            </a:r>
            <a:r>
              <a:rPr lang="en-US" sz="2400" dirty="0" err="1" smtClean="0"/>
              <a:t>vit</a:t>
            </a:r>
            <a:r>
              <a:rPr lang="en-US" sz="2400" dirty="0" smtClean="0"/>
              <a:t> K (cofactor for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</a:t>
            </a:r>
            <a:r>
              <a:rPr lang="en-US" sz="2400" dirty="0" smtClean="0"/>
              <a:t>enzyme γ-</a:t>
            </a:r>
            <a:r>
              <a:rPr lang="en-US" sz="2400" dirty="0" err="1" smtClean="0"/>
              <a:t>glutamyl</a:t>
            </a:r>
            <a:r>
              <a:rPr lang="en-US" sz="2400" dirty="0" smtClean="0"/>
              <a:t> </a:t>
            </a:r>
            <a:r>
              <a:rPr lang="en-US" sz="2400" dirty="0" smtClean="0"/>
              <a:t> Carboxylase</a:t>
            </a:r>
            <a:r>
              <a:rPr lang="en-US" sz="2400" dirty="0" smtClean="0"/>
              <a:t>)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carries out the final step of γ </a:t>
            </a:r>
          </a:p>
          <a:p>
            <a:pPr>
              <a:buNone/>
            </a:pPr>
            <a:r>
              <a:rPr lang="en-US" sz="2400" dirty="0" err="1" smtClean="0"/>
              <a:t>carboxylating</a:t>
            </a:r>
            <a:r>
              <a:rPr lang="en-US" sz="2400" dirty="0" smtClean="0"/>
              <a:t> glutamate residues of </a:t>
            </a:r>
            <a:r>
              <a:rPr lang="en-US" sz="2400" dirty="0" err="1" smtClean="0"/>
              <a:t>prothrombin</a:t>
            </a:r>
            <a:r>
              <a:rPr lang="en-US" sz="2400" dirty="0" smtClean="0"/>
              <a:t> </a:t>
            </a:r>
            <a:r>
              <a:rPr lang="en-US" sz="2400" dirty="0" smtClean="0"/>
              <a:t>&amp; </a:t>
            </a:r>
            <a:r>
              <a:rPr lang="en-US" sz="2400" dirty="0" smtClean="0"/>
              <a:t>factors VII, IX and X</a:t>
            </a:r>
          </a:p>
          <a:p>
            <a:pPr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-This </a:t>
            </a:r>
            <a:r>
              <a:rPr lang="en-US" sz="2400" dirty="0" smtClean="0"/>
              <a:t>carboxylation is essential for the ability of </a:t>
            </a:r>
            <a:r>
              <a:rPr lang="en-US" sz="2400" dirty="0" err="1" smtClean="0"/>
              <a:t>theclotting</a:t>
            </a:r>
            <a:r>
              <a:rPr lang="en-US" sz="2400" dirty="0" smtClean="0"/>
              <a:t> </a:t>
            </a:r>
            <a:r>
              <a:rPr lang="en-US" sz="2400" dirty="0" smtClean="0"/>
              <a:t>factors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to </a:t>
            </a:r>
            <a:r>
              <a:rPr lang="en-US" sz="2400" dirty="0" smtClean="0"/>
              <a:t>bind Ca2+ and to get </a:t>
            </a:r>
            <a:r>
              <a:rPr lang="en-US" sz="2400" dirty="0" err="1" smtClean="0"/>
              <a:t>boundto</a:t>
            </a:r>
            <a:r>
              <a:rPr lang="en-US" sz="2400" dirty="0" smtClean="0"/>
              <a:t> </a:t>
            </a:r>
            <a:r>
              <a:rPr lang="en-US" sz="2400" dirty="0" smtClean="0"/>
              <a:t>phospholipid surfaces, necessary for the coagulation sequence to </a:t>
            </a:r>
            <a:r>
              <a:rPr lang="en-US" sz="2400" dirty="0" smtClean="0"/>
              <a:t>proceed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Therapeutic effect occurs when synthesis </a:t>
            </a:r>
            <a:r>
              <a:rPr lang="en-US" sz="2400" dirty="0" smtClean="0"/>
              <a:t>of clotting </a:t>
            </a:r>
            <a:r>
              <a:rPr lang="en-US" sz="2400" dirty="0"/>
              <a:t>factors is reduced by 40–50</a:t>
            </a:r>
            <a:r>
              <a:rPr lang="en-US" sz="2400" dirty="0" smtClean="0"/>
              <a:t>%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354925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ADVERSE </a:t>
            </a:r>
            <a:r>
              <a:rPr lang="en-US" sz="2800" b="1" dirty="0" smtClean="0">
                <a:solidFill>
                  <a:srgbClr val="C00000"/>
                </a:solidFill>
              </a:rPr>
              <a:t>EFFECTS</a:t>
            </a:r>
          </a:p>
          <a:p>
            <a:pPr marL="0" indent="0">
              <a:buNone/>
            </a:pPr>
            <a:r>
              <a:rPr lang="en-US" sz="2800" dirty="0" smtClean="0"/>
              <a:t>Hemorrhage</a:t>
            </a:r>
            <a:r>
              <a:rPr lang="en-US" sz="2800" dirty="0" smtClean="0"/>
              <a:t>:- Bleeding is more likely if therapy</a:t>
            </a:r>
          </a:p>
          <a:p>
            <a:pPr>
              <a:buNone/>
            </a:pPr>
            <a:r>
              <a:rPr lang="en-US" sz="2800" dirty="0" smtClean="0"/>
              <a:t>is not properly monitored,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or </a:t>
            </a:r>
            <a:r>
              <a:rPr lang="en-US" sz="2800" dirty="0" smtClean="0"/>
              <a:t>when INR exceeds</a:t>
            </a:r>
          </a:p>
          <a:p>
            <a:pPr>
              <a:buNone/>
            </a:pPr>
            <a:r>
              <a:rPr lang="en-US" sz="2800" dirty="0" smtClean="0"/>
              <a:t>4, or </a:t>
            </a:r>
            <a:r>
              <a:rPr lang="en-US" sz="2800" dirty="0" smtClean="0"/>
              <a:t>interacting</a:t>
            </a:r>
          </a:p>
          <a:p>
            <a:pPr>
              <a:buNone/>
            </a:pPr>
            <a:r>
              <a:rPr lang="en-US" sz="2800" dirty="0" smtClean="0"/>
              <a:t>drugs/contraindications are</a:t>
            </a:r>
          </a:p>
          <a:p>
            <a:pPr>
              <a:buNone/>
            </a:pPr>
            <a:r>
              <a:rPr lang="en-US" sz="2800" dirty="0" smtClean="0"/>
              <a:t>present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err="1" smtClean="0"/>
              <a:t>Warfarin</a:t>
            </a:r>
            <a:r>
              <a:rPr lang="en-US" sz="2800" dirty="0" smtClean="0"/>
              <a:t> necrosis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Osteoporosis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Purple toe syndrome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038600" cy="6354925"/>
          </a:xfrm>
        </p:spPr>
        <p:txBody>
          <a:bodyPr/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Toxicity</a:t>
            </a:r>
            <a:endParaRPr lang="en-US" sz="2800" b="1" u="sng" dirty="0" smtClean="0">
              <a:solidFill>
                <a:srgbClr val="C0000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u="sng" dirty="0" smtClean="0">
                <a:solidFill>
                  <a:srgbClr val="C00000"/>
                </a:solidFill>
              </a:rPr>
              <a:t>TREATMENT</a:t>
            </a:r>
            <a:r>
              <a:rPr lang="en-US" sz="2800" dirty="0" smtClean="0">
                <a:solidFill>
                  <a:srgbClr val="C00000"/>
                </a:solidFill>
              </a:rPr>
              <a:t>:  </a:t>
            </a:r>
            <a:r>
              <a:rPr lang="en-US" sz="2800" dirty="0" smtClean="0"/>
              <a:t>give fresh blood transfusion, supplies clotting factors &amp; replenishes lost blood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Give </a:t>
            </a:r>
            <a:r>
              <a:rPr lang="en-US" sz="2800" dirty="0" err="1" smtClean="0"/>
              <a:t>vit</a:t>
            </a:r>
            <a:r>
              <a:rPr lang="en-US" sz="2800" dirty="0" smtClean="0"/>
              <a:t> </a:t>
            </a:r>
            <a:r>
              <a:rPr lang="en-US" sz="2800" dirty="0" smtClean="0"/>
              <a:t>K1-specific </a:t>
            </a:r>
            <a:r>
              <a:rPr lang="en-US" sz="2800" dirty="0" smtClean="0"/>
              <a:t>antidote but it takes 6-24 hours for clotting factors to be </a:t>
            </a:r>
            <a:r>
              <a:rPr lang="en-US" sz="2800" dirty="0" err="1" smtClean="0"/>
              <a:t>resynthesised</a:t>
            </a:r>
            <a:r>
              <a:rPr lang="en-US" sz="2800" dirty="0" smtClean="0"/>
              <a:t> &amp; released in blood after </a:t>
            </a:r>
            <a:r>
              <a:rPr lang="en-US" sz="2800" dirty="0" err="1" smtClean="0"/>
              <a:t>vit</a:t>
            </a:r>
            <a:r>
              <a:rPr lang="en-US" sz="2800" dirty="0" smtClean="0"/>
              <a:t> K administration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COAGULATION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smtClean="0"/>
              <a:t>Coagulation</a:t>
            </a:r>
            <a:r>
              <a:rPr lang="en-US" sz="2200" dirty="0" smtClean="0"/>
              <a:t> is a complex process by which blood forms clots.</a:t>
            </a:r>
            <a:br>
              <a:rPr lang="en-US" sz="2200" dirty="0" smtClean="0"/>
            </a:br>
            <a:r>
              <a:rPr lang="en-US" sz="2200" dirty="0" smtClean="0"/>
              <a:t> It is an important part of </a:t>
            </a:r>
            <a:r>
              <a:rPr lang="en-US" sz="2200" b="1" i="1" dirty="0" smtClean="0">
                <a:solidFill>
                  <a:srgbClr val="C00000"/>
                </a:solidFill>
              </a:rPr>
              <a:t>hemostasis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wherein a damaged blood vessel wall is covered by a platelet and fibrin-containing clot to stop bleeding and begin repair of the damaged vessel </a:t>
            </a:r>
          </a:p>
          <a:p>
            <a:endParaRPr lang="en-US" sz="2200" dirty="0" smtClean="0"/>
          </a:p>
          <a:p>
            <a:r>
              <a:rPr lang="en-US" sz="2200" dirty="0" smtClean="0"/>
              <a:t>Disorders of coagulation can lead to:</a:t>
            </a:r>
          </a:p>
          <a:p>
            <a:pPr lvl="1"/>
            <a:r>
              <a:rPr lang="en-US" sz="2000" dirty="0" smtClean="0"/>
              <a:t> an increased risk of bleeding (hemorrhage)</a:t>
            </a:r>
          </a:p>
          <a:p>
            <a:pPr lvl="1"/>
            <a:r>
              <a:rPr lang="en-US" sz="2000" dirty="0" smtClean="0"/>
              <a:t>or clotting (thrombosis)    </a:t>
            </a:r>
            <a:r>
              <a:rPr lang="en-US" dirty="0" smtClean="0"/>
              <a:t>                                                       </a:t>
            </a:r>
          </a:p>
          <a:p>
            <a:pPr>
              <a:buFont typeface="Wingdings 2" pitchFamily="18" charset="2"/>
              <a:buNone/>
            </a:pPr>
            <a:r>
              <a:rPr lang="en-US" sz="3800" dirty="0" smtClean="0"/>
              <a:t>                                                                 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CF9FA-3437-40C3-A959-DC507250B951}" type="slidenum">
              <a:rPr lang="en-US" sz="3200"/>
              <a:pPr>
                <a:defRPr/>
              </a:pPr>
              <a:t>3</a:t>
            </a:fld>
            <a:endParaRPr lang="en-US" sz="3200" dirty="0"/>
          </a:p>
        </p:txBody>
      </p:sp>
      <p:pic>
        <p:nvPicPr>
          <p:cNvPr id="1026" name="Picture 2" descr="C:\Users\Piyush\Documents\Documents\Raj department\Raj department\Nursing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0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" y="0"/>
            <a:ext cx="8610600" cy="1219200"/>
          </a:xfrm>
        </p:spPr>
        <p:txBody>
          <a:bodyPr/>
          <a:lstStyle/>
          <a:p>
            <a:r>
              <a:rPr lang="en-US" sz="2400" b="1" i="1" dirty="0"/>
              <a:t/>
            </a:r>
            <a:br>
              <a:rPr lang="en-US" sz="2400" b="1" i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934200"/>
          </a:xfrm>
        </p:spPr>
        <p:txBody>
          <a:bodyPr/>
          <a:lstStyle/>
          <a:p>
            <a:pPr>
              <a:buNone/>
            </a:pPr>
            <a:r>
              <a:rPr lang="en-US" sz="2400" b="1" i="1" dirty="0"/>
              <a:t>Factors decreasing effect of oral anticoagulants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smtClean="0"/>
              <a:t>Pregnancy: plasma level of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clotting </a:t>
            </a:r>
            <a:r>
              <a:rPr lang="en-US" sz="2400" dirty="0" smtClean="0"/>
              <a:t>factors </a:t>
            </a:r>
            <a:r>
              <a:rPr lang="en-US" sz="2400" dirty="0" smtClean="0"/>
              <a:t>is higher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• </a:t>
            </a:r>
            <a:r>
              <a:rPr lang="en-US" sz="2400" dirty="0" err="1" smtClean="0"/>
              <a:t>Nephrotic</a:t>
            </a:r>
            <a:r>
              <a:rPr lang="en-US" sz="2400" dirty="0" smtClean="0"/>
              <a:t> syndrome: drug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bound </a:t>
            </a:r>
            <a:r>
              <a:rPr lang="en-US" sz="2400" dirty="0" smtClean="0"/>
              <a:t>to </a:t>
            </a:r>
            <a:r>
              <a:rPr lang="en-US" sz="2400" dirty="0" smtClean="0"/>
              <a:t>plasma protein </a:t>
            </a:r>
            <a:r>
              <a:rPr lang="en-US" sz="2400" dirty="0" smtClean="0"/>
              <a:t>is lost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in urine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Genetic warfarin resistance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affinity of warfarin   </a:t>
            </a:r>
            <a:r>
              <a:rPr lang="en-US" sz="2400" dirty="0" smtClean="0"/>
              <a:t>to bind</a:t>
            </a:r>
          </a:p>
          <a:p>
            <a:pPr>
              <a:buNone/>
            </a:pPr>
            <a:r>
              <a:rPr lang="en-US" sz="2400" dirty="0" smtClean="0"/>
              <a:t>to the reductase (VKOR)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enzyme is low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Dose of oral anticoagulant is 4–5 times higher.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/>
              <a:t>Factors enhancing effect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-Debility</a:t>
            </a:r>
            <a:r>
              <a:rPr lang="en-US" sz="2400" dirty="0"/>
              <a:t>, malnutrition, </a:t>
            </a:r>
            <a:r>
              <a:rPr lang="en-US" sz="2400" dirty="0" err="1"/>
              <a:t>malabsorption</a:t>
            </a:r>
            <a:r>
              <a:rPr lang="en-US" sz="2400" dirty="0"/>
              <a:t> </a:t>
            </a:r>
            <a:r>
              <a:rPr lang="en-US" sz="2400" dirty="0"/>
              <a:t>,</a:t>
            </a:r>
            <a:r>
              <a:rPr lang="en-US" sz="2400" dirty="0" smtClean="0"/>
              <a:t>prolonged </a:t>
            </a:r>
            <a:r>
              <a:rPr lang="en-US" sz="2400" dirty="0"/>
              <a:t>antibiotic therapy: the supply of </a:t>
            </a:r>
            <a:r>
              <a:rPr lang="en-US" sz="2400" dirty="0" err="1" smtClean="0"/>
              <a:t>vit</a:t>
            </a:r>
            <a:r>
              <a:rPr lang="en-US" sz="2400" dirty="0"/>
              <a:t> </a:t>
            </a:r>
            <a:r>
              <a:rPr lang="en-US" sz="2400" dirty="0" smtClean="0"/>
              <a:t>K </a:t>
            </a:r>
            <a:r>
              <a:rPr lang="en-US" sz="2400" dirty="0"/>
              <a:t>to liver is reduced in these conditions.</a:t>
            </a:r>
          </a:p>
          <a:p>
            <a:pPr marL="0" indent="0">
              <a:buNone/>
            </a:pPr>
            <a:r>
              <a:rPr lang="en-US" sz="2400" dirty="0"/>
              <a:t>• Liver disease, chronic alcoholism: </a:t>
            </a:r>
            <a:r>
              <a:rPr lang="en-US" sz="2400" dirty="0" smtClean="0"/>
              <a:t>synthesis of </a:t>
            </a:r>
            <a:r>
              <a:rPr lang="en-US" sz="2400" dirty="0"/>
              <a:t>clotting factors may be deficient.</a:t>
            </a:r>
          </a:p>
          <a:p>
            <a:pPr marL="0" indent="0">
              <a:buNone/>
            </a:pPr>
            <a:r>
              <a:rPr lang="en-US" sz="2400" dirty="0"/>
              <a:t>• Hyperthyroidism: the clotting factors </a:t>
            </a:r>
            <a:r>
              <a:rPr lang="en-US" sz="2400" dirty="0" smtClean="0"/>
              <a:t>are degraded </a:t>
            </a:r>
            <a:r>
              <a:rPr lang="en-US" sz="2400" dirty="0"/>
              <a:t>faster.</a:t>
            </a:r>
          </a:p>
          <a:p>
            <a:pPr marL="0" indent="0">
              <a:buNone/>
            </a:pPr>
            <a:r>
              <a:rPr lang="en-US" sz="2400" dirty="0"/>
              <a:t>• Newborns: have low levels of </a:t>
            </a:r>
            <a:r>
              <a:rPr lang="en-US" sz="2400" dirty="0" err="1"/>
              <a:t>vit</a:t>
            </a:r>
            <a:r>
              <a:rPr lang="en-US" sz="2400" dirty="0"/>
              <a:t> K and </a:t>
            </a:r>
            <a:r>
              <a:rPr lang="en-US" sz="2400" dirty="0" smtClean="0"/>
              <a:t>clotting factors </a:t>
            </a:r>
            <a:r>
              <a:rPr lang="en-US" sz="2400" dirty="0"/>
              <a:t>(there should be no need of these </a:t>
            </a:r>
            <a:r>
              <a:rPr lang="en-US" sz="2400" dirty="0" smtClean="0"/>
              <a:t>drugs in </a:t>
            </a:r>
            <a:r>
              <a:rPr lang="en-US" sz="2400" dirty="0"/>
              <a:t>neonates anyway).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contraindications to heparin</a:t>
            </a:r>
          </a:p>
          <a:p>
            <a:pPr>
              <a:buNone/>
            </a:pPr>
            <a:r>
              <a:rPr lang="en-US" b="1" dirty="0" smtClean="0"/>
              <a:t>Pregnancy:- </a:t>
            </a:r>
          </a:p>
          <a:p>
            <a:pPr>
              <a:buNone/>
            </a:pPr>
            <a:r>
              <a:rPr lang="en-US" dirty="0" smtClean="0"/>
              <a:t>Early pregnancy increases birth defects, especially </a:t>
            </a:r>
          </a:p>
          <a:p>
            <a:pPr>
              <a:buNone/>
            </a:pPr>
            <a:r>
              <a:rPr lang="en-US" dirty="0" smtClean="0"/>
              <a:t>Skeletal abnormalities</a:t>
            </a:r>
          </a:p>
          <a:p>
            <a:pPr>
              <a:buNone/>
            </a:pPr>
            <a:r>
              <a:rPr lang="en-US" b="1" i="1" dirty="0" err="1" smtClean="0"/>
              <a:t>Foetal</a:t>
            </a:r>
            <a:r>
              <a:rPr lang="en-US" b="1" i="1" dirty="0" smtClean="0"/>
              <a:t> warfarin syndrome—</a:t>
            </a:r>
            <a:r>
              <a:rPr lang="en-US" b="1" i="1" dirty="0" err="1" smtClean="0"/>
              <a:t>hypoplasia</a:t>
            </a:r>
            <a:r>
              <a:rPr lang="en-US" b="1" i="1" dirty="0" smtClean="0"/>
              <a:t> </a:t>
            </a:r>
            <a:r>
              <a:rPr lang="en-US" i="1" dirty="0" smtClean="0"/>
              <a:t>of nose, eye </a:t>
            </a:r>
          </a:p>
          <a:p>
            <a:pPr>
              <a:buNone/>
            </a:pPr>
            <a:r>
              <a:rPr lang="en-US" i="1" dirty="0" smtClean="0"/>
              <a:t>socket, hand </a:t>
            </a:r>
            <a:r>
              <a:rPr lang="en-US" dirty="0" smtClean="0"/>
              <a:t>bones, and growth retardation</a:t>
            </a:r>
          </a:p>
          <a:p>
            <a:pPr>
              <a:buNone/>
            </a:pPr>
            <a:r>
              <a:rPr lang="en-US" b="1" dirty="0" smtClean="0"/>
              <a:t>Later in pregnancy:-</a:t>
            </a:r>
            <a:r>
              <a:rPr lang="en-US" dirty="0" smtClean="0"/>
              <a:t>CNS defects, </a:t>
            </a:r>
            <a:r>
              <a:rPr lang="en-US" dirty="0" err="1" smtClean="0"/>
              <a:t>foetal</a:t>
            </a:r>
            <a:r>
              <a:rPr lang="en-US" dirty="0" smtClean="0"/>
              <a:t> </a:t>
            </a:r>
            <a:r>
              <a:rPr lang="en-US" dirty="0" err="1" smtClean="0"/>
              <a:t>haemorrhage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err="1" smtClean="0"/>
              <a:t>foetal</a:t>
            </a:r>
            <a:r>
              <a:rPr lang="en-US" dirty="0" smtClean="0"/>
              <a:t> death and accentuates neonatal </a:t>
            </a:r>
            <a:r>
              <a:rPr lang="en-US" dirty="0" err="1" smtClean="0"/>
              <a:t>hypoprothrombinemia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58200" cy="914400"/>
          </a:xfrm>
        </p:spPr>
        <p:txBody>
          <a:bodyPr/>
          <a:lstStyle/>
          <a:p>
            <a:r>
              <a:rPr lang="en-US" b="1" dirty="0" smtClean="0"/>
              <a:t>Drug interactions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5999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1.Broad-spectrum antibiotics: inhibit gut flora &amp; reduce </a:t>
            </a:r>
            <a:r>
              <a:rPr lang="en-US" sz="2400" dirty="0" err="1" smtClean="0"/>
              <a:t>vit</a:t>
            </a:r>
            <a:r>
              <a:rPr lang="en-US" sz="2400" dirty="0" smtClean="0"/>
              <a:t> K  </a:t>
            </a:r>
          </a:p>
          <a:p>
            <a:pPr>
              <a:buNone/>
            </a:pPr>
            <a:r>
              <a:rPr lang="en-US" sz="2400" dirty="0" smtClean="0"/>
              <a:t>production</a:t>
            </a:r>
          </a:p>
          <a:p>
            <a:pPr>
              <a:buNone/>
            </a:pPr>
            <a:r>
              <a:rPr lang="en-US" sz="2400" dirty="0" smtClean="0"/>
              <a:t>2. Newer </a:t>
            </a:r>
            <a:r>
              <a:rPr lang="en-US" sz="2400" dirty="0" err="1" smtClean="0"/>
              <a:t>cephalosporins</a:t>
            </a:r>
            <a:r>
              <a:rPr lang="en-US" sz="2400" dirty="0" smtClean="0"/>
              <a:t> (</a:t>
            </a:r>
            <a:r>
              <a:rPr lang="en-US" sz="2400" dirty="0" err="1" smtClean="0"/>
              <a:t>ceftriaxone</a:t>
            </a:r>
            <a:r>
              <a:rPr lang="en-US" sz="2400" dirty="0" smtClean="0"/>
              <a:t>, </a:t>
            </a:r>
            <a:r>
              <a:rPr lang="en-US" sz="2400" dirty="0" err="1" smtClean="0"/>
              <a:t>cefoperazone</a:t>
            </a:r>
            <a:r>
              <a:rPr lang="en-US" sz="2400" dirty="0" smtClean="0"/>
              <a:t>) cause </a:t>
            </a:r>
          </a:p>
          <a:p>
            <a:pPr>
              <a:buNone/>
            </a:pPr>
            <a:r>
              <a:rPr lang="en-US" sz="2400" dirty="0" err="1" smtClean="0"/>
              <a:t>hypoprothrombinaemia</a:t>
            </a:r>
            <a:r>
              <a:rPr lang="en-US" sz="2400" dirty="0" smtClean="0"/>
              <a:t> by the same mechanism as warfarin —</a:t>
            </a:r>
          </a:p>
          <a:p>
            <a:pPr>
              <a:buNone/>
            </a:pPr>
            <a:r>
              <a:rPr lang="en-US" sz="2400" dirty="0" smtClean="0"/>
              <a:t>additive action</a:t>
            </a:r>
          </a:p>
          <a:p>
            <a:pPr>
              <a:buNone/>
            </a:pPr>
            <a:r>
              <a:rPr lang="en-US" sz="2400" dirty="0" smtClean="0"/>
              <a:t>3. Aspirin: inhibits platelet aggregation and causes </a:t>
            </a:r>
            <a:r>
              <a:rPr lang="en-US" sz="2400" dirty="0" err="1" smtClean="0"/>
              <a:t>g.i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bleeding—this may be hazardous in </a:t>
            </a:r>
            <a:r>
              <a:rPr lang="en-US" sz="2400" dirty="0" err="1" smtClean="0"/>
              <a:t>anticoagulated</a:t>
            </a:r>
            <a:r>
              <a:rPr lang="en-US" sz="2400" dirty="0" smtClean="0"/>
              <a:t> patients. High </a:t>
            </a:r>
          </a:p>
          <a:p>
            <a:pPr>
              <a:buNone/>
            </a:pPr>
            <a:r>
              <a:rPr lang="en-US" sz="2400" dirty="0" smtClean="0"/>
              <a:t>doses of </a:t>
            </a:r>
            <a:r>
              <a:rPr lang="en-US" sz="2400" dirty="0" err="1" smtClean="0"/>
              <a:t>salicylates</a:t>
            </a:r>
            <a:r>
              <a:rPr lang="en-US" sz="2400" dirty="0" smtClean="0"/>
              <a:t> have synergistic </a:t>
            </a:r>
            <a:r>
              <a:rPr lang="en-US" sz="2400" dirty="0" err="1" smtClean="0"/>
              <a:t>hypoprothrombinemic</a:t>
            </a:r>
            <a:r>
              <a:rPr lang="en-US" sz="2400" dirty="0" smtClean="0"/>
              <a:t> action </a:t>
            </a:r>
          </a:p>
          <a:p>
            <a:pPr>
              <a:buNone/>
            </a:pPr>
            <a:r>
              <a:rPr lang="en-US" sz="2400" dirty="0" smtClean="0"/>
              <a:t>and also displace warfarin from protein binding site.</a:t>
            </a:r>
          </a:p>
          <a:p>
            <a:pPr>
              <a:buNone/>
            </a:pPr>
            <a:r>
              <a:rPr lang="en-US" sz="2400" dirty="0" smtClean="0"/>
              <a:t>4.Long acting sulfonamides, indomethacin, </a:t>
            </a:r>
            <a:r>
              <a:rPr lang="en-US" sz="2400" dirty="0" err="1" smtClean="0"/>
              <a:t>phenytoin</a:t>
            </a:r>
            <a:r>
              <a:rPr lang="en-US" sz="2400" dirty="0" smtClean="0"/>
              <a:t> and </a:t>
            </a:r>
          </a:p>
          <a:p>
            <a:pPr>
              <a:buNone/>
            </a:pPr>
            <a:r>
              <a:rPr lang="en-US" sz="2400" dirty="0" smtClean="0"/>
              <a:t>probenecid: displace warfarin from plasma protein binding</a:t>
            </a:r>
          </a:p>
          <a:p>
            <a:pPr>
              <a:buNone/>
            </a:pPr>
            <a:r>
              <a:rPr lang="en-US" sz="2400" dirty="0" smtClean="0"/>
              <a:t>5. Chloramphenicol, erythromycin, </a:t>
            </a:r>
            <a:r>
              <a:rPr lang="en-US" sz="2400" dirty="0" err="1" smtClean="0"/>
              <a:t>celecoxib</a:t>
            </a:r>
            <a:r>
              <a:rPr lang="en-US" sz="2400" dirty="0" smtClean="0"/>
              <a:t>, </a:t>
            </a:r>
            <a:r>
              <a:rPr lang="en-US" sz="2400" dirty="0" err="1" smtClean="0"/>
              <a:t>cimetidine</a:t>
            </a:r>
            <a:r>
              <a:rPr lang="en-US" sz="2400" dirty="0" smtClean="0"/>
              <a:t>, </a:t>
            </a:r>
            <a:r>
              <a:rPr lang="en-US" sz="2400" dirty="0" err="1" smtClean="0"/>
              <a:t>allopurinol</a:t>
            </a:r>
            <a:r>
              <a:rPr lang="en-US" sz="2400" dirty="0" smtClean="0"/>
              <a:t>, </a:t>
            </a:r>
            <a:r>
              <a:rPr lang="en-US" sz="2400" dirty="0" err="1" smtClean="0"/>
              <a:t>amiodarone</a:t>
            </a:r>
            <a:r>
              <a:rPr lang="en-US" sz="2400" dirty="0" smtClean="0"/>
              <a:t> and metronidazole: inhibit warfarin metabolism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/>
              <a:t>Reduced anticoagulant action</a:t>
            </a:r>
          </a:p>
          <a:p>
            <a:pPr marL="514350" indent="-514350" algn="just">
              <a:buNone/>
            </a:pPr>
            <a:r>
              <a:rPr lang="en-US" dirty="0" smtClean="0"/>
              <a:t>1.Barbiturates (but not benzodiazepines), </a:t>
            </a:r>
          </a:p>
          <a:p>
            <a:pPr marL="514350" indent="-514350" algn="just">
              <a:buNone/>
            </a:pPr>
            <a:r>
              <a:rPr lang="en-US" dirty="0" err="1" smtClean="0"/>
              <a:t>carbamazepine</a:t>
            </a:r>
            <a:r>
              <a:rPr lang="en-US" dirty="0" smtClean="0"/>
              <a:t>, </a:t>
            </a:r>
            <a:r>
              <a:rPr lang="en-US" dirty="0" err="1" smtClean="0"/>
              <a:t>rifampin</a:t>
            </a:r>
            <a:r>
              <a:rPr lang="en-US" dirty="0" smtClean="0"/>
              <a:t> and </a:t>
            </a:r>
            <a:r>
              <a:rPr lang="en-US" dirty="0" err="1" smtClean="0"/>
              <a:t>griseofulvin</a:t>
            </a:r>
            <a:r>
              <a:rPr lang="en-US" dirty="0" smtClean="0"/>
              <a:t> induce the</a:t>
            </a:r>
          </a:p>
          <a:p>
            <a:pPr marL="514350" indent="-514350" algn="just">
              <a:buNone/>
            </a:pPr>
            <a:r>
              <a:rPr lang="en-US" dirty="0" smtClean="0"/>
              <a:t> metabolism of oral anticoagulants.</a:t>
            </a:r>
          </a:p>
          <a:p>
            <a:pPr algn="just">
              <a:buNone/>
            </a:pPr>
            <a:r>
              <a:rPr lang="en-US" dirty="0" smtClean="0"/>
              <a:t>*Dose should be higher.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2. Oral contraceptives: increase blood levels of</a:t>
            </a:r>
          </a:p>
          <a:p>
            <a:pPr algn="just">
              <a:buNone/>
            </a:pPr>
            <a:r>
              <a:rPr lang="en-US" dirty="0" smtClean="0"/>
              <a:t>clotting factors.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76200" y="228601"/>
            <a:ext cx="8610600" cy="662940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b="1" u="sng" dirty="0" smtClean="0"/>
              <a:t>USES</a:t>
            </a:r>
            <a:r>
              <a:rPr lang="en-US" dirty="0" smtClean="0"/>
              <a:t>:-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smtClean="0"/>
              <a:t>Deep vein thrombosis and pulmonary embolism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smtClean="0"/>
              <a:t>Myocardial infarction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smtClean="0"/>
              <a:t>Unstable angina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smtClean="0"/>
              <a:t>Rheumatic heart disease (RHD)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err="1" smtClean="0"/>
              <a:t>Atrial</a:t>
            </a:r>
            <a:r>
              <a:rPr lang="en-US" sz="2200" dirty="0" smtClean="0"/>
              <a:t> fibrillation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err="1" smtClean="0"/>
              <a:t>Cerebrovascular</a:t>
            </a:r>
            <a:r>
              <a:rPr lang="en-US" sz="2200" dirty="0" smtClean="0"/>
              <a:t> disease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smtClean="0"/>
              <a:t>Vascular surgery, prosthetic heart valves,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smtClean="0"/>
              <a:t>Retinal  vessel thrombosis,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dirty="0" smtClean="0"/>
              <a:t>Extracorporeal circulation, </a:t>
            </a:r>
            <a:r>
              <a:rPr lang="en-US" sz="2200" dirty="0" err="1" smtClean="0"/>
              <a:t>haemodialysis</a:t>
            </a:r>
            <a:r>
              <a:rPr lang="en-US" sz="2200" dirty="0" smtClean="0"/>
              <a:t> </a:t>
            </a:r>
          </a:p>
          <a:p>
            <a:r>
              <a:rPr lang="en-US" sz="2200" dirty="0" err="1" smtClean="0"/>
              <a:t>Defibrination</a:t>
            </a:r>
            <a:r>
              <a:rPr lang="en-US" sz="2200" dirty="0" smtClean="0"/>
              <a:t> syndrome/</a:t>
            </a:r>
            <a:r>
              <a:rPr lang="en-US" sz="2400" dirty="0" smtClean="0"/>
              <a:t>‘disseminated intravascular coagulation’</a:t>
            </a:r>
            <a:endParaRPr lang="en-US" sz="2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462AD-F172-45B1-B3E7-7BD6617C7FED}" type="slidenum">
              <a:rPr lang="en-US" sz="3200"/>
              <a:pPr>
                <a:defRPr/>
              </a:pPr>
              <a:t>34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PLASMA EXPANDERS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-High molecular weight substances which exert colloidal </a:t>
            </a:r>
          </a:p>
          <a:p>
            <a:pPr>
              <a:buNone/>
            </a:pPr>
            <a:r>
              <a:rPr lang="en-US" dirty="0" smtClean="0"/>
              <a:t>osmotic (</a:t>
            </a:r>
            <a:r>
              <a:rPr lang="en-US" dirty="0" err="1" smtClean="0"/>
              <a:t>oncotic</a:t>
            </a:r>
            <a:r>
              <a:rPr lang="en-US" dirty="0" smtClean="0"/>
              <a:t>) pressure, and when infused </a:t>
            </a:r>
            <a:r>
              <a:rPr lang="en-US" dirty="0" err="1" smtClean="0"/>
              <a:t>i.v</a:t>
            </a:r>
            <a:r>
              <a:rPr lang="en-US" dirty="0" smtClean="0"/>
              <a:t>. retain </a:t>
            </a:r>
          </a:p>
          <a:p>
            <a:pPr>
              <a:buNone/>
            </a:pPr>
            <a:r>
              <a:rPr lang="en-US" dirty="0" smtClean="0"/>
              <a:t>fluid in the vascular compartment</a:t>
            </a:r>
          </a:p>
          <a:p>
            <a:pPr>
              <a:buFontTx/>
              <a:buChar char="-"/>
            </a:pPr>
            <a:r>
              <a:rPr lang="en-US" dirty="0" smtClean="0"/>
              <a:t>They are used to correct </a:t>
            </a:r>
            <a:r>
              <a:rPr lang="en-US" dirty="0" err="1" smtClean="0"/>
              <a:t>hypovolemia</a:t>
            </a:r>
            <a:r>
              <a:rPr lang="en-US" dirty="0" smtClean="0"/>
              <a:t> due to loss of plasma/blood</a:t>
            </a:r>
          </a:p>
          <a:p>
            <a:pPr>
              <a:buNone/>
            </a:pPr>
            <a:r>
              <a:rPr lang="en-US" dirty="0" smtClean="0"/>
              <a:t>-Human plasma or reconstituted human albumin would  </a:t>
            </a:r>
          </a:p>
          <a:p>
            <a:pPr>
              <a:buNone/>
            </a:pPr>
            <a:r>
              <a:rPr lang="en-US" dirty="0" smtClean="0"/>
              <a:t>be best</a:t>
            </a:r>
          </a:p>
          <a:p>
            <a:pPr>
              <a:buFontTx/>
              <a:buChar char="-"/>
            </a:pPr>
            <a:r>
              <a:rPr lang="en-US" dirty="0" smtClean="0"/>
              <a:t>However, they carry risk of transmitting serum </a:t>
            </a:r>
          </a:p>
          <a:p>
            <a:pPr>
              <a:buNone/>
            </a:pPr>
            <a:r>
              <a:rPr lang="en-US" dirty="0" smtClean="0"/>
              <a:t>hepatitis, AIDS, </a:t>
            </a:r>
            <a:r>
              <a:rPr lang="en-US" dirty="0" err="1" smtClean="0"/>
              <a:t>etc.therefore</a:t>
            </a:r>
            <a:r>
              <a:rPr lang="en-US" dirty="0" smtClean="0"/>
              <a:t> synthetic are used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146685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Desirable properties of plasma expander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Should exert </a:t>
            </a:r>
            <a:r>
              <a:rPr lang="en-US" dirty="0" err="1" smtClean="0"/>
              <a:t>oncotic</a:t>
            </a:r>
            <a:r>
              <a:rPr lang="en-US" dirty="0" smtClean="0"/>
              <a:t> pressure comparable to</a:t>
            </a:r>
          </a:p>
          <a:p>
            <a:pPr>
              <a:buNone/>
            </a:pPr>
            <a:r>
              <a:rPr lang="en-US" dirty="0" smtClean="0"/>
              <a:t>plasma</a:t>
            </a:r>
          </a:p>
          <a:p>
            <a:pPr>
              <a:buNone/>
            </a:pPr>
            <a:r>
              <a:rPr lang="en-US" dirty="0" smtClean="0"/>
              <a:t>2. Should remain in circulation and not leak out in</a:t>
            </a:r>
          </a:p>
          <a:p>
            <a:pPr>
              <a:buNone/>
            </a:pPr>
            <a:r>
              <a:rPr lang="en-US" dirty="0" smtClean="0"/>
              <a:t>tissues, or be too rapidly disposed.</a:t>
            </a:r>
          </a:p>
          <a:p>
            <a:pPr>
              <a:buNone/>
            </a:pPr>
            <a:r>
              <a:rPr lang="en-US" dirty="0" smtClean="0"/>
              <a:t>3. Should be </a:t>
            </a:r>
            <a:r>
              <a:rPr lang="en-US" dirty="0" err="1" smtClean="0"/>
              <a:t>pharmacodynamically</a:t>
            </a:r>
            <a:r>
              <a:rPr lang="en-US" dirty="0" smtClean="0"/>
              <a:t> inert</a:t>
            </a:r>
          </a:p>
          <a:p>
            <a:pPr>
              <a:buNone/>
            </a:pPr>
            <a:r>
              <a:rPr lang="en-US" dirty="0" smtClean="0"/>
              <a:t>4. Should not be </a:t>
            </a:r>
            <a:r>
              <a:rPr lang="en-US" dirty="0" err="1" smtClean="0"/>
              <a:t>pyrogenic</a:t>
            </a:r>
            <a:r>
              <a:rPr lang="en-US" dirty="0" smtClean="0"/>
              <a:t> or antigenic</a:t>
            </a:r>
          </a:p>
          <a:p>
            <a:pPr>
              <a:buNone/>
            </a:pPr>
            <a:r>
              <a:rPr lang="en-US" dirty="0" smtClean="0"/>
              <a:t>5. Should not interfere with grouping and </a:t>
            </a:r>
            <a:r>
              <a:rPr lang="en-US" dirty="0" err="1" smtClean="0"/>
              <a:t>crossmatching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of blood</a:t>
            </a:r>
          </a:p>
          <a:p>
            <a:pPr>
              <a:buNone/>
            </a:pPr>
            <a:r>
              <a:rPr lang="en-US" dirty="0" smtClean="0"/>
              <a:t>6. Should be stable, easily </a:t>
            </a:r>
            <a:r>
              <a:rPr lang="en-US" dirty="0" err="1" smtClean="0"/>
              <a:t>sterilizable</a:t>
            </a:r>
            <a:r>
              <a:rPr lang="en-US" dirty="0" smtClean="0"/>
              <a:t> and cheap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Substances employed are:</a:t>
            </a:r>
          </a:p>
          <a:p>
            <a:r>
              <a:rPr lang="en-US" dirty="0" smtClean="0"/>
              <a:t>Human Albumin</a:t>
            </a:r>
          </a:p>
          <a:p>
            <a:r>
              <a:rPr lang="en-US" dirty="0" err="1" smtClean="0"/>
              <a:t>Dextran</a:t>
            </a:r>
            <a:endParaRPr lang="en-US" dirty="0" smtClean="0"/>
          </a:p>
          <a:p>
            <a:r>
              <a:rPr lang="en-US" dirty="0" err="1" smtClean="0"/>
              <a:t>Polygeline</a:t>
            </a:r>
            <a:endParaRPr lang="en-US" dirty="0" smtClean="0"/>
          </a:p>
          <a:p>
            <a:r>
              <a:rPr lang="en-US" dirty="0" err="1" smtClean="0"/>
              <a:t>Hetastarch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PLASMA EXPANDERS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Used primarily as substitutes for plasma in conditions </a:t>
            </a:r>
          </a:p>
          <a:p>
            <a:pPr>
              <a:buNone/>
            </a:pPr>
            <a:r>
              <a:rPr lang="en-US" dirty="0" smtClean="0"/>
              <a:t>where plasma has been lost or has moved to </a:t>
            </a:r>
          </a:p>
          <a:p>
            <a:pPr>
              <a:buNone/>
            </a:pPr>
            <a:r>
              <a:rPr lang="en-US" dirty="0" err="1" smtClean="0"/>
              <a:t>Extravascular</a:t>
            </a:r>
            <a:r>
              <a:rPr lang="en-US" dirty="0" smtClean="0"/>
              <a:t> compartment, e.g. in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burns (acute phase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only),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hypovolemic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endotoxin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shock, severe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Trauma and extensive tissue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damage</a:t>
            </a:r>
          </a:p>
          <a:p>
            <a:pPr>
              <a:buNone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/>
              <a:t>Contraindications to plasma expanders are—</a:t>
            </a:r>
          </a:p>
          <a:p>
            <a:pPr marL="0" indent="0">
              <a:buNone/>
            </a:pPr>
            <a:r>
              <a:rPr lang="en-US" dirty="0"/>
              <a:t>severe </a:t>
            </a:r>
            <a:r>
              <a:rPr lang="en-US" dirty="0" err="1"/>
              <a:t>anaemia</a:t>
            </a:r>
            <a:r>
              <a:rPr lang="en-US" dirty="0"/>
              <a:t>, cardiac failure, pulmonary edema,</a:t>
            </a:r>
          </a:p>
          <a:p>
            <a:pPr marL="0" indent="0">
              <a:buNone/>
            </a:pPr>
            <a:r>
              <a:rPr lang="en-US" dirty="0"/>
              <a:t>liver disease, renal insufficiency</a:t>
            </a:r>
          </a:p>
          <a:p>
            <a:pPr>
              <a:buNone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of Heparin</a:t>
            </a:r>
          </a:p>
          <a:p>
            <a:r>
              <a:rPr lang="en-US" dirty="0" smtClean="0"/>
              <a:t>Heparin antidote</a:t>
            </a:r>
          </a:p>
          <a:p>
            <a:r>
              <a:rPr lang="en-US" dirty="0" smtClean="0"/>
              <a:t>Warfarin uses and contraindication</a:t>
            </a:r>
          </a:p>
          <a:p>
            <a:r>
              <a:rPr lang="en-US" dirty="0" smtClean="0"/>
              <a:t>LMW heparin</a:t>
            </a:r>
          </a:p>
          <a:p>
            <a:r>
              <a:rPr lang="en-US" dirty="0" err="1" smtClean="0"/>
              <a:t>Thrombolytics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Reading List/Reference List</a:t>
            </a:r>
          </a:p>
          <a:p>
            <a:r>
              <a:rPr lang="en-US" dirty="0" smtClean="0"/>
              <a:t>K.D. </a:t>
            </a:r>
            <a:r>
              <a:rPr lang="en-US" dirty="0" err="1" smtClean="0"/>
              <a:t>Tripathi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Thrombosis:- When coagulation of blood occurs in blood vessels without injury to the vessel </a:t>
            </a:r>
            <a:r>
              <a:rPr lang="en-US" dirty="0" smtClean="0"/>
              <a:t>wall</a:t>
            </a:r>
          </a:p>
          <a:p>
            <a:pPr marL="0" indent="0">
              <a:buNone/>
            </a:pPr>
            <a:r>
              <a:rPr lang="en-US" dirty="0" smtClean="0"/>
              <a:t>-Serious </a:t>
            </a:r>
            <a:r>
              <a:rPr lang="en-US" dirty="0" smtClean="0"/>
              <a:t>consequence of blockage of vessel can occur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Types:-</a:t>
            </a:r>
          </a:p>
          <a:p>
            <a:pPr>
              <a:buNone/>
            </a:pPr>
            <a:r>
              <a:rPr lang="en-US" dirty="0" smtClean="0"/>
              <a:t>a)Venous (Fibrin thrombi)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b)Arterial (platelet thrombi)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638799"/>
          </a:xfrm>
        </p:spPr>
        <p:txBody>
          <a:bodyPr/>
          <a:lstStyle/>
          <a:p>
            <a:r>
              <a:rPr lang="en-US" dirty="0" smtClean="0"/>
              <a:t>Causes:-</a:t>
            </a:r>
          </a:p>
          <a:p>
            <a:pPr>
              <a:buNone/>
            </a:pPr>
            <a:r>
              <a:rPr lang="en-US" dirty="0" smtClean="0"/>
              <a:t>1.Immobility</a:t>
            </a:r>
          </a:p>
          <a:p>
            <a:pPr>
              <a:buNone/>
            </a:pPr>
            <a:r>
              <a:rPr lang="en-US" dirty="0" smtClean="0"/>
              <a:t>- stagnation of blood in veins after operation</a:t>
            </a:r>
          </a:p>
          <a:p>
            <a:pPr>
              <a:buNone/>
            </a:pPr>
            <a:r>
              <a:rPr lang="en-US" dirty="0" smtClean="0"/>
              <a:t>-pregnancy</a:t>
            </a:r>
          </a:p>
          <a:p>
            <a:pPr>
              <a:buNone/>
            </a:pPr>
            <a:r>
              <a:rPr lang="en-US" dirty="0" smtClean="0"/>
              <a:t>-severe illness</a:t>
            </a:r>
          </a:p>
          <a:p>
            <a:pPr>
              <a:buNone/>
            </a:pPr>
            <a:r>
              <a:rPr lang="en-US" dirty="0" smtClean="0"/>
              <a:t>2.Obese</a:t>
            </a:r>
          </a:p>
          <a:p>
            <a:pPr>
              <a:buNone/>
            </a:pPr>
            <a:r>
              <a:rPr lang="en-US" dirty="0" smtClean="0"/>
              <a:t>3.Malignancy</a:t>
            </a:r>
          </a:p>
          <a:p>
            <a:pPr>
              <a:buNone/>
            </a:pPr>
            <a:r>
              <a:rPr lang="en-US" dirty="0" smtClean="0"/>
              <a:t>4.Oral contraceptives containing Estrogen(stopped 6 wks before surgery)</a:t>
            </a:r>
          </a:p>
          <a:p>
            <a:pPr>
              <a:buNone/>
            </a:pPr>
            <a:r>
              <a:rPr lang="en-US" dirty="0" smtClean="0"/>
              <a:t>Danger is, part of clot can break off, forming an embolus, </a:t>
            </a:r>
          </a:p>
          <a:p>
            <a:pPr>
              <a:buNone/>
            </a:pPr>
            <a:r>
              <a:rPr lang="en-US" dirty="0" smtClean="0"/>
              <a:t>which is swept off along the blood flow and may block </a:t>
            </a:r>
          </a:p>
          <a:p>
            <a:pPr>
              <a:buNone/>
            </a:pPr>
            <a:r>
              <a:rPr lang="en-US" dirty="0" smtClean="0"/>
              <a:t>major arteries in heart, brain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CEAE5-ED53-44D4-97B5-85EDD878349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1066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Venous thrombus:-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THE COAGULATION CASCADE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838200" cy="365125"/>
          </a:xfrm>
        </p:spPr>
        <p:txBody>
          <a:bodyPr/>
          <a:lstStyle/>
          <a:p>
            <a:pPr>
              <a:defRPr/>
            </a:pPr>
            <a:fld id="{8F8D6830-033D-4455-BFC4-9287789F8B26}" type="slidenum">
              <a:rPr lang="en-US" sz="3200"/>
              <a:pPr>
                <a:defRPr/>
              </a:pPr>
              <a:t>6</a:t>
            </a:fld>
            <a:endParaRPr lang="en-US" sz="3200" dirty="0"/>
          </a:p>
        </p:txBody>
      </p:sp>
      <p:pic>
        <p:nvPicPr>
          <p:cNvPr id="7173" name="Picture 2" descr="E:\0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2400" y="1828800"/>
            <a:ext cx="88392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COAGULANTS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82000" cy="4922837"/>
          </a:xfrm>
        </p:spPr>
        <p:txBody>
          <a:bodyPr/>
          <a:lstStyle/>
          <a:p>
            <a:r>
              <a:rPr lang="en-US" dirty="0" smtClean="0"/>
              <a:t>These  are substances  which  promote  coagulation, and are indicated in </a:t>
            </a:r>
            <a:r>
              <a:rPr lang="en-US" dirty="0" err="1" smtClean="0"/>
              <a:t>haemorrhagic</a:t>
            </a:r>
            <a:r>
              <a:rPr lang="en-US" dirty="0" smtClean="0"/>
              <a:t> states</a:t>
            </a:r>
          </a:p>
          <a:p>
            <a:endParaRPr lang="en-US" dirty="0" smtClean="0"/>
          </a:p>
          <a:p>
            <a:r>
              <a:rPr lang="en-US" dirty="0" smtClean="0"/>
              <a:t>Fresh whole blood or plasma provide all the factors needed for coagulation and are best therapy for deficiency of any clotting factor</a:t>
            </a:r>
          </a:p>
          <a:p>
            <a:pPr>
              <a:buNone/>
            </a:pPr>
            <a:r>
              <a:rPr lang="en-US" dirty="0" smtClean="0"/>
              <a:t>Other coagulants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Tranexamic</a:t>
            </a:r>
            <a:r>
              <a:rPr lang="en-US" dirty="0" smtClean="0"/>
              <a:t> acid</a:t>
            </a:r>
          </a:p>
          <a:p>
            <a:r>
              <a:rPr lang="en-US" dirty="0" err="1" smtClean="0"/>
              <a:t>Aprotinin</a:t>
            </a:r>
            <a:endParaRPr lang="en-US" dirty="0" smtClean="0"/>
          </a:p>
          <a:p>
            <a:r>
              <a:rPr lang="en-US" dirty="0" err="1" smtClean="0"/>
              <a:t>Ethamsylate</a:t>
            </a:r>
            <a:endParaRPr lang="en-US" dirty="0" smtClean="0"/>
          </a:p>
          <a:p>
            <a:endParaRPr lang="en-US" b="1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                                                           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3FA686-33E4-4756-B098-372D34C586A2}" type="slidenum">
              <a:rPr lang="en-US" sz="3200"/>
              <a:pPr>
                <a:defRPr/>
              </a:pPr>
              <a:t>7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38200"/>
          </a:xfr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VITAMIN K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95800" cy="5867400"/>
          </a:xfrm>
        </p:spPr>
        <p:txBody>
          <a:bodyPr/>
          <a:lstStyle/>
          <a:p>
            <a:r>
              <a:rPr lang="en-US" sz="2200" dirty="0" smtClean="0"/>
              <a:t> Fat soluble ;required for  synthesis of clotting factors</a:t>
            </a:r>
          </a:p>
          <a:p>
            <a:r>
              <a:rPr lang="en-US" sz="2200" b="1" dirty="0" smtClean="0"/>
              <a:t>Dietary sources </a:t>
            </a:r>
            <a:r>
              <a:rPr lang="en-US" sz="2200" dirty="0" smtClean="0"/>
              <a:t>-green leafy </a:t>
            </a:r>
            <a:r>
              <a:rPr lang="en-US" sz="2200" dirty="0" smtClean="0"/>
              <a:t>vegetables-cabbage</a:t>
            </a:r>
            <a:r>
              <a:rPr lang="en-US" sz="2200" dirty="0" smtClean="0"/>
              <a:t>, spinach </a:t>
            </a:r>
            <a:r>
              <a:rPr lang="en-US" sz="2200" dirty="0"/>
              <a:t>&amp;</a:t>
            </a:r>
            <a:r>
              <a:rPr lang="en-US" sz="2200" dirty="0" smtClean="0"/>
              <a:t> </a:t>
            </a:r>
            <a:r>
              <a:rPr lang="en-US" sz="2200" dirty="0" smtClean="0"/>
              <a:t>liver, cheese, etc</a:t>
            </a:r>
          </a:p>
          <a:p>
            <a:r>
              <a:rPr lang="en-US" sz="2200" dirty="0"/>
              <a:t>A</a:t>
            </a:r>
            <a:r>
              <a:rPr lang="en-US" sz="2200" dirty="0" smtClean="0"/>
              <a:t>cts </a:t>
            </a:r>
            <a:r>
              <a:rPr lang="en-US" sz="2200" dirty="0" smtClean="0"/>
              <a:t>as a cofactor in the synthesis of coagulation proteins-</a:t>
            </a:r>
            <a:r>
              <a:rPr lang="en-US" sz="2200" dirty="0" err="1" smtClean="0"/>
              <a:t>prothrombin</a:t>
            </a:r>
            <a:r>
              <a:rPr lang="en-US" sz="2200" dirty="0" smtClean="0"/>
              <a:t>, factors  VII, IX and X</a:t>
            </a:r>
          </a:p>
          <a:p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 err="1" smtClean="0"/>
              <a:t>vit</a:t>
            </a:r>
            <a:r>
              <a:rPr lang="en-US" sz="2200" dirty="0" smtClean="0"/>
              <a:t> K dependent change confers on them the capacity to bind Calcium and to get bound to </a:t>
            </a:r>
            <a:r>
              <a:rPr lang="en-US" sz="2200" dirty="0" err="1" smtClean="0"/>
              <a:t>phospholipid</a:t>
            </a:r>
            <a:r>
              <a:rPr lang="en-US" sz="2200" dirty="0" smtClean="0"/>
              <a:t> surfaces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                                                                                     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95800" y="609600"/>
            <a:ext cx="4419600" cy="6248400"/>
          </a:xfrm>
        </p:spPr>
        <p:txBody>
          <a:bodyPr/>
          <a:lstStyle/>
          <a:p>
            <a:r>
              <a:rPr lang="en-US" sz="2400" dirty="0" smtClean="0">
                <a:solidFill>
                  <a:srgbClr val="C00000"/>
                </a:solidFill>
              </a:rPr>
              <a:t>Used in </a:t>
            </a:r>
          </a:p>
          <a:p>
            <a:pPr lvl="1"/>
            <a:r>
              <a:rPr lang="en-US" sz="2000" dirty="0" smtClean="0"/>
              <a:t>In neonates to prevent </a:t>
            </a:r>
            <a:r>
              <a:rPr lang="en-US" sz="2000" dirty="0" err="1" smtClean="0"/>
              <a:t>haemorrhagic</a:t>
            </a:r>
            <a:r>
              <a:rPr lang="en-US" sz="2000" dirty="0" smtClean="0"/>
              <a:t> disease of newborn</a:t>
            </a:r>
          </a:p>
          <a:p>
            <a:pPr lvl="1"/>
            <a:r>
              <a:rPr lang="en-US" sz="2000" dirty="0" smtClean="0"/>
              <a:t>Counteract overdosing of oral anticoagulants</a:t>
            </a:r>
          </a:p>
          <a:p>
            <a:pPr lvl="1"/>
            <a:r>
              <a:rPr lang="en-US" sz="2000" dirty="0" smtClean="0"/>
              <a:t>Prophylaxis &amp; </a:t>
            </a:r>
            <a:r>
              <a:rPr lang="en-US" sz="2000" dirty="0" smtClean="0"/>
              <a:t>T/t </a:t>
            </a:r>
            <a:r>
              <a:rPr lang="en-US" sz="2000" dirty="0" smtClean="0"/>
              <a:t>of </a:t>
            </a:r>
            <a:r>
              <a:rPr lang="en-US" sz="2000" dirty="0" smtClean="0"/>
              <a:t>def. of clotting factors d/t def. of </a:t>
            </a:r>
            <a:r>
              <a:rPr lang="en-US" sz="2000" dirty="0" err="1" smtClean="0"/>
              <a:t>vit</a:t>
            </a:r>
            <a:r>
              <a:rPr lang="en-US" sz="2000" dirty="0" smtClean="0"/>
              <a:t> K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Deficiency of </a:t>
            </a:r>
            <a:r>
              <a:rPr lang="en-US" sz="2400" dirty="0" err="1" smtClean="0">
                <a:solidFill>
                  <a:srgbClr val="C00000"/>
                </a:solidFill>
              </a:rPr>
              <a:t>vit</a:t>
            </a:r>
            <a:r>
              <a:rPr lang="en-US" sz="2400" dirty="0" smtClean="0">
                <a:solidFill>
                  <a:srgbClr val="C00000"/>
                </a:solidFill>
              </a:rPr>
              <a:t> K </a:t>
            </a:r>
            <a:r>
              <a:rPr lang="en-US" sz="2400" dirty="0" smtClean="0"/>
              <a:t>occurs due to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Liver disease- Cirrhosis or hepatitis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Obstructive jaundice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Malabsorption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Long-term antimicrobial therapy ,Deficient diet                                                                           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3367F-3A95-4367-9366-0DDAB17297AE}" type="slidenum">
              <a:rPr lang="en-US" sz="3200"/>
              <a:pPr>
                <a:defRPr/>
              </a:pPr>
              <a:t>8</a:t>
            </a:fld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066800"/>
          </a:xfrm>
        </p:spPr>
        <p:txBody>
          <a:bodyPr/>
          <a:lstStyle/>
          <a:p>
            <a:r>
              <a:rPr lang="en-US" sz="2400" b="1" dirty="0" err="1"/>
              <a:t>Haemostatic</a:t>
            </a:r>
            <a:r>
              <a:rPr lang="en-US" sz="2400" b="1" dirty="0"/>
              <a:t> Agents</a:t>
            </a:r>
            <a:br>
              <a:rPr lang="en-US" sz="2400" b="1" dirty="0"/>
            </a:br>
            <a:r>
              <a:rPr lang="en-US" sz="2400" dirty="0"/>
              <a:t>They arrest bleeding either by vasoconstriction or by promoting coagulation of blood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4343400" cy="51357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Local </a:t>
            </a:r>
            <a:r>
              <a:rPr lang="en-US" b="1" dirty="0"/>
              <a:t>agents (styptics)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Astringents</a:t>
            </a:r>
            <a:endParaRPr lang="en-US" dirty="0"/>
          </a:p>
          <a:p>
            <a:r>
              <a:rPr lang="en-US" dirty="0"/>
              <a:t>Adrenaline </a:t>
            </a:r>
            <a:r>
              <a:rPr lang="en-US" dirty="0" smtClean="0"/>
              <a:t>Fibrin </a:t>
            </a:r>
            <a:r>
              <a:rPr lang="en-US" dirty="0"/>
              <a:t>glue </a:t>
            </a:r>
            <a:r>
              <a:rPr lang="en-US" dirty="0" err="1"/>
              <a:t>Adrenochrome</a:t>
            </a:r>
            <a:r>
              <a:rPr lang="en-US" dirty="0"/>
              <a:t> </a:t>
            </a:r>
            <a:r>
              <a:rPr lang="en-US" dirty="0" err="1"/>
              <a:t>monosemicarbazone</a:t>
            </a:r>
            <a:endParaRPr lang="en-US" dirty="0"/>
          </a:p>
          <a:p>
            <a:r>
              <a:rPr lang="en-US" dirty="0"/>
              <a:t>Gelatin </a:t>
            </a:r>
            <a:r>
              <a:rPr lang="en-US" dirty="0" smtClean="0"/>
              <a:t>Collagen Calcium </a:t>
            </a:r>
            <a:r>
              <a:rPr lang="en-US" dirty="0"/>
              <a:t>alginate </a:t>
            </a:r>
            <a:r>
              <a:rPr lang="en-US" dirty="0" smtClean="0"/>
              <a:t>Oxidized cellulose</a:t>
            </a:r>
            <a:endParaRPr lang="en-US" dirty="0"/>
          </a:p>
          <a:p>
            <a:r>
              <a:rPr lang="en-US" dirty="0" err="1"/>
              <a:t>Tranexamic</a:t>
            </a:r>
            <a:r>
              <a:rPr lang="en-US" dirty="0"/>
              <a:t> acid </a:t>
            </a:r>
            <a:r>
              <a:rPr lang="en-US" dirty="0" err="1"/>
              <a:t>Haemocoagulase</a:t>
            </a:r>
            <a:endParaRPr lang="en-US" dirty="0"/>
          </a:p>
          <a:p>
            <a:r>
              <a:rPr lang="en-US" dirty="0" err="1"/>
              <a:t>Haemocoagulase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495800" y="990600"/>
            <a:ext cx="4648200" cy="5867400"/>
          </a:xfrm>
        </p:spPr>
        <p:txBody>
          <a:bodyPr/>
          <a:lstStyle/>
          <a:p>
            <a:r>
              <a:rPr lang="en-US" b="1" dirty="0"/>
              <a:t>Systemic agents</a:t>
            </a:r>
          </a:p>
          <a:p>
            <a:endParaRPr lang="en-US" dirty="0" smtClean="0"/>
          </a:p>
          <a:p>
            <a:r>
              <a:rPr lang="en-US" dirty="0" smtClean="0"/>
              <a:t>Vitamin K</a:t>
            </a:r>
          </a:p>
          <a:p>
            <a:r>
              <a:rPr lang="en-US" dirty="0" smtClean="0"/>
              <a:t>Fibrinogen</a:t>
            </a:r>
          </a:p>
          <a:p>
            <a:r>
              <a:rPr lang="en-US" dirty="0" smtClean="0"/>
              <a:t>Thrombin</a:t>
            </a:r>
          </a:p>
          <a:p>
            <a:r>
              <a:rPr lang="en-US" dirty="0" err="1"/>
              <a:t>Antihaemophilic</a:t>
            </a:r>
            <a:r>
              <a:rPr lang="en-US" dirty="0"/>
              <a:t> factor</a:t>
            </a:r>
          </a:p>
          <a:p>
            <a:r>
              <a:rPr lang="en-US" dirty="0" err="1" smtClean="0"/>
              <a:t>Ethamsylate</a:t>
            </a:r>
            <a:endParaRPr lang="en-US" dirty="0" smtClean="0"/>
          </a:p>
          <a:p>
            <a:r>
              <a:rPr lang="en-US" dirty="0" err="1"/>
              <a:t>Desmopressin</a:t>
            </a:r>
            <a:endParaRPr lang="en-US" dirty="0"/>
          </a:p>
          <a:p>
            <a:r>
              <a:rPr lang="en-US" dirty="0" err="1"/>
              <a:t>Tranexamic</a:t>
            </a:r>
            <a:r>
              <a:rPr lang="en-US" dirty="0"/>
              <a:t> </a:t>
            </a:r>
            <a:r>
              <a:rPr lang="en-US" dirty="0" smtClean="0"/>
              <a:t>acid</a:t>
            </a:r>
          </a:p>
          <a:p>
            <a:r>
              <a:rPr lang="en-US" dirty="0"/>
              <a:t>Epsilon amino-</a:t>
            </a:r>
            <a:r>
              <a:rPr lang="en-US" dirty="0" err="1"/>
              <a:t>caproic</a:t>
            </a:r>
            <a:r>
              <a:rPr lang="en-US" dirty="0"/>
              <a:t> acid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1B9F5-811C-4567-8E75-2A797A9210F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02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1797</TotalTime>
  <Words>2486</Words>
  <Application>Microsoft Office PowerPoint</Application>
  <PresentationFormat>On-screen Show (4:3)</PresentationFormat>
  <Paragraphs>444</Paragraphs>
  <Slides>39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Flow</vt:lpstr>
      <vt:lpstr>ITS Dental College, Greater Noida</vt:lpstr>
      <vt:lpstr>Lecture Objectives &amp; Learning Outcomes</vt:lpstr>
      <vt:lpstr>COAGULATION</vt:lpstr>
      <vt:lpstr>PowerPoint Presentation</vt:lpstr>
      <vt:lpstr>                Venous thrombus:-</vt:lpstr>
      <vt:lpstr>THE COAGULATION CASCADE</vt:lpstr>
      <vt:lpstr>COAGULANTS</vt:lpstr>
      <vt:lpstr>VITAMIN K</vt:lpstr>
      <vt:lpstr>Haemostatic Agents They arrest bleeding either by vasoconstriction or by promoting coagulation of blood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HEPARIN</vt:lpstr>
      <vt:lpstr>PHARMACOLOGICAL ACTIONS</vt:lpstr>
      <vt:lpstr>ACTIONS</vt:lpstr>
      <vt:lpstr>PHARMACOKINETICS</vt:lpstr>
      <vt:lpstr>Dosing</vt:lpstr>
      <vt:lpstr>PowerPoint Presentation</vt:lpstr>
      <vt:lpstr>Low molecular weight (LMW) heparins</vt:lpstr>
      <vt:lpstr>Advantages of LMW heparins</vt:lpstr>
      <vt:lpstr>Indications </vt:lpstr>
      <vt:lpstr>PowerPoint Presentation</vt:lpstr>
      <vt:lpstr>ORAL ANTICOAGULANTS</vt:lpstr>
      <vt:lpstr>WARFARIN</vt:lpstr>
      <vt:lpstr>MECHANISM OF ACTION</vt:lpstr>
      <vt:lpstr>PowerPoint Presentation</vt:lpstr>
      <vt:lpstr> </vt:lpstr>
      <vt:lpstr> </vt:lpstr>
      <vt:lpstr>Contraindications</vt:lpstr>
      <vt:lpstr>Drug interactions</vt:lpstr>
      <vt:lpstr>PowerPoint Presentation</vt:lpstr>
      <vt:lpstr>PowerPoint Presentation</vt:lpstr>
      <vt:lpstr>PLASMA EXPANDERS</vt:lpstr>
      <vt:lpstr>     Desirable properties of plasma expander</vt:lpstr>
      <vt:lpstr>PowerPoint Presentation</vt:lpstr>
      <vt:lpstr>USE OF PLASMA EXPANDERS</vt:lpstr>
      <vt:lpstr>2nd Last Slide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ANTICOAGULANTS</dc:title>
  <dc:creator>pratham</dc:creator>
  <cp:lastModifiedBy>Piyush</cp:lastModifiedBy>
  <cp:revision>293</cp:revision>
  <dcterms:created xsi:type="dcterms:W3CDTF">2009-02-06T13:06:44Z</dcterms:created>
  <dcterms:modified xsi:type="dcterms:W3CDTF">2019-05-02T05:43:15Z</dcterms:modified>
</cp:coreProperties>
</file>