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5"/>
  </p:notesMasterIdLst>
  <p:sldIdLst>
    <p:sldId id="297" r:id="rId2"/>
    <p:sldId id="298" r:id="rId3"/>
    <p:sldId id="289" r:id="rId4"/>
    <p:sldId id="281" r:id="rId5"/>
    <p:sldId id="258" r:id="rId6"/>
    <p:sldId id="311" r:id="rId7"/>
    <p:sldId id="313" r:id="rId8"/>
    <p:sldId id="317" r:id="rId9"/>
    <p:sldId id="259" r:id="rId10"/>
    <p:sldId id="260" r:id="rId11"/>
    <p:sldId id="261" r:id="rId12"/>
    <p:sldId id="315" r:id="rId13"/>
    <p:sldId id="316" r:id="rId14"/>
    <p:sldId id="263" r:id="rId15"/>
    <p:sldId id="264" r:id="rId16"/>
    <p:sldId id="291" r:id="rId17"/>
    <p:sldId id="265" r:id="rId18"/>
    <p:sldId id="314" r:id="rId19"/>
    <p:sldId id="267" r:id="rId20"/>
    <p:sldId id="268" r:id="rId21"/>
    <p:sldId id="269" r:id="rId22"/>
    <p:sldId id="270" r:id="rId23"/>
    <p:sldId id="271" r:id="rId24"/>
    <p:sldId id="272" r:id="rId25"/>
    <p:sldId id="273" r:id="rId26"/>
    <p:sldId id="274" r:id="rId27"/>
    <p:sldId id="275" r:id="rId28"/>
    <p:sldId id="277" r:id="rId29"/>
    <p:sldId id="278" r:id="rId30"/>
    <p:sldId id="292" r:id="rId31"/>
    <p:sldId id="293" r:id="rId32"/>
    <p:sldId id="296" r:id="rId33"/>
    <p:sldId id="294" r:id="rId34"/>
    <p:sldId id="295" r:id="rId35"/>
    <p:sldId id="310" r:id="rId36"/>
    <p:sldId id="304" r:id="rId37"/>
    <p:sldId id="305" r:id="rId38"/>
    <p:sldId id="306" r:id="rId39"/>
    <p:sldId id="307" r:id="rId40"/>
    <p:sldId id="308" r:id="rId41"/>
    <p:sldId id="309" r:id="rId42"/>
    <p:sldId id="301" r:id="rId43"/>
    <p:sldId id="30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D37AE4-8D3B-4F9D-936C-3E90C73452F9}" type="doc">
      <dgm:prSet loTypeId="urn:microsoft.com/office/officeart/2005/8/layout/hierarchy3" loCatId="list" qsTypeId="urn:microsoft.com/office/officeart/2005/8/quickstyle/simple1#5" qsCatId="simple" csTypeId="urn:microsoft.com/office/officeart/2005/8/colors/accent1_2#5" csCatId="accent1" phldr="1"/>
      <dgm:spPr/>
      <dgm:t>
        <a:bodyPr/>
        <a:lstStyle/>
        <a:p>
          <a:endParaRPr lang="en-GB"/>
        </a:p>
      </dgm:t>
    </dgm:pt>
    <dgm:pt modelId="{E3E16392-E158-4009-AD60-1261E357EA3E}">
      <dgm:prSet phldrT="[Text]"/>
      <dgm:spPr/>
      <dgm:t>
        <a:bodyPr/>
        <a:lstStyle/>
        <a:p>
          <a:r>
            <a:rPr lang="en-GB" b="0" dirty="0" smtClean="0">
              <a:solidFill>
                <a:schemeClr val="tx1"/>
              </a:solidFill>
              <a:latin typeface="+mn-lt"/>
              <a:ea typeface="+mn-ea"/>
              <a:cs typeface="+mn-cs"/>
            </a:rPr>
            <a:t>intravenous </a:t>
          </a:r>
          <a:endParaRPr lang="en-GB" b="0" dirty="0">
            <a:solidFill>
              <a:schemeClr val="tx1"/>
            </a:solidFill>
          </a:endParaRPr>
        </a:p>
      </dgm:t>
    </dgm:pt>
    <dgm:pt modelId="{1B49A89B-F592-4C12-B7FB-29E1DD812770}" type="parTrans" cxnId="{B42E8B7B-A6D8-4B7C-B2F4-6AB9E6AAC1C8}">
      <dgm:prSet/>
      <dgm:spPr/>
      <dgm:t>
        <a:bodyPr/>
        <a:lstStyle/>
        <a:p>
          <a:endParaRPr lang="en-GB"/>
        </a:p>
      </dgm:t>
    </dgm:pt>
    <dgm:pt modelId="{735DA6EE-A1FF-43DD-A2CF-67E7150E347E}" type="sibTrans" cxnId="{B42E8B7B-A6D8-4B7C-B2F4-6AB9E6AAC1C8}">
      <dgm:prSet/>
      <dgm:spPr/>
      <dgm:t>
        <a:bodyPr/>
        <a:lstStyle/>
        <a:p>
          <a:endParaRPr lang="en-GB"/>
        </a:p>
      </dgm:t>
    </dgm:pt>
    <dgm:pt modelId="{C9130955-5CAE-4A12-93C1-1EB22E74735D}">
      <dgm:prSet phldrT="[Text]" custT="1"/>
      <dgm:spPr/>
      <dgm:t>
        <a:bodyPr/>
        <a:lstStyle/>
        <a:p>
          <a:r>
            <a:rPr lang="en-GB" sz="2000" u="none" dirty="0" smtClean="0"/>
            <a:t>Faster onset</a:t>
          </a:r>
          <a:endParaRPr lang="en-GB" sz="2000" dirty="0"/>
        </a:p>
      </dgm:t>
    </dgm:pt>
    <dgm:pt modelId="{599A90D2-1C43-4F70-9549-EF2B7C97E8AB}" type="parTrans" cxnId="{66B92D62-C9FA-46C0-84FE-2C345502697F}">
      <dgm:prSet/>
      <dgm:spPr/>
      <dgm:t>
        <a:bodyPr/>
        <a:lstStyle/>
        <a:p>
          <a:endParaRPr lang="en-GB" dirty="0"/>
        </a:p>
      </dgm:t>
    </dgm:pt>
    <dgm:pt modelId="{2D23CA08-ECF0-43E4-BC0B-5514D6BADC08}" type="sibTrans" cxnId="{66B92D62-C9FA-46C0-84FE-2C345502697F}">
      <dgm:prSet/>
      <dgm:spPr/>
      <dgm:t>
        <a:bodyPr/>
        <a:lstStyle/>
        <a:p>
          <a:endParaRPr lang="en-GB"/>
        </a:p>
      </dgm:t>
    </dgm:pt>
    <dgm:pt modelId="{6B2EF755-8221-469A-A1AA-27B8B1B1BFC0}">
      <dgm:prSet phldrT="[Text]"/>
      <dgm:spPr/>
      <dgm:t>
        <a:bodyPr/>
        <a:lstStyle/>
        <a:p>
          <a:r>
            <a:rPr lang="en-GB" u="none" dirty="0" smtClean="0"/>
            <a:t>avoiding the excitatory phase of anaesthesia </a:t>
          </a:r>
          <a:endParaRPr lang="en-GB" dirty="0"/>
        </a:p>
      </dgm:t>
    </dgm:pt>
    <dgm:pt modelId="{F859E4D7-6C9F-4978-9F07-F247D46D71CC}" type="parTrans" cxnId="{B6B471F7-72DA-4CD3-BF4A-EFEAAC61B243}">
      <dgm:prSet/>
      <dgm:spPr/>
      <dgm:t>
        <a:bodyPr/>
        <a:lstStyle/>
        <a:p>
          <a:endParaRPr lang="en-GB" dirty="0"/>
        </a:p>
      </dgm:t>
    </dgm:pt>
    <dgm:pt modelId="{313CB7C6-9335-4709-8C80-4582CA108420}" type="sibTrans" cxnId="{B6B471F7-72DA-4CD3-BF4A-EFEAAC61B243}">
      <dgm:prSet/>
      <dgm:spPr/>
      <dgm:t>
        <a:bodyPr/>
        <a:lstStyle/>
        <a:p>
          <a:endParaRPr lang="en-GB"/>
        </a:p>
      </dgm:t>
    </dgm:pt>
    <dgm:pt modelId="{2EE6E4AC-91AF-47C7-99EC-31BD15534307}">
      <dgm:prSet phldrT="[Text]"/>
      <dgm:spPr/>
      <dgm:t>
        <a:bodyPr/>
        <a:lstStyle/>
        <a:p>
          <a:r>
            <a:rPr lang="en-GB" dirty="0" smtClean="0">
              <a:solidFill>
                <a:schemeClr val="tx1"/>
              </a:solidFill>
              <a:latin typeface="+mn-lt"/>
              <a:ea typeface="+mn-ea"/>
              <a:cs typeface="+mn-cs"/>
            </a:rPr>
            <a:t>inhalational </a:t>
          </a:r>
          <a:endParaRPr lang="en-GB" dirty="0"/>
        </a:p>
      </dgm:t>
    </dgm:pt>
    <dgm:pt modelId="{0B22B66B-16D9-44AA-878E-6C6EBE0E59C3}" type="parTrans" cxnId="{DE121D91-316E-4035-A7ED-134F25CC091B}">
      <dgm:prSet/>
      <dgm:spPr/>
      <dgm:t>
        <a:bodyPr/>
        <a:lstStyle/>
        <a:p>
          <a:endParaRPr lang="en-GB"/>
        </a:p>
      </dgm:t>
    </dgm:pt>
    <dgm:pt modelId="{844CAE83-421E-4647-A062-E25BC87F3BCF}" type="sibTrans" cxnId="{DE121D91-316E-4035-A7ED-134F25CC091B}">
      <dgm:prSet/>
      <dgm:spPr/>
      <dgm:t>
        <a:bodyPr/>
        <a:lstStyle/>
        <a:p>
          <a:endParaRPr lang="en-GB"/>
        </a:p>
      </dgm:t>
    </dgm:pt>
    <dgm:pt modelId="{767A99C9-ECE0-4EF7-ABFD-53E0BF5DD53F}">
      <dgm:prSet phldrT="[Text]"/>
      <dgm:spPr/>
      <dgm:t>
        <a:bodyPr/>
        <a:lstStyle/>
        <a:p>
          <a:r>
            <a:rPr lang="en-GB" u="none" dirty="0" smtClean="0"/>
            <a:t>where IV access is difficult </a:t>
          </a:r>
          <a:endParaRPr lang="en-GB" dirty="0"/>
        </a:p>
      </dgm:t>
    </dgm:pt>
    <dgm:pt modelId="{A124D8DF-3C42-441D-8522-721BC98531A5}" type="parTrans" cxnId="{068C3A5D-A8B0-44CE-B147-F1E4FDF532C6}">
      <dgm:prSet/>
      <dgm:spPr/>
      <dgm:t>
        <a:bodyPr/>
        <a:lstStyle/>
        <a:p>
          <a:endParaRPr lang="en-GB" dirty="0"/>
        </a:p>
      </dgm:t>
    </dgm:pt>
    <dgm:pt modelId="{1569DEB9-B46C-4732-8C19-3A5BCA8F55BF}" type="sibTrans" cxnId="{068C3A5D-A8B0-44CE-B147-F1E4FDF532C6}">
      <dgm:prSet/>
      <dgm:spPr/>
      <dgm:t>
        <a:bodyPr/>
        <a:lstStyle/>
        <a:p>
          <a:endParaRPr lang="en-GB"/>
        </a:p>
      </dgm:t>
    </dgm:pt>
    <dgm:pt modelId="{F6B0FD5F-8A8A-4F53-B82D-57902D787195}">
      <dgm:prSet phldrT="[Text]"/>
      <dgm:spPr/>
      <dgm:t>
        <a:bodyPr/>
        <a:lstStyle/>
        <a:p>
          <a:r>
            <a:rPr lang="en-GB" u="none" dirty="0" smtClean="0"/>
            <a:t>Anticipated difficult intubation </a:t>
          </a:r>
          <a:endParaRPr lang="en-GB" dirty="0"/>
        </a:p>
      </dgm:t>
    </dgm:pt>
    <dgm:pt modelId="{41E156CD-2F8A-4127-B8A0-033DCE6F2BF7}" type="parTrans" cxnId="{55D6A45A-FFE5-4211-AF8A-319D70210791}">
      <dgm:prSet/>
      <dgm:spPr/>
      <dgm:t>
        <a:bodyPr/>
        <a:lstStyle/>
        <a:p>
          <a:endParaRPr lang="en-GB" dirty="0"/>
        </a:p>
      </dgm:t>
    </dgm:pt>
    <dgm:pt modelId="{62980F6C-891E-43E9-9610-092006176D42}" type="sibTrans" cxnId="{55D6A45A-FFE5-4211-AF8A-319D70210791}">
      <dgm:prSet/>
      <dgm:spPr/>
      <dgm:t>
        <a:bodyPr/>
        <a:lstStyle/>
        <a:p>
          <a:endParaRPr lang="en-GB"/>
        </a:p>
      </dgm:t>
    </dgm:pt>
    <dgm:pt modelId="{4E79013B-8C7B-482F-A3D2-FF78044DB525}">
      <dgm:prSet/>
      <dgm:spPr/>
      <dgm:t>
        <a:bodyPr/>
        <a:lstStyle/>
        <a:p>
          <a:r>
            <a:rPr lang="en-GB" u="none" dirty="0" smtClean="0"/>
            <a:t>patient preference  (children)</a:t>
          </a:r>
          <a:endParaRPr lang="en-GB" dirty="0"/>
        </a:p>
      </dgm:t>
    </dgm:pt>
    <dgm:pt modelId="{E5F4F67B-9B14-4070-86C0-161E580C19F8}" type="parTrans" cxnId="{B2A8CCA1-6A28-459B-9C81-5BC90D05C38E}">
      <dgm:prSet/>
      <dgm:spPr/>
      <dgm:t>
        <a:bodyPr/>
        <a:lstStyle/>
        <a:p>
          <a:endParaRPr lang="en-GB" dirty="0"/>
        </a:p>
      </dgm:t>
    </dgm:pt>
    <dgm:pt modelId="{ABC6A40A-B28B-4639-A472-56424AB911EA}" type="sibTrans" cxnId="{B2A8CCA1-6A28-459B-9C81-5BC90D05C38E}">
      <dgm:prSet/>
      <dgm:spPr/>
      <dgm:t>
        <a:bodyPr/>
        <a:lstStyle/>
        <a:p>
          <a:endParaRPr lang="en-GB"/>
        </a:p>
      </dgm:t>
    </dgm:pt>
    <dgm:pt modelId="{04318D6E-3BFF-4E6C-84C5-2A17AA37C743}" type="pres">
      <dgm:prSet presAssocID="{4DD37AE4-8D3B-4F9D-936C-3E90C73452F9}" presName="diagram" presStyleCnt="0">
        <dgm:presLayoutVars>
          <dgm:chPref val="1"/>
          <dgm:dir/>
          <dgm:animOne val="branch"/>
          <dgm:animLvl val="lvl"/>
          <dgm:resizeHandles/>
        </dgm:presLayoutVars>
      </dgm:prSet>
      <dgm:spPr/>
      <dgm:t>
        <a:bodyPr/>
        <a:lstStyle/>
        <a:p>
          <a:endParaRPr lang="en-GB"/>
        </a:p>
      </dgm:t>
    </dgm:pt>
    <dgm:pt modelId="{1A3E56AA-73B1-41A3-B76D-D484E004B82E}" type="pres">
      <dgm:prSet presAssocID="{E3E16392-E158-4009-AD60-1261E357EA3E}" presName="root" presStyleCnt="0"/>
      <dgm:spPr/>
    </dgm:pt>
    <dgm:pt modelId="{44F703CB-F838-483A-999B-CFE98E3B0D07}" type="pres">
      <dgm:prSet presAssocID="{E3E16392-E158-4009-AD60-1261E357EA3E}" presName="rootComposite" presStyleCnt="0"/>
      <dgm:spPr/>
    </dgm:pt>
    <dgm:pt modelId="{0698C35F-AFBE-431E-8977-D588ED29003E}" type="pres">
      <dgm:prSet presAssocID="{E3E16392-E158-4009-AD60-1261E357EA3E}" presName="rootText" presStyleLbl="node1" presStyleIdx="0" presStyleCnt="2"/>
      <dgm:spPr/>
      <dgm:t>
        <a:bodyPr/>
        <a:lstStyle/>
        <a:p>
          <a:endParaRPr lang="en-GB"/>
        </a:p>
      </dgm:t>
    </dgm:pt>
    <dgm:pt modelId="{FBE1583F-FE95-4021-8123-8D0DAA3B772A}" type="pres">
      <dgm:prSet presAssocID="{E3E16392-E158-4009-AD60-1261E357EA3E}" presName="rootConnector" presStyleLbl="node1" presStyleIdx="0" presStyleCnt="2"/>
      <dgm:spPr/>
      <dgm:t>
        <a:bodyPr/>
        <a:lstStyle/>
        <a:p>
          <a:endParaRPr lang="en-GB"/>
        </a:p>
      </dgm:t>
    </dgm:pt>
    <dgm:pt modelId="{67F0654A-0863-458F-BE5C-952EB9AA651E}" type="pres">
      <dgm:prSet presAssocID="{E3E16392-E158-4009-AD60-1261E357EA3E}" presName="childShape" presStyleCnt="0"/>
      <dgm:spPr/>
    </dgm:pt>
    <dgm:pt modelId="{CB635514-1973-46D0-8102-811C67A26AEF}" type="pres">
      <dgm:prSet presAssocID="{599A90D2-1C43-4F70-9549-EF2B7C97E8AB}" presName="Name13" presStyleLbl="parChTrans1D2" presStyleIdx="0" presStyleCnt="5"/>
      <dgm:spPr/>
      <dgm:t>
        <a:bodyPr/>
        <a:lstStyle/>
        <a:p>
          <a:endParaRPr lang="en-GB"/>
        </a:p>
      </dgm:t>
    </dgm:pt>
    <dgm:pt modelId="{25384894-A51E-4CAD-85E4-76EA4A123BFA}" type="pres">
      <dgm:prSet presAssocID="{C9130955-5CAE-4A12-93C1-1EB22E74735D}" presName="childText" presStyleLbl="bgAcc1" presStyleIdx="0" presStyleCnt="5">
        <dgm:presLayoutVars>
          <dgm:bulletEnabled val="1"/>
        </dgm:presLayoutVars>
      </dgm:prSet>
      <dgm:spPr/>
      <dgm:t>
        <a:bodyPr/>
        <a:lstStyle/>
        <a:p>
          <a:endParaRPr lang="en-GB"/>
        </a:p>
      </dgm:t>
    </dgm:pt>
    <dgm:pt modelId="{1F5F5DE2-F131-4582-826D-DDB2DEB415AF}" type="pres">
      <dgm:prSet presAssocID="{F859E4D7-6C9F-4978-9F07-F247D46D71CC}" presName="Name13" presStyleLbl="parChTrans1D2" presStyleIdx="1" presStyleCnt="5"/>
      <dgm:spPr/>
      <dgm:t>
        <a:bodyPr/>
        <a:lstStyle/>
        <a:p>
          <a:endParaRPr lang="en-GB"/>
        </a:p>
      </dgm:t>
    </dgm:pt>
    <dgm:pt modelId="{5B7951D5-EA57-4242-B7FD-BCA396373FAC}" type="pres">
      <dgm:prSet presAssocID="{6B2EF755-8221-469A-A1AA-27B8B1B1BFC0}" presName="childText" presStyleLbl="bgAcc1" presStyleIdx="1" presStyleCnt="5">
        <dgm:presLayoutVars>
          <dgm:bulletEnabled val="1"/>
        </dgm:presLayoutVars>
      </dgm:prSet>
      <dgm:spPr/>
      <dgm:t>
        <a:bodyPr/>
        <a:lstStyle/>
        <a:p>
          <a:endParaRPr lang="en-GB"/>
        </a:p>
      </dgm:t>
    </dgm:pt>
    <dgm:pt modelId="{3F1C9DA5-CF54-492B-A441-AB461C415296}" type="pres">
      <dgm:prSet presAssocID="{2EE6E4AC-91AF-47C7-99EC-31BD15534307}" presName="root" presStyleCnt="0"/>
      <dgm:spPr/>
    </dgm:pt>
    <dgm:pt modelId="{4B7B10F0-581C-474F-8CAC-15B11EBCD337}" type="pres">
      <dgm:prSet presAssocID="{2EE6E4AC-91AF-47C7-99EC-31BD15534307}" presName="rootComposite" presStyleCnt="0"/>
      <dgm:spPr/>
    </dgm:pt>
    <dgm:pt modelId="{9B0BA9D4-9D75-4132-A909-1341CE23A499}" type="pres">
      <dgm:prSet presAssocID="{2EE6E4AC-91AF-47C7-99EC-31BD15534307}" presName="rootText" presStyleLbl="node1" presStyleIdx="1" presStyleCnt="2"/>
      <dgm:spPr/>
      <dgm:t>
        <a:bodyPr/>
        <a:lstStyle/>
        <a:p>
          <a:endParaRPr lang="en-GB"/>
        </a:p>
      </dgm:t>
    </dgm:pt>
    <dgm:pt modelId="{9A4D25D5-1693-4DAF-9AC4-35ACFFA20186}" type="pres">
      <dgm:prSet presAssocID="{2EE6E4AC-91AF-47C7-99EC-31BD15534307}" presName="rootConnector" presStyleLbl="node1" presStyleIdx="1" presStyleCnt="2"/>
      <dgm:spPr/>
      <dgm:t>
        <a:bodyPr/>
        <a:lstStyle/>
        <a:p>
          <a:endParaRPr lang="en-GB"/>
        </a:p>
      </dgm:t>
    </dgm:pt>
    <dgm:pt modelId="{D65CBDAF-2317-4628-9472-FF71860AD85A}" type="pres">
      <dgm:prSet presAssocID="{2EE6E4AC-91AF-47C7-99EC-31BD15534307}" presName="childShape" presStyleCnt="0"/>
      <dgm:spPr/>
    </dgm:pt>
    <dgm:pt modelId="{3E8429C9-0BF3-4FAC-9B2B-B2DC4BA1ED30}" type="pres">
      <dgm:prSet presAssocID="{A124D8DF-3C42-441D-8522-721BC98531A5}" presName="Name13" presStyleLbl="parChTrans1D2" presStyleIdx="2" presStyleCnt="5"/>
      <dgm:spPr/>
      <dgm:t>
        <a:bodyPr/>
        <a:lstStyle/>
        <a:p>
          <a:endParaRPr lang="en-GB"/>
        </a:p>
      </dgm:t>
    </dgm:pt>
    <dgm:pt modelId="{85E0268B-B0F2-4DFB-AA67-8644A7CAF5BB}" type="pres">
      <dgm:prSet presAssocID="{767A99C9-ECE0-4EF7-ABFD-53E0BF5DD53F}" presName="childText" presStyleLbl="bgAcc1" presStyleIdx="2" presStyleCnt="5">
        <dgm:presLayoutVars>
          <dgm:bulletEnabled val="1"/>
        </dgm:presLayoutVars>
      </dgm:prSet>
      <dgm:spPr/>
      <dgm:t>
        <a:bodyPr/>
        <a:lstStyle/>
        <a:p>
          <a:endParaRPr lang="en-GB"/>
        </a:p>
      </dgm:t>
    </dgm:pt>
    <dgm:pt modelId="{D1142C4A-E409-4063-B8F2-05D5229D8BAB}" type="pres">
      <dgm:prSet presAssocID="{41E156CD-2F8A-4127-B8A0-033DCE6F2BF7}" presName="Name13" presStyleLbl="parChTrans1D2" presStyleIdx="3" presStyleCnt="5"/>
      <dgm:spPr/>
      <dgm:t>
        <a:bodyPr/>
        <a:lstStyle/>
        <a:p>
          <a:endParaRPr lang="en-GB"/>
        </a:p>
      </dgm:t>
    </dgm:pt>
    <dgm:pt modelId="{BBAD0041-11BE-4453-A6A3-253ECEB90C03}" type="pres">
      <dgm:prSet presAssocID="{F6B0FD5F-8A8A-4F53-B82D-57902D787195}" presName="childText" presStyleLbl="bgAcc1" presStyleIdx="3" presStyleCnt="5">
        <dgm:presLayoutVars>
          <dgm:bulletEnabled val="1"/>
        </dgm:presLayoutVars>
      </dgm:prSet>
      <dgm:spPr/>
      <dgm:t>
        <a:bodyPr/>
        <a:lstStyle/>
        <a:p>
          <a:endParaRPr lang="en-GB"/>
        </a:p>
      </dgm:t>
    </dgm:pt>
    <dgm:pt modelId="{53465F8A-5646-458D-8385-17F8FE22CDCA}" type="pres">
      <dgm:prSet presAssocID="{E5F4F67B-9B14-4070-86C0-161E580C19F8}" presName="Name13" presStyleLbl="parChTrans1D2" presStyleIdx="4" presStyleCnt="5"/>
      <dgm:spPr/>
      <dgm:t>
        <a:bodyPr/>
        <a:lstStyle/>
        <a:p>
          <a:endParaRPr lang="en-GB"/>
        </a:p>
      </dgm:t>
    </dgm:pt>
    <dgm:pt modelId="{1A75A7D7-2A09-479B-802F-9AE2CEAF06D1}" type="pres">
      <dgm:prSet presAssocID="{4E79013B-8C7B-482F-A3D2-FF78044DB525}" presName="childText" presStyleLbl="bgAcc1" presStyleIdx="4" presStyleCnt="5">
        <dgm:presLayoutVars>
          <dgm:bulletEnabled val="1"/>
        </dgm:presLayoutVars>
      </dgm:prSet>
      <dgm:spPr/>
      <dgm:t>
        <a:bodyPr/>
        <a:lstStyle/>
        <a:p>
          <a:endParaRPr lang="en-GB"/>
        </a:p>
      </dgm:t>
    </dgm:pt>
  </dgm:ptLst>
  <dgm:cxnLst>
    <dgm:cxn modelId="{CC4F9BD0-8FE4-4A89-826A-AA70BB2FB820}" type="presOf" srcId="{6B2EF755-8221-469A-A1AA-27B8B1B1BFC0}" destId="{5B7951D5-EA57-4242-B7FD-BCA396373FAC}" srcOrd="0" destOrd="0" presId="urn:microsoft.com/office/officeart/2005/8/layout/hierarchy3"/>
    <dgm:cxn modelId="{ADF5543A-E975-4311-B5A5-376CD6DCDBC5}" type="presOf" srcId="{2EE6E4AC-91AF-47C7-99EC-31BD15534307}" destId="{9B0BA9D4-9D75-4132-A909-1341CE23A499}" srcOrd="0" destOrd="0" presId="urn:microsoft.com/office/officeart/2005/8/layout/hierarchy3"/>
    <dgm:cxn modelId="{AE783F34-49E7-41C5-AAF9-0074F6F1E92F}" type="presOf" srcId="{767A99C9-ECE0-4EF7-ABFD-53E0BF5DD53F}" destId="{85E0268B-B0F2-4DFB-AA67-8644A7CAF5BB}" srcOrd="0" destOrd="0" presId="urn:microsoft.com/office/officeart/2005/8/layout/hierarchy3"/>
    <dgm:cxn modelId="{2BBE4447-008D-4B94-8FD3-663ED994EE1B}" type="presOf" srcId="{41E156CD-2F8A-4127-B8A0-033DCE6F2BF7}" destId="{D1142C4A-E409-4063-B8F2-05D5229D8BAB}" srcOrd="0" destOrd="0" presId="urn:microsoft.com/office/officeart/2005/8/layout/hierarchy3"/>
    <dgm:cxn modelId="{B42E8B7B-A6D8-4B7C-B2F4-6AB9E6AAC1C8}" srcId="{4DD37AE4-8D3B-4F9D-936C-3E90C73452F9}" destId="{E3E16392-E158-4009-AD60-1261E357EA3E}" srcOrd="0" destOrd="0" parTransId="{1B49A89B-F592-4C12-B7FB-29E1DD812770}" sibTransId="{735DA6EE-A1FF-43DD-A2CF-67E7150E347E}"/>
    <dgm:cxn modelId="{97765231-93BC-41E4-8CA7-2789F1DC7EB8}" type="presOf" srcId="{2EE6E4AC-91AF-47C7-99EC-31BD15534307}" destId="{9A4D25D5-1693-4DAF-9AC4-35ACFFA20186}" srcOrd="1" destOrd="0" presId="urn:microsoft.com/office/officeart/2005/8/layout/hierarchy3"/>
    <dgm:cxn modelId="{CB623612-E855-4861-86A5-8B1C4C33D28A}" type="presOf" srcId="{E3E16392-E158-4009-AD60-1261E357EA3E}" destId="{0698C35F-AFBE-431E-8977-D588ED29003E}" srcOrd="0" destOrd="0" presId="urn:microsoft.com/office/officeart/2005/8/layout/hierarchy3"/>
    <dgm:cxn modelId="{6A3AF85C-0234-4D87-9016-BA926DCA67F5}" type="presOf" srcId="{E5F4F67B-9B14-4070-86C0-161E580C19F8}" destId="{53465F8A-5646-458D-8385-17F8FE22CDCA}" srcOrd="0" destOrd="0" presId="urn:microsoft.com/office/officeart/2005/8/layout/hierarchy3"/>
    <dgm:cxn modelId="{DC195A85-55A1-4E20-80B1-FAEE3A180924}" type="presOf" srcId="{E3E16392-E158-4009-AD60-1261E357EA3E}" destId="{FBE1583F-FE95-4021-8123-8D0DAA3B772A}" srcOrd="1" destOrd="0" presId="urn:microsoft.com/office/officeart/2005/8/layout/hierarchy3"/>
    <dgm:cxn modelId="{068C3A5D-A8B0-44CE-B147-F1E4FDF532C6}" srcId="{2EE6E4AC-91AF-47C7-99EC-31BD15534307}" destId="{767A99C9-ECE0-4EF7-ABFD-53E0BF5DD53F}" srcOrd="0" destOrd="0" parTransId="{A124D8DF-3C42-441D-8522-721BC98531A5}" sibTransId="{1569DEB9-B46C-4732-8C19-3A5BCA8F55BF}"/>
    <dgm:cxn modelId="{B6B471F7-72DA-4CD3-BF4A-EFEAAC61B243}" srcId="{E3E16392-E158-4009-AD60-1261E357EA3E}" destId="{6B2EF755-8221-469A-A1AA-27B8B1B1BFC0}" srcOrd="1" destOrd="0" parTransId="{F859E4D7-6C9F-4978-9F07-F247D46D71CC}" sibTransId="{313CB7C6-9335-4709-8C80-4582CA108420}"/>
    <dgm:cxn modelId="{132F84F4-6C9D-41CC-B192-F3E15D73397E}" type="presOf" srcId="{599A90D2-1C43-4F70-9549-EF2B7C97E8AB}" destId="{CB635514-1973-46D0-8102-811C67A26AEF}" srcOrd="0" destOrd="0" presId="urn:microsoft.com/office/officeart/2005/8/layout/hierarchy3"/>
    <dgm:cxn modelId="{DE121D91-316E-4035-A7ED-134F25CC091B}" srcId="{4DD37AE4-8D3B-4F9D-936C-3E90C73452F9}" destId="{2EE6E4AC-91AF-47C7-99EC-31BD15534307}" srcOrd="1" destOrd="0" parTransId="{0B22B66B-16D9-44AA-878E-6C6EBE0E59C3}" sibTransId="{844CAE83-421E-4647-A062-E25BC87F3BCF}"/>
    <dgm:cxn modelId="{66B92D62-C9FA-46C0-84FE-2C345502697F}" srcId="{E3E16392-E158-4009-AD60-1261E357EA3E}" destId="{C9130955-5CAE-4A12-93C1-1EB22E74735D}" srcOrd="0" destOrd="0" parTransId="{599A90D2-1C43-4F70-9549-EF2B7C97E8AB}" sibTransId="{2D23CA08-ECF0-43E4-BC0B-5514D6BADC08}"/>
    <dgm:cxn modelId="{5AE076FB-E9AB-4886-8339-1854B399BC8F}" type="presOf" srcId="{4E79013B-8C7B-482F-A3D2-FF78044DB525}" destId="{1A75A7D7-2A09-479B-802F-9AE2CEAF06D1}" srcOrd="0" destOrd="0" presId="urn:microsoft.com/office/officeart/2005/8/layout/hierarchy3"/>
    <dgm:cxn modelId="{55D6A45A-FFE5-4211-AF8A-319D70210791}" srcId="{2EE6E4AC-91AF-47C7-99EC-31BD15534307}" destId="{F6B0FD5F-8A8A-4F53-B82D-57902D787195}" srcOrd="1" destOrd="0" parTransId="{41E156CD-2F8A-4127-B8A0-033DCE6F2BF7}" sibTransId="{62980F6C-891E-43E9-9610-092006176D42}"/>
    <dgm:cxn modelId="{882F5ED2-CD9F-432F-982E-19E6B79CBD3F}" type="presOf" srcId="{A124D8DF-3C42-441D-8522-721BC98531A5}" destId="{3E8429C9-0BF3-4FAC-9B2B-B2DC4BA1ED30}" srcOrd="0" destOrd="0" presId="urn:microsoft.com/office/officeart/2005/8/layout/hierarchy3"/>
    <dgm:cxn modelId="{B2A8CCA1-6A28-459B-9C81-5BC90D05C38E}" srcId="{2EE6E4AC-91AF-47C7-99EC-31BD15534307}" destId="{4E79013B-8C7B-482F-A3D2-FF78044DB525}" srcOrd="2" destOrd="0" parTransId="{E5F4F67B-9B14-4070-86C0-161E580C19F8}" sibTransId="{ABC6A40A-B28B-4639-A472-56424AB911EA}"/>
    <dgm:cxn modelId="{845FC03E-DB41-4B9B-8447-5F8734B0C4A1}" type="presOf" srcId="{F6B0FD5F-8A8A-4F53-B82D-57902D787195}" destId="{BBAD0041-11BE-4453-A6A3-253ECEB90C03}" srcOrd="0" destOrd="0" presId="urn:microsoft.com/office/officeart/2005/8/layout/hierarchy3"/>
    <dgm:cxn modelId="{07FFEC15-5644-443E-AA67-F9132287CC1C}" type="presOf" srcId="{4DD37AE4-8D3B-4F9D-936C-3E90C73452F9}" destId="{04318D6E-3BFF-4E6C-84C5-2A17AA37C743}" srcOrd="0" destOrd="0" presId="urn:microsoft.com/office/officeart/2005/8/layout/hierarchy3"/>
    <dgm:cxn modelId="{EB3949A2-8573-4BD4-8DBF-639C37A21F51}" type="presOf" srcId="{C9130955-5CAE-4A12-93C1-1EB22E74735D}" destId="{25384894-A51E-4CAD-85E4-76EA4A123BFA}" srcOrd="0" destOrd="0" presId="urn:microsoft.com/office/officeart/2005/8/layout/hierarchy3"/>
    <dgm:cxn modelId="{41C9B3F5-D39D-4104-BD1D-22975D125720}" type="presOf" srcId="{F859E4D7-6C9F-4978-9F07-F247D46D71CC}" destId="{1F5F5DE2-F131-4582-826D-DDB2DEB415AF}" srcOrd="0" destOrd="0" presId="urn:microsoft.com/office/officeart/2005/8/layout/hierarchy3"/>
    <dgm:cxn modelId="{A2A34F44-DF79-4FE3-A305-6FACFF414E05}" type="presParOf" srcId="{04318D6E-3BFF-4E6C-84C5-2A17AA37C743}" destId="{1A3E56AA-73B1-41A3-B76D-D484E004B82E}" srcOrd="0" destOrd="0" presId="urn:microsoft.com/office/officeart/2005/8/layout/hierarchy3"/>
    <dgm:cxn modelId="{F9738EDF-EA12-48FE-95F1-3BC4DE30ED61}" type="presParOf" srcId="{1A3E56AA-73B1-41A3-B76D-D484E004B82E}" destId="{44F703CB-F838-483A-999B-CFE98E3B0D07}" srcOrd="0" destOrd="0" presId="urn:microsoft.com/office/officeart/2005/8/layout/hierarchy3"/>
    <dgm:cxn modelId="{F7AD703B-40EA-4E22-AC70-D16921263B65}" type="presParOf" srcId="{44F703CB-F838-483A-999B-CFE98E3B0D07}" destId="{0698C35F-AFBE-431E-8977-D588ED29003E}" srcOrd="0" destOrd="0" presId="urn:microsoft.com/office/officeart/2005/8/layout/hierarchy3"/>
    <dgm:cxn modelId="{0BA6CD27-9391-47AB-85C0-7F951D72E6E2}" type="presParOf" srcId="{44F703CB-F838-483A-999B-CFE98E3B0D07}" destId="{FBE1583F-FE95-4021-8123-8D0DAA3B772A}" srcOrd="1" destOrd="0" presId="urn:microsoft.com/office/officeart/2005/8/layout/hierarchy3"/>
    <dgm:cxn modelId="{D7FE7AAF-9A94-414C-98B4-484EED9CD42E}" type="presParOf" srcId="{1A3E56AA-73B1-41A3-B76D-D484E004B82E}" destId="{67F0654A-0863-458F-BE5C-952EB9AA651E}" srcOrd="1" destOrd="0" presId="urn:microsoft.com/office/officeart/2005/8/layout/hierarchy3"/>
    <dgm:cxn modelId="{D628DCDB-9550-4245-B361-C1E008CB20E1}" type="presParOf" srcId="{67F0654A-0863-458F-BE5C-952EB9AA651E}" destId="{CB635514-1973-46D0-8102-811C67A26AEF}" srcOrd="0" destOrd="0" presId="urn:microsoft.com/office/officeart/2005/8/layout/hierarchy3"/>
    <dgm:cxn modelId="{8A56ABB5-4C92-4838-B5AB-A1BCF7C086FA}" type="presParOf" srcId="{67F0654A-0863-458F-BE5C-952EB9AA651E}" destId="{25384894-A51E-4CAD-85E4-76EA4A123BFA}" srcOrd="1" destOrd="0" presId="urn:microsoft.com/office/officeart/2005/8/layout/hierarchy3"/>
    <dgm:cxn modelId="{EB35FF82-ACFD-4C87-A765-0F8D6581D5F8}" type="presParOf" srcId="{67F0654A-0863-458F-BE5C-952EB9AA651E}" destId="{1F5F5DE2-F131-4582-826D-DDB2DEB415AF}" srcOrd="2" destOrd="0" presId="urn:microsoft.com/office/officeart/2005/8/layout/hierarchy3"/>
    <dgm:cxn modelId="{24B9070E-275B-4E6B-84AE-603738F2FE3D}" type="presParOf" srcId="{67F0654A-0863-458F-BE5C-952EB9AA651E}" destId="{5B7951D5-EA57-4242-B7FD-BCA396373FAC}" srcOrd="3" destOrd="0" presId="urn:microsoft.com/office/officeart/2005/8/layout/hierarchy3"/>
    <dgm:cxn modelId="{E6D65FAF-1928-48E0-90AF-ACE5DF16B1FB}" type="presParOf" srcId="{04318D6E-3BFF-4E6C-84C5-2A17AA37C743}" destId="{3F1C9DA5-CF54-492B-A441-AB461C415296}" srcOrd="1" destOrd="0" presId="urn:microsoft.com/office/officeart/2005/8/layout/hierarchy3"/>
    <dgm:cxn modelId="{51425509-F647-46D7-826A-1A1D164A8EFB}" type="presParOf" srcId="{3F1C9DA5-CF54-492B-A441-AB461C415296}" destId="{4B7B10F0-581C-474F-8CAC-15B11EBCD337}" srcOrd="0" destOrd="0" presId="urn:microsoft.com/office/officeart/2005/8/layout/hierarchy3"/>
    <dgm:cxn modelId="{BC0AB5C7-180C-456C-9695-80E424DCF20D}" type="presParOf" srcId="{4B7B10F0-581C-474F-8CAC-15B11EBCD337}" destId="{9B0BA9D4-9D75-4132-A909-1341CE23A499}" srcOrd="0" destOrd="0" presId="urn:microsoft.com/office/officeart/2005/8/layout/hierarchy3"/>
    <dgm:cxn modelId="{8E0555F2-CE4A-4B0E-B6C3-508C59911458}" type="presParOf" srcId="{4B7B10F0-581C-474F-8CAC-15B11EBCD337}" destId="{9A4D25D5-1693-4DAF-9AC4-35ACFFA20186}" srcOrd="1" destOrd="0" presId="urn:microsoft.com/office/officeart/2005/8/layout/hierarchy3"/>
    <dgm:cxn modelId="{49C6D390-C5BC-4731-9E55-023D8250FD1E}" type="presParOf" srcId="{3F1C9DA5-CF54-492B-A441-AB461C415296}" destId="{D65CBDAF-2317-4628-9472-FF71860AD85A}" srcOrd="1" destOrd="0" presId="urn:microsoft.com/office/officeart/2005/8/layout/hierarchy3"/>
    <dgm:cxn modelId="{A64FF2F9-4F2C-45BB-99AB-435354CA3F5B}" type="presParOf" srcId="{D65CBDAF-2317-4628-9472-FF71860AD85A}" destId="{3E8429C9-0BF3-4FAC-9B2B-B2DC4BA1ED30}" srcOrd="0" destOrd="0" presId="urn:microsoft.com/office/officeart/2005/8/layout/hierarchy3"/>
    <dgm:cxn modelId="{90A3AAA7-B6E5-4B93-A30C-FA4DC0D5BFAB}" type="presParOf" srcId="{D65CBDAF-2317-4628-9472-FF71860AD85A}" destId="{85E0268B-B0F2-4DFB-AA67-8644A7CAF5BB}" srcOrd="1" destOrd="0" presId="urn:microsoft.com/office/officeart/2005/8/layout/hierarchy3"/>
    <dgm:cxn modelId="{601DBF93-2823-4FB2-BF3D-7B0A449F84C9}" type="presParOf" srcId="{D65CBDAF-2317-4628-9472-FF71860AD85A}" destId="{D1142C4A-E409-4063-B8F2-05D5229D8BAB}" srcOrd="2" destOrd="0" presId="urn:microsoft.com/office/officeart/2005/8/layout/hierarchy3"/>
    <dgm:cxn modelId="{FF252B26-3941-4A04-8059-A374E4FD7577}" type="presParOf" srcId="{D65CBDAF-2317-4628-9472-FF71860AD85A}" destId="{BBAD0041-11BE-4453-A6A3-253ECEB90C03}" srcOrd="3" destOrd="0" presId="urn:microsoft.com/office/officeart/2005/8/layout/hierarchy3"/>
    <dgm:cxn modelId="{0F7A01E9-8759-47F9-9C25-6BB84AE7C9A9}" type="presParOf" srcId="{D65CBDAF-2317-4628-9472-FF71860AD85A}" destId="{53465F8A-5646-458D-8385-17F8FE22CDCA}" srcOrd="4" destOrd="0" presId="urn:microsoft.com/office/officeart/2005/8/layout/hierarchy3"/>
    <dgm:cxn modelId="{02EB6804-B10E-40BC-B0A2-9262087926F7}" type="presParOf" srcId="{D65CBDAF-2317-4628-9472-FF71860AD85A}" destId="{1A75A7D7-2A09-479B-802F-9AE2CEAF06D1}"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8C35F-AFBE-431E-8977-D588ED29003E}">
      <dsp:nvSpPr>
        <dsp:cNvPr id="0" name=""/>
        <dsp:cNvSpPr/>
      </dsp:nvSpPr>
      <dsp:spPr>
        <a:xfrm>
          <a:off x="1095213" y="3401"/>
          <a:ext cx="2317893" cy="1158946"/>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GB" sz="2800" b="0" kern="1200" dirty="0" smtClean="0">
              <a:solidFill>
                <a:schemeClr val="tx1"/>
              </a:solidFill>
              <a:latin typeface="+mn-lt"/>
              <a:ea typeface="+mn-ea"/>
              <a:cs typeface="+mn-cs"/>
            </a:rPr>
            <a:t>intravenous </a:t>
          </a:r>
          <a:endParaRPr lang="en-GB" sz="2800" b="0" kern="1200" dirty="0">
            <a:solidFill>
              <a:schemeClr val="tx1"/>
            </a:solidFill>
          </a:endParaRPr>
        </a:p>
      </dsp:txBody>
      <dsp:txXfrm>
        <a:off x="1129157" y="37345"/>
        <a:ext cx="2250005" cy="1091058"/>
      </dsp:txXfrm>
    </dsp:sp>
    <dsp:sp modelId="{CB635514-1973-46D0-8102-811C67A26AEF}">
      <dsp:nvSpPr>
        <dsp:cNvPr id="0" name=""/>
        <dsp:cNvSpPr/>
      </dsp:nvSpPr>
      <dsp:spPr>
        <a:xfrm>
          <a:off x="1327003" y="1162348"/>
          <a:ext cx="231789" cy="869210"/>
        </a:xfrm>
        <a:custGeom>
          <a:avLst/>
          <a:gdLst/>
          <a:ahLst/>
          <a:cxnLst/>
          <a:rect l="0" t="0" r="0" b="0"/>
          <a:pathLst>
            <a:path>
              <a:moveTo>
                <a:pt x="0" y="0"/>
              </a:moveTo>
              <a:lnTo>
                <a:pt x="0" y="869210"/>
              </a:lnTo>
              <a:lnTo>
                <a:pt x="231789" y="869210"/>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384894-A51E-4CAD-85E4-76EA4A123BFA}">
      <dsp:nvSpPr>
        <dsp:cNvPr id="0" name=""/>
        <dsp:cNvSpPr/>
      </dsp:nvSpPr>
      <dsp:spPr>
        <a:xfrm>
          <a:off x="1558792" y="1452084"/>
          <a:ext cx="1854314" cy="1158946"/>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GB" sz="2000" u="none" kern="1200" dirty="0" smtClean="0"/>
            <a:t>Faster onset</a:t>
          </a:r>
          <a:endParaRPr lang="en-GB" sz="2000" kern="1200" dirty="0"/>
        </a:p>
      </dsp:txBody>
      <dsp:txXfrm>
        <a:off x="1592736" y="1486028"/>
        <a:ext cx="1786426" cy="1091058"/>
      </dsp:txXfrm>
    </dsp:sp>
    <dsp:sp modelId="{1F5F5DE2-F131-4582-826D-DDB2DEB415AF}">
      <dsp:nvSpPr>
        <dsp:cNvPr id="0" name=""/>
        <dsp:cNvSpPr/>
      </dsp:nvSpPr>
      <dsp:spPr>
        <a:xfrm>
          <a:off x="1327003" y="1162348"/>
          <a:ext cx="231789" cy="2317893"/>
        </a:xfrm>
        <a:custGeom>
          <a:avLst/>
          <a:gdLst/>
          <a:ahLst/>
          <a:cxnLst/>
          <a:rect l="0" t="0" r="0" b="0"/>
          <a:pathLst>
            <a:path>
              <a:moveTo>
                <a:pt x="0" y="0"/>
              </a:moveTo>
              <a:lnTo>
                <a:pt x="0" y="2317893"/>
              </a:lnTo>
              <a:lnTo>
                <a:pt x="231789" y="2317893"/>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7951D5-EA57-4242-B7FD-BCA396373FAC}">
      <dsp:nvSpPr>
        <dsp:cNvPr id="0" name=""/>
        <dsp:cNvSpPr/>
      </dsp:nvSpPr>
      <dsp:spPr>
        <a:xfrm>
          <a:off x="1558792" y="2900768"/>
          <a:ext cx="1854314" cy="1158946"/>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GB" sz="1800" u="none" kern="1200" dirty="0" smtClean="0"/>
            <a:t>avoiding the excitatory phase of anaesthesia </a:t>
          </a:r>
          <a:endParaRPr lang="en-GB" sz="1800" kern="1200" dirty="0"/>
        </a:p>
      </dsp:txBody>
      <dsp:txXfrm>
        <a:off x="1592736" y="2934712"/>
        <a:ext cx="1786426" cy="1091058"/>
      </dsp:txXfrm>
    </dsp:sp>
    <dsp:sp modelId="{9B0BA9D4-9D75-4132-A909-1341CE23A499}">
      <dsp:nvSpPr>
        <dsp:cNvPr id="0" name=""/>
        <dsp:cNvSpPr/>
      </dsp:nvSpPr>
      <dsp:spPr>
        <a:xfrm>
          <a:off x="3992580" y="3401"/>
          <a:ext cx="2317893" cy="1158946"/>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GB" sz="2800" kern="1200" dirty="0" smtClean="0">
              <a:solidFill>
                <a:schemeClr val="tx1"/>
              </a:solidFill>
              <a:latin typeface="+mn-lt"/>
              <a:ea typeface="+mn-ea"/>
              <a:cs typeface="+mn-cs"/>
            </a:rPr>
            <a:t>inhalational </a:t>
          </a:r>
          <a:endParaRPr lang="en-GB" sz="2800" kern="1200" dirty="0"/>
        </a:p>
      </dsp:txBody>
      <dsp:txXfrm>
        <a:off x="4026524" y="37345"/>
        <a:ext cx="2250005" cy="1091058"/>
      </dsp:txXfrm>
    </dsp:sp>
    <dsp:sp modelId="{3E8429C9-0BF3-4FAC-9B2B-B2DC4BA1ED30}">
      <dsp:nvSpPr>
        <dsp:cNvPr id="0" name=""/>
        <dsp:cNvSpPr/>
      </dsp:nvSpPr>
      <dsp:spPr>
        <a:xfrm>
          <a:off x="4224370" y="1162348"/>
          <a:ext cx="231789" cy="869210"/>
        </a:xfrm>
        <a:custGeom>
          <a:avLst/>
          <a:gdLst/>
          <a:ahLst/>
          <a:cxnLst/>
          <a:rect l="0" t="0" r="0" b="0"/>
          <a:pathLst>
            <a:path>
              <a:moveTo>
                <a:pt x="0" y="0"/>
              </a:moveTo>
              <a:lnTo>
                <a:pt x="0" y="869210"/>
              </a:lnTo>
              <a:lnTo>
                <a:pt x="231789" y="869210"/>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E0268B-B0F2-4DFB-AA67-8644A7CAF5BB}">
      <dsp:nvSpPr>
        <dsp:cNvPr id="0" name=""/>
        <dsp:cNvSpPr/>
      </dsp:nvSpPr>
      <dsp:spPr>
        <a:xfrm>
          <a:off x="4456159" y="1452084"/>
          <a:ext cx="1854314" cy="1158946"/>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GB" sz="1800" u="none" kern="1200" dirty="0" smtClean="0"/>
            <a:t>where IV access is difficult </a:t>
          </a:r>
          <a:endParaRPr lang="en-GB" sz="1800" kern="1200" dirty="0"/>
        </a:p>
      </dsp:txBody>
      <dsp:txXfrm>
        <a:off x="4490103" y="1486028"/>
        <a:ext cx="1786426" cy="1091058"/>
      </dsp:txXfrm>
    </dsp:sp>
    <dsp:sp modelId="{D1142C4A-E409-4063-B8F2-05D5229D8BAB}">
      <dsp:nvSpPr>
        <dsp:cNvPr id="0" name=""/>
        <dsp:cNvSpPr/>
      </dsp:nvSpPr>
      <dsp:spPr>
        <a:xfrm>
          <a:off x="4224370" y="1162348"/>
          <a:ext cx="231789" cy="2317893"/>
        </a:xfrm>
        <a:custGeom>
          <a:avLst/>
          <a:gdLst/>
          <a:ahLst/>
          <a:cxnLst/>
          <a:rect l="0" t="0" r="0" b="0"/>
          <a:pathLst>
            <a:path>
              <a:moveTo>
                <a:pt x="0" y="0"/>
              </a:moveTo>
              <a:lnTo>
                <a:pt x="0" y="2317893"/>
              </a:lnTo>
              <a:lnTo>
                <a:pt x="231789" y="2317893"/>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AD0041-11BE-4453-A6A3-253ECEB90C03}">
      <dsp:nvSpPr>
        <dsp:cNvPr id="0" name=""/>
        <dsp:cNvSpPr/>
      </dsp:nvSpPr>
      <dsp:spPr>
        <a:xfrm>
          <a:off x="4456159" y="2900768"/>
          <a:ext cx="1854314" cy="1158946"/>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GB" sz="1800" u="none" kern="1200" dirty="0" smtClean="0"/>
            <a:t>Anticipated difficult intubation </a:t>
          </a:r>
          <a:endParaRPr lang="en-GB" sz="1800" kern="1200" dirty="0"/>
        </a:p>
      </dsp:txBody>
      <dsp:txXfrm>
        <a:off x="4490103" y="2934712"/>
        <a:ext cx="1786426" cy="1091058"/>
      </dsp:txXfrm>
    </dsp:sp>
    <dsp:sp modelId="{53465F8A-5646-458D-8385-17F8FE22CDCA}">
      <dsp:nvSpPr>
        <dsp:cNvPr id="0" name=""/>
        <dsp:cNvSpPr/>
      </dsp:nvSpPr>
      <dsp:spPr>
        <a:xfrm>
          <a:off x="4224370" y="1162348"/>
          <a:ext cx="231789" cy="3766577"/>
        </a:xfrm>
        <a:custGeom>
          <a:avLst/>
          <a:gdLst/>
          <a:ahLst/>
          <a:cxnLst/>
          <a:rect l="0" t="0" r="0" b="0"/>
          <a:pathLst>
            <a:path>
              <a:moveTo>
                <a:pt x="0" y="0"/>
              </a:moveTo>
              <a:lnTo>
                <a:pt x="0" y="3766577"/>
              </a:lnTo>
              <a:lnTo>
                <a:pt x="231789" y="3766577"/>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75A7D7-2A09-479B-802F-9AE2CEAF06D1}">
      <dsp:nvSpPr>
        <dsp:cNvPr id="0" name=""/>
        <dsp:cNvSpPr/>
      </dsp:nvSpPr>
      <dsp:spPr>
        <a:xfrm>
          <a:off x="4456159" y="4349451"/>
          <a:ext cx="1854314" cy="1158946"/>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GB" sz="1800" u="none" kern="1200" dirty="0" smtClean="0"/>
            <a:t>patient preference  (children)</a:t>
          </a:r>
          <a:endParaRPr lang="en-GB" sz="1800" kern="1200" dirty="0"/>
        </a:p>
      </dsp:txBody>
      <dsp:txXfrm>
        <a:off x="4490103" y="4383395"/>
        <a:ext cx="1786426" cy="10910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347DE6-6402-4CD0-9D76-562ECB647CDE}" type="datetimeFigureOut">
              <a:rPr lang="en-US" smtClean="0"/>
              <a:pPr/>
              <a:t>2/19/2020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54F3A2-9845-4F20-A49D-A614BC5B3ACD}" type="slidenum">
              <a:rPr lang="en-US" smtClean="0"/>
              <a:pPr/>
              <a:t>‹#›</a:t>
            </a:fld>
            <a:endParaRPr lang="en-US"/>
          </a:p>
        </p:txBody>
      </p:sp>
    </p:spTree>
    <p:extLst>
      <p:ext uri="{BB962C8B-B14F-4D97-AF65-F5344CB8AC3E}">
        <p14:creationId xmlns:p14="http://schemas.microsoft.com/office/powerpoint/2010/main" val="932052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3F33A1-A78E-4FB5-BC55-80DC55C4D583}" type="slidenum">
              <a:rPr lang="en-US" smtClean="0"/>
              <a:pPr fontAlgn="base">
                <a:spcBef>
                  <a:spcPct val="0"/>
                </a:spcBef>
                <a:spcAft>
                  <a:spcPct val="0"/>
                </a:spcAft>
                <a:defRPr/>
              </a:pPr>
              <a:t>3</a:t>
            </a:fld>
            <a:endParaRPr lang="en-US" dirty="0" smtClean="0"/>
          </a:p>
        </p:txBody>
      </p:sp>
      <p:sp>
        <p:nvSpPr>
          <p:cNvPr id="57347" name="Rectangle 2"/>
          <p:cNvSpPr>
            <a:spLocks noChangeArrowheads="1"/>
          </p:cNvSpPr>
          <p:nvPr/>
        </p:nvSpPr>
        <p:spPr bwMode="auto">
          <a:xfrm>
            <a:off x="3886200" y="-1588"/>
            <a:ext cx="2971800" cy="457201"/>
          </a:xfrm>
          <a:prstGeom prst="rect">
            <a:avLst/>
          </a:prstGeom>
          <a:noFill/>
          <a:ln w="9525">
            <a:noFill/>
            <a:miter lim="800000"/>
            <a:headEnd/>
            <a:tailEnd/>
          </a:ln>
        </p:spPr>
        <p:txBody>
          <a:bodyPr wrap="none" anchor="ctr"/>
          <a:lstStyle/>
          <a:p>
            <a:endParaRPr lang="en-US">
              <a:latin typeface="Calibri" pitchFamily="34" charset="0"/>
            </a:endParaRPr>
          </a:p>
        </p:txBody>
      </p:sp>
      <p:sp>
        <p:nvSpPr>
          <p:cNvPr id="57348" name="Rectangle 3"/>
          <p:cNvSpPr>
            <a:spLocks noChangeArrowheads="1"/>
          </p:cNvSpPr>
          <p:nvPr/>
        </p:nvSpPr>
        <p:spPr bwMode="auto">
          <a:xfrm>
            <a:off x="3886200" y="8685213"/>
            <a:ext cx="2971800" cy="458787"/>
          </a:xfrm>
          <a:prstGeom prst="rect">
            <a:avLst/>
          </a:prstGeom>
          <a:noFill/>
          <a:ln w="9525">
            <a:noFill/>
            <a:miter lim="800000"/>
            <a:headEnd/>
            <a:tailEnd/>
          </a:ln>
        </p:spPr>
        <p:txBody>
          <a:bodyPr lIns="19050" tIns="0" rIns="19050" bIns="0" anchor="b"/>
          <a:lstStyle/>
          <a:p>
            <a:pPr algn="r" eaLnBrk="0" hangingPunct="0"/>
            <a:r>
              <a:rPr lang="en-US" sz="1000" i="1">
                <a:latin typeface="Calibri" pitchFamily="34" charset="0"/>
              </a:rPr>
              <a:t>50</a:t>
            </a:r>
          </a:p>
        </p:txBody>
      </p:sp>
      <p:sp>
        <p:nvSpPr>
          <p:cNvPr id="57349" name="Rectangle 4"/>
          <p:cNvSpPr>
            <a:spLocks noChangeArrowheads="1"/>
          </p:cNvSpPr>
          <p:nvPr/>
        </p:nvSpPr>
        <p:spPr bwMode="auto">
          <a:xfrm>
            <a:off x="0" y="8685213"/>
            <a:ext cx="2971800" cy="458787"/>
          </a:xfrm>
          <a:prstGeom prst="rect">
            <a:avLst/>
          </a:prstGeom>
          <a:noFill/>
          <a:ln w="9525">
            <a:noFill/>
            <a:miter lim="800000"/>
            <a:headEnd/>
            <a:tailEnd/>
          </a:ln>
        </p:spPr>
        <p:txBody>
          <a:bodyPr wrap="none" anchor="ctr"/>
          <a:lstStyle/>
          <a:p>
            <a:endParaRPr lang="en-US">
              <a:latin typeface="Calibri" pitchFamily="34" charset="0"/>
            </a:endParaRPr>
          </a:p>
        </p:txBody>
      </p:sp>
      <p:sp>
        <p:nvSpPr>
          <p:cNvPr id="57350" name="Rectangle 5"/>
          <p:cNvSpPr>
            <a:spLocks noChangeArrowheads="1"/>
          </p:cNvSpPr>
          <p:nvPr/>
        </p:nvSpPr>
        <p:spPr bwMode="auto">
          <a:xfrm>
            <a:off x="0" y="-1588"/>
            <a:ext cx="2971800" cy="457201"/>
          </a:xfrm>
          <a:prstGeom prst="rect">
            <a:avLst/>
          </a:prstGeom>
          <a:noFill/>
          <a:ln w="9525">
            <a:noFill/>
            <a:miter lim="800000"/>
            <a:headEnd/>
            <a:tailEnd/>
          </a:ln>
        </p:spPr>
        <p:txBody>
          <a:bodyPr wrap="none" anchor="ctr"/>
          <a:lstStyle/>
          <a:p>
            <a:endParaRPr lang="en-US">
              <a:latin typeface="Calibri" pitchFamily="34" charset="0"/>
            </a:endParaRPr>
          </a:p>
        </p:txBody>
      </p:sp>
      <p:sp>
        <p:nvSpPr>
          <p:cNvPr id="57351" name="Rectangle 6"/>
          <p:cNvSpPr>
            <a:spLocks noGrp="1" noRot="1" noChangeAspect="1" noChangeArrowheads="1" noTextEdit="1"/>
          </p:cNvSpPr>
          <p:nvPr>
            <p:ph type="sldImg"/>
          </p:nvPr>
        </p:nvSpPr>
        <p:spPr bwMode="auto">
          <a:xfrm>
            <a:off x="1150938" y="692150"/>
            <a:ext cx="4556125" cy="3416300"/>
          </a:xfrm>
          <a:noFill/>
          <a:ln cap="flat">
            <a:solidFill>
              <a:srgbClr val="000000"/>
            </a:solidFill>
            <a:miter lim="800000"/>
            <a:headEnd/>
            <a:tailEnd/>
          </a:ln>
        </p:spPr>
      </p:sp>
      <p:sp>
        <p:nvSpPr>
          <p:cNvPr id="57352" name="Rectangle 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6A3DF98-7A45-4DDC-BEDC-0FE4C1D442FA}" type="slidenum">
              <a:rPr lang="en-US"/>
              <a:pPr/>
              <a:t>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smtClean="0"/>
              <a:t>Yet, the most famous contribution by the United States to medical progress at this period was undoubtedly the introduction of general anesthesia. Drugs of various kinds have been used for many centuries to reduce the distress of surgical operations. </a:t>
            </a:r>
            <a:r>
              <a:rPr lang="en-US" b="1" smtClean="0"/>
              <a:t>It was a procedure that not only liberated the patient form the fearful pain of surgery, but also enabled the surgeon to perform more extensive operations.</a:t>
            </a:r>
            <a:r>
              <a:rPr lang="en-US" smtClean="0"/>
              <a:t> </a:t>
            </a:r>
            <a:endParaRPr lang="en-US" sz="900" b="1" smtClean="0"/>
          </a:p>
          <a:p>
            <a:pPr eaLnBrk="1" hangingPunct="1"/>
            <a:r>
              <a:rPr lang="en-US" smtClean="0"/>
              <a:t>Now, known as one of the most important discoveries in medical science, Morton’s technique quickly reached Europe, and establishing the practice of anesthesiology. Safely has improved greatly, less than one death per 200,000 procedures occurs currently.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10C141-7C0F-4040-B031-C6B686E602FB}" type="slidenum">
              <a:rPr lang="en-US" smtClean="0"/>
              <a:pPr fontAlgn="base">
                <a:spcBef>
                  <a:spcPct val="0"/>
                </a:spcBef>
                <a:spcAft>
                  <a:spcPct val="0"/>
                </a:spcAft>
                <a:defRPr/>
              </a:pPr>
              <a:t>16</a:t>
            </a:fld>
            <a:endParaRPr lang="en-US" dirty="0" smtClean="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Factors influencing the effects of inhaled anesthetics included: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D08ED2E-D3F6-4D59-9ACD-4FA06902A7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2/19/2020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2400" smtClean="0"/>
              <a:t>ITS Dental College, Greater Noida</a:t>
            </a:r>
          </a:p>
        </p:txBody>
      </p:sp>
      <p:sp>
        <p:nvSpPr>
          <p:cNvPr id="3075" name="Content Placeholder 2"/>
          <p:cNvSpPr>
            <a:spLocks noGrp="1"/>
          </p:cNvSpPr>
          <p:nvPr>
            <p:ph idx="1"/>
          </p:nvPr>
        </p:nvSpPr>
        <p:spPr/>
        <p:txBody>
          <a:bodyPr/>
          <a:lstStyle/>
          <a:p>
            <a:endParaRPr lang="en-US" dirty="0" smtClean="0"/>
          </a:p>
          <a:p>
            <a:pPr>
              <a:buFont typeface="Arial" charset="0"/>
              <a:buNone/>
            </a:pPr>
            <a:r>
              <a:rPr lang="en-US" sz="2000" dirty="0" smtClean="0"/>
              <a:t>Subject :  Pharmacology</a:t>
            </a:r>
          </a:p>
          <a:p>
            <a:pPr>
              <a:buFont typeface="Arial" charset="0"/>
              <a:buNone/>
            </a:pPr>
            <a:endParaRPr lang="en-US" sz="2000" dirty="0" smtClean="0"/>
          </a:p>
          <a:p>
            <a:pPr>
              <a:buFont typeface="Arial" charset="0"/>
              <a:buNone/>
            </a:pPr>
            <a:r>
              <a:rPr lang="en-US" sz="2000" dirty="0" smtClean="0"/>
              <a:t>Lecture Topic: General Anesthesia</a:t>
            </a:r>
          </a:p>
          <a:p>
            <a:pPr>
              <a:buFont typeface="Arial" charset="0"/>
              <a:buNone/>
            </a:pPr>
            <a:r>
              <a:rPr lang="en-US" sz="2000" dirty="0" smtClean="0"/>
              <a:t>  Lecture Number</a:t>
            </a:r>
            <a:r>
              <a:rPr lang="en-US" sz="2000" smtClean="0"/>
              <a:t>: L28</a:t>
            </a:r>
            <a:endParaRPr lang="en-US" sz="2000" dirty="0" smtClean="0"/>
          </a:p>
          <a:p>
            <a:pPr>
              <a:buFont typeface="Arial" charset="0"/>
              <a:buNone/>
            </a:pPr>
            <a:endParaRPr lang="en-US" sz="2000" dirty="0" smtClean="0"/>
          </a:p>
          <a:p>
            <a:pPr>
              <a:buFont typeface="Arial" charset="0"/>
              <a:buNone/>
            </a:pPr>
            <a:r>
              <a:rPr lang="en-US" sz="2000" dirty="0" smtClean="0"/>
              <a:t>Program, Year: BDS, Second Year</a:t>
            </a:r>
          </a:p>
          <a:p>
            <a:pPr>
              <a:buFont typeface="Arial" charset="0"/>
              <a:buNone/>
            </a:pPr>
            <a:endParaRPr lang="en-US" sz="2000" dirty="0" smtClean="0"/>
          </a:p>
          <a:p>
            <a:pPr>
              <a:buFont typeface="Arial" charset="0"/>
              <a:buNone/>
            </a:pPr>
            <a:r>
              <a:rPr lang="en-US" sz="2000" dirty="0" smtClean="0"/>
              <a:t>Faculty : Dr.Rajeshwari</a:t>
            </a:r>
          </a:p>
          <a:p>
            <a:pPr>
              <a:buFont typeface="Arial" charset="0"/>
              <a:buNone/>
            </a:pPr>
            <a:r>
              <a:rPr lang="en-US" dirty="0" smtClean="0"/>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410200"/>
            <a:ext cx="8305800" cy="626950"/>
          </a:xfrm>
        </p:spPr>
        <p:txBody>
          <a:bodyPr>
            <a:normAutofit fontScale="90000"/>
          </a:bodyPr>
          <a:lstStyle/>
          <a:p>
            <a:r>
              <a:rPr lang="en-US" dirty="0" smtClean="0"/>
              <a:t>Stages</a:t>
            </a:r>
            <a:endParaRPr lang="en-US" dirty="0"/>
          </a:p>
        </p:txBody>
      </p:sp>
      <p:sp>
        <p:nvSpPr>
          <p:cNvPr id="3" name="Content Placeholder 2"/>
          <p:cNvSpPr>
            <a:spLocks noGrp="1"/>
          </p:cNvSpPr>
          <p:nvPr>
            <p:ph sz="half" idx="1"/>
          </p:nvPr>
        </p:nvSpPr>
        <p:spPr>
          <a:xfrm>
            <a:off x="514352" y="530352"/>
            <a:ext cx="3931920" cy="5032248"/>
          </a:xfrm>
        </p:spPr>
        <p:txBody>
          <a:bodyPr>
            <a:normAutofit fontScale="77500" lnSpcReduction="20000"/>
          </a:bodyPr>
          <a:lstStyle/>
          <a:p>
            <a:pPr>
              <a:buNone/>
            </a:pPr>
            <a:r>
              <a:rPr lang="en-US" dirty="0" smtClean="0"/>
              <a:t>I:- Analgesia but no amnesia</a:t>
            </a:r>
          </a:p>
          <a:p>
            <a:pPr>
              <a:buNone/>
            </a:pPr>
            <a:endParaRPr lang="en-US" dirty="0" smtClean="0"/>
          </a:p>
          <a:p>
            <a:pPr>
              <a:buNone/>
            </a:pPr>
            <a:r>
              <a:rPr lang="en-US" dirty="0" smtClean="0"/>
              <a:t>II:-Excitement &amp; delirium</a:t>
            </a:r>
          </a:p>
          <a:p>
            <a:pPr>
              <a:buNone/>
            </a:pPr>
            <a:endParaRPr lang="en-US" dirty="0" smtClean="0"/>
          </a:p>
          <a:p>
            <a:pPr>
              <a:buNone/>
            </a:pPr>
            <a:r>
              <a:rPr lang="en-US" dirty="0" smtClean="0"/>
              <a:t>III:-Surgical anesthesia</a:t>
            </a:r>
          </a:p>
          <a:p>
            <a:pPr>
              <a:buNone/>
            </a:pPr>
            <a:endParaRPr lang="en-US" dirty="0" smtClean="0"/>
          </a:p>
          <a:p>
            <a:pPr>
              <a:buNone/>
            </a:pPr>
            <a:r>
              <a:rPr lang="en-US" dirty="0" smtClean="0"/>
              <a:t>Plane </a:t>
            </a:r>
            <a:r>
              <a:rPr lang="en-US" dirty="0" smtClean="0"/>
              <a:t>I:- Eye balls show </a:t>
            </a:r>
            <a:endParaRPr lang="en-US" dirty="0" smtClean="0"/>
          </a:p>
          <a:p>
            <a:pPr>
              <a:buNone/>
            </a:pPr>
            <a:r>
              <a:rPr lang="en-US" dirty="0" smtClean="0"/>
              <a:t>roving </a:t>
            </a:r>
            <a:r>
              <a:rPr lang="en-US" dirty="0" smtClean="0"/>
              <a:t>movements</a:t>
            </a:r>
          </a:p>
          <a:p>
            <a:pPr>
              <a:buNone/>
            </a:pPr>
            <a:r>
              <a:rPr lang="en-US" dirty="0" smtClean="0"/>
              <a:t>Plane 2:-Progressive loss of </a:t>
            </a:r>
            <a:endParaRPr lang="en-US" dirty="0" smtClean="0"/>
          </a:p>
          <a:p>
            <a:pPr>
              <a:buNone/>
            </a:pPr>
            <a:r>
              <a:rPr lang="en-US" dirty="0" smtClean="0"/>
              <a:t>light</a:t>
            </a:r>
            <a:r>
              <a:rPr lang="en-US" dirty="0" smtClean="0"/>
              <a:t>, corneal &amp; </a:t>
            </a:r>
            <a:r>
              <a:rPr lang="en-US" dirty="0" smtClean="0"/>
              <a:t>laryngeal </a:t>
            </a:r>
          </a:p>
          <a:p>
            <a:pPr>
              <a:buNone/>
            </a:pPr>
            <a:r>
              <a:rPr lang="en-US" dirty="0" smtClean="0"/>
              <a:t>reflexes</a:t>
            </a:r>
            <a:r>
              <a:rPr lang="en-US" dirty="0" smtClean="0"/>
              <a:t>, respiration slow </a:t>
            </a:r>
            <a:endParaRPr lang="en-US" dirty="0" smtClean="0"/>
          </a:p>
          <a:p>
            <a:pPr>
              <a:buNone/>
            </a:pPr>
            <a:r>
              <a:rPr lang="en-US" dirty="0" smtClean="0"/>
              <a:t>but regular</a:t>
            </a:r>
            <a:endParaRPr lang="en-US" dirty="0" smtClean="0"/>
          </a:p>
          <a:p>
            <a:pPr>
              <a:buNone/>
            </a:pPr>
            <a:endParaRPr lang="en-US" dirty="0" smtClean="0"/>
          </a:p>
          <a:p>
            <a:pPr>
              <a:buNone/>
            </a:pPr>
            <a:r>
              <a:rPr lang="en-US" dirty="0" smtClean="0"/>
              <a:t>*Most </a:t>
            </a:r>
            <a:r>
              <a:rPr lang="en-US" dirty="0" smtClean="0"/>
              <a:t>surgical procedures </a:t>
            </a:r>
            <a:endParaRPr lang="en-US" dirty="0" smtClean="0"/>
          </a:p>
          <a:p>
            <a:pPr>
              <a:buNone/>
            </a:pPr>
            <a:r>
              <a:rPr lang="en-US" dirty="0" smtClean="0"/>
              <a:t>are </a:t>
            </a:r>
            <a:r>
              <a:rPr lang="en-US" dirty="0" smtClean="0"/>
              <a:t>carried out  in this stage</a:t>
            </a:r>
          </a:p>
          <a:p>
            <a:pPr>
              <a:buNone/>
            </a:pPr>
            <a:endParaRPr lang="en-US" dirty="0"/>
          </a:p>
        </p:txBody>
      </p:sp>
      <p:sp>
        <p:nvSpPr>
          <p:cNvPr id="5" name="Content Placeholder 4"/>
          <p:cNvSpPr>
            <a:spLocks noGrp="1"/>
          </p:cNvSpPr>
          <p:nvPr>
            <p:ph sz="half" idx="2"/>
          </p:nvPr>
        </p:nvSpPr>
        <p:spPr/>
        <p:txBody>
          <a:bodyPr>
            <a:normAutofit fontScale="77500" lnSpcReduction="20000"/>
          </a:bodyPr>
          <a:lstStyle/>
          <a:p>
            <a:endParaRPr lang="en-US"/>
          </a:p>
        </p:txBody>
      </p:sp>
      <p:pic>
        <p:nvPicPr>
          <p:cNvPr id="35842" name="Picture 2" descr="Image result for stages of anesthesia"/>
          <p:cNvPicPr>
            <a:picLocks noChangeAspect="1" noChangeArrowheads="1"/>
          </p:cNvPicPr>
          <p:nvPr/>
        </p:nvPicPr>
        <p:blipFill>
          <a:blip r:embed="rId2"/>
          <a:srcRect/>
          <a:stretch>
            <a:fillRect/>
          </a:stretch>
        </p:blipFill>
        <p:spPr bwMode="auto">
          <a:xfrm>
            <a:off x="4495800" y="1143000"/>
            <a:ext cx="4419600" cy="5334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Plane 3:- Pupil is dilated, eye ball movement, light, </a:t>
            </a:r>
          </a:p>
          <a:p>
            <a:pPr>
              <a:buNone/>
            </a:pPr>
            <a:r>
              <a:rPr lang="en-US" dirty="0" smtClean="0"/>
              <a:t>corneal &amp; laryngeal reflexes are absent, respiration </a:t>
            </a:r>
          </a:p>
          <a:p>
            <a:pPr>
              <a:buNone/>
            </a:pPr>
            <a:r>
              <a:rPr lang="en-US" dirty="0" smtClean="0"/>
              <a:t>abdominal</a:t>
            </a:r>
          </a:p>
          <a:p>
            <a:pPr>
              <a:buNone/>
            </a:pPr>
            <a:endParaRPr lang="en-US" dirty="0" smtClean="0"/>
          </a:p>
          <a:p>
            <a:pPr>
              <a:buNone/>
            </a:pPr>
            <a:r>
              <a:rPr lang="en-US" dirty="0" smtClean="0"/>
              <a:t>Plane 4:- Complete muscle relaxation, pupil </a:t>
            </a:r>
          </a:p>
          <a:p>
            <a:pPr>
              <a:buNone/>
            </a:pPr>
            <a:r>
              <a:rPr lang="en-US" dirty="0" smtClean="0"/>
              <a:t>dilated, complete loss of light, corneal, laryngeal </a:t>
            </a:r>
          </a:p>
          <a:p>
            <a:pPr>
              <a:buNone/>
            </a:pPr>
            <a:r>
              <a:rPr lang="en-US" dirty="0" smtClean="0"/>
              <a:t>reflexes , respiration abdominal</a:t>
            </a:r>
          </a:p>
          <a:p>
            <a:pPr>
              <a:buNone/>
            </a:pPr>
            <a:endParaRPr lang="en-US" dirty="0" smtClean="0"/>
          </a:p>
          <a:p>
            <a:pPr>
              <a:buNone/>
            </a:pPr>
            <a:r>
              <a:rPr lang="en-US" dirty="0" smtClean="0"/>
              <a:t>IV:-</a:t>
            </a:r>
            <a:r>
              <a:rPr lang="en-US" dirty="0" err="1" smtClean="0"/>
              <a:t>Medullary</a:t>
            </a:r>
            <a:r>
              <a:rPr lang="en-US" dirty="0" smtClean="0"/>
              <a:t> </a:t>
            </a:r>
            <a:r>
              <a:rPr lang="en-US" dirty="0" err="1" smtClean="0"/>
              <a:t>pararlysis</a:t>
            </a:r>
            <a:r>
              <a:rPr lang="en-US" dirty="0" smtClean="0"/>
              <a:t>, fatal</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Inhalational             </a:t>
            </a:r>
            <a:r>
              <a:rPr lang="en-US" b="1" i="1" dirty="0" smtClean="0"/>
              <a:t>Gas</a:t>
            </a:r>
            <a:endParaRPr lang="en-US" b="1" dirty="0" smtClean="0"/>
          </a:p>
          <a:p>
            <a:r>
              <a:rPr lang="en-US" i="1" dirty="0"/>
              <a:t>Volatile </a:t>
            </a:r>
            <a:r>
              <a:rPr lang="en-US" i="1" dirty="0" smtClean="0"/>
              <a:t>liquids              </a:t>
            </a:r>
            <a:r>
              <a:rPr lang="en-US" dirty="0" smtClean="0"/>
              <a:t>Nitrous </a:t>
            </a:r>
            <a:r>
              <a:rPr lang="en-US" dirty="0"/>
              <a:t>oxide</a:t>
            </a:r>
            <a:endParaRPr lang="en-US" i="1" dirty="0" smtClean="0"/>
          </a:p>
          <a:p>
            <a:r>
              <a:rPr lang="en-US" b="1" dirty="0" smtClean="0"/>
              <a:t> </a:t>
            </a:r>
            <a:r>
              <a:rPr lang="en-US" dirty="0" smtClean="0"/>
              <a:t>Ether</a:t>
            </a:r>
            <a:endParaRPr lang="en-US" b="1" dirty="0" smtClean="0"/>
          </a:p>
          <a:p>
            <a:r>
              <a:rPr lang="en-US" dirty="0" smtClean="0"/>
              <a:t>Halothane</a:t>
            </a:r>
            <a:endParaRPr lang="en-US" dirty="0"/>
          </a:p>
          <a:p>
            <a:r>
              <a:rPr lang="en-US" dirty="0" err="1"/>
              <a:t>Isoflurane</a:t>
            </a:r>
            <a:endParaRPr lang="en-US" dirty="0"/>
          </a:p>
          <a:p>
            <a:r>
              <a:rPr lang="en-US" dirty="0" err="1"/>
              <a:t>Desflurane</a:t>
            </a:r>
            <a:endParaRPr lang="en-US" dirty="0"/>
          </a:p>
          <a:p>
            <a:r>
              <a:rPr lang="en-US" dirty="0" err="1"/>
              <a:t>Sevoflurane</a:t>
            </a:r>
            <a:endParaRPr lang="en-US" dirty="0"/>
          </a:p>
        </p:txBody>
      </p:sp>
    </p:spTree>
    <p:extLst>
      <p:ext uri="{BB962C8B-B14F-4D97-AF65-F5344CB8AC3E}">
        <p14:creationId xmlns:p14="http://schemas.microsoft.com/office/powerpoint/2010/main" val="2357998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Intravenous</a:t>
            </a:r>
          </a:p>
          <a:p>
            <a:r>
              <a:rPr lang="en-US" i="1" dirty="0"/>
              <a:t>Fast acting drugs </a:t>
            </a:r>
            <a:r>
              <a:rPr lang="en-US" i="1" dirty="0" smtClean="0"/>
              <a:t>          Slower </a:t>
            </a:r>
            <a:r>
              <a:rPr lang="en-US" i="1" dirty="0"/>
              <a:t>acting drugs</a:t>
            </a:r>
          </a:p>
          <a:p>
            <a:r>
              <a:rPr lang="en-US" dirty="0"/>
              <a:t>Thiopentone sod. </a:t>
            </a:r>
            <a:r>
              <a:rPr lang="en-US" dirty="0" smtClean="0"/>
              <a:t>           </a:t>
            </a:r>
            <a:r>
              <a:rPr lang="en-US" i="1" dirty="0" smtClean="0"/>
              <a:t>Benzodiazepines</a:t>
            </a:r>
            <a:endParaRPr lang="en-US" i="1" dirty="0"/>
          </a:p>
          <a:p>
            <a:r>
              <a:rPr lang="en-US" dirty="0" err="1"/>
              <a:t>Methohexitone</a:t>
            </a:r>
            <a:r>
              <a:rPr lang="en-US" dirty="0"/>
              <a:t> sod. </a:t>
            </a:r>
            <a:r>
              <a:rPr lang="en-US" dirty="0" smtClean="0"/>
              <a:t>         Diazepam</a:t>
            </a:r>
            <a:endParaRPr lang="en-US" dirty="0"/>
          </a:p>
          <a:p>
            <a:r>
              <a:rPr lang="en-US" dirty="0"/>
              <a:t>Propofol </a:t>
            </a:r>
            <a:r>
              <a:rPr lang="en-US" dirty="0" smtClean="0"/>
              <a:t>                          </a:t>
            </a:r>
            <a:r>
              <a:rPr lang="en-US" dirty="0" err="1" smtClean="0"/>
              <a:t>Lorazepam</a:t>
            </a:r>
            <a:endParaRPr lang="en-US" dirty="0"/>
          </a:p>
          <a:p>
            <a:r>
              <a:rPr lang="en-US" dirty="0"/>
              <a:t>Etomidate </a:t>
            </a:r>
            <a:r>
              <a:rPr lang="en-US" dirty="0" smtClean="0"/>
              <a:t>                        Midazolam</a:t>
            </a:r>
            <a:endParaRPr lang="en-US" dirty="0"/>
          </a:p>
          <a:p>
            <a:endParaRPr lang="en-US" i="1" dirty="0" smtClean="0"/>
          </a:p>
          <a:p>
            <a:r>
              <a:rPr lang="en-US" b="1" i="1" dirty="0" smtClean="0"/>
              <a:t>Dissociative </a:t>
            </a:r>
            <a:r>
              <a:rPr lang="en-US" b="1" i="1" dirty="0" err="1"/>
              <a:t>anaesthesia</a:t>
            </a:r>
            <a:endParaRPr lang="en-US" b="1" i="1" dirty="0"/>
          </a:p>
          <a:p>
            <a:pPr marL="0" indent="0">
              <a:buNone/>
            </a:pPr>
            <a:r>
              <a:rPr lang="en-US" dirty="0"/>
              <a:t>Ketamine</a:t>
            </a:r>
          </a:p>
          <a:p>
            <a:endParaRPr lang="en-US" b="1" i="1" dirty="0" smtClean="0"/>
          </a:p>
          <a:p>
            <a:r>
              <a:rPr lang="en-US" b="1" i="1" dirty="0" smtClean="0"/>
              <a:t>Opioid </a:t>
            </a:r>
            <a:r>
              <a:rPr lang="en-US" b="1" i="1" dirty="0"/>
              <a:t>analgesia</a:t>
            </a:r>
          </a:p>
          <a:p>
            <a:pPr marL="0" indent="0">
              <a:buNone/>
            </a:pPr>
            <a:r>
              <a:rPr lang="en-US" dirty="0"/>
              <a:t>Fentanyl</a:t>
            </a:r>
          </a:p>
        </p:txBody>
      </p:sp>
    </p:spTree>
    <p:extLst>
      <p:ext uri="{BB962C8B-B14F-4D97-AF65-F5344CB8AC3E}">
        <p14:creationId xmlns:p14="http://schemas.microsoft.com/office/powerpoint/2010/main" val="149264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Inhalational</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A)</a:t>
            </a:r>
            <a:r>
              <a:rPr lang="en-US" b="1" dirty="0" smtClean="0"/>
              <a:t>Gaseous</a:t>
            </a:r>
            <a:r>
              <a:rPr lang="en-US" dirty="0" smtClean="0"/>
              <a:t>:-</a:t>
            </a:r>
          </a:p>
          <a:p>
            <a:pPr>
              <a:buNone/>
            </a:pPr>
            <a:r>
              <a:rPr lang="en-US" dirty="0" smtClean="0"/>
              <a:t>Nitrous oxide:-Non-irritating, </a:t>
            </a:r>
            <a:r>
              <a:rPr lang="en-US" dirty="0" smtClean="0"/>
              <a:t>non-inflammable</a:t>
            </a:r>
            <a:r>
              <a:rPr lang="en-US" dirty="0" smtClean="0"/>
              <a:t>, </a:t>
            </a:r>
            <a:endParaRPr lang="en-US" dirty="0" smtClean="0"/>
          </a:p>
          <a:p>
            <a:pPr>
              <a:buNone/>
            </a:pPr>
            <a:r>
              <a:rPr lang="en-US" dirty="0" smtClean="0"/>
              <a:t>gaseous </a:t>
            </a:r>
            <a:r>
              <a:rPr lang="en-US" dirty="0" smtClean="0"/>
              <a:t>anesthetic of low potency</a:t>
            </a:r>
          </a:p>
          <a:p>
            <a:pPr>
              <a:buNone/>
            </a:pPr>
            <a:endParaRPr lang="en-US" dirty="0" smtClean="0"/>
          </a:p>
          <a:p>
            <a:pPr>
              <a:buNone/>
            </a:pPr>
            <a:r>
              <a:rPr lang="en-US" dirty="0" err="1" smtClean="0"/>
              <a:t>Adv</a:t>
            </a:r>
            <a:r>
              <a:rPr lang="en-US" dirty="0" smtClean="0"/>
              <a:t>:-</a:t>
            </a:r>
          </a:p>
          <a:p>
            <a:pPr marL="514350" indent="-514350">
              <a:buAutoNum type="arabicParenR"/>
            </a:pPr>
            <a:r>
              <a:rPr lang="en-US" dirty="0" smtClean="0"/>
              <a:t>Rapid induction/recovery</a:t>
            </a:r>
          </a:p>
          <a:p>
            <a:pPr marL="514350" indent="-514350">
              <a:buAutoNum type="arabicParenR"/>
            </a:pPr>
            <a:r>
              <a:rPr lang="en-US" dirty="0" smtClean="0"/>
              <a:t>Good analgesic</a:t>
            </a:r>
          </a:p>
          <a:p>
            <a:pPr marL="514350" indent="-514350">
              <a:buNone/>
            </a:pPr>
            <a:r>
              <a:rPr lang="en-US" dirty="0" smtClean="0"/>
              <a:t>Induction:-Time between administration of </a:t>
            </a:r>
          </a:p>
          <a:p>
            <a:pPr marL="514350" indent="-514350">
              <a:buNone/>
            </a:pPr>
            <a:r>
              <a:rPr lang="en-US" dirty="0" smtClean="0"/>
              <a:t>anesthetic and development of Stage III plane </a:t>
            </a:r>
          </a:p>
          <a:p>
            <a:pPr marL="514350" indent="-514350">
              <a:buNone/>
            </a:pPr>
            <a:r>
              <a:rPr lang="en-US" dirty="0" smtClean="0"/>
              <a:t>2</a:t>
            </a:r>
          </a:p>
          <a:p>
            <a:pPr>
              <a:buNone/>
            </a:pPr>
            <a:endParaRPr lang="en-US" dirty="0"/>
          </a:p>
        </p:txBody>
      </p:sp>
      <p:pic>
        <p:nvPicPr>
          <p:cNvPr id="4" name="Picture 2" descr="http://www.nitrousdirect.com/images/bottles-composite-new2.jpg"/>
          <p:cNvPicPr>
            <a:picLocks noChangeAspect="1" noChangeArrowheads="1"/>
          </p:cNvPicPr>
          <p:nvPr/>
        </p:nvPicPr>
        <p:blipFill>
          <a:blip r:embed="rId2"/>
          <a:srcRect/>
          <a:stretch>
            <a:fillRect/>
          </a:stretch>
        </p:blipFill>
        <p:spPr bwMode="auto">
          <a:xfrm>
            <a:off x="3886200" y="4267200"/>
            <a:ext cx="4733925" cy="19812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4) No ADR on CVS,RS, kidney &amp; liver</a:t>
            </a:r>
          </a:p>
          <a:p>
            <a:pPr>
              <a:buNone/>
            </a:pPr>
            <a:r>
              <a:rPr lang="en-US" dirty="0" smtClean="0"/>
              <a:t>5)Does not sensitize heart to CAs, no </a:t>
            </a:r>
            <a:r>
              <a:rPr lang="en-US" dirty="0" err="1" smtClean="0"/>
              <a:t>arrythmogenic</a:t>
            </a:r>
            <a:r>
              <a:rPr lang="en-US" dirty="0" smtClean="0"/>
              <a:t> potential</a:t>
            </a:r>
          </a:p>
          <a:p>
            <a:pPr>
              <a:buNone/>
            </a:pPr>
            <a:endParaRPr lang="en-US" dirty="0" smtClean="0"/>
          </a:p>
          <a:p>
            <a:pPr>
              <a:buNone/>
            </a:pPr>
            <a:r>
              <a:rPr lang="en-US" dirty="0" err="1" smtClean="0"/>
              <a:t>Disadv</a:t>
            </a:r>
            <a:r>
              <a:rPr lang="en-US" dirty="0" smtClean="0"/>
              <a:t>:- Devoid of muscle relaxation &amp; </a:t>
            </a:r>
          </a:p>
          <a:p>
            <a:pPr>
              <a:buNone/>
            </a:pPr>
            <a:r>
              <a:rPr lang="en-US" dirty="0" err="1" smtClean="0"/>
              <a:t>bronchodilatation</a:t>
            </a:r>
            <a:endParaRPr lang="en-US" dirty="0" smtClean="0"/>
          </a:p>
          <a:p>
            <a:pPr>
              <a:buNone/>
            </a:pPr>
            <a:endParaRPr lang="en-US" dirty="0" smtClean="0"/>
          </a:p>
          <a:p>
            <a:pPr>
              <a:buNone/>
            </a:pPr>
            <a:r>
              <a:rPr lang="en-US" dirty="0" smtClean="0"/>
              <a:t>ADR:-prolonged exposure- </a:t>
            </a:r>
            <a:r>
              <a:rPr lang="en-US" dirty="0" err="1" smtClean="0"/>
              <a:t>megaloblastic</a:t>
            </a:r>
            <a:r>
              <a:rPr lang="en-US" dirty="0" smtClean="0"/>
              <a:t> </a:t>
            </a:r>
          </a:p>
          <a:p>
            <a:pPr>
              <a:buNone/>
            </a:pPr>
            <a:r>
              <a:rPr lang="en-US" dirty="0" smtClean="0"/>
              <a:t>anemia, abortion &amp; birth defects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normAutofit fontScale="90000"/>
          </a:bodyPr>
          <a:lstStyle/>
          <a:p>
            <a:pPr eaLnBrk="1" hangingPunct="1"/>
            <a:r>
              <a:rPr lang="en-US" sz="4000" smtClean="0">
                <a:solidFill>
                  <a:srgbClr val="FFFF00"/>
                </a:solidFill>
              </a:rPr>
              <a:t>Pharmacokinetics of Inhaled Anesthetics </a:t>
            </a:r>
          </a:p>
        </p:txBody>
      </p:sp>
      <p:sp>
        <p:nvSpPr>
          <p:cNvPr id="16387" name="Rectangle 3"/>
          <p:cNvSpPr>
            <a:spLocks noGrp="1" noChangeArrowheads="1"/>
          </p:cNvSpPr>
          <p:nvPr>
            <p:ph idx="1"/>
          </p:nvPr>
        </p:nvSpPr>
        <p:spPr>
          <a:xfrm>
            <a:off x="457200" y="1981200"/>
            <a:ext cx="8229600" cy="4525963"/>
          </a:xfrm>
        </p:spPr>
        <p:txBody>
          <a:bodyPr/>
          <a:lstStyle/>
          <a:p>
            <a:pPr marL="533400" indent="-533400" eaLnBrk="1" hangingPunct="1">
              <a:buFont typeface="Wingdings" pitchFamily="2" charset="2"/>
              <a:buAutoNum type="arabicPeriod"/>
            </a:pPr>
            <a:r>
              <a:rPr lang="en-US" sz="2800" smtClean="0"/>
              <a:t>Amount that reaches the brain</a:t>
            </a:r>
          </a:p>
          <a:p>
            <a:pPr marL="914400" lvl="1" indent="-457200" eaLnBrk="1" hangingPunct="1">
              <a:buFont typeface="Arial" charset="0"/>
              <a:buNone/>
            </a:pPr>
            <a:r>
              <a:rPr lang="en-US" smtClean="0"/>
              <a:t>    Indicated by oil:gas ratio (lipid solubility)</a:t>
            </a:r>
          </a:p>
          <a:p>
            <a:pPr marL="914400" lvl="1" indent="-457200" eaLnBrk="1" hangingPunct="1">
              <a:buFont typeface="Arial" charset="0"/>
              <a:buNone/>
            </a:pPr>
            <a:endParaRPr lang="en-US" smtClean="0"/>
          </a:p>
          <a:p>
            <a:pPr marL="914400" lvl="1" indent="-457200" eaLnBrk="1" hangingPunct="1">
              <a:buFont typeface="Wingdings" pitchFamily="2" charset="2"/>
              <a:buAutoNum type="arabicPeriod"/>
            </a:pPr>
            <a:endParaRPr lang="en-US" smtClean="0"/>
          </a:p>
          <a:p>
            <a:pPr marL="533400" indent="-533400" eaLnBrk="1" hangingPunct="1">
              <a:buFont typeface="Wingdings" pitchFamily="2" charset="2"/>
              <a:buAutoNum type="arabicPeriod"/>
            </a:pPr>
            <a:r>
              <a:rPr lang="en-US" sz="2800" smtClean="0"/>
              <a:t>Solubility of gas into blood</a:t>
            </a:r>
          </a:p>
          <a:p>
            <a:pPr marL="914400" lvl="1" indent="-457200" eaLnBrk="1" hangingPunct="1">
              <a:buFont typeface="Arial" charset="0"/>
              <a:buNone/>
            </a:pPr>
            <a:r>
              <a:rPr lang="en-US" smtClean="0"/>
              <a:t>   The lower the blood:gas ratio, the more anesthetics will arrive at the brain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7" dur="500"/>
                                        <p:tgtEl>
                                          <p:spTgt spid="1638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0" dur="500"/>
                                        <p:tgtEl>
                                          <p:spTgt spid="1638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15" dur="500"/>
                                        <p:tgtEl>
                                          <p:spTgt spid="16387">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6387">
                                            <p:txEl>
                                              <p:pRg st="5" end="5"/>
                                            </p:txEl>
                                          </p:spTgt>
                                        </p:tgtEl>
                                        <p:attrNameLst>
                                          <p:attrName>style.visibility</p:attrName>
                                        </p:attrNameLst>
                                      </p:cBhvr>
                                      <p:to>
                                        <p:strVal val="visible"/>
                                      </p:to>
                                    </p:set>
                                    <p:animEffect transition="in" filter="blinds(horizontal)">
                                      <p:cBhvr>
                                        <p:cTn id="18"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495800"/>
            <a:ext cx="8382000" cy="1539240"/>
          </a:xfrm>
        </p:spPr>
        <p:txBody>
          <a:bodyPr>
            <a:normAutofit fontScale="90000"/>
          </a:bodyPr>
          <a:lstStyle/>
          <a:p>
            <a:pPr algn="l"/>
            <a:r>
              <a:rPr lang="en-US" dirty="0" smtClean="0"/>
              <a:t>Diffusion hypoxia </a:t>
            </a:r>
            <a:r>
              <a:rPr lang="en-US" dirty="0"/>
              <a:t>/</a:t>
            </a:r>
            <a:r>
              <a:rPr lang="en-US" dirty="0" smtClean="0"/>
              <a:t> pneumothorax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NO has &lt; soluble in blood</a:t>
            </a:r>
          </a:p>
          <a:p>
            <a:pPr>
              <a:buNone/>
            </a:pPr>
            <a:r>
              <a:rPr lang="en-US" dirty="0" smtClean="0"/>
              <a:t>                       </a:t>
            </a:r>
          </a:p>
          <a:p>
            <a:pPr>
              <a:buNone/>
            </a:pPr>
            <a:r>
              <a:rPr lang="en-US" dirty="0" smtClean="0"/>
              <a:t>quickly moves out &amp; passes into </a:t>
            </a:r>
          </a:p>
          <a:p>
            <a:pPr>
              <a:buNone/>
            </a:pPr>
            <a:r>
              <a:rPr lang="en-US" dirty="0" smtClean="0"/>
              <a:t>alveoli &amp; closed body compartment (during recovery phase) </a:t>
            </a:r>
          </a:p>
          <a:p>
            <a:pPr>
              <a:buNone/>
            </a:pPr>
            <a:endParaRPr lang="en-US" dirty="0" smtClean="0"/>
          </a:p>
          <a:p>
            <a:pPr>
              <a:buNone/>
            </a:pPr>
            <a:r>
              <a:rPr lang="en-US" dirty="0" smtClean="0"/>
              <a:t>Significantly lower </a:t>
            </a:r>
            <a:r>
              <a:rPr lang="en-US" dirty="0" err="1" smtClean="0"/>
              <a:t>conc</a:t>
            </a:r>
            <a:r>
              <a:rPr lang="en-US" dirty="0" smtClean="0"/>
              <a:t> of O2 in alveoli</a:t>
            </a:r>
          </a:p>
          <a:p>
            <a:pPr>
              <a:buNone/>
            </a:pPr>
            <a:endParaRPr lang="en-US" dirty="0" smtClean="0"/>
          </a:p>
          <a:p>
            <a:pPr>
              <a:buNone/>
            </a:pPr>
            <a:r>
              <a:rPr lang="en-US" dirty="0" smtClean="0"/>
              <a:t>**Presence of gas in different body compartments (sinuses)</a:t>
            </a:r>
            <a:r>
              <a:rPr lang="en-US" dirty="0" smtClean="0">
                <a:sym typeface="Wingdings" pitchFamily="2" charset="2"/>
              </a:rPr>
              <a:t> Pneumothorax </a:t>
            </a:r>
            <a:r>
              <a:rPr lang="en-US" dirty="0" smtClean="0"/>
              <a:t>Continued </a:t>
            </a:r>
            <a:r>
              <a:rPr lang="en-US" dirty="0"/>
              <a:t>O2 </a:t>
            </a:r>
            <a:r>
              <a:rPr lang="en-US" dirty="0" err="1"/>
              <a:t>administratn</a:t>
            </a:r>
            <a:r>
              <a:rPr lang="en-US" dirty="0"/>
              <a:t> during recovery</a:t>
            </a:r>
          </a:p>
          <a:p>
            <a:pPr>
              <a:buNone/>
            </a:pPr>
            <a:endParaRPr lang="en-US" dirty="0" smtClean="0"/>
          </a:p>
          <a:p>
            <a:pPr>
              <a:buNone/>
            </a:pPr>
            <a:endParaRPr lang="en-US" dirty="0"/>
          </a:p>
        </p:txBody>
      </p:sp>
      <p:cxnSp>
        <p:nvCxnSpPr>
          <p:cNvPr id="5" name="Straight Arrow Connector 4"/>
          <p:cNvCxnSpPr/>
          <p:nvPr/>
        </p:nvCxnSpPr>
        <p:spPr>
          <a:xfrm rot="5400000">
            <a:off x="3201194" y="1142206"/>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3406346" y="2416923"/>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gas effect</a:t>
            </a:r>
            <a:endParaRPr lang="en-US" dirty="0"/>
          </a:p>
        </p:txBody>
      </p:sp>
      <p:sp>
        <p:nvSpPr>
          <p:cNvPr id="3" name="Content Placeholder 2"/>
          <p:cNvSpPr>
            <a:spLocks noGrp="1"/>
          </p:cNvSpPr>
          <p:nvPr>
            <p:ph idx="1"/>
          </p:nvPr>
        </p:nvSpPr>
        <p:spPr/>
        <p:txBody>
          <a:bodyPr>
            <a:noAutofit/>
          </a:bodyPr>
          <a:lstStyle/>
          <a:p>
            <a:r>
              <a:rPr lang="en-US" sz="2400" dirty="0" smtClean="0"/>
              <a:t>The MAC of halothane/</a:t>
            </a:r>
            <a:r>
              <a:rPr lang="en-US" sz="2400" dirty="0" err="1" smtClean="0"/>
              <a:t>isoflurane</a:t>
            </a:r>
            <a:r>
              <a:rPr lang="en-US" sz="2400" dirty="0" smtClean="0"/>
              <a:t> required to produce </a:t>
            </a:r>
            <a:r>
              <a:rPr lang="en-US" sz="2400" dirty="0" smtClean="0"/>
              <a:t>anesthesia </a:t>
            </a:r>
            <a:r>
              <a:rPr lang="en-US" sz="2400" dirty="0" smtClean="0"/>
              <a:t>is reduced when given with NO</a:t>
            </a:r>
            <a:r>
              <a:rPr lang="en-US" sz="2400" dirty="0" smtClean="0">
                <a:sym typeface="Wingdings" pitchFamily="2" charset="2"/>
              </a:rPr>
              <a:t> </a:t>
            </a:r>
            <a:r>
              <a:rPr lang="en-US" sz="2400" dirty="0" err="1" smtClean="0">
                <a:sym typeface="Wingdings" pitchFamily="2" charset="2"/>
              </a:rPr>
              <a:t>Becoz</a:t>
            </a:r>
            <a:r>
              <a:rPr lang="en-US" sz="2400" dirty="0" smtClean="0">
                <a:sym typeface="Wingdings" pitchFamily="2" charset="2"/>
              </a:rPr>
              <a:t>  </a:t>
            </a:r>
            <a:r>
              <a:rPr lang="en-US" sz="2400" dirty="0" err="1" smtClean="0">
                <a:sym typeface="Wingdings" pitchFamily="2" charset="2"/>
              </a:rPr>
              <a:t>conc</a:t>
            </a:r>
            <a:r>
              <a:rPr lang="en-US" sz="2400" dirty="0" smtClean="0">
                <a:sym typeface="Wingdings" pitchFamily="2" charset="2"/>
              </a:rPr>
              <a:t> of halothane/</a:t>
            </a:r>
            <a:r>
              <a:rPr lang="en-US" sz="2400" dirty="0" err="1" smtClean="0">
                <a:sym typeface="Wingdings" pitchFamily="2" charset="2"/>
              </a:rPr>
              <a:t>isoflurane</a:t>
            </a:r>
            <a:r>
              <a:rPr lang="en-US" sz="2400" dirty="0" smtClean="0">
                <a:sym typeface="Wingdings" pitchFamily="2" charset="2"/>
              </a:rPr>
              <a:t> required is reduced </a:t>
            </a:r>
            <a:r>
              <a:rPr lang="en-US" sz="2400" dirty="0" smtClean="0">
                <a:sym typeface="Wingdings" pitchFamily="2" charset="2"/>
              </a:rPr>
              <a:t> </a:t>
            </a:r>
            <a:r>
              <a:rPr lang="en-US" sz="2400" dirty="0" smtClean="0">
                <a:sym typeface="Wingdings" pitchFamily="2" charset="2"/>
              </a:rPr>
              <a:t>S.E. are also reduced.</a:t>
            </a:r>
          </a:p>
          <a:p>
            <a:r>
              <a:rPr lang="en-US" sz="2400" dirty="0" smtClean="0">
                <a:sym typeface="Wingdings" pitchFamily="2" charset="2"/>
              </a:rPr>
              <a:t>NO diffuses rapidly whereas halothane/</a:t>
            </a:r>
            <a:r>
              <a:rPr lang="en-US" sz="2400" dirty="0" err="1" smtClean="0">
                <a:sym typeface="Wingdings" pitchFamily="2" charset="2"/>
              </a:rPr>
              <a:t>isoflurane</a:t>
            </a:r>
            <a:r>
              <a:rPr lang="en-US" sz="2400" dirty="0" smtClean="0">
                <a:sym typeface="Wingdings" pitchFamily="2" charset="2"/>
              </a:rPr>
              <a:t> diffuse poorly into </a:t>
            </a:r>
            <a:r>
              <a:rPr lang="en-US" sz="2400" dirty="0" err="1" smtClean="0">
                <a:sym typeface="Wingdings" pitchFamily="2" charset="2"/>
              </a:rPr>
              <a:t>bloodwhen</a:t>
            </a:r>
            <a:r>
              <a:rPr lang="en-US" sz="2400" dirty="0" smtClean="0">
                <a:sym typeface="Wingdings" pitchFamily="2" charset="2"/>
              </a:rPr>
              <a:t> administered simultaneously halothane/</a:t>
            </a:r>
            <a:r>
              <a:rPr lang="en-US" sz="2400" dirty="0" err="1" smtClean="0">
                <a:sym typeface="Wingdings" pitchFamily="2" charset="2"/>
              </a:rPr>
              <a:t>isoflurane</a:t>
            </a:r>
            <a:r>
              <a:rPr lang="en-US" sz="2400" dirty="0" smtClean="0">
                <a:sym typeface="Wingdings" pitchFamily="2" charset="2"/>
              </a:rPr>
              <a:t> enter blood rapidly along with NO</a:t>
            </a:r>
          </a:p>
          <a:p>
            <a:r>
              <a:rPr lang="en-US" sz="2400" dirty="0" err="1" smtClean="0">
                <a:sym typeface="Wingdings" pitchFamily="2" charset="2"/>
              </a:rPr>
              <a:t>Adv</a:t>
            </a:r>
            <a:r>
              <a:rPr lang="en-US" sz="2400" dirty="0" smtClean="0">
                <a:sym typeface="Wingdings" pitchFamily="2" charset="2"/>
              </a:rPr>
              <a:t>:- Faster </a:t>
            </a:r>
            <a:r>
              <a:rPr lang="en-US" sz="2400" dirty="0" err="1" smtClean="0">
                <a:sym typeface="Wingdings" pitchFamily="2" charset="2"/>
              </a:rPr>
              <a:t>recovery,dose</a:t>
            </a:r>
            <a:r>
              <a:rPr lang="en-US" sz="2400" dirty="0" smtClean="0">
                <a:sym typeface="Wingdings" pitchFamily="2" charset="2"/>
              </a:rPr>
              <a:t> is reduced.</a:t>
            </a:r>
          </a:p>
          <a:p>
            <a:r>
              <a:rPr lang="en-US" sz="2400" dirty="0" smtClean="0">
                <a:sym typeface="Wingdings" pitchFamily="2" charset="2"/>
              </a:rPr>
              <a:t>Halothane/</a:t>
            </a:r>
            <a:r>
              <a:rPr lang="en-US" sz="2400" dirty="0" err="1" smtClean="0">
                <a:sym typeface="Wingdings" pitchFamily="2" charset="2"/>
              </a:rPr>
              <a:t>isoflurane</a:t>
            </a:r>
            <a:r>
              <a:rPr lang="en-US" sz="2400" dirty="0" smtClean="0">
                <a:sym typeface="Wingdings" pitchFamily="2" charset="2"/>
              </a:rPr>
              <a:t> is a potent anesthetic and poor analgesic </a:t>
            </a:r>
            <a:r>
              <a:rPr lang="en-US" sz="2400" dirty="0" err="1" smtClean="0">
                <a:sym typeface="Wingdings" pitchFamily="2" charset="2"/>
              </a:rPr>
              <a:t>whereeas</a:t>
            </a:r>
            <a:r>
              <a:rPr lang="en-US" sz="2400" dirty="0" smtClean="0">
                <a:sym typeface="Wingdings" pitchFamily="2" charset="2"/>
              </a:rPr>
              <a:t> NO is a good analgesic and poor anesthetic </a:t>
            </a:r>
            <a:endParaRPr lang="en-US" sz="2400" dirty="0" smtClean="0"/>
          </a:p>
        </p:txBody>
      </p:sp>
    </p:spTree>
    <p:extLst>
      <p:ext uri="{BB962C8B-B14F-4D97-AF65-F5344CB8AC3E}">
        <p14:creationId xmlns:p14="http://schemas.microsoft.com/office/powerpoint/2010/main" val="336734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Volatile liquids</a:t>
            </a:r>
            <a:endParaRPr lang="en-US" dirty="0"/>
          </a:p>
        </p:txBody>
      </p:sp>
      <p:sp>
        <p:nvSpPr>
          <p:cNvPr id="3" name="Content Placeholder 2"/>
          <p:cNvSpPr>
            <a:spLocks noGrp="1"/>
          </p:cNvSpPr>
          <p:nvPr>
            <p:ph sz="half" idx="1"/>
          </p:nvPr>
        </p:nvSpPr>
        <p:spPr>
          <a:xfrm>
            <a:off x="514352" y="530352"/>
            <a:ext cx="3931920" cy="4879848"/>
          </a:xfrm>
        </p:spPr>
        <p:txBody>
          <a:bodyPr>
            <a:normAutofit fontScale="92500" lnSpcReduction="20000"/>
          </a:bodyPr>
          <a:lstStyle/>
          <a:p>
            <a:pPr>
              <a:buNone/>
            </a:pPr>
            <a:r>
              <a:rPr lang="en-US" b="1" dirty="0" smtClean="0">
                <a:solidFill>
                  <a:schemeClr val="accent1">
                    <a:lumMod val="60000"/>
                    <a:lumOff val="40000"/>
                  </a:schemeClr>
                </a:solidFill>
              </a:rPr>
              <a:t>Halothane</a:t>
            </a:r>
            <a:r>
              <a:rPr lang="en-US" dirty="0" smtClean="0"/>
              <a:t>:- Widely </a:t>
            </a:r>
          </a:p>
          <a:p>
            <a:pPr>
              <a:buNone/>
            </a:pPr>
            <a:r>
              <a:rPr lang="en-US" dirty="0" smtClean="0"/>
              <a:t>used , &lt; expensive, </a:t>
            </a:r>
          </a:p>
          <a:p>
            <a:pPr>
              <a:buNone/>
            </a:pPr>
            <a:r>
              <a:rPr lang="en-US" dirty="0" smtClean="0"/>
              <a:t>non-irritating, non-</a:t>
            </a:r>
          </a:p>
          <a:p>
            <a:pPr>
              <a:buNone/>
            </a:pPr>
            <a:r>
              <a:rPr lang="en-US" dirty="0" err="1" smtClean="0"/>
              <a:t>inflammable,potent</a:t>
            </a:r>
            <a:r>
              <a:rPr lang="en-US" dirty="0" smtClean="0"/>
              <a:t> </a:t>
            </a:r>
          </a:p>
          <a:p>
            <a:pPr>
              <a:buNone/>
            </a:pPr>
            <a:r>
              <a:rPr lang="en-US" dirty="0" smtClean="0"/>
              <a:t>anesthetic</a:t>
            </a:r>
          </a:p>
          <a:p>
            <a:pPr>
              <a:buNone/>
            </a:pPr>
            <a:r>
              <a:rPr lang="en-US" dirty="0" smtClean="0"/>
              <a:t>Adv:- </a:t>
            </a:r>
          </a:p>
          <a:p>
            <a:pPr>
              <a:buNone/>
            </a:pPr>
            <a:r>
              <a:rPr lang="en-US" dirty="0" smtClean="0"/>
              <a:t>1.Intermediate </a:t>
            </a:r>
            <a:endParaRPr lang="en-US" dirty="0" smtClean="0"/>
          </a:p>
          <a:p>
            <a:pPr>
              <a:buNone/>
            </a:pPr>
            <a:r>
              <a:rPr lang="en-US" dirty="0" smtClean="0"/>
              <a:t>onset/recovery</a:t>
            </a:r>
          </a:p>
          <a:p>
            <a:pPr>
              <a:buNone/>
            </a:pPr>
            <a:r>
              <a:rPr lang="en-US" dirty="0" smtClean="0"/>
              <a:t>2.Good </a:t>
            </a:r>
            <a:r>
              <a:rPr lang="en-US" dirty="0" smtClean="0"/>
              <a:t>bronchodilator </a:t>
            </a:r>
          </a:p>
          <a:p>
            <a:pPr>
              <a:buNone/>
            </a:pPr>
            <a:r>
              <a:rPr lang="en-US" dirty="0" smtClean="0">
                <a:sym typeface="Wingdings" pitchFamily="2" charset="2"/>
              </a:rPr>
              <a:t></a:t>
            </a:r>
            <a:r>
              <a:rPr lang="en-US" dirty="0" smtClean="0"/>
              <a:t>suitable for </a:t>
            </a:r>
            <a:r>
              <a:rPr lang="en-US" dirty="0" err="1" smtClean="0"/>
              <a:t>asthamatics</a:t>
            </a:r>
            <a:endParaRPr lang="en-US" dirty="0" smtClean="0"/>
          </a:p>
          <a:p>
            <a:pPr>
              <a:buNone/>
            </a:pPr>
            <a:r>
              <a:rPr lang="en-US" dirty="0" smtClean="0"/>
              <a:t>3.Non </a:t>
            </a:r>
            <a:r>
              <a:rPr lang="en-US" dirty="0" smtClean="0"/>
              <a:t>hepatotoxic for </a:t>
            </a:r>
          </a:p>
          <a:p>
            <a:pPr>
              <a:buNone/>
            </a:pPr>
            <a:r>
              <a:rPr lang="en-US" dirty="0" smtClean="0"/>
              <a:t>children</a:t>
            </a:r>
            <a:r>
              <a:rPr lang="en-US" dirty="0" smtClean="0">
                <a:sym typeface="Wingdings" pitchFamily="2" charset="2"/>
              </a:rPr>
              <a:t> suitable for </a:t>
            </a:r>
          </a:p>
          <a:p>
            <a:pPr>
              <a:buNone/>
            </a:pPr>
            <a:r>
              <a:rPr lang="en-US" dirty="0" smtClean="0">
                <a:sym typeface="Wingdings" pitchFamily="2" charset="2"/>
              </a:rPr>
              <a:t>paediatric use</a:t>
            </a:r>
            <a:endParaRPr lang="en-US" dirty="0" smtClean="0"/>
          </a:p>
          <a:p>
            <a:pPr>
              <a:buNone/>
            </a:pPr>
            <a:endParaRPr lang="en-US" dirty="0"/>
          </a:p>
        </p:txBody>
      </p:sp>
      <p:sp>
        <p:nvSpPr>
          <p:cNvPr id="5" name="Content Placeholder 4"/>
          <p:cNvSpPr>
            <a:spLocks noGrp="1"/>
          </p:cNvSpPr>
          <p:nvPr>
            <p:ph sz="half" idx="2"/>
          </p:nvPr>
        </p:nvSpPr>
        <p:spPr/>
        <p:txBody>
          <a:bodyPr>
            <a:normAutofit fontScale="92500" lnSpcReduction="20000"/>
          </a:bodyPr>
          <a:lstStyle/>
          <a:p>
            <a:endParaRPr lang="en-US"/>
          </a:p>
        </p:txBody>
      </p:sp>
      <p:pic>
        <p:nvPicPr>
          <p:cNvPr id="4" name="Picture 13"/>
          <p:cNvPicPr>
            <a:picLocks noChangeAspect="1" noChangeArrowheads="1"/>
          </p:cNvPicPr>
          <p:nvPr/>
        </p:nvPicPr>
        <p:blipFill>
          <a:blip r:embed="rId2"/>
          <a:srcRect/>
          <a:stretch>
            <a:fillRect/>
          </a:stretch>
        </p:blipFill>
        <p:spPr>
          <a:xfrm>
            <a:off x="4419600" y="457200"/>
            <a:ext cx="4038600" cy="5638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2400" smtClean="0"/>
              <a:t>Lecture Objectives &amp; Learning Outcomes</a:t>
            </a:r>
          </a:p>
        </p:txBody>
      </p:sp>
      <p:sp>
        <p:nvSpPr>
          <p:cNvPr id="3" name="Content Placeholder 2"/>
          <p:cNvSpPr>
            <a:spLocks noGrp="1"/>
          </p:cNvSpPr>
          <p:nvPr>
            <p:ph idx="1"/>
          </p:nvPr>
        </p:nvSpPr>
        <p:spPr/>
        <p:txBody>
          <a:bodyPr>
            <a:normAutofit/>
          </a:bodyPr>
          <a:lstStyle/>
          <a:p>
            <a:pPr>
              <a:defRPr/>
            </a:pPr>
            <a:r>
              <a:rPr lang="en-US" sz="2000" dirty="0" smtClean="0"/>
              <a:t>General Objective : To understand the various </a:t>
            </a:r>
            <a:r>
              <a:rPr lang="en-US" sz="2000" dirty="0" smtClean="0"/>
              <a:t>drugs used to produce general anaesthesia</a:t>
            </a:r>
            <a:endParaRPr lang="en-US" sz="2000" dirty="0" smtClean="0"/>
          </a:p>
          <a:p>
            <a:pPr>
              <a:buFont typeface="Arial" charset="0"/>
              <a:buNone/>
              <a:defRPr/>
            </a:pPr>
            <a:endParaRPr lang="en-US" sz="2000" dirty="0" smtClean="0"/>
          </a:p>
          <a:p>
            <a:pPr>
              <a:defRPr/>
            </a:pPr>
            <a:r>
              <a:rPr lang="en-US" sz="2000" dirty="0" smtClean="0"/>
              <a:t>Specific Learning Outcomes:</a:t>
            </a:r>
          </a:p>
          <a:p>
            <a:pPr>
              <a:buFont typeface="Arial" charset="0"/>
              <a:buNone/>
              <a:defRPr/>
            </a:pPr>
            <a:r>
              <a:rPr lang="en-US" sz="2000" dirty="0" smtClean="0"/>
              <a:t>At the end of the session, the learner should be able to know the following regarding General Anesthetics</a:t>
            </a:r>
          </a:p>
          <a:p>
            <a:pPr>
              <a:buFont typeface="Arial" charset="0"/>
              <a:buNone/>
              <a:defRPr/>
            </a:pPr>
            <a:endParaRPr lang="en-US" sz="2000" dirty="0" smtClean="0"/>
          </a:p>
          <a:p>
            <a:pPr>
              <a:buFont typeface="Arial" charset="0"/>
              <a:buNone/>
              <a:defRPr/>
            </a:pPr>
            <a:r>
              <a:rPr lang="en-US" sz="2000" dirty="0" smtClean="0"/>
              <a:t>1.Stages of anesthesia</a:t>
            </a:r>
          </a:p>
          <a:p>
            <a:pPr>
              <a:buFont typeface="Arial" charset="0"/>
              <a:buNone/>
              <a:defRPr/>
            </a:pPr>
            <a:r>
              <a:rPr lang="en-US" sz="2000" dirty="0" smtClean="0"/>
              <a:t>2.Classification of general anesthetics</a:t>
            </a:r>
          </a:p>
          <a:p>
            <a:pPr>
              <a:buFont typeface="Arial" charset="0"/>
              <a:buNone/>
              <a:defRPr/>
            </a:pPr>
            <a:r>
              <a:rPr lang="en-US" sz="2000" dirty="0" smtClean="0"/>
              <a:t>3.Uses</a:t>
            </a:r>
          </a:p>
          <a:p>
            <a:pPr>
              <a:buFont typeface="Arial" charset="0"/>
              <a:buNone/>
              <a:defRPr/>
            </a:pPr>
            <a:r>
              <a:rPr lang="en-US" sz="2000" dirty="0" smtClean="0"/>
              <a:t>4.Adverse effects</a:t>
            </a:r>
          </a:p>
          <a:p>
            <a:pPr>
              <a:buFont typeface="Arial" charset="0"/>
              <a:buNone/>
              <a:defRPr/>
            </a:pPr>
            <a:endParaRPr lang="en-US" sz="20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err="1" smtClean="0"/>
              <a:t>Disadv</a:t>
            </a:r>
            <a:r>
              <a:rPr lang="en-US" dirty="0" smtClean="0"/>
              <a:t>:- poor analgesic &amp; muscle relaxant</a:t>
            </a:r>
          </a:p>
          <a:p>
            <a:pPr>
              <a:buNone/>
            </a:pPr>
            <a:r>
              <a:rPr lang="en-US" dirty="0" smtClean="0"/>
              <a:t>1.Hypotension</a:t>
            </a:r>
          </a:p>
          <a:p>
            <a:pPr>
              <a:buNone/>
            </a:pPr>
            <a:r>
              <a:rPr lang="en-US" dirty="0" smtClean="0"/>
              <a:t>2.   myocardial sensitivity to CA’s</a:t>
            </a:r>
          </a:p>
          <a:p>
            <a:pPr>
              <a:buNone/>
            </a:pPr>
            <a:r>
              <a:rPr lang="en-US" dirty="0" smtClean="0"/>
              <a:t>3.Repeated use:- hepatic necrosis (interval of 2-3wks needed)</a:t>
            </a:r>
          </a:p>
          <a:p>
            <a:pPr>
              <a:buNone/>
            </a:pPr>
            <a:r>
              <a:rPr lang="en-US" dirty="0" smtClean="0"/>
              <a:t>4.Postpartum hemorrhage</a:t>
            </a:r>
          </a:p>
          <a:p>
            <a:pPr>
              <a:buNone/>
            </a:pPr>
            <a:r>
              <a:rPr lang="en-US" dirty="0" smtClean="0"/>
              <a:t>5.Malignant hyperthermia in genetically predisposed</a:t>
            </a:r>
          </a:p>
          <a:p>
            <a:pPr>
              <a:buNone/>
            </a:pPr>
            <a:endParaRPr lang="en-US" dirty="0"/>
          </a:p>
        </p:txBody>
      </p:sp>
      <p:sp>
        <p:nvSpPr>
          <p:cNvPr id="4" name="Up Arrow 3"/>
          <p:cNvSpPr/>
          <p:nvPr/>
        </p:nvSpPr>
        <p:spPr>
          <a:xfrm flipH="1">
            <a:off x="1066800" y="1447800"/>
            <a:ext cx="201168" cy="4450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err="1" smtClean="0">
                <a:solidFill>
                  <a:schemeClr val="accent1">
                    <a:lumMod val="60000"/>
                    <a:lumOff val="40000"/>
                  </a:schemeClr>
                </a:solidFill>
              </a:rPr>
              <a:t>Enflurane</a:t>
            </a:r>
            <a:r>
              <a:rPr lang="en-US" dirty="0" smtClean="0"/>
              <a:t>:- Non-irritating, non-inflammable</a:t>
            </a:r>
          </a:p>
          <a:p>
            <a:pPr>
              <a:buNone/>
            </a:pPr>
            <a:r>
              <a:rPr lang="en-US" dirty="0" smtClean="0"/>
              <a:t>Adv:- Moderate bronchodilator &amp; muscle </a:t>
            </a:r>
          </a:p>
          <a:p>
            <a:pPr>
              <a:buNone/>
            </a:pPr>
            <a:r>
              <a:rPr lang="en-US" dirty="0" smtClean="0"/>
              <a:t>relaxant</a:t>
            </a:r>
          </a:p>
          <a:p>
            <a:pPr>
              <a:buNone/>
            </a:pPr>
            <a:r>
              <a:rPr lang="en-US" dirty="0" smtClean="0"/>
              <a:t>Safer than halothane</a:t>
            </a:r>
          </a:p>
          <a:p>
            <a:pPr>
              <a:buNone/>
            </a:pPr>
            <a:endParaRPr lang="en-US" dirty="0" smtClean="0"/>
          </a:p>
          <a:p>
            <a:pPr>
              <a:buNone/>
            </a:pPr>
            <a:r>
              <a:rPr lang="en-US" dirty="0" err="1" smtClean="0"/>
              <a:t>Disadv</a:t>
            </a:r>
            <a:r>
              <a:rPr lang="en-US" dirty="0" smtClean="0"/>
              <a:t>:- Seizures (CNS excitation), </a:t>
            </a:r>
          </a:p>
          <a:p>
            <a:pPr>
              <a:buNone/>
            </a:pPr>
            <a:r>
              <a:rPr lang="en-US" dirty="0" err="1" smtClean="0"/>
              <a:t>nephrotoxic</a:t>
            </a:r>
            <a:r>
              <a:rPr lang="en-US" dirty="0" smtClean="0"/>
              <a:t> (metabolized to fluoride </a:t>
            </a:r>
          </a:p>
          <a:p>
            <a:pPr>
              <a:buNone/>
            </a:pPr>
            <a:r>
              <a:rPr lang="en-US" dirty="0" err="1" smtClean="0"/>
              <a:t>ions</a:t>
            </a:r>
            <a:r>
              <a:rPr lang="en-US" dirty="0" err="1" smtClean="0">
                <a:sym typeface="Wingdings" pitchFamily="2" charset="2"/>
              </a:rPr>
              <a:t>polyuric</a:t>
            </a:r>
            <a:r>
              <a:rPr lang="en-US" dirty="0" smtClean="0">
                <a:sym typeface="Wingdings" pitchFamily="2" charset="2"/>
              </a:rPr>
              <a:t> renal failure</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solidFill>
                  <a:schemeClr val="accent1">
                    <a:lumMod val="60000"/>
                    <a:lumOff val="40000"/>
                  </a:schemeClr>
                </a:solidFill>
              </a:rPr>
              <a:t>Isoflurane</a:t>
            </a:r>
            <a:r>
              <a:rPr lang="en-US" dirty="0" smtClean="0"/>
              <a:t>:- Non-inflammable, pungent </a:t>
            </a:r>
          </a:p>
          <a:p>
            <a:pPr>
              <a:buNone/>
            </a:pPr>
            <a:r>
              <a:rPr lang="en-US" dirty="0" smtClean="0"/>
              <a:t>Adv:- Widely used, safer than above mentioned drugs</a:t>
            </a:r>
          </a:p>
          <a:p>
            <a:pPr>
              <a:buNone/>
            </a:pPr>
            <a:endParaRPr lang="en-US" dirty="0" smtClean="0"/>
          </a:p>
          <a:p>
            <a:pPr>
              <a:buNone/>
            </a:pPr>
            <a:r>
              <a:rPr lang="en-US" dirty="0" err="1" smtClean="0"/>
              <a:t>Disadv</a:t>
            </a:r>
            <a:r>
              <a:rPr lang="en-US" dirty="0" smtClean="0"/>
              <a:t>:-Bronchial irritation, </a:t>
            </a:r>
            <a:r>
              <a:rPr lang="en-US" dirty="0" err="1" smtClean="0"/>
              <a:t>ppt</a:t>
            </a:r>
            <a:r>
              <a:rPr lang="en-US" dirty="0" smtClean="0"/>
              <a:t> MI, hypotension, reflex tachycardia</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lstStyle/>
          <a:p>
            <a:pPr>
              <a:buNone/>
            </a:pPr>
            <a:r>
              <a:rPr lang="en-US" b="1" dirty="0" err="1" smtClean="0">
                <a:solidFill>
                  <a:schemeClr val="accent1">
                    <a:lumMod val="60000"/>
                    <a:lumOff val="40000"/>
                  </a:schemeClr>
                </a:solidFill>
              </a:rPr>
              <a:t>Desflurane</a:t>
            </a:r>
            <a:r>
              <a:rPr lang="en-US" b="1" dirty="0" smtClean="0">
                <a:solidFill>
                  <a:schemeClr val="accent1">
                    <a:lumMod val="60000"/>
                    <a:lumOff val="40000"/>
                  </a:schemeClr>
                </a:solidFill>
              </a:rPr>
              <a:t>:- </a:t>
            </a:r>
            <a:r>
              <a:rPr lang="en-US" dirty="0" smtClean="0"/>
              <a:t>non-inflammable, pungent</a:t>
            </a:r>
          </a:p>
          <a:p>
            <a:pPr>
              <a:buNone/>
            </a:pPr>
            <a:r>
              <a:rPr lang="en-US" dirty="0" smtClean="0"/>
              <a:t>Adv:- Rapid induction/recovery hence </a:t>
            </a:r>
          </a:p>
          <a:p>
            <a:pPr>
              <a:buNone/>
            </a:pPr>
            <a:r>
              <a:rPr lang="en-US" dirty="0" smtClean="0"/>
              <a:t>suitable for OPD surgery’s use</a:t>
            </a:r>
          </a:p>
          <a:p>
            <a:pPr>
              <a:buNone/>
            </a:pPr>
            <a:r>
              <a:rPr lang="en-US" dirty="0" smtClean="0"/>
              <a:t>-Safer , good muscle relaxant</a:t>
            </a:r>
          </a:p>
          <a:p>
            <a:pPr>
              <a:buNone/>
            </a:pPr>
            <a:r>
              <a:rPr lang="en-US" dirty="0" err="1" smtClean="0"/>
              <a:t>Disadv</a:t>
            </a:r>
            <a:r>
              <a:rPr lang="en-US" dirty="0" smtClean="0"/>
              <a:t>:- Bronchial irritant, post op N &amp; V</a:t>
            </a:r>
          </a:p>
          <a:p>
            <a:pPr>
              <a:buNone/>
            </a:pPr>
            <a:endParaRPr lang="en-US" dirty="0" smtClean="0"/>
          </a:p>
          <a:p>
            <a:pPr>
              <a:buNone/>
            </a:pPr>
            <a:r>
              <a:rPr lang="en-US" b="1" dirty="0" err="1" smtClean="0">
                <a:solidFill>
                  <a:schemeClr val="accent1">
                    <a:lumMod val="60000"/>
                    <a:lumOff val="40000"/>
                  </a:schemeClr>
                </a:solidFill>
              </a:rPr>
              <a:t>Sevoflurane</a:t>
            </a:r>
            <a:r>
              <a:rPr lang="en-US" dirty="0" smtClean="0"/>
              <a:t>:- Non-pungent (suitable for </a:t>
            </a:r>
          </a:p>
          <a:p>
            <a:pPr>
              <a:buNone/>
            </a:pPr>
            <a:r>
              <a:rPr lang="en-US" dirty="0" smtClean="0"/>
              <a:t>children), non-inflammable , potent </a:t>
            </a:r>
          </a:p>
          <a:p>
            <a:pPr>
              <a:buNone/>
            </a:pPr>
            <a:r>
              <a:rPr lang="en-US" dirty="0" err="1" smtClean="0"/>
              <a:t>anaesthetic</a:t>
            </a:r>
            <a:endParaRPr lang="en-US" dirty="0" smtClean="0"/>
          </a:p>
          <a:p>
            <a:pPr>
              <a:buNone/>
            </a:pPr>
            <a:r>
              <a:rPr lang="en-US" dirty="0" err="1" smtClean="0"/>
              <a:t>Disadv</a:t>
            </a:r>
            <a:r>
              <a:rPr lang="en-US" dirty="0" smtClean="0"/>
              <a:t>:-Not a bronchodilator, N &amp; V after </a:t>
            </a:r>
          </a:p>
          <a:p>
            <a:pPr>
              <a:buNone/>
            </a:pPr>
            <a:r>
              <a:rPr lang="en-US" dirty="0" smtClean="0"/>
              <a:t>recovery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anesthetics</a:t>
            </a:r>
            <a:endParaRPr lang="en-US" dirty="0"/>
          </a:p>
        </p:txBody>
      </p:sp>
      <p:sp>
        <p:nvSpPr>
          <p:cNvPr id="3" name="Content Placeholder 2"/>
          <p:cNvSpPr>
            <a:spLocks noGrp="1"/>
          </p:cNvSpPr>
          <p:nvPr>
            <p:ph idx="1"/>
          </p:nvPr>
        </p:nvSpPr>
        <p:spPr>
          <a:xfrm>
            <a:off x="457200" y="381000"/>
            <a:ext cx="8229600" cy="5257800"/>
          </a:xfrm>
        </p:spPr>
        <p:txBody>
          <a:bodyPr>
            <a:normAutofit/>
          </a:bodyPr>
          <a:lstStyle/>
          <a:p>
            <a:pPr marL="571500" indent="-571500">
              <a:buNone/>
            </a:pPr>
            <a:r>
              <a:rPr lang="en-US" b="1" dirty="0" smtClean="0"/>
              <a:t>Fast inducers </a:t>
            </a:r>
            <a:r>
              <a:rPr lang="en-US" dirty="0" smtClean="0"/>
              <a:t>:- Used for induction, </a:t>
            </a:r>
          </a:p>
          <a:p>
            <a:pPr marL="571500" indent="-571500">
              <a:buNone/>
            </a:pPr>
            <a:r>
              <a:rPr lang="en-US" dirty="0" smtClean="0"/>
              <a:t>maintained by inhalational+ NO</a:t>
            </a:r>
          </a:p>
          <a:p>
            <a:pPr marL="571500" indent="-571500">
              <a:buNone/>
            </a:pPr>
            <a:r>
              <a:rPr lang="en-US" dirty="0" smtClean="0"/>
              <a:t>-2 groups           - </a:t>
            </a:r>
            <a:r>
              <a:rPr lang="en-US" dirty="0" err="1" smtClean="0"/>
              <a:t>Barbituarates</a:t>
            </a:r>
            <a:endParaRPr lang="en-US" dirty="0" smtClean="0"/>
          </a:p>
          <a:p>
            <a:pPr marL="571500" indent="-571500">
              <a:buNone/>
            </a:pPr>
            <a:r>
              <a:rPr lang="en-US" dirty="0" smtClean="0"/>
              <a:t>                          -Non-</a:t>
            </a:r>
            <a:r>
              <a:rPr lang="en-US" dirty="0" err="1" smtClean="0"/>
              <a:t>barbituarates</a:t>
            </a:r>
            <a:endParaRPr lang="en-US" dirty="0" smtClean="0"/>
          </a:p>
          <a:p>
            <a:pPr marL="571500" indent="-571500">
              <a:buNone/>
            </a:pPr>
            <a:r>
              <a:rPr lang="en-US" b="1" dirty="0" smtClean="0">
                <a:solidFill>
                  <a:schemeClr val="accent1">
                    <a:lumMod val="60000"/>
                    <a:lumOff val="40000"/>
                  </a:schemeClr>
                </a:solidFill>
              </a:rPr>
              <a:t>Barbiturates</a:t>
            </a:r>
            <a:r>
              <a:rPr lang="en-US" dirty="0" smtClean="0"/>
              <a:t>:- </a:t>
            </a:r>
            <a:r>
              <a:rPr lang="en-US" dirty="0" err="1" smtClean="0"/>
              <a:t>eg</a:t>
            </a:r>
            <a:r>
              <a:rPr lang="en-US" dirty="0" smtClean="0"/>
              <a:t>-thiopental </a:t>
            </a:r>
          </a:p>
          <a:p>
            <a:pPr marL="571500" indent="-571500">
              <a:buNone/>
            </a:pPr>
            <a:r>
              <a:rPr lang="en-US" dirty="0" smtClean="0"/>
              <a:t>-Rapid induction (&lt;1min) &amp; faster recovery </a:t>
            </a:r>
          </a:p>
          <a:p>
            <a:pPr marL="571500" indent="-571500">
              <a:buNone/>
            </a:pPr>
            <a:r>
              <a:rPr lang="en-US" dirty="0" smtClean="0"/>
              <a:t>(due to redistribution)</a:t>
            </a:r>
          </a:p>
          <a:p>
            <a:pPr marL="571500" indent="-571500">
              <a:buNone/>
            </a:pPr>
            <a:r>
              <a:rPr lang="en-US" dirty="0" smtClean="0"/>
              <a:t>-Can be used in cerebral oedema (   ICP)</a:t>
            </a:r>
          </a:p>
          <a:p>
            <a:pPr marL="571500" indent="-571500">
              <a:buNone/>
            </a:pPr>
            <a:r>
              <a:rPr lang="en-US" dirty="0" err="1" smtClean="0"/>
              <a:t>Disadv</a:t>
            </a:r>
            <a:r>
              <a:rPr lang="en-US" dirty="0" smtClean="0"/>
              <a:t>:- No analgesia, no muscle </a:t>
            </a:r>
          </a:p>
          <a:p>
            <a:pPr marL="571500" indent="-571500">
              <a:buNone/>
            </a:pPr>
            <a:r>
              <a:rPr lang="en-US" dirty="0" smtClean="0"/>
              <a:t>relaxation, causes </a:t>
            </a:r>
            <a:r>
              <a:rPr lang="en-US" dirty="0" err="1" smtClean="0"/>
              <a:t>laryngospasm</a:t>
            </a:r>
            <a:r>
              <a:rPr lang="en-US" dirty="0" smtClean="0"/>
              <a:t>,    respiration</a:t>
            </a:r>
            <a:endParaRPr lang="en-US" dirty="0"/>
          </a:p>
        </p:txBody>
      </p:sp>
      <p:cxnSp>
        <p:nvCxnSpPr>
          <p:cNvPr id="5" name="Straight Arrow Connector 4"/>
          <p:cNvCxnSpPr/>
          <p:nvPr/>
        </p:nvCxnSpPr>
        <p:spPr>
          <a:xfrm flipV="1">
            <a:off x="2590800" y="14478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514600" y="1905000"/>
            <a:ext cx="838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Down Arrow 7"/>
          <p:cNvSpPr/>
          <p:nvPr/>
        </p:nvSpPr>
        <p:spPr>
          <a:xfrm>
            <a:off x="6934200" y="3886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990600" y="5029200"/>
            <a:ext cx="152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a:bodyPr>
          <a:lstStyle/>
          <a:p>
            <a:pPr>
              <a:buNone/>
            </a:pPr>
            <a:r>
              <a:rPr lang="en-US" b="1" dirty="0" smtClean="0"/>
              <a:t>Non-barbiturates:-Propofol</a:t>
            </a:r>
          </a:p>
          <a:p>
            <a:pPr>
              <a:buNone/>
            </a:pPr>
            <a:r>
              <a:rPr lang="en-US" dirty="0" smtClean="0"/>
              <a:t>-Very rapid induction &amp; faster recovery (both </a:t>
            </a:r>
            <a:r>
              <a:rPr lang="en-US" dirty="0" err="1" smtClean="0"/>
              <a:t>redistribution+metabolism</a:t>
            </a:r>
            <a:r>
              <a:rPr lang="en-US" dirty="0" smtClean="0"/>
              <a:t>)</a:t>
            </a:r>
          </a:p>
          <a:p>
            <a:pPr>
              <a:buNone/>
            </a:pPr>
            <a:r>
              <a:rPr lang="en-US" dirty="0" smtClean="0"/>
              <a:t>-Non-irritant to airway, least N &amp; V after recovery</a:t>
            </a:r>
          </a:p>
          <a:p>
            <a:pPr>
              <a:buNone/>
            </a:pPr>
            <a:r>
              <a:rPr lang="en-US" dirty="0" smtClean="0"/>
              <a:t>-Mild anti-</a:t>
            </a:r>
            <a:r>
              <a:rPr lang="en-US" dirty="0" err="1" smtClean="0"/>
              <a:t>convulsant</a:t>
            </a:r>
            <a:r>
              <a:rPr lang="en-US" dirty="0" smtClean="0"/>
              <a:t>, &lt; </a:t>
            </a:r>
            <a:r>
              <a:rPr lang="en-US" dirty="0" err="1" smtClean="0"/>
              <a:t>laryngospasm</a:t>
            </a:r>
            <a:endParaRPr lang="en-US" dirty="0" smtClean="0"/>
          </a:p>
          <a:p>
            <a:pPr>
              <a:buNone/>
            </a:pPr>
            <a:r>
              <a:rPr lang="en-US" b="1" dirty="0" smtClean="0">
                <a:solidFill>
                  <a:srgbClr val="FF0000"/>
                </a:solidFill>
              </a:rPr>
              <a:t>-MOST SUITED FOR OPD SURGERY</a:t>
            </a:r>
          </a:p>
          <a:p>
            <a:pPr>
              <a:buNone/>
            </a:pPr>
            <a:r>
              <a:rPr lang="en-US" dirty="0" err="1" smtClean="0"/>
              <a:t>Disadv</a:t>
            </a:r>
            <a:r>
              <a:rPr lang="en-US" dirty="0" smtClean="0"/>
              <a:t>:- Low analgesic &amp; muscle relaxant </a:t>
            </a:r>
          </a:p>
          <a:p>
            <a:pPr>
              <a:buNone/>
            </a:pPr>
            <a:r>
              <a:rPr lang="en-US" dirty="0" smtClean="0"/>
              <a:t>property, hypotension, bradycardia, pain at </a:t>
            </a:r>
          </a:p>
          <a:p>
            <a:pPr>
              <a:buNone/>
            </a:pPr>
            <a:r>
              <a:rPr lang="en-US" dirty="0" smtClean="0"/>
              <a:t>site of injection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Slow inducers:-</a:t>
            </a:r>
            <a:r>
              <a:rPr lang="en-US" dirty="0" err="1" smtClean="0"/>
              <a:t>Midazolam,Lorazepam</a:t>
            </a:r>
            <a:endParaRPr lang="en-US" dirty="0"/>
          </a:p>
        </p:txBody>
      </p:sp>
      <p:sp>
        <p:nvSpPr>
          <p:cNvPr id="3" name="Content Placeholder 2"/>
          <p:cNvSpPr>
            <a:spLocks noGrp="1"/>
          </p:cNvSpPr>
          <p:nvPr>
            <p:ph idx="1"/>
          </p:nvPr>
        </p:nvSpPr>
        <p:spPr/>
        <p:txBody>
          <a:bodyPr/>
          <a:lstStyle/>
          <a:p>
            <a:pPr>
              <a:buNone/>
            </a:pPr>
            <a:r>
              <a:rPr lang="en-US" dirty="0" smtClean="0"/>
              <a:t>Slower action than </a:t>
            </a:r>
            <a:r>
              <a:rPr lang="en-US" dirty="0" err="1" smtClean="0"/>
              <a:t>barbituarates</a:t>
            </a:r>
            <a:endParaRPr lang="en-US" dirty="0" smtClean="0"/>
          </a:p>
          <a:p>
            <a:pPr>
              <a:buFontTx/>
              <a:buChar char="-"/>
            </a:pPr>
            <a:r>
              <a:rPr lang="en-US" dirty="0" smtClean="0"/>
              <a:t>I.V. </a:t>
            </a:r>
            <a:r>
              <a:rPr lang="en-US" dirty="0" err="1" smtClean="0"/>
              <a:t>adm</a:t>
            </a:r>
            <a:r>
              <a:rPr lang="en-US" dirty="0" err="1" smtClean="0">
                <a:sym typeface="Wingdings" pitchFamily="2" charset="2"/>
              </a:rPr>
              <a:t>sedation</a:t>
            </a:r>
            <a:r>
              <a:rPr lang="en-US" dirty="0" smtClean="0">
                <a:sym typeface="Wingdings" pitchFamily="2" charset="2"/>
              </a:rPr>
              <a:t>, muscle relaxant, amnesia</a:t>
            </a:r>
          </a:p>
          <a:p>
            <a:pPr>
              <a:buFontTx/>
              <a:buChar char="-"/>
            </a:pPr>
            <a:r>
              <a:rPr lang="en-US" dirty="0" smtClean="0">
                <a:sym typeface="Wingdings" pitchFamily="2" charset="2"/>
              </a:rPr>
              <a:t>No post  op N &amp; V</a:t>
            </a:r>
          </a:p>
          <a:p>
            <a:pPr>
              <a:buNone/>
            </a:pPr>
            <a:r>
              <a:rPr lang="en-US" dirty="0" smtClean="0">
                <a:sym typeface="Wingdings" pitchFamily="2" charset="2"/>
              </a:rPr>
              <a:t>Midazolam:-Widely used:- better amnesia, </a:t>
            </a:r>
          </a:p>
          <a:p>
            <a:pPr>
              <a:buNone/>
            </a:pPr>
            <a:r>
              <a:rPr lang="en-US" dirty="0" smtClean="0">
                <a:sym typeface="Wingdings" pitchFamily="2" charset="2"/>
              </a:rPr>
              <a:t>non-irritant </a:t>
            </a:r>
            <a:r>
              <a:rPr lang="en-US" dirty="0" smtClean="0">
                <a:sym typeface="Wingdings" pitchFamily="2" charset="2"/>
              </a:rPr>
              <a:t>to veins</a:t>
            </a:r>
          </a:p>
          <a:p>
            <a:pPr>
              <a:buNone/>
            </a:pPr>
            <a:r>
              <a:rPr lang="en-US" dirty="0" err="1" smtClean="0">
                <a:sym typeface="Wingdings" pitchFamily="2" charset="2"/>
              </a:rPr>
              <a:t>Lorazepam</a:t>
            </a:r>
            <a:r>
              <a:rPr lang="en-US" dirty="0" smtClean="0">
                <a:sym typeface="Wingdings" pitchFamily="2" charset="2"/>
              </a:rPr>
              <a:t>:- Delayed awakening:-</a:t>
            </a:r>
          </a:p>
          <a:p>
            <a:pPr>
              <a:buNone/>
            </a:pPr>
            <a:r>
              <a:rPr lang="en-US" dirty="0" smtClean="0">
                <a:sym typeface="Wingdings" pitchFamily="2" charset="2"/>
              </a:rPr>
              <a:t>&gt;&gt;sedative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Dissociative anesthesia:-</a:t>
            </a:r>
            <a:r>
              <a:rPr lang="en-US" dirty="0" err="1" smtClean="0"/>
              <a:t>ketamine</a:t>
            </a:r>
            <a:endParaRPr lang="en-US" dirty="0"/>
          </a:p>
        </p:txBody>
      </p:sp>
      <p:sp>
        <p:nvSpPr>
          <p:cNvPr id="3" name="Content Placeholder 2"/>
          <p:cNvSpPr>
            <a:spLocks noGrp="1"/>
          </p:cNvSpPr>
          <p:nvPr>
            <p:ph idx="1"/>
          </p:nvPr>
        </p:nvSpPr>
        <p:spPr>
          <a:xfrm>
            <a:off x="457200" y="533401"/>
            <a:ext cx="8229600" cy="4952999"/>
          </a:xfrm>
        </p:spPr>
        <p:txBody>
          <a:bodyPr>
            <a:normAutofit lnSpcReduction="10000"/>
          </a:bodyPr>
          <a:lstStyle/>
          <a:p>
            <a:pPr>
              <a:buNone/>
            </a:pPr>
            <a:r>
              <a:rPr lang="en-US" dirty="0" smtClean="0"/>
              <a:t>IV</a:t>
            </a:r>
            <a:r>
              <a:rPr lang="en-US" dirty="0" smtClean="0">
                <a:sym typeface="Wingdings" pitchFamily="2" charset="2"/>
              </a:rPr>
              <a:t> feeling of dissociation from </a:t>
            </a:r>
          </a:p>
          <a:p>
            <a:pPr>
              <a:buNone/>
            </a:pPr>
            <a:r>
              <a:rPr lang="en-US" dirty="0" smtClean="0">
                <a:sym typeface="Wingdings" pitchFamily="2" charset="2"/>
              </a:rPr>
              <a:t>surrounding, profound analgesia, </a:t>
            </a:r>
          </a:p>
          <a:p>
            <a:pPr>
              <a:buNone/>
            </a:pPr>
            <a:r>
              <a:rPr lang="en-US" dirty="0" smtClean="0">
                <a:sym typeface="Wingdings" pitchFamily="2" charset="2"/>
              </a:rPr>
              <a:t>immobility, </a:t>
            </a:r>
            <a:r>
              <a:rPr lang="en-US" dirty="0" err="1" smtClean="0">
                <a:sym typeface="Wingdings" pitchFamily="2" charset="2"/>
              </a:rPr>
              <a:t>bronchodilatation</a:t>
            </a:r>
            <a:r>
              <a:rPr lang="en-US" dirty="0" smtClean="0">
                <a:sym typeface="Wingdings" pitchFamily="2" charset="2"/>
              </a:rPr>
              <a:t>, amnesia with </a:t>
            </a:r>
          </a:p>
          <a:p>
            <a:pPr>
              <a:buNone/>
            </a:pPr>
            <a:r>
              <a:rPr lang="en-US" dirty="0" smtClean="0">
                <a:sym typeface="Wingdings" pitchFamily="2" charset="2"/>
              </a:rPr>
              <a:t>light sleep</a:t>
            </a:r>
          </a:p>
          <a:p>
            <a:pPr>
              <a:buNone/>
            </a:pPr>
            <a:r>
              <a:rPr lang="en-US" b="1" dirty="0" smtClean="0">
                <a:solidFill>
                  <a:schemeClr val="accent1">
                    <a:lumMod val="60000"/>
                    <a:lumOff val="40000"/>
                  </a:schemeClr>
                </a:solidFill>
                <a:sym typeface="Wingdings" pitchFamily="2" charset="2"/>
              </a:rPr>
              <a:t>MOA</a:t>
            </a:r>
            <a:r>
              <a:rPr lang="en-US" dirty="0" smtClean="0">
                <a:sym typeface="Wingdings" pitchFamily="2" charset="2"/>
              </a:rPr>
              <a:t>:- Blocks action of glutamate (an </a:t>
            </a:r>
          </a:p>
          <a:p>
            <a:pPr>
              <a:buNone/>
            </a:pPr>
            <a:r>
              <a:rPr lang="en-US" dirty="0" err="1" smtClean="0">
                <a:sym typeface="Wingdings" pitchFamily="2" charset="2"/>
              </a:rPr>
              <a:t>excitatatory</a:t>
            </a:r>
            <a:r>
              <a:rPr lang="en-US" dirty="0" smtClean="0">
                <a:sym typeface="Wingdings" pitchFamily="2" charset="2"/>
              </a:rPr>
              <a:t> NT at NMDA)</a:t>
            </a:r>
          </a:p>
          <a:p>
            <a:pPr>
              <a:buFontTx/>
              <a:buChar char="-"/>
            </a:pPr>
            <a:r>
              <a:rPr lang="en-US" dirty="0" smtClean="0">
                <a:sym typeface="Wingdings" pitchFamily="2" charset="2"/>
              </a:rPr>
              <a:t> HR</a:t>
            </a:r>
            <a:r>
              <a:rPr lang="en-US" dirty="0" smtClean="0">
                <a:sym typeface="Wingdings" pitchFamily="2" charset="2"/>
              </a:rPr>
              <a:t>, BP , CO (CI in HT &amp; angina)</a:t>
            </a:r>
          </a:p>
          <a:p>
            <a:pPr>
              <a:buFontTx/>
              <a:buChar char="-"/>
            </a:pPr>
            <a:r>
              <a:rPr lang="en-US" dirty="0" smtClean="0">
                <a:sym typeface="Wingdings" pitchFamily="2" charset="2"/>
              </a:rPr>
              <a:t> </a:t>
            </a:r>
            <a:r>
              <a:rPr lang="en-US" dirty="0" smtClean="0">
                <a:sym typeface="Wingdings" pitchFamily="2" charset="2"/>
              </a:rPr>
              <a:t> ICP </a:t>
            </a:r>
            <a:r>
              <a:rPr lang="en-US" dirty="0" smtClean="0">
                <a:sym typeface="Wingdings" pitchFamily="2" charset="2"/>
              </a:rPr>
              <a:t>(CI:- epilepsy, cerebral </a:t>
            </a:r>
            <a:r>
              <a:rPr lang="en-US" dirty="0" err="1" smtClean="0">
                <a:sym typeface="Wingdings" pitchFamily="2" charset="2"/>
              </a:rPr>
              <a:t>odema</a:t>
            </a:r>
            <a:r>
              <a:rPr lang="en-US" dirty="0" smtClean="0">
                <a:sym typeface="Wingdings" pitchFamily="2" charset="2"/>
              </a:rPr>
              <a:t>)</a:t>
            </a:r>
          </a:p>
          <a:p>
            <a:pPr>
              <a:buNone/>
            </a:pPr>
            <a:r>
              <a:rPr lang="en-US" dirty="0" smtClean="0">
                <a:sym typeface="Wingdings" pitchFamily="2" charset="2"/>
              </a:rPr>
              <a:t>*Recovery:-Emergence delirium (not suitable for psychiatric pts  frightening dreams)</a:t>
            </a:r>
          </a:p>
          <a:p>
            <a:pPr>
              <a:buFontTx/>
              <a:buChar char="-"/>
            </a:pPr>
            <a:endParaRPr lang="en-US" dirty="0"/>
          </a:p>
        </p:txBody>
      </p:sp>
      <p:sp>
        <p:nvSpPr>
          <p:cNvPr id="4" name="Up Arrow 3"/>
          <p:cNvSpPr/>
          <p:nvPr/>
        </p:nvSpPr>
        <p:spPr>
          <a:xfrm>
            <a:off x="762000" y="3124200"/>
            <a:ext cx="2286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 Arrow 4"/>
          <p:cNvSpPr/>
          <p:nvPr/>
        </p:nvSpPr>
        <p:spPr>
          <a:xfrm>
            <a:off x="762000" y="3505200"/>
            <a:ext cx="2286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Neurolept Analgesia</a:t>
            </a:r>
            <a:endParaRPr lang="en-US" dirty="0"/>
          </a:p>
        </p:txBody>
      </p:sp>
      <p:sp>
        <p:nvSpPr>
          <p:cNvPr id="3" name="Content Placeholder 2"/>
          <p:cNvSpPr>
            <a:spLocks noGrp="1"/>
          </p:cNvSpPr>
          <p:nvPr>
            <p:ph idx="1"/>
          </p:nvPr>
        </p:nvSpPr>
        <p:spPr>
          <a:xfrm>
            <a:off x="457200" y="304800"/>
            <a:ext cx="8229600" cy="5181600"/>
          </a:xfrm>
        </p:spPr>
        <p:txBody>
          <a:bodyPr>
            <a:normAutofit/>
          </a:bodyPr>
          <a:lstStyle/>
          <a:p>
            <a:pPr>
              <a:buNone/>
            </a:pPr>
            <a:r>
              <a:rPr lang="en-US" dirty="0" smtClean="0"/>
              <a:t>It is a combination of a highly potent (but </a:t>
            </a:r>
          </a:p>
          <a:p>
            <a:pPr>
              <a:buNone/>
            </a:pPr>
            <a:r>
              <a:rPr lang="en-US" dirty="0" smtClean="0"/>
              <a:t>very short acting) </a:t>
            </a:r>
            <a:r>
              <a:rPr lang="en-US" dirty="0" err="1" smtClean="0"/>
              <a:t>opiod</a:t>
            </a:r>
            <a:r>
              <a:rPr lang="en-US" dirty="0" smtClean="0"/>
              <a:t> analgesic </a:t>
            </a:r>
          </a:p>
          <a:p>
            <a:pPr>
              <a:buNone/>
            </a:pPr>
            <a:r>
              <a:rPr lang="en-US" b="1" dirty="0" smtClean="0">
                <a:solidFill>
                  <a:schemeClr val="accent1">
                    <a:lumMod val="60000"/>
                    <a:lumOff val="40000"/>
                  </a:schemeClr>
                </a:solidFill>
              </a:rPr>
              <a:t>FENTANYL+ DROPERIDOL </a:t>
            </a:r>
            <a:r>
              <a:rPr lang="en-US" dirty="0" smtClean="0"/>
              <a:t>D2 blocker </a:t>
            </a:r>
          </a:p>
          <a:p>
            <a:pPr>
              <a:buNone/>
            </a:pPr>
            <a:r>
              <a:rPr lang="en-US" dirty="0" smtClean="0"/>
              <a:t>(with antiemetic action)</a:t>
            </a:r>
          </a:p>
          <a:p>
            <a:pPr>
              <a:buNone/>
            </a:pPr>
            <a:r>
              <a:rPr lang="en-US" dirty="0" smtClean="0"/>
              <a:t>Use:- Short procedures</a:t>
            </a:r>
            <a:r>
              <a:rPr lang="en-US" dirty="0" smtClean="0">
                <a:sym typeface="Wingdings" pitchFamily="2" charset="2"/>
              </a:rPr>
              <a:t> endoscopies, burn </a:t>
            </a:r>
          </a:p>
          <a:p>
            <a:pPr>
              <a:buNone/>
            </a:pPr>
            <a:r>
              <a:rPr lang="en-US" dirty="0" smtClean="0">
                <a:sym typeface="Wingdings" pitchFamily="2" charset="2"/>
              </a:rPr>
              <a:t>dressings, angiographies</a:t>
            </a:r>
          </a:p>
          <a:p>
            <a:pPr>
              <a:buNone/>
            </a:pPr>
            <a:r>
              <a:rPr lang="en-US" dirty="0" smtClean="0">
                <a:sym typeface="Wingdings" pitchFamily="2" charset="2"/>
              </a:rPr>
              <a:t>ADR:-serious:-QT prolongation, chest </a:t>
            </a:r>
          </a:p>
          <a:p>
            <a:pPr>
              <a:buNone/>
            </a:pPr>
            <a:r>
              <a:rPr lang="en-US" dirty="0" smtClean="0">
                <a:sym typeface="Wingdings" pitchFamily="2" charset="2"/>
              </a:rPr>
              <a:t>rigidity</a:t>
            </a:r>
          </a:p>
          <a:p>
            <a:pPr>
              <a:buNone/>
            </a:pPr>
            <a:endParaRPr lang="en-US" dirty="0" smtClean="0">
              <a:sym typeface="Wingdings" pitchFamily="2" charset="2"/>
            </a:endParaRPr>
          </a:p>
          <a:p>
            <a:pPr>
              <a:buNone/>
            </a:pPr>
            <a:r>
              <a:rPr lang="en-US" dirty="0" smtClean="0">
                <a:sym typeface="Wingdings" pitchFamily="2" charset="2"/>
              </a:rPr>
              <a:t>Substituted:- Fentanyl/</a:t>
            </a:r>
            <a:r>
              <a:rPr lang="en-US" dirty="0" err="1" smtClean="0">
                <a:sym typeface="Wingdings" pitchFamily="2" charset="2"/>
              </a:rPr>
              <a:t>Sufentanyl</a:t>
            </a:r>
            <a:r>
              <a:rPr lang="en-US" dirty="0" smtClean="0">
                <a:sym typeface="Wingdings" pitchFamily="2" charset="2"/>
              </a:rPr>
              <a:t>/</a:t>
            </a:r>
            <a:r>
              <a:rPr lang="en-US" dirty="0" err="1" smtClean="0">
                <a:sym typeface="Wingdings" pitchFamily="2" charset="2"/>
              </a:rPr>
              <a:t>Remifentanyl+DZP</a:t>
            </a:r>
            <a:endParaRPr lang="en-US" dirty="0" smtClean="0">
              <a:sym typeface="Wingdings" pitchFamily="2" charset="2"/>
            </a:endParaRPr>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Ideally </a:t>
            </a:r>
            <a:r>
              <a:rPr lang="en-US" dirty="0" err="1" smtClean="0"/>
              <a:t>neurolept</a:t>
            </a:r>
            <a:r>
              <a:rPr lang="en-US" dirty="0" smtClean="0"/>
              <a:t> </a:t>
            </a:r>
            <a:r>
              <a:rPr lang="en-US" dirty="0" err="1" smtClean="0"/>
              <a:t>anaesthesia</a:t>
            </a:r>
            <a:endParaRPr lang="en-US" dirty="0" smtClean="0"/>
          </a:p>
          <a:p>
            <a:pPr>
              <a:buNone/>
            </a:pPr>
            <a:r>
              <a:rPr lang="en-US" dirty="0" smtClean="0"/>
              <a:t>Fentanyl+droperidol+NO+O2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n-US">
              <a:latin typeface="Calibri" pitchFamily="34" charset="0"/>
            </a:endParaRPr>
          </a:p>
        </p:txBody>
      </p:sp>
      <p:sp>
        <p:nvSpPr>
          <p:cNvPr id="6147"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n-US">
              <a:latin typeface="Calibri" pitchFamily="34" charset="0"/>
            </a:endParaRPr>
          </a:p>
        </p:txBody>
      </p:sp>
      <p:sp>
        <p:nvSpPr>
          <p:cNvPr id="6148" name="Rectangle 4"/>
          <p:cNvSpPr>
            <a:spLocks noGrp="1" noChangeArrowheads="1"/>
          </p:cNvSpPr>
          <p:nvPr>
            <p:ph type="title"/>
          </p:nvPr>
        </p:nvSpPr>
        <p:spPr>
          <a:noFill/>
        </p:spPr>
        <p:txBody>
          <a:bodyPr lIns="92075" tIns="46038" rIns="92075" bIns="46038">
            <a:spAutoFit/>
          </a:bodyPr>
          <a:lstStyle/>
          <a:p>
            <a:pPr eaLnBrk="1" hangingPunct="1"/>
            <a:r>
              <a:rPr lang="en-US" sz="3200" b="1" smtClean="0">
                <a:solidFill>
                  <a:srgbClr val="FFFFCC"/>
                </a:solidFill>
              </a:rPr>
              <a:t>Surgery Before Anesthesia</a:t>
            </a:r>
          </a:p>
        </p:txBody>
      </p:sp>
      <p:pic>
        <p:nvPicPr>
          <p:cNvPr id="6149" name="Picture 1031"/>
          <p:cNvPicPr>
            <a:picLocks noGrp="1" noChangeAspect="1" noChangeArrowheads="1"/>
          </p:cNvPicPr>
          <p:nvPr>
            <p:ph idx="1"/>
          </p:nvPr>
        </p:nvPicPr>
        <p:blipFill>
          <a:blip r:embed="rId3"/>
          <a:stretch>
            <a:fillRect/>
          </a:stretch>
        </p:blipFill>
        <p:spPr>
          <a:xfrm>
            <a:off x="1333202" y="530225"/>
            <a:ext cx="6523633" cy="4187825"/>
          </a:xfrm>
          <a:noFill/>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p:txBody>
          <a:bodyPr/>
          <a:lstStyle/>
          <a:p>
            <a:pPr>
              <a:defRPr/>
            </a:pPr>
            <a:endParaRPr lang="en-GB" altLang="en-US" dirty="0" smtClean="0">
              <a:cs typeface="Arial" pitchFamily="34" charset="0"/>
            </a:endParaRPr>
          </a:p>
        </p:txBody>
      </p:sp>
      <p:sp>
        <p:nvSpPr>
          <p:cNvPr id="44035" name="Title 1"/>
          <p:cNvSpPr>
            <a:spLocks noGrp="1"/>
          </p:cNvSpPr>
          <p:nvPr>
            <p:ph type="title" idx="4294967295"/>
          </p:nvPr>
        </p:nvSpPr>
        <p:spPr>
          <a:xfrm>
            <a:off x="0" y="0"/>
            <a:ext cx="8229600" cy="1139825"/>
          </a:xfrm>
        </p:spPr>
        <p:txBody>
          <a:bodyPr/>
          <a:lstStyle/>
          <a:p>
            <a:pPr eaLnBrk="1" hangingPunct="1"/>
            <a:r>
              <a:rPr lang="en-GB" smtClean="0">
                <a:solidFill>
                  <a:srgbClr val="FFFF00"/>
                </a:solidFill>
              </a:rPr>
              <a:t>Induction</a:t>
            </a:r>
          </a:p>
        </p:txBody>
      </p:sp>
      <p:graphicFrame>
        <p:nvGraphicFramePr>
          <p:cNvPr id="4" name="Content Placeholder 3"/>
          <p:cNvGraphicFramePr>
            <a:graphicFrameLocks noGrp="1"/>
          </p:cNvGraphicFramePr>
          <p:nvPr>
            <p:ph sz="quarter" idx="4294967295"/>
          </p:nvPr>
        </p:nvGraphicFramePr>
        <p:xfrm>
          <a:off x="0" y="1143000"/>
          <a:ext cx="7405688" cy="551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p:txBody>
          <a:bodyPr/>
          <a:lstStyle/>
          <a:p>
            <a:pPr>
              <a:defRPr/>
            </a:pPr>
            <a:endParaRPr lang="en-GB" altLang="en-US" dirty="0"/>
          </a:p>
        </p:txBody>
      </p:sp>
      <p:sp>
        <p:nvSpPr>
          <p:cNvPr id="46083" name="Title 1"/>
          <p:cNvSpPr>
            <a:spLocks noGrp="1"/>
          </p:cNvSpPr>
          <p:nvPr>
            <p:ph type="title" idx="4294967295"/>
          </p:nvPr>
        </p:nvSpPr>
        <p:spPr>
          <a:xfrm>
            <a:off x="914400" y="277813"/>
            <a:ext cx="8229600" cy="1139825"/>
          </a:xfrm>
        </p:spPr>
        <p:txBody>
          <a:bodyPr/>
          <a:lstStyle/>
          <a:p>
            <a:pPr eaLnBrk="1" hangingPunct="1"/>
            <a:r>
              <a:rPr lang="en-GB" smtClean="0">
                <a:solidFill>
                  <a:srgbClr val="FFFF00"/>
                </a:solidFill>
              </a:rPr>
              <a:t>Maintenance</a:t>
            </a:r>
          </a:p>
        </p:txBody>
      </p:sp>
      <p:sp>
        <p:nvSpPr>
          <p:cNvPr id="46084" name="Content Placeholder 2"/>
          <p:cNvSpPr>
            <a:spLocks noGrp="1"/>
          </p:cNvSpPr>
          <p:nvPr>
            <p:ph sz="quarter" idx="4294967295"/>
          </p:nvPr>
        </p:nvSpPr>
        <p:spPr>
          <a:xfrm>
            <a:off x="0" y="1600200"/>
            <a:ext cx="8229600" cy="4502150"/>
          </a:xfrm>
        </p:spPr>
        <p:txBody>
          <a:bodyPr/>
          <a:lstStyle/>
          <a:p>
            <a:pPr marL="319088" indent="-319088" eaLnBrk="1" hangingPunct="1"/>
            <a:r>
              <a:rPr lang="en-GB" sz="4000" smtClean="0"/>
              <a:t>Inhaled agents are supplemented by intravenous anaesthetics, such as opioids (usually fentanyl or morphine)</a:t>
            </a:r>
          </a:p>
          <a:p>
            <a:pPr marL="319088" indent="-319088" eaLnBrk="1" hangingPunct="1"/>
            <a:endParaRPr lang="en-GB"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Balanced anesthesia</a:t>
            </a:r>
            <a:endParaRPr lang="en-US" dirty="0"/>
          </a:p>
        </p:txBody>
      </p:sp>
      <p:sp>
        <p:nvSpPr>
          <p:cNvPr id="3" name="Content Placeholder 2"/>
          <p:cNvSpPr>
            <a:spLocks noGrp="1"/>
          </p:cNvSpPr>
          <p:nvPr>
            <p:ph idx="1"/>
          </p:nvPr>
        </p:nvSpPr>
        <p:spPr/>
        <p:txBody>
          <a:bodyPr/>
          <a:lstStyle/>
          <a:p>
            <a:r>
              <a:rPr lang="en-US" dirty="0" smtClean="0"/>
              <a:t>Aim is to achieve surgical stage III (plane2) </a:t>
            </a:r>
            <a:r>
              <a:rPr lang="en-US" dirty="0" err="1" smtClean="0"/>
              <a:t>anaesthesia</a:t>
            </a:r>
            <a:r>
              <a:rPr lang="en-US" dirty="0" smtClean="0"/>
              <a:t> with fewer SE</a:t>
            </a:r>
          </a:p>
          <a:p>
            <a:endParaRPr lang="en-US" dirty="0" smtClean="0"/>
          </a:p>
          <a:p>
            <a:r>
              <a:rPr lang="en-US" dirty="0" smtClean="0"/>
              <a:t>Fast </a:t>
            </a:r>
            <a:r>
              <a:rPr lang="en-US" dirty="0" smtClean="0"/>
              <a:t>inducer (thiopental) + opioid analgesic (</a:t>
            </a:r>
            <a:r>
              <a:rPr lang="en-US" dirty="0" err="1" smtClean="0"/>
              <a:t>pethidine</a:t>
            </a:r>
            <a:r>
              <a:rPr lang="en-US" dirty="0" smtClean="0"/>
              <a:t>/fentanyl) +SMR(</a:t>
            </a:r>
            <a:r>
              <a:rPr lang="en-US" dirty="0" err="1" smtClean="0"/>
              <a:t>pancuronium</a:t>
            </a:r>
            <a:r>
              <a:rPr lang="en-US" dirty="0" smtClean="0"/>
              <a:t>)+ NO+O2+inhalational anesthetic (</a:t>
            </a:r>
            <a:r>
              <a:rPr lang="en-US" dirty="0" err="1" smtClean="0"/>
              <a:t>sevoflurane</a:t>
            </a:r>
            <a:r>
              <a:rPr lang="en-US" dirty="0" smtClean="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Pre-anesthetic medication</a:t>
            </a:r>
            <a:endParaRPr lang="en-US" dirty="0"/>
          </a:p>
        </p:txBody>
      </p:sp>
      <p:sp>
        <p:nvSpPr>
          <p:cNvPr id="3" name="Content Placeholder 2"/>
          <p:cNvSpPr>
            <a:spLocks noGrp="1"/>
          </p:cNvSpPr>
          <p:nvPr>
            <p:ph idx="1"/>
          </p:nvPr>
        </p:nvSpPr>
        <p:spPr>
          <a:xfrm>
            <a:off x="502920" y="530352"/>
            <a:ext cx="8183880" cy="4956048"/>
          </a:xfrm>
        </p:spPr>
        <p:txBody>
          <a:bodyPr>
            <a:normAutofit/>
          </a:bodyPr>
          <a:lstStyle/>
          <a:p>
            <a:pPr>
              <a:buNone/>
            </a:pPr>
            <a:r>
              <a:rPr lang="en-US" dirty="0" smtClean="0"/>
              <a:t>It is the medication done before </a:t>
            </a:r>
          </a:p>
          <a:p>
            <a:pPr>
              <a:buNone/>
            </a:pPr>
            <a:r>
              <a:rPr lang="en-US" dirty="0" err="1" smtClean="0"/>
              <a:t>anaestheisa</a:t>
            </a:r>
            <a:r>
              <a:rPr lang="en-US" dirty="0" smtClean="0"/>
              <a:t> to provide comfort to the </a:t>
            </a:r>
          </a:p>
          <a:p>
            <a:pPr>
              <a:buNone/>
            </a:pPr>
            <a:r>
              <a:rPr lang="en-US" dirty="0" smtClean="0"/>
              <a:t>patient + minimize ADRs of GA:-</a:t>
            </a:r>
          </a:p>
          <a:p>
            <a:pPr>
              <a:buNone/>
            </a:pPr>
            <a:r>
              <a:rPr lang="en-US" dirty="0" smtClean="0"/>
              <a:t>1.To reduce </a:t>
            </a:r>
            <a:r>
              <a:rPr lang="en-US" dirty="0" err="1" smtClean="0"/>
              <a:t>anxiety+produce</a:t>
            </a:r>
            <a:r>
              <a:rPr lang="en-US" dirty="0" smtClean="0"/>
              <a:t> amnesia:-BDPs </a:t>
            </a:r>
          </a:p>
          <a:p>
            <a:pPr>
              <a:buNone/>
            </a:pPr>
            <a:r>
              <a:rPr lang="en-US" dirty="0" smtClean="0"/>
              <a:t>2.Sedation:-Promethazine :-</a:t>
            </a:r>
            <a:r>
              <a:rPr lang="en-US" dirty="0" err="1" smtClean="0"/>
              <a:t>antiemetic+sedative+anticholinergic</a:t>
            </a:r>
            <a:r>
              <a:rPr lang="en-US" dirty="0" err="1" smtClean="0">
                <a:sym typeface="Wingdings" pitchFamily="2" charset="2"/>
              </a:rPr>
              <a:t></a:t>
            </a:r>
            <a:r>
              <a:rPr lang="en-US" dirty="0" err="1" smtClean="0"/>
              <a:t>suitable</a:t>
            </a:r>
            <a:r>
              <a:rPr lang="en-US" dirty="0" smtClean="0"/>
              <a:t> </a:t>
            </a:r>
            <a:r>
              <a:rPr lang="en-US" dirty="0" smtClean="0"/>
              <a:t>for children</a:t>
            </a:r>
          </a:p>
          <a:p>
            <a:pPr>
              <a:buNone/>
            </a:pPr>
            <a:r>
              <a:rPr lang="en-US" dirty="0" smtClean="0"/>
              <a:t>3.Analgesia:-Opioid analgesics:-</a:t>
            </a:r>
            <a:r>
              <a:rPr lang="en-US" dirty="0" err="1" smtClean="0"/>
              <a:t>morphine,pethidine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4.Reduce salivary &amp; bronchial secretions:-</a:t>
            </a:r>
            <a:r>
              <a:rPr lang="en-US" dirty="0" err="1" smtClean="0"/>
              <a:t>glycopyrolate</a:t>
            </a:r>
            <a:r>
              <a:rPr lang="en-US" dirty="0" smtClean="0"/>
              <a:t>, </a:t>
            </a:r>
            <a:r>
              <a:rPr lang="en-US" dirty="0" err="1" smtClean="0"/>
              <a:t>hyoscine</a:t>
            </a:r>
            <a:endParaRPr lang="en-US" dirty="0" smtClean="0"/>
          </a:p>
          <a:p>
            <a:pPr>
              <a:buNone/>
            </a:pPr>
            <a:r>
              <a:rPr lang="en-US" dirty="0" smtClean="0"/>
              <a:t>5.Emesis:-</a:t>
            </a:r>
            <a:r>
              <a:rPr lang="en-US" dirty="0" err="1" smtClean="0"/>
              <a:t>Gastrokinetics-Metoclopromide,domperidone,ondansetron</a:t>
            </a:r>
            <a:r>
              <a:rPr lang="en-US" dirty="0" smtClean="0"/>
              <a:t>(5HT3 antagonist)</a:t>
            </a:r>
          </a:p>
          <a:p>
            <a:pPr>
              <a:buNone/>
            </a:pPr>
            <a:r>
              <a:rPr lang="en-US" dirty="0" smtClean="0"/>
              <a:t>6.Acidity:-</a:t>
            </a:r>
            <a:r>
              <a:rPr lang="en-US" dirty="0" err="1" smtClean="0"/>
              <a:t>Ranitidine,omez</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 of GA</a:t>
            </a:r>
            <a:endParaRPr lang="en-US" dirty="0"/>
          </a:p>
        </p:txBody>
      </p:sp>
      <p:sp>
        <p:nvSpPr>
          <p:cNvPr id="3" name="Content Placeholder 2"/>
          <p:cNvSpPr>
            <a:spLocks noGrp="1"/>
          </p:cNvSpPr>
          <p:nvPr>
            <p:ph idx="1"/>
          </p:nvPr>
        </p:nvSpPr>
        <p:spPr/>
        <p:txBody>
          <a:bodyPr/>
          <a:lstStyle/>
          <a:p>
            <a:r>
              <a:rPr lang="en-US" dirty="0" smtClean="0"/>
              <a:t>Hypoxia</a:t>
            </a:r>
          </a:p>
          <a:p>
            <a:r>
              <a:rPr lang="en-US" dirty="0" smtClean="0"/>
              <a:t>N,V</a:t>
            </a:r>
          </a:p>
          <a:p>
            <a:r>
              <a:rPr lang="en-US" dirty="0" smtClean="0"/>
              <a:t>Dislocation of TM joint</a:t>
            </a:r>
          </a:p>
          <a:p>
            <a:r>
              <a:rPr lang="en-US" dirty="0" smtClean="0"/>
              <a:t>Persisting sedation</a:t>
            </a:r>
          </a:p>
          <a:p>
            <a:r>
              <a:rPr lang="en-US" dirty="0" smtClean="0"/>
              <a:t>Cardiac </a:t>
            </a:r>
            <a:r>
              <a:rPr lang="en-US" dirty="0" err="1" smtClean="0"/>
              <a:t>arrythmia</a:t>
            </a:r>
            <a:r>
              <a:rPr lang="en-US" dirty="0" smtClean="0"/>
              <a:t> </a:t>
            </a:r>
            <a:r>
              <a:rPr lang="en-US" dirty="0" err="1" smtClean="0"/>
              <a:t>esp</a:t>
            </a:r>
            <a:r>
              <a:rPr lang="en-US" dirty="0" smtClean="0"/>
              <a:t> with halothane</a:t>
            </a:r>
          </a:p>
          <a:p>
            <a:r>
              <a:rPr lang="en-US" dirty="0" smtClean="0"/>
              <a:t>Hyperthermia</a:t>
            </a:r>
          </a:p>
          <a:p>
            <a:r>
              <a:rPr lang="en-US" dirty="0" smtClean="0"/>
              <a:t>Subcutaneous emphysema </a:t>
            </a:r>
            <a:r>
              <a:rPr lang="en-US" smtClean="0"/>
              <a:t>of face</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buNone/>
            </a:pPr>
            <a:r>
              <a:rPr lang="en-US" dirty="0"/>
              <a:t>T</a:t>
            </a:r>
            <a:r>
              <a:rPr lang="en-US" dirty="0" smtClean="0"/>
              <a:t>echnique  </a:t>
            </a:r>
            <a:r>
              <a:rPr lang="en-US" dirty="0" smtClean="0"/>
              <a:t>which </a:t>
            </a:r>
            <a:r>
              <a:rPr lang="en-US" dirty="0" smtClean="0"/>
              <a:t>produces </a:t>
            </a:r>
            <a:r>
              <a:rPr lang="en-US" dirty="0" smtClean="0"/>
              <a:t>a state of </a:t>
            </a:r>
            <a:endParaRPr lang="en-US" dirty="0" smtClean="0"/>
          </a:p>
          <a:p>
            <a:pPr>
              <a:buNone/>
            </a:pPr>
            <a:r>
              <a:rPr lang="en-US" dirty="0" smtClean="0"/>
              <a:t>depression </a:t>
            </a:r>
            <a:r>
              <a:rPr lang="en-US" dirty="0" smtClean="0"/>
              <a:t>of the CNS </a:t>
            </a:r>
            <a:r>
              <a:rPr lang="en-US" dirty="0" smtClean="0"/>
              <a:t>enabling </a:t>
            </a:r>
            <a:r>
              <a:rPr lang="en-US" dirty="0" smtClean="0"/>
              <a:t>treatment to </a:t>
            </a:r>
            <a:endParaRPr lang="en-US" dirty="0" smtClean="0"/>
          </a:p>
          <a:p>
            <a:pPr>
              <a:buNone/>
            </a:pPr>
            <a:r>
              <a:rPr lang="en-US" dirty="0" smtClean="0"/>
              <a:t>be </a:t>
            </a:r>
            <a:r>
              <a:rPr lang="en-US" dirty="0" smtClean="0"/>
              <a:t>carried out with </a:t>
            </a:r>
            <a:r>
              <a:rPr lang="en-US" dirty="0" smtClean="0"/>
              <a:t>verbal </a:t>
            </a:r>
            <a:r>
              <a:rPr lang="en-US" dirty="0" smtClean="0"/>
              <a:t>contact with the </a:t>
            </a:r>
            <a:endParaRPr lang="en-US" dirty="0" smtClean="0"/>
          </a:p>
          <a:p>
            <a:pPr>
              <a:buNone/>
            </a:pPr>
            <a:r>
              <a:rPr lang="en-US" dirty="0" smtClean="0"/>
              <a:t>patient </a:t>
            </a:r>
            <a:r>
              <a:rPr lang="en-US" dirty="0" smtClean="0"/>
              <a:t>throughout the period of sedation</a:t>
            </a:r>
          </a:p>
          <a:p>
            <a:pPr>
              <a:buNone/>
            </a:pPr>
            <a:endParaRPr lang="en-US" dirty="0" smtClean="0"/>
          </a:p>
          <a:p>
            <a:pPr>
              <a:buNone/>
            </a:pPr>
            <a:r>
              <a:rPr lang="en-US" dirty="0" smtClean="0"/>
              <a:t>The drugs should carry a margin of safety wide </a:t>
            </a:r>
          </a:p>
          <a:p>
            <a:pPr>
              <a:buNone/>
            </a:pPr>
            <a:r>
              <a:rPr lang="en-US" dirty="0" smtClean="0"/>
              <a:t>enough to render loss of consciousness unlikely</a:t>
            </a:r>
            <a:endParaRPr lang="en-US" dirty="0"/>
          </a:p>
        </p:txBody>
      </p:sp>
      <p:sp>
        <p:nvSpPr>
          <p:cNvPr id="2" name="Title 1"/>
          <p:cNvSpPr>
            <a:spLocks noGrp="1"/>
          </p:cNvSpPr>
          <p:nvPr>
            <p:ph type="title"/>
          </p:nvPr>
        </p:nvSpPr>
        <p:spPr/>
        <p:txBody>
          <a:bodyPr/>
          <a:lstStyle/>
          <a:p>
            <a:r>
              <a:rPr lang="en-US" dirty="0" smtClean="0"/>
              <a:t>Conscious Sedation</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1. Dental anxiety and phobia;</a:t>
            </a:r>
          </a:p>
          <a:p>
            <a:pPr>
              <a:buNone/>
            </a:pPr>
            <a:r>
              <a:rPr lang="en-US" dirty="0" smtClean="0"/>
              <a:t> </a:t>
            </a:r>
          </a:p>
          <a:p>
            <a:pPr>
              <a:buNone/>
            </a:pPr>
            <a:r>
              <a:rPr lang="en-US" dirty="0" smtClean="0"/>
              <a:t>2. Prolonged or traumatic dental procedures;</a:t>
            </a:r>
          </a:p>
          <a:p>
            <a:pPr>
              <a:buNone/>
            </a:pPr>
            <a:endParaRPr lang="en-US" dirty="0" smtClean="0"/>
          </a:p>
          <a:p>
            <a:pPr>
              <a:buNone/>
            </a:pPr>
            <a:r>
              <a:rPr lang="en-US" dirty="0" smtClean="0"/>
              <a:t> 3.Medical conditions potentially aggravated by </a:t>
            </a:r>
          </a:p>
          <a:p>
            <a:pPr>
              <a:buNone/>
            </a:pPr>
            <a:r>
              <a:rPr lang="en-US" dirty="0" smtClean="0"/>
              <a:t>stress</a:t>
            </a:r>
          </a:p>
          <a:p>
            <a:pPr>
              <a:buNone/>
            </a:pPr>
            <a:endParaRPr lang="en-US" dirty="0" smtClean="0"/>
          </a:p>
          <a:p>
            <a:pPr>
              <a:buNone/>
            </a:pPr>
            <a:r>
              <a:rPr lang="en-US" dirty="0" smtClean="0"/>
              <a:t> 4.Medical conditions affecting the patient’s </a:t>
            </a:r>
          </a:p>
          <a:p>
            <a:pPr>
              <a:buNone/>
            </a:pPr>
            <a:r>
              <a:rPr lang="en-US" dirty="0" smtClean="0"/>
              <a:t>ability to cooperate </a:t>
            </a:r>
          </a:p>
          <a:p>
            <a:pPr>
              <a:buNone/>
            </a:pPr>
            <a:endParaRPr lang="en-US" dirty="0" smtClean="0"/>
          </a:p>
          <a:p>
            <a:pPr>
              <a:buNone/>
            </a:pPr>
            <a:r>
              <a:rPr lang="en-US" dirty="0" smtClean="0"/>
              <a:t>5.A special needs</a:t>
            </a:r>
            <a:endParaRPr lang="en-US" dirty="0"/>
          </a:p>
        </p:txBody>
      </p:sp>
      <p:sp>
        <p:nvSpPr>
          <p:cNvPr id="3" name="Title 2"/>
          <p:cNvSpPr>
            <a:spLocks noGrp="1"/>
          </p:cNvSpPr>
          <p:nvPr>
            <p:ph type="title"/>
          </p:nvPr>
        </p:nvSpPr>
        <p:spPr/>
        <p:txBody>
          <a:bodyPr/>
          <a:lstStyle/>
          <a:p>
            <a:r>
              <a:rPr lang="en-US" dirty="0" smtClean="0"/>
              <a:t>Indications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en-US" dirty="0"/>
          </a:p>
        </p:txBody>
      </p:sp>
      <p:sp>
        <p:nvSpPr>
          <p:cNvPr id="3" name="Content Placeholder 2"/>
          <p:cNvSpPr>
            <a:spLocks noGrp="1"/>
          </p:cNvSpPr>
          <p:nvPr>
            <p:ph idx="1"/>
          </p:nvPr>
        </p:nvSpPr>
        <p:spPr/>
        <p:txBody>
          <a:bodyPr/>
          <a:lstStyle/>
          <a:p>
            <a:r>
              <a:rPr lang="en-US" dirty="0" smtClean="0"/>
              <a:t>1.COPD</a:t>
            </a:r>
          </a:p>
          <a:p>
            <a:r>
              <a:rPr lang="en-US" dirty="0" smtClean="0"/>
              <a:t>2.Pregnancy</a:t>
            </a:r>
          </a:p>
          <a:p>
            <a:r>
              <a:rPr lang="en-US" dirty="0" smtClean="0"/>
              <a:t>3.Prolonged surgery</a:t>
            </a:r>
          </a:p>
          <a:p>
            <a:r>
              <a:rPr lang="en-US" dirty="0" smtClean="0"/>
              <a:t>4.Psychoses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Used</a:t>
            </a:r>
            <a:endParaRPr lang="en-US" dirty="0"/>
          </a:p>
        </p:txBody>
      </p:sp>
      <p:sp>
        <p:nvSpPr>
          <p:cNvPr id="3" name="Content Placeholder 2"/>
          <p:cNvSpPr>
            <a:spLocks noGrp="1"/>
          </p:cNvSpPr>
          <p:nvPr>
            <p:ph idx="1"/>
          </p:nvPr>
        </p:nvSpPr>
        <p:spPr/>
        <p:txBody>
          <a:bodyPr/>
          <a:lstStyle/>
          <a:p>
            <a:pPr>
              <a:buNone/>
            </a:pPr>
            <a:r>
              <a:rPr lang="en-US" dirty="0" smtClean="0"/>
              <a:t>1.BZP’s:-</a:t>
            </a:r>
          </a:p>
          <a:p>
            <a:pPr marL="514350" indent="-514350">
              <a:buAutoNum type="alphaLcParenR"/>
            </a:pPr>
            <a:r>
              <a:rPr lang="en-US" dirty="0" smtClean="0"/>
              <a:t>Diazepam 1-2mg </a:t>
            </a:r>
            <a:r>
              <a:rPr lang="en-US" dirty="0" err="1" smtClean="0"/>
              <a:t>i.v</a:t>
            </a:r>
            <a:r>
              <a:rPr lang="en-US" dirty="0" smtClean="0"/>
              <a:t>. or oral is the most commonly used drug</a:t>
            </a:r>
          </a:p>
          <a:p>
            <a:pPr marL="514350" indent="-514350">
              <a:buAutoNum type="alphaLcParenR"/>
            </a:pPr>
            <a:r>
              <a:rPr lang="en-US" dirty="0" smtClean="0"/>
              <a:t>Midazolam is short </a:t>
            </a:r>
            <a:r>
              <a:rPr lang="en-US" dirty="0" err="1" smtClean="0"/>
              <a:t>acting,given</a:t>
            </a:r>
            <a:r>
              <a:rPr lang="en-US" dirty="0" smtClean="0"/>
              <a:t> </a:t>
            </a:r>
            <a:r>
              <a:rPr lang="en-US" dirty="0" err="1" smtClean="0"/>
              <a:t>i.v</a:t>
            </a:r>
            <a:r>
              <a:rPr lang="en-US" dirty="0" smtClean="0"/>
              <a:t>.</a:t>
            </a:r>
          </a:p>
          <a:p>
            <a:pPr marL="514350" indent="-514350">
              <a:buAutoNum type="alphaLcParenR"/>
            </a:pPr>
            <a:r>
              <a:rPr lang="en-US" dirty="0" err="1" smtClean="0"/>
              <a:t>Temazepam</a:t>
            </a:r>
            <a:r>
              <a:rPr lang="en-US" dirty="0" smtClean="0"/>
              <a:t> orally , safe &amp; better compliance</a:t>
            </a:r>
          </a:p>
          <a:p>
            <a:pPr marL="514350" indent="-514350">
              <a:buNone/>
            </a:pPr>
            <a:r>
              <a:rPr lang="en-US" dirty="0" smtClean="0"/>
              <a:t>2.Nitrous oxide inhalational +100%O2</a:t>
            </a:r>
          </a:p>
          <a:p>
            <a:pPr marL="514350" indent="-514350">
              <a:buNone/>
            </a:pPr>
            <a:r>
              <a:rPr lang="en-US" dirty="0" smtClean="0"/>
              <a:t>3.Chloral hydrate (orally), </a:t>
            </a:r>
            <a:r>
              <a:rPr lang="en-US" dirty="0" err="1" smtClean="0"/>
              <a:t>propofol</a:t>
            </a:r>
            <a:r>
              <a:rPr lang="en-US" dirty="0" smtClean="0"/>
              <a:t> (</a:t>
            </a:r>
            <a:r>
              <a:rPr lang="en-US" dirty="0" err="1" smtClean="0"/>
              <a:t>i.v</a:t>
            </a:r>
            <a:r>
              <a:rPr lang="en-US" dirty="0" smtClean="0"/>
              <a:t>.),fentanyl (</a:t>
            </a:r>
            <a:r>
              <a:rPr lang="en-US" dirty="0" err="1" smtClean="0"/>
              <a:t>i.v</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4"/>
          <p:cNvSpPr>
            <a:spLocks noGrp="1" noChangeArrowheads="1"/>
          </p:cNvSpPr>
          <p:nvPr>
            <p:ph type="title"/>
          </p:nvPr>
        </p:nvSpPr>
        <p:spPr/>
        <p:txBody>
          <a:bodyPr/>
          <a:lstStyle/>
          <a:p>
            <a:pPr algn="ctr" eaLnBrk="1" hangingPunct="1"/>
            <a:r>
              <a:rPr lang="en-US" smtClean="0"/>
              <a:t>Background</a:t>
            </a:r>
          </a:p>
        </p:txBody>
      </p:sp>
      <p:sp>
        <p:nvSpPr>
          <p:cNvPr id="6147" name="Rectangle 5"/>
          <p:cNvSpPr>
            <a:spLocks noGrp="1" noChangeArrowheads="1"/>
          </p:cNvSpPr>
          <p:nvPr>
            <p:ph type="body" sz="half" idx="1"/>
          </p:nvPr>
        </p:nvSpPr>
        <p:spPr>
          <a:xfrm>
            <a:off x="533400" y="1905000"/>
            <a:ext cx="4075113" cy="4181475"/>
          </a:xfrm>
        </p:spPr>
        <p:txBody>
          <a:bodyPr>
            <a:normAutofit/>
          </a:bodyPr>
          <a:lstStyle/>
          <a:p>
            <a:pPr eaLnBrk="1" hangingPunct="1"/>
            <a:r>
              <a:rPr lang="en-US" sz="1800" b="1" dirty="0" smtClean="0"/>
              <a:t>General anesthesia was absent until the mid-1800’s</a:t>
            </a:r>
          </a:p>
          <a:p>
            <a:pPr eaLnBrk="1" hangingPunct="1"/>
            <a:r>
              <a:rPr lang="en-US" sz="1800" b="1" dirty="0" smtClean="0"/>
              <a:t>William Morton</a:t>
            </a:r>
            <a:r>
              <a:rPr lang="en-US" sz="1800" dirty="0" smtClean="0"/>
              <a:t> </a:t>
            </a:r>
            <a:r>
              <a:rPr lang="en-US" sz="1600" dirty="0" smtClean="0"/>
              <a:t>administered ether to a patient having a neck tumor removed at the Massachusetts General Hospital, Boston, in October 1846. </a:t>
            </a:r>
          </a:p>
          <a:p>
            <a:pPr eaLnBrk="1" hangingPunct="1"/>
            <a:r>
              <a:rPr lang="en-US" sz="1800" dirty="0" smtClean="0"/>
              <a:t>The discovery of the </a:t>
            </a:r>
            <a:r>
              <a:rPr lang="en-US" sz="1800" b="1" dirty="0" smtClean="0"/>
              <a:t>diethyl ether</a:t>
            </a:r>
            <a:r>
              <a:rPr lang="en-US" sz="1800" dirty="0" smtClean="0"/>
              <a:t> </a:t>
            </a:r>
            <a:r>
              <a:rPr lang="en-US" sz="1600" dirty="0" smtClean="0"/>
              <a:t>as general anesthesia was the result of a search for means of eliminating a patient’s pain perception and responses to painful stimuli.</a:t>
            </a:r>
          </a:p>
          <a:p>
            <a:pPr eaLnBrk="1" hangingPunct="1"/>
            <a:endParaRPr lang="en-US" sz="1600" dirty="0" smtClean="0"/>
          </a:p>
          <a:p>
            <a:pPr eaLnBrk="1" hangingPunct="1"/>
            <a:endParaRPr lang="en-US" sz="1800" dirty="0" smtClean="0"/>
          </a:p>
        </p:txBody>
      </p:sp>
      <p:pic>
        <p:nvPicPr>
          <p:cNvPr id="6148" name="Picture 11" descr="For educational purposes only, no infringement on copyright or ownership implied."/>
          <p:cNvPicPr>
            <a:picLocks noGrp="1" noChangeAspect="1" noChangeArrowheads="1"/>
          </p:cNvPicPr>
          <p:nvPr>
            <p:ph sz="half" idx="2"/>
          </p:nvPr>
        </p:nvPicPr>
        <p:blipFill>
          <a:blip r:embed="rId3"/>
          <a:srcRect/>
          <a:stretch>
            <a:fillRect/>
          </a:stretch>
        </p:blipFill>
        <p:spPr>
          <a:xfrm>
            <a:off x="5257800" y="2514600"/>
            <a:ext cx="3271838" cy="3124200"/>
          </a:xfrm>
          <a:noFill/>
        </p:spPr>
      </p:pic>
      <p:sp>
        <p:nvSpPr>
          <p:cNvPr id="6149" name="Rectangle 13"/>
          <p:cNvSpPr>
            <a:spLocks noChangeArrowheads="1"/>
          </p:cNvSpPr>
          <p:nvPr/>
        </p:nvSpPr>
        <p:spPr bwMode="auto">
          <a:xfrm>
            <a:off x="2895600" y="6049963"/>
            <a:ext cx="3276600" cy="396875"/>
          </a:xfrm>
          <a:prstGeom prst="rect">
            <a:avLst/>
          </a:prstGeom>
          <a:noFill/>
          <a:ln w="9525">
            <a:noFill/>
            <a:miter lim="800000"/>
            <a:headEnd/>
            <a:tailEnd/>
          </a:ln>
        </p:spPr>
        <p:txBody>
          <a:bodyPr anchor="ctr">
            <a:spAutoFit/>
          </a:bodyPr>
          <a:lstStyle/>
          <a:p>
            <a:pPr eaLnBrk="1" hangingPunct="1"/>
            <a:r>
              <a:rPr lang="en-US">
                <a:solidFill>
                  <a:srgbClr val="009966"/>
                </a:solidFill>
              </a:rPr>
              <a:t>                   </a:t>
            </a:r>
            <a:r>
              <a:rPr lang="en-US" sz="2000">
                <a:solidFill>
                  <a:srgbClr val="009966"/>
                </a:solidFill>
              </a:rPr>
              <a:t>(CH</a:t>
            </a:r>
            <a:r>
              <a:rPr lang="en-US" sz="2000" baseline="-30000">
                <a:solidFill>
                  <a:srgbClr val="009966"/>
                </a:solidFill>
              </a:rPr>
              <a:t>3</a:t>
            </a:r>
            <a:r>
              <a:rPr lang="en-US" sz="2000">
                <a:solidFill>
                  <a:srgbClr val="009966"/>
                </a:solidFill>
              </a:rPr>
              <a:t>CH</a:t>
            </a:r>
            <a:r>
              <a:rPr lang="en-US" sz="2000" baseline="-30000">
                <a:solidFill>
                  <a:srgbClr val="009966"/>
                </a:solidFill>
              </a:rPr>
              <a:t>2</a:t>
            </a:r>
            <a:r>
              <a:rPr lang="en-US" sz="2000">
                <a:solidFill>
                  <a:srgbClr val="009966"/>
                </a:solidFill>
              </a:rPr>
              <a:t>)</a:t>
            </a:r>
            <a:r>
              <a:rPr lang="en-US" sz="2000" baseline="-30000">
                <a:solidFill>
                  <a:srgbClr val="009966"/>
                </a:solidFill>
              </a:rPr>
              <a:t>2</a:t>
            </a:r>
            <a:r>
              <a:rPr lang="en-US" sz="2000">
                <a:solidFill>
                  <a:srgbClr val="009966"/>
                </a:solidFill>
              </a:rPr>
              <a:t>O</a:t>
            </a:r>
            <a:r>
              <a:rPr lang="en-US" sz="2000"/>
              <a:t> </a:t>
            </a:r>
          </a:p>
        </p:txBody>
      </p:sp>
    </p:spTree>
  </p:cSld>
  <p:clrMapOvr>
    <a:masterClrMapping/>
  </p:clrMapOvr>
  <p:transition>
    <p:cover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Precautions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1.Written informed consent from the patient prior to the procedure</a:t>
            </a:r>
          </a:p>
          <a:p>
            <a:pPr>
              <a:buNone/>
            </a:pPr>
            <a:r>
              <a:rPr lang="en-US" dirty="0" smtClean="0"/>
              <a:t>2.S/b administered by a trained personnel</a:t>
            </a:r>
          </a:p>
          <a:p>
            <a:pPr>
              <a:buNone/>
            </a:pPr>
            <a:r>
              <a:rPr lang="en-US" dirty="0" smtClean="0"/>
              <a:t>3.Constant monitoring of vital function during &amp; after the procedure</a:t>
            </a:r>
          </a:p>
          <a:p>
            <a:pPr>
              <a:buNone/>
            </a:pPr>
            <a:r>
              <a:rPr lang="en-US" dirty="0" smtClean="0"/>
              <a:t>4.Procedure s/b documented, post-op instructions s/b written</a:t>
            </a:r>
          </a:p>
          <a:p>
            <a:pPr>
              <a:buNone/>
            </a:pPr>
            <a:r>
              <a:rPr lang="en-US" dirty="0" smtClean="0"/>
              <a:t>5.Emergency drugs &amp; equipments s/b kept handy</a:t>
            </a:r>
          </a:p>
          <a:p>
            <a:pPr>
              <a:buNone/>
            </a:pPr>
            <a:r>
              <a:rPr lang="en-US" dirty="0" smtClean="0"/>
              <a:t>6.Patient s/b escorted by a attendant </a:t>
            </a:r>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for dentists</a:t>
            </a:r>
            <a:endParaRPr lang="en-US" dirty="0"/>
          </a:p>
        </p:txBody>
      </p:sp>
      <p:sp>
        <p:nvSpPr>
          <p:cNvPr id="3" name="Content Placeholder 2"/>
          <p:cNvSpPr>
            <a:spLocks noGrp="1"/>
          </p:cNvSpPr>
          <p:nvPr>
            <p:ph idx="1"/>
          </p:nvPr>
        </p:nvSpPr>
        <p:spPr/>
        <p:txBody>
          <a:bodyPr>
            <a:normAutofit lnSpcReduction="10000"/>
          </a:bodyPr>
          <a:lstStyle/>
          <a:p>
            <a:r>
              <a:rPr lang="en-US" dirty="0" err="1" smtClean="0"/>
              <a:t>Ketamine</a:t>
            </a:r>
            <a:r>
              <a:rPr lang="en-US" dirty="0" smtClean="0"/>
              <a:t> s/b avoided in epileptics ( </a:t>
            </a:r>
            <a:r>
              <a:rPr lang="en-US" dirty="0" err="1" smtClean="0"/>
              <a:t>ppt</a:t>
            </a:r>
            <a:r>
              <a:rPr lang="en-US" dirty="0" smtClean="0"/>
              <a:t> seizures) &amp; in patients with H/O psychiatric diseases</a:t>
            </a:r>
          </a:p>
          <a:p>
            <a:r>
              <a:rPr lang="en-US" dirty="0" smtClean="0"/>
              <a:t>Thiopentone can cause RS depression</a:t>
            </a:r>
          </a:p>
          <a:p>
            <a:r>
              <a:rPr lang="en-US" dirty="0" err="1" smtClean="0"/>
              <a:t>Sevoflurane</a:t>
            </a:r>
            <a:r>
              <a:rPr lang="en-US" dirty="0" smtClean="0"/>
              <a:t>/halothane along with NO &amp; O2 can be used for induction &amp; maintenance of anesthesia in children &amp; adults</a:t>
            </a:r>
          </a:p>
          <a:p>
            <a:r>
              <a:rPr lang="en-US" dirty="0" err="1" smtClean="0"/>
              <a:t>Isoflurane</a:t>
            </a:r>
            <a:r>
              <a:rPr lang="en-US" dirty="0" smtClean="0"/>
              <a:t> along with NO &amp; O2 can be used for maintenance of anesthesia</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2</a:t>
            </a:r>
            <a:r>
              <a:rPr lang="en-US" baseline="30000" smtClean="0"/>
              <a:t>nd</a:t>
            </a:r>
            <a:r>
              <a:rPr lang="en-US" smtClean="0"/>
              <a:t> Last Slide</a:t>
            </a:r>
          </a:p>
        </p:txBody>
      </p:sp>
      <p:sp>
        <p:nvSpPr>
          <p:cNvPr id="26627" name="Content Placeholder 2"/>
          <p:cNvSpPr>
            <a:spLocks noGrp="1"/>
          </p:cNvSpPr>
          <p:nvPr>
            <p:ph idx="1"/>
          </p:nvPr>
        </p:nvSpPr>
        <p:spPr/>
        <p:txBody>
          <a:bodyPr/>
          <a:lstStyle/>
          <a:p>
            <a:r>
              <a:rPr lang="en-US" dirty="0" smtClean="0"/>
              <a:t>   Commonly Asked  Question</a:t>
            </a:r>
          </a:p>
          <a:p>
            <a:endParaRPr lang="en-US" dirty="0" smtClean="0"/>
          </a:p>
          <a:p>
            <a:r>
              <a:rPr lang="en-US" dirty="0" smtClean="0"/>
              <a:t>1.Diffusional hypoxia</a:t>
            </a:r>
          </a:p>
          <a:p>
            <a:r>
              <a:rPr lang="en-US" dirty="0" smtClean="0"/>
              <a:t>2.Non-barbiturate anesthetics</a:t>
            </a:r>
          </a:p>
          <a:p>
            <a:r>
              <a:rPr lang="en-US" dirty="0" smtClean="0"/>
              <a:t>3.Neurolept </a:t>
            </a:r>
            <a:r>
              <a:rPr lang="en-US" dirty="0" smtClean="0"/>
              <a:t>anesthesia</a:t>
            </a:r>
          </a:p>
          <a:p>
            <a:r>
              <a:rPr lang="en-US" dirty="0" smtClean="0"/>
              <a:t>Preanaesthetic medication</a:t>
            </a:r>
          </a:p>
          <a:p>
            <a:r>
              <a:rPr lang="en-US" dirty="0" smtClean="0"/>
              <a:t>Ketamine</a:t>
            </a:r>
          </a:p>
          <a:p>
            <a:r>
              <a:rPr lang="en-US" dirty="0" smtClean="0"/>
              <a:t>Second </a:t>
            </a:r>
            <a:r>
              <a:rPr lang="en-US" smtClean="0"/>
              <a:t>gas effect</a:t>
            </a:r>
            <a:endParaRPr lang="en-US" dirty="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Last Slide</a:t>
            </a:r>
          </a:p>
        </p:txBody>
      </p:sp>
      <p:sp>
        <p:nvSpPr>
          <p:cNvPr id="27651" name="Content Placeholder 2"/>
          <p:cNvSpPr>
            <a:spLocks noGrp="1"/>
          </p:cNvSpPr>
          <p:nvPr>
            <p:ph idx="1"/>
          </p:nvPr>
        </p:nvSpPr>
        <p:spPr/>
        <p:txBody>
          <a:bodyPr/>
          <a:lstStyle/>
          <a:p>
            <a:r>
              <a:rPr lang="en-US" smtClean="0"/>
              <a:t>Reading List/Reference List</a:t>
            </a:r>
          </a:p>
          <a:p>
            <a:r>
              <a:rPr lang="en-US" smtClean="0"/>
              <a:t>K.D. Tripathi</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Desirable features of a GA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Analgesia</a:t>
            </a:r>
          </a:p>
          <a:p>
            <a:r>
              <a:rPr lang="en-US" dirty="0" smtClean="0"/>
              <a:t>Amnesia</a:t>
            </a:r>
          </a:p>
          <a:p>
            <a:r>
              <a:rPr lang="en-US" dirty="0" smtClean="0"/>
              <a:t>Unconsciousness</a:t>
            </a:r>
          </a:p>
          <a:p>
            <a:r>
              <a:rPr lang="en-US" dirty="0" smtClean="0"/>
              <a:t>Muscle relaxation</a:t>
            </a:r>
          </a:p>
          <a:p>
            <a:r>
              <a:rPr lang="en-US" dirty="0" smtClean="0"/>
              <a:t>Suppression of undesirable reflexes</a:t>
            </a:r>
          </a:p>
          <a:p>
            <a:endParaRPr lang="en-US" dirty="0" smtClean="0"/>
          </a:p>
          <a:p>
            <a:pPr>
              <a:buNone/>
            </a:pPr>
            <a:r>
              <a:rPr lang="en-US" dirty="0" smtClean="0"/>
              <a:t>*But practically no single anesthetic can satisfy the desired goals:- several different categories of drugs are used to provide optimal anesthesia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530352"/>
            <a:ext cx="8260080" cy="5870448"/>
          </a:xfrm>
        </p:spPr>
        <p:txBody>
          <a:bodyPr>
            <a:normAutofit/>
          </a:bodyPr>
          <a:lstStyle/>
          <a:p>
            <a:pPr>
              <a:buNone/>
            </a:pPr>
            <a:r>
              <a:rPr lang="en-US" sz="2400" dirty="0" smtClean="0"/>
              <a:t>-</a:t>
            </a:r>
            <a:r>
              <a:rPr lang="en-US" sz="2400" dirty="0" smtClean="0"/>
              <a:t>Principal locus of </a:t>
            </a:r>
            <a:r>
              <a:rPr lang="en-US" sz="2400" dirty="0" smtClean="0"/>
              <a:t>:-</a:t>
            </a:r>
            <a:endParaRPr lang="en-US" sz="2400" dirty="0" smtClean="0"/>
          </a:p>
          <a:p>
            <a:pPr>
              <a:buNone/>
            </a:pPr>
            <a:r>
              <a:rPr lang="en-US" sz="2400" dirty="0"/>
              <a:t>U</a:t>
            </a:r>
            <a:r>
              <a:rPr lang="en-US" sz="2400" dirty="0" smtClean="0"/>
              <a:t>nconsciousness -</a:t>
            </a:r>
            <a:r>
              <a:rPr lang="en-US" sz="2400" dirty="0"/>
              <a:t> </a:t>
            </a:r>
            <a:r>
              <a:rPr lang="en-US" sz="2400" dirty="0" smtClean="0"/>
              <a:t>Thalamus </a:t>
            </a:r>
            <a:r>
              <a:rPr lang="en-US" sz="2400" dirty="0" smtClean="0"/>
              <a:t>or reticular activating </a:t>
            </a:r>
            <a:r>
              <a:rPr lang="en-US" sz="2400" dirty="0" smtClean="0"/>
              <a:t>system (RAS)</a:t>
            </a:r>
            <a:endParaRPr lang="en-US" sz="2400" dirty="0" smtClean="0"/>
          </a:p>
          <a:p>
            <a:pPr>
              <a:buNone/>
            </a:pPr>
            <a:endParaRPr lang="en-US" sz="2400" dirty="0" smtClean="0"/>
          </a:p>
          <a:p>
            <a:pPr>
              <a:buNone/>
            </a:pPr>
            <a:r>
              <a:rPr lang="en-US" sz="2400" dirty="0" smtClean="0"/>
              <a:t>-Amnesia - </a:t>
            </a:r>
            <a:r>
              <a:rPr lang="en-US" sz="2400" dirty="0"/>
              <a:t>C</a:t>
            </a:r>
            <a:r>
              <a:rPr lang="en-US" sz="2400" dirty="0" smtClean="0"/>
              <a:t>erebral cortex </a:t>
            </a:r>
            <a:r>
              <a:rPr lang="en-US" sz="2400" dirty="0" smtClean="0"/>
              <a:t>and hippocampus</a:t>
            </a:r>
          </a:p>
          <a:p>
            <a:pPr>
              <a:buNone/>
            </a:pPr>
            <a:endParaRPr lang="en-US" sz="2400" dirty="0" smtClean="0"/>
          </a:p>
          <a:p>
            <a:pPr marL="0" indent="0">
              <a:buNone/>
            </a:pPr>
            <a:r>
              <a:rPr lang="en-US" sz="2400" dirty="0"/>
              <a:t>Recent findings show that ligand gated ion</a:t>
            </a:r>
          </a:p>
          <a:p>
            <a:pPr marL="0" indent="0">
              <a:buNone/>
            </a:pPr>
            <a:r>
              <a:rPr lang="en-US" sz="2400" dirty="0"/>
              <a:t>channels (but not voltage sensitive ion channels) are the major targets of </a:t>
            </a:r>
            <a:r>
              <a:rPr lang="en-US" sz="2400" dirty="0" err="1"/>
              <a:t>anaesthetic</a:t>
            </a:r>
            <a:r>
              <a:rPr lang="en-US" sz="2400" dirty="0"/>
              <a:t> action</a:t>
            </a:r>
          </a:p>
          <a:p>
            <a:pPr>
              <a:buNone/>
            </a:pPr>
            <a:endParaRPr lang="en-US" sz="2400" dirty="0" smtClean="0"/>
          </a:p>
          <a:p>
            <a:pPr>
              <a:buNone/>
            </a:pPr>
            <a:r>
              <a:rPr lang="en-US" sz="2400" dirty="0" smtClean="0"/>
              <a:t>-Many </a:t>
            </a:r>
            <a:r>
              <a:rPr lang="en-US" sz="2400" dirty="0"/>
              <a:t>inhalational </a:t>
            </a:r>
            <a:r>
              <a:rPr lang="en-US" sz="2400" dirty="0" err="1" smtClean="0"/>
              <a:t>anaesthetics</a:t>
            </a:r>
            <a:r>
              <a:rPr lang="en-US" sz="2400" dirty="0" smtClean="0"/>
              <a:t>, </a:t>
            </a:r>
            <a:r>
              <a:rPr lang="en-US" sz="2400" b="1" dirty="0" smtClean="0">
                <a:solidFill>
                  <a:srgbClr val="FF0000"/>
                </a:solidFill>
              </a:rPr>
              <a:t>barbiturates</a:t>
            </a:r>
            <a:r>
              <a:rPr lang="en-US" sz="2400" b="1" dirty="0">
                <a:solidFill>
                  <a:srgbClr val="FF0000"/>
                </a:solidFill>
              </a:rPr>
              <a:t>, </a:t>
            </a:r>
            <a:endParaRPr lang="en-US" sz="2400" b="1" dirty="0" smtClean="0">
              <a:solidFill>
                <a:srgbClr val="FF0000"/>
              </a:solidFill>
            </a:endParaRPr>
          </a:p>
          <a:p>
            <a:pPr>
              <a:buNone/>
            </a:pPr>
            <a:r>
              <a:rPr lang="en-US" sz="2400" b="1" dirty="0" smtClean="0">
                <a:solidFill>
                  <a:srgbClr val="FF0000"/>
                </a:solidFill>
              </a:rPr>
              <a:t>benzodiazepines </a:t>
            </a:r>
            <a:r>
              <a:rPr lang="en-US" sz="2400" b="1" dirty="0">
                <a:solidFill>
                  <a:srgbClr val="FF0000"/>
                </a:solidFill>
              </a:rPr>
              <a:t>and </a:t>
            </a:r>
            <a:r>
              <a:rPr lang="en-US" sz="2400" b="1" dirty="0" err="1">
                <a:solidFill>
                  <a:srgbClr val="FF0000"/>
                </a:solidFill>
              </a:rPr>
              <a:t>p</a:t>
            </a:r>
            <a:r>
              <a:rPr lang="en-US" sz="2400" b="1" dirty="0" err="1" smtClean="0">
                <a:solidFill>
                  <a:srgbClr val="FF0000"/>
                </a:solidFill>
              </a:rPr>
              <a:t>ropofol</a:t>
            </a:r>
            <a:r>
              <a:rPr lang="en-US" sz="2400" b="1" dirty="0" smtClean="0">
                <a:solidFill>
                  <a:srgbClr val="FF0000"/>
                </a:solidFill>
              </a:rPr>
              <a:t> </a:t>
            </a:r>
            <a:r>
              <a:rPr lang="en-US" sz="2400" dirty="0"/>
              <a:t>potentiate the </a:t>
            </a:r>
            <a:endParaRPr lang="en-US" sz="2400" dirty="0" smtClean="0"/>
          </a:p>
          <a:p>
            <a:pPr>
              <a:buNone/>
            </a:pPr>
            <a:r>
              <a:rPr lang="en-US" sz="2400" dirty="0" smtClean="0"/>
              <a:t>action of </a:t>
            </a:r>
            <a:r>
              <a:rPr lang="en-US" sz="2400" dirty="0"/>
              <a:t>inhibitory t</a:t>
            </a:r>
            <a:r>
              <a:rPr lang="en-US" sz="2400" dirty="0" smtClean="0"/>
              <a:t>ransmitter </a:t>
            </a:r>
            <a:r>
              <a:rPr lang="en-US" sz="2400" dirty="0"/>
              <a:t>GABA to open </a:t>
            </a:r>
            <a:r>
              <a:rPr lang="en-US" sz="2400" dirty="0" err="1"/>
              <a:t>Cl</a:t>
            </a:r>
            <a:r>
              <a:rPr lang="en-US" sz="2400" dirty="0"/>
              <a:t>¯ channels</a:t>
            </a:r>
          </a:p>
          <a:p>
            <a:pPr>
              <a:buNone/>
            </a:pP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530352"/>
            <a:ext cx="8183880" cy="5946648"/>
          </a:xfrm>
        </p:spPr>
        <p:txBody>
          <a:bodyPr>
            <a:normAutofit lnSpcReduction="10000"/>
          </a:bodyPr>
          <a:lstStyle/>
          <a:p>
            <a:pPr>
              <a:buNone/>
            </a:pPr>
            <a:r>
              <a:rPr lang="en-US" dirty="0"/>
              <a:t>-Each of the above anesthetics appears to  </a:t>
            </a:r>
            <a:endParaRPr lang="en-US" dirty="0" smtClean="0"/>
          </a:p>
          <a:p>
            <a:pPr>
              <a:buNone/>
            </a:pPr>
            <a:r>
              <a:rPr lang="en-US" dirty="0" smtClean="0"/>
              <a:t>interact </a:t>
            </a:r>
            <a:r>
              <a:rPr lang="en-US" dirty="0"/>
              <a:t>with </a:t>
            </a:r>
            <a:r>
              <a:rPr lang="en-US" dirty="0" smtClean="0"/>
              <a:t>its </a:t>
            </a:r>
            <a:r>
              <a:rPr lang="en-US" dirty="0"/>
              <a:t>own specific binding site on  the GABA A receptor- </a:t>
            </a:r>
            <a:r>
              <a:rPr lang="en-US" dirty="0" err="1"/>
              <a:t>Cl</a:t>
            </a:r>
            <a:r>
              <a:rPr lang="en-US" dirty="0"/>
              <a:t>¯ channel complex</a:t>
            </a:r>
          </a:p>
          <a:p>
            <a:pPr>
              <a:buNone/>
            </a:pPr>
            <a:endParaRPr lang="pt-BR" b="1" dirty="0" smtClean="0">
              <a:solidFill>
                <a:srgbClr val="FF0000"/>
              </a:solidFill>
            </a:endParaRPr>
          </a:p>
          <a:p>
            <a:pPr>
              <a:buNone/>
            </a:pPr>
            <a:r>
              <a:rPr lang="pt-BR" b="1" dirty="0" smtClean="0">
                <a:solidFill>
                  <a:srgbClr val="FF0000"/>
                </a:solidFill>
              </a:rPr>
              <a:t>N2O </a:t>
            </a:r>
            <a:r>
              <a:rPr lang="pt-BR" b="1" dirty="0" smtClean="0">
                <a:solidFill>
                  <a:srgbClr val="FF0000"/>
                </a:solidFill>
              </a:rPr>
              <a:t>and ketamine </a:t>
            </a:r>
            <a:r>
              <a:rPr lang="pt-BR" dirty="0" smtClean="0"/>
              <a:t>do not</a:t>
            </a:r>
          </a:p>
          <a:p>
            <a:pPr>
              <a:buNone/>
            </a:pPr>
            <a:r>
              <a:rPr lang="en-US" dirty="0" smtClean="0"/>
              <a:t>affect GABA or glycine gated </a:t>
            </a:r>
            <a:r>
              <a:rPr lang="en-US" dirty="0" err="1" smtClean="0"/>
              <a:t>Cl</a:t>
            </a:r>
            <a:r>
              <a:rPr lang="en-US" dirty="0" smtClean="0"/>
              <a:t>¯ </a:t>
            </a:r>
            <a:r>
              <a:rPr lang="en-US" dirty="0" smtClean="0"/>
              <a:t>channels</a:t>
            </a:r>
            <a:endParaRPr lang="en-US" dirty="0" smtClean="0"/>
          </a:p>
          <a:p>
            <a:pPr>
              <a:buNone/>
            </a:pPr>
            <a:endParaRPr lang="en-US" dirty="0" smtClean="0"/>
          </a:p>
          <a:p>
            <a:pPr>
              <a:buNone/>
            </a:pPr>
            <a:r>
              <a:rPr lang="en-US" dirty="0" smtClean="0"/>
              <a:t>Rather </a:t>
            </a:r>
            <a:r>
              <a:rPr lang="en-US" dirty="0" smtClean="0"/>
              <a:t>they selectively inhibit the excitatory</a:t>
            </a:r>
          </a:p>
          <a:p>
            <a:pPr>
              <a:buNone/>
            </a:pPr>
            <a:r>
              <a:rPr lang="en-US" dirty="0" smtClean="0"/>
              <a:t>NMDA type of glutamate </a:t>
            </a:r>
            <a:r>
              <a:rPr lang="en-US" dirty="0" smtClean="0"/>
              <a:t>receptor</a:t>
            </a:r>
          </a:p>
          <a:p>
            <a:pPr marL="0" indent="0">
              <a:buNone/>
            </a:pPr>
            <a:endParaRPr lang="en-US" dirty="0" smtClean="0"/>
          </a:p>
          <a:p>
            <a:pPr marL="0" indent="0">
              <a:buNone/>
            </a:pPr>
            <a:r>
              <a:rPr lang="en-US" dirty="0"/>
              <a:t>-</a:t>
            </a:r>
            <a:r>
              <a:rPr lang="en-US" dirty="0" smtClean="0"/>
              <a:t>Unlike LA’s </a:t>
            </a:r>
            <a:r>
              <a:rPr lang="en-US" dirty="0"/>
              <a:t>which act </a:t>
            </a:r>
            <a:r>
              <a:rPr lang="en-US" dirty="0" smtClean="0"/>
              <a:t>primarily by </a:t>
            </a:r>
            <a:r>
              <a:rPr lang="en-US" dirty="0"/>
              <a:t>blocking axonal conduction, the GAs appear</a:t>
            </a:r>
          </a:p>
          <a:p>
            <a:pPr marL="0" indent="0">
              <a:buNone/>
            </a:pPr>
            <a:r>
              <a:rPr lang="en-US" dirty="0"/>
              <a:t>to act by depressing synaptic </a:t>
            </a:r>
            <a:r>
              <a:rPr lang="en-US" dirty="0" smtClean="0"/>
              <a:t>transmission</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a:t>
            </a:r>
            <a:r>
              <a:rPr lang="en-US" b="0" i="1" dirty="0" smtClean="0"/>
              <a:t>Minimal </a:t>
            </a:r>
            <a:r>
              <a:rPr lang="en-US" b="0" i="1" dirty="0"/>
              <a:t>alveolar </a:t>
            </a:r>
            <a:r>
              <a:rPr lang="en-US" b="0" i="1" dirty="0" smtClean="0"/>
              <a:t>concentration)</a:t>
            </a:r>
            <a:endParaRPr lang="en-US" dirty="0"/>
          </a:p>
        </p:txBody>
      </p:sp>
      <p:sp>
        <p:nvSpPr>
          <p:cNvPr id="3" name="Content Placeholder 2"/>
          <p:cNvSpPr>
            <a:spLocks noGrp="1"/>
          </p:cNvSpPr>
          <p:nvPr>
            <p:ph idx="1"/>
          </p:nvPr>
        </p:nvSpPr>
        <p:spPr>
          <a:xfrm>
            <a:off x="304800" y="381000"/>
            <a:ext cx="8382000" cy="5181600"/>
          </a:xfrm>
        </p:spPr>
        <p:txBody>
          <a:bodyPr>
            <a:normAutofit/>
          </a:bodyPr>
          <a:lstStyle/>
          <a:p>
            <a:pPr marL="0" indent="0">
              <a:buNone/>
            </a:pPr>
            <a:r>
              <a:rPr lang="en-US" sz="2400" dirty="0" smtClean="0"/>
              <a:t>-</a:t>
            </a:r>
            <a:r>
              <a:rPr lang="en-US" sz="2400" dirty="0"/>
              <a:t>T</a:t>
            </a:r>
            <a:r>
              <a:rPr lang="en-US" sz="2400" dirty="0" smtClean="0"/>
              <a:t>he </a:t>
            </a:r>
            <a:r>
              <a:rPr lang="en-US" sz="2400" dirty="0"/>
              <a:t>lowest </a:t>
            </a:r>
            <a:r>
              <a:rPr lang="en-US" sz="2400" dirty="0" err="1" smtClean="0"/>
              <a:t>conc</a:t>
            </a:r>
            <a:r>
              <a:rPr lang="en-US" sz="2400" dirty="0" smtClean="0"/>
              <a:t> </a:t>
            </a:r>
            <a:r>
              <a:rPr lang="en-US" sz="2400" dirty="0"/>
              <a:t>of the </a:t>
            </a:r>
            <a:r>
              <a:rPr lang="en-US" sz="2400" dirty="0" err="1"/>
              <a:t>anaesthetic</a:t>
            </a:r>
            <a:r>
              <a:rPr lang="en-US" sz="2400" dirty="0"/>
              <a:t> </a:t>
            </a:r>
            <a:r>
              <a:rPr lang="en-US" sz="2400" dirty="0" smtClean="0"/>
              <a:t>in pulmonary </a:t>
            </a:r>
            <a:r>
              <a:rPr lang="en-US" sz="2400" dirty="0"/>
              <a:t>alveoli needed to produce </a:t>
            </a:r>
            <a:r>
              <a:rPr lang="en-US" sz="2400" dirty="0" smtClean="0"/>
              <a:t>immobility in </a:t>
            </a:r>
            <a:r>
              <a:rPr lang="en-US" sz="2400" dirty="0"/>
              <a:t>response to a painful stimulus (</a:t>
            </a:r>
            <a:r>
              <a:rPr lang="en-US" sz="2400" dirty="0" smtClean="0"/>
              <a:t>surgical incision</a:t>
            </a:r>
            <a:r>
              <a:rPr lang="en-US" sz="2400" dirty="0"/>
              <a:t>) in 50% </a:t>
            </a:r>
            <a:r>
              <a:rPr lang="en-US" sz="2400" dirty="0" smtClean="0"/>
              <a:t>individuals</a:t>
            </a:r>
          </a:p>
          <a:p>
            <a:pPr marL="0" indent="0">
              <a:buNone/>
            </a:pPr>
            <a:endParaRPr lang="en-US" sz="2400" dirty="0" smtClean="0"/>
          </a:p>
          <a:p>
            <a:pPr marL="0" indent="0">
              <a:buNone/>
            </a:pPr>
            <a:r>
              <a:rPr lang="en-US" sz="2400" dirty="0" smtClean="0"/>
              <a:t>-Accepted </a:t>
            </a:r>
            <a:r>
              <a:rPr lang="en-US" sz="2400" dirty="0"/>
              <a:t>as </a:t>
            </a:r>
            <a:r>
              <a:rPr lang="en-US" sz="2400" dirty="0" smtClean="0"/>
              <a:t>a valid </a:t>
            </a:r>
            <a:r>
              <a:rPr lang="en-US" sz="2400" dirty="0"/>
              <a:t>measure of potency of inhalational </a:t>
            </a:r>
            <a:r>
              <a:rPr lang="en-US" sz="2400" dirty="0"/>
              <a:t>g</a:t>
            </a:r>
            <a:r>
              <a:rPr lang="en-US" sz="2400" dirty="0" smtClean="0"/>
              <a:t>as</a:t>
            </a:r>
          </a:p>
          <a:p>
            <a:pPr marL="0" indent="0">
              <a:buNone/>
            </a:pPr>
            <a:endParaRPr lang="en-US" sz="2400" dirty="0" smtClean="0"/>
          </a:p>
          <a:p>
            <a:pPr marL="0" indent="0">
              <a:buNone/>
            </a:pPr>
            <a:r>
              <a:rPr lang="en-US" sz="2400" dirty="0"/>
              <a:t>*</a:t>
            </a:r>
            <a:r>
              <a:rPr lang="en-US" sz="2400" dirty="0" smtClean="0"/>
              <a:t>MAC - shows  </a:t>
            </a:r>
            <a:r>
              <a:rPr lang="en-US" sz="2400" dirty="0"/>
              <a:t>correlation with their oil/gas </a:t>
            </a:r>
            <a:r>
              <a:rPr lang="en-US" sz="2400" dirty="0" smtClean="0"/>
              <a:t>partition coefficient - reflects capacity of </a:t>
            </a:r>
            <a:r>
              <a:rPr lang="en-US" sz="2400" dirty="0"/>
              <a:t>the </a:t>
            </a:r>
            <a:r>
              <a:rPr lang="en-US" sz="2400" dirty="0" err="1"/>
              <a:t>anaesthetic</a:t>
            </a:r>
            <a:r>
              <a:rPr lang="en-US" sz="2400" dirty="0"/>
              <a:t> to enter into CNS and </a:t>
            </a:r>
            <a:r>
              <a:rPr lang="en-US" sz="2400" dirty="0" smtClean="0"/>
              <a:t>attain sufficient </a:t>
            </a:r>
            <a:r>
              <a:rPr lang="en-US" sz="2400" dirty="0"/>
              <a:t>concentration in the </a:t>
            </a:r>
            <a:r>
              <a:rPr lang="en-US" sz="2400" dirty="0" smtClean="0"/>
              <a:t>neuronal membrane</a:t>
            </a:r>
            <a:endParaRPr lang="en-US" sz="2400" dirty="0"/>
          </a:p>
          <a:p>
            <a:pPr marL="0" indent="0">
              <a:buNone/>
            </a:pPr>
            <a:endParaRPr lang="en-US" sz="2400" dirty="0"/>
          </a:p>
        </p:txBody>
      </p:sp>
    </p:spTree>
    <p:extLst>
      <p:ext uri="{BB962C8B-B14F-4D97-AF65-F5344CB8AC3E}">
        <p14:creationId xmlns:p14="http://schemas.microsoft.com/office/powerpoint/2010/main" val="33494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91200"/>
            <a:ext cx="8305800" cy="685800"/>
          </a:xfrm>
        </p:spPr>
        <p:txBody>
          <a:bodyPr>
            <a:normAutofit/>
          </a:bodyPr>
          <a:lstStyle/>
          <a:p>
            <a:r>
              <a:rPr lang="en-US" dirty="0" smtClean="0"/>
              <a:t>Stages of </a:t>
            </a:r>
            <a:r>
              <a:rPr lang="en-US" dirty="0" smtClean="0"/>
              <a:t>Anesthesia:- 4</a:t>
            </a:r>
            <a:endParaRPr lang="en-US" dirty="0"/>
          </a:p>
        </p:txBody>
      </p:sp>
      <p:sp>
        <p:nvSpPr>
          <p:cNvPr id="3" name="Content Placeholder 2"/>
          <p:cNvSpPr>
            <a:spLocks noGrp="1"/>
          </p:cNvSpPr>
          <p:nvPr>
            <p:ph idx="1"/>
          </p:nvPr>
        </p:nvSpPr>
        <p:spPr>
          <a:xfrm>
            <a:off x="304800" y="381000"/>
            <a:ext cx="8382000" cy="5181600"/>
          </a:xfrm>
        </p:spPr>
        <p:txBody>
          <a:bodyPr>
            <a:normAutofit lnSpcReduction="10000"/>
          </a:bodyPr>
          <a:lstStyle/>
          <a:p>
            <a:pPr marL="0" indent="0">
              <a:buNone/>
            </a:pPr>
            <a:r>
              <a:rPr lang="en-US" sz="2400" dirty="0" smtClean="0"/>
              <a:t>-C</a:t>
            </a:r>
            <a:r>
              <a:rPr lang="en-US" sz="2400" dirty="0" smtClean="0"/>
              <a:t>orrelate </a:t>
            </a:r>
            <a:r>
              <a:rPr lang="en-US" sz="2400" dirty="0" smtClean="0"/>
              <a:t>with increasing depth of CNS depression</a:t>
            </a:r>
          </a:p>
          <a:p>
            <a:pPr marL="0" indent="0">
              <a:buNone/>
            </a:pPr>
            <a:r>
              <a:rPr lang="en-US" sz="2400" dirty="0" smtClean="0"/>
              <a:t>-Best</a:t>
            </a:r>
            <a:r>
              <a:rPr lang="en-US" sz="2400" dirty="0" smtClean="0"/>
              <a:t> appreciated </a:t>
            </a:r>
            <a:r>
              <a:rPr lang="en-US" sz="2400" dirty="0" smtClean="0"/>
              <a:t>with diethyl ether </a:t>
            </a:r>
            <a:r>
              <a:rPr lang="en-US" sz="2400" dirty="0" smtClean="0"/>
              <a:t>only (slow </a:t>
            </a:r>
            <a:r>
              <a:rPr lang="en-US" sz="2400" dirty="0" smtClean="0"/>
              <a:t>onset of </a:t>
            </a:r>
            <a:r>
              <a:rPr lang="en-US" sz="2400" dirty="0" smtClean="0"/>
              <a:t>action)</a:t>
            </a:r>
            <a:endParaRPr lang="en-US" sz="2400" dirty="0" smtClean="0"/>
          </a:p>
          <a:p>
            <a:pPr marL="0" indent="0">
              <a:buNone/>
            </a:pPr>
            <a:r>
              <a:rPr lang="en-US" sz="2400" dirty="0" smtClean="0"/>
              <a:t>Ether is obsolete now </a:t>
            </a:r>
            <a:r>
              <a:rPr lang="en-US" sz="2400" dirty="0" err="1" smtClean="0"/>
              <a:t>becoz</a:t>
            </a:r>
            <a:r>
              <a:rPr lang="en-US" sz="2400" dirty="0" smtClean="0"/>
              <a:t> -&gt;highly inflammable &amp; </a:t>
            </a:r>
            <a:r>
              <a:rPr lang="en-US" sz="2400" dirty="0" smtClean="0"/>
              <a:t>explosive</a:t>
            </a:r>
          </a:p>
          <a:p>
            <a:pPr marL="0" indent="0">
              <a:buNone/>
            </a:pPr>
            <a:endParaRPr lang="en-US" sz="2400" dirty="0" smtClean="0"/>
          </a:p>
          <a:p>
            <a:pPr marL="0" indent="0">
              <a:buNone/>
            </a:pPr>
            <a:r>
              <a:rPr lang="en-US" sz="2400" dirty="0" smtClean="0"/>
              <a:t>*Brain :-Higher </a:t>
            </a:r>
            <a:r>
              <a:rPr lang="en-US" sz="2400" dirty="0"/>
              <a:t>functions are </a:t>
            </a:r>
            <a:r>
              <a:rPr lang="en-US" sz="2400" dirty="0" smtClean="0"/>
              <a:t>lost 1</a:t>
            </a:r>
            <a:r>
              <a:rPr lang="en-US" sz="2400" baseline="30000" dirty="0" smtClean="0"/>
              <a:t>st</a:t>
            </a:r>
            <a:r>
              <a:rPr lang="en-US" sz="2400" dirty="0" smtClean="0"/>
              <a:t> &amp; </a:t>
            </a:r>
            <a:r>
              <a:rPr lang="en-US" sz="2400" dirty="0"/>
              <a:t>progressively </a:t>
            </a:r>
            <a:r>
              <a:rPr lang="en-US" sz="2400" dirty="0" smtClean="0"/>
              <a:t>than lower ones</a:t>
            </a:r>
          </a:p>
          <a:p>
            <a:pPr marL="0" indent="0">
              <a:buNone/>
            </a:pPr>
            <a:endParaRPr lang="en-US" sz="2400" dirty="0" smtClean="0"/>
          </a:p>
          <a:p>
            <a:pPr marL="0" indent="0">
              <a:buNone/>
            </a:pPr>
            <a:r>
              <a:rPr lang="en-US" sz="2400" dirty="0" smtClean="0"/>
              <a:t>*Spinal </a:t>
            </a:r>
            <a:r>
              <a:rPr lang="en-US" sz="2400" dirty="0"/>
              <a:t>cord </a:t>
            </a:r>
            <a:r>
              <a:rPr lang="en-US" sz="2400" dirty="0" smtClean="0"/>
              <a:t>lower segments </a:t>
            </a:r>
            <a:r>
              <a:rPr lang="en-US" sz="2400" dirty="0"/>
              <a:t>are affected somewhat earlier than </a:t>
            </a:r>
            <a:r>
              <a:rPr lang="en-US" sz="2400" dirty="0" smtClean="0"/>
              <a:t>the higher segments</a:t>
            </a:r>
          </a:p>
          <a:p>
            <a:pPr marL="0" indent="0">
              <a:buNone/>
            </a:pPr>
            <a:endParaRPr lang="en-US" sz="2400" dirty="0" smtClean="0"/>
          </a:p>
          <a:p>
            <a:pPr marL="0" indent="0">
              <a:buNone/>
            </a:pPr>
            <a:r>
              <a:rPr lang="en-US" sz="2400" dirty="0" smtClean="0"/>
              <a:t>*</a:t>
            </a:r>
            <a:r>
              <a:rPr lang="en-US" sz="2400" dirty="0"/>
              <a:t>V</a:t>
            </a:r>
            <a:r>
              <a:rPr lang="en-US" sz="2400" dirty="0" smtClean="0"/>
              <a:t>ital </a:t>
            </a:r>
            <a:r>
              <a:rPr lang="en-US" sz="2400" dirty="0"/>
              <a:t>centres located in </a:t>
            </a:r>
            <a:r>
              <a:rPr lang="en-US" sz="2400" dirty="0" smtClean="0"/>
              <a:t>the medulla </a:t>
            </a:r>
            <a:r>
              <a:rPr lang="en-US" sz="2400" dirty="0"/>
              <a:t>are </a:t>
            </a:r>
            <a:r>
              <a:rPr lang="en-US" sz="2400" dirty="0" err="1"/>
              <a:t>paralysed</a:t>
            </a:r>
            <a:r>
              <a:rPr lang="en-US" sz="2400" dirty="0"/>
              <a:t> the last as the depth </a:t>
            </a:r>
            <a:r>
              <a:rPr lang="en-US" sz="2400" dirty="0" smtClean="0"/>
              <a:t>of anaesthesia </a:t>
            </a:r>
            <a:r>
              <a:rPr lang="en-US" sz="2400" dirty="0"/>
              <a:t>increases</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720</TotalTime>
  <Words>1872</Words>
  <Application>Microsoft Office PowerPoint</Application>
  <PresentationFormat>On-screen Show (4:3)</PresentationFormat>
  <Paragraphs>347</Paragraphs>
  <Slides>43</Slides>
  <Notes>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Aspect</vt:lpstr>
      <vt:lpstr>ITS Dental College, Greater Noida</vt:lpstr>
      <vt:lpstr>Lecture Objectives &amp; Learning Outcomes</vt:lpstr>
      <vt:lpstr>Surgery Before Anesthesia</vt:lpstr>
      <vt:lpstr>Background</vt:lpstr>
      <vt:lpstr>Desirable features of a GA</vt:lpstr>
      <vt:lpstr>PowerPoint Presentation</vt:lpstr>
      <vt:lpstr>PowerPoint Presentation</vt:lpstr>
      <vt:lpstr>MAC (Minimal alveolar concentration)</vt:lpstr>
      <vt:lpstr>Stages of Anesthesia:- 4</vt:lpstr>
      <vt:lpstr>Stages</vt:lpstr>
      <vt:lpstr>PowerPoint Presentation</vt:lpstr>
      <vt:lpstr>Classification</vt:lpstr>
      <vt:lpstr>Classification</vt:lpstr>
      <vt:lpstr>Inhalational</vt:lpstr>
      <vt:lpstr>PowerPoint Presentation</vt:lpstr>
      <vt:lpstr>Pharmacokinetics of Inhaled Anesthetics </vt:lpstr>
      <vt:lpstr>Diffusion hypoxia / pneumothorax   </vt:lpstr>
      <vt:lpstr>2nd gas effect</vt:lpstr>
      <vt:lpstr>Volatile liquids</vt:lpstr>
      <vt:lpstr>PowerPoint Presentation</vt:lpstr>
      <vt:lpstr>PowerPoint Presentation</vt:lpstr>
      <vt:lpstr>PowerPoint Presentation</vt:lpstr>
      <vt:lpstr>PowerPoint Presentation</vt:lpstr>
      <vt:lpstr>I.V. anesthetics</vt:lpstr>
      <vt:lpstr>PowerPoint Presentation</vt:lpstr>
      <vt:lpstr>Slow inducers:-Midazolam,Lorazepam</vt:lpstr>
      <vt:lpstr>Dissociative anesthesia:-ketamine</vt:lpstr>
      <vt:lpstr>Neurolept Analgesia</vt:lpstr>
      <vt:lpstr>PowerPoint Presentation</vt:lpstr>
      <vt:lpstr>Induction</vt:lpstr>
      <vt:lpstr>Maintenance</vt:lpstr>
      <vt:lpstr>Balanced anesthesia</vt:lpstr>
      <vt:lpstr>Pre-anesthetic medication</vt:lpstr>
      <vt:lpstr>PowerPoint Presentation</vt:lpstr>
      <vt:lpstr>Complication of GA</vt:lpstr>
      <vt:lpstr>Conscious Sedation</vt:lpstr>
      <vt:lpstr>Indications</vt:lpstr>
      <vt:lpstr>Contraindications</vt:lpstr>
      <vt:lpstr>Drugs Used</vt:lpstr>
      <vt:lpstr>Precautions</vt:lpstr>
      <vt:lpstr>Key points for dentists</vt:lpstr>
      <vt:lpstr>2nd Last Slide</vt:lpstr>
      <vt:lpstr>Last Slide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Anesthetics</dc:title>
  <dc:creator>Piyush</dc:creator>
  <cp:lastModifiedBy>Piyush</cp:lastModifiedBy>
  <cp:revision>118</cp:revision>
  <dcterms:created xsi:type="dcterms:W3CDTF">2006-08-16T00:00:00Z</dcterms:created>
  <dcterms:modified xsi:type="dcterms:W3CDTF">2020-02-19T06:44:27Z</dcterms:modified>
</cp:coreProperties>
</file>