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40"/>
  </p:notesMasterIdLst>
  <p:sldIdLst>
    <p:sldId id="319" r:id="rId2"/>
    <p:sldId id="320" r:id="rId3"/>
    <p:sldId id="322" r:id="rId4"/>
    <p:sldId id="260" r:id="rId5"/>
    <p:sldId id="258" r:id="rId6"/>
    <p:sldId id="330" r:id="rId7"/>
    <p:sldId id="332" r:id="rId8"/>
    <p:sldId id="333" r:id="rId9"/>
    <p:sldId id="307" r:id="rId10"/>
    <p:sldId id="257" r:id="rId11"/>
    <p:sldId id="262" r:id="rId12"/>
    <p:sldId id="331" r:id="rId13"/>
    <p:sldId id="334" r:id="rId14"/>
    <p:sldId id="335" r:id="rId15"/>
    <p:sldId id="311" r:id="rId16"/>
    <p:sldId id="264" r:id="rId17"/>
    <p:sldId id="268" r:id="rId18"/>
    <p:sldId id="265" r:id="rId19"/>
    <p:sldId id="272" r:id="rId20"/>
    <p:sldId id="339" r:id="rId21"/>
    <p:sldId id="267" r:id="rId22"/>
    <p:sldId id="269" r:id="rId23"/>
    <p:sldId id="341" r:id="rId24"/>
    <p:sldId id="328" r:id="rId25"/>
    <p:sldId id="329" r:id="rId26"/>
    <p:sldId id="342" r:id="rId27"/>
    <p:sldId id="337" r:id="rId28"/>
    <p:sldId id="338" r:id="rId29"/>
    <p:sldId id="299" r:id="rId30"/>
    <p:sldId id="298" r:id="rId31"/>
    <p:sldId id="282" r:id="rId32"/>
    <p:sldId id="303" r:id="rId33"/>
    <p:sldId id="285" r:id="rId34"/>
    <p:sldId id="286" r:id="rId35"/>
    <p:sldId id="314" r:id="rId36"/>
    <p:sldId id="315" r:id="rId37"/>
    <p:sldId id="316" r:id="rId38"/>
    <p:sldId id="325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CC"/>
    <a:srgbClr val="FF99FF"/>
    <a:srgbClr val="EC34DF"/>
    <a:srgbClr val="B2B2B2"/>
    <a:srgbClr val="339966"/>
    <a:srgbClr val="FFCCFF"/>
    <a:srgbClr val="660033"/>
    <a:srgbClr val="003300"/>
    <a:srgbClr val="00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87288" autoAdjust="0"/>
  </p:normalViewPr>
  <p:slideViewPr>
    <p:cSldViewPr>
      <p:cViewPr>
        <p:scale>
          <a:sx n="70" d="100"/>
          <a:sy n="70" d="100"/>
        </p:scale>
        <p:origin x="-116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E641DEA-27CD-43AA-8BA9-B52A98024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37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51A01-A1B6-45BE-9E44-8263F44A2057}" type="slidenum">
              <a:rPr lang="en-US"/>
              <a:pPr/>
              <a:t>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AE0F7-AB83-4C9F-8708-9474713DA216}" type="slidenum">
              <a:rPr lang="en-US"/>
              <a:pPr/>
              <a:t>5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9CEE12-A3DD-443B-BCA1-FF4DFC0A421E}" type="slidenum">
              <a:rPr lang="en-US"/>
              <a:pPr/>
              <a:t>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There is no special mech. for iron excretion. Excreted by mucosal cell exfoliation. So excreted into the stools, traces in bile, urine &amp; sweat.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Adult females loose iron during menstruation &amp; child birth</a:t>
            </a:r>
            <a:endParaRPr lang="en-US" sz="11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02D55-0F3B-4612-805E-99F332CC1AA5}" type="slidenum">
              <a:rPr lang="en-US"/>
              <a:pPr/>
              <a:t>10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55D37-D952-495C-81AD-FCAE4CB3BACD}" type="slidenum">
              <a:rPr lang="en-US"/>
              <a:pPr/>
              <a:t>11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0B999-BBE2-4DA0-9756-50D37C10B543}" type="slidenum">
              <a:rPr lang="en-US"/>
              <a:pPr/>
              <a:t>15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Total body iron - adult males 	50 mg/kg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 			  - adult females 38 mg/kg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No normal route of excretion of excess iron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41DEA-27CD-43AA-8BA9-B52A9802475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Iron </a:t>
            </a:r>
            <a:r>
              <a:rPr lang="en-US" dirty="0" err="1" smtClean="0"/>
              <a:t>sorbitol</a:t>
            </a:r>
            <a:r>
              <a:rPr lang="en-US" baseline="0" dirty="0" smtClean="0"/>
              <a:t> should not be given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/v </a:t>
            </a:r>
            <a:r>
              <a:rPr lang="en-US" baseline="0" dirty="0" err="1" smtClean="0"/>
              <a:t>b’coz</a:t>
            </a:r>
            <a:r>
              <a:rPr lang="en-US" baseline="0" dirty="0" smtClean="0"/>
              <a:t> it will cause rapid saturation of </a:t>
            </a:r>
            <a:r>
              <a:rPr lang="en-US" baseline="0" dirty="0" err="1" smtClean="0"/>
              <a:t>transferrin</a:t>
            </a:r>
            <a:r>
              <a:rPr lang="en-US" baseline="0" dirty="0" smtClean="0"/>
              <a:t> receptors, which can cause more iron toxicity due to more free iron.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41DEA-27CD-43AA-8BA9-B52A9802475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893890-473E-4793-8B34-073408F94E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06F38A-AF55-4589-8FBE-D91F9523FA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7DAE27-9032-4B41-8B00-D8B8D89DBD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68EF-3D1E-4B3C-8114-E0305DB79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177615-D627-4BDB-91EF-C8259C0429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12F107-C1EE-464E-ADFC-1999B64690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8B1561-E6D9-46E2-BB86-3C2FC9F312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05218E-E135-458D-A88A-5EDEC760D8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D087A5-0B30-4E7A-B6D2-D3D27D5B8B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A8A30B-075D-4D3A-8920-BE2774AD3E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007F3F-B378-4616-904C-F6D05448B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266B3C-5D3A-49B7-B05F-CF51D880A1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3E8BFFB8-CB0D-44A9-ADB8-283C5F951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ITS Dental College, Greater </a:t>
            </a:r>
            <a:r>
              <a:rPr lang="en-US" sz="2400" dirty="0" err="1" smtClean="0"/>
              <a:t>Noida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2000" dirty="0" smtClean="0"/>
              <a:t>Subject :  Pharmacology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Lecture Topic: Haematinics        </a:t>
            </a:r>
          </a:p>
          <a:p>
            <a:pPr>
              <a:buNone/>
            </a:pPr>
            <a:r>
              <a:rPr lang="en-US" sz="2000" dirty="0" smtClean="0"/>
              <a:t> Lecture Number: L37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Program, Year: BDS, Second Year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Faculty : Dr. Gore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Iron distribution in normal adult</a:t>
            </a:r>
          </a:p>
        </p:txBody>
      </p:sp>
      <p:graphicFrame>
        <p:nvGraphicFramePr>
          <p:cNvPr id="3245" name="Group 173"/>
          <p:cNvGraphicFramePr>
            <a:graphicFrameLocks noGrp="1"/>
          </p:cNvGraphicFramePr>
          <p:nvPr>
            <p:ph type="tbl" idx="1"/>
          </p:nvPr>
        </p:nvGraphicFramePr>
        <p:xfrm>
          <a:off x="609600" y="1295400"/>
          <a:ext cx="7924800" cy="4374833"/>
        </p:xfrm>
        <a:graphic>
          <a:graphicData uri="http://schemas.openxmlformats.org/drawingml/2006/table">
            <a:tbl>
              <a:tblPr/>
              <a:tblGrid>
                <a:gridCol w="4343400"/>
                <a:gridCol w="1676400"/>
                <a:gridCol w="1905000"/>
              </a:tblGrid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Iron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Hemopoisis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Blood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hemoglobin)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Recycled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Stores (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liver, spleen &amp; BM) as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ferritin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13-18%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Available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Muscles (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myoglobin)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10-15%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Transport (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transferrin)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Available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Enzymes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cyt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oxidase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)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E68EF-3D1E-4B3C-8114-E0305DB7913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Bitmap Image" r:id="rId4" imgW="5838095" imgH="3381847" progId="PBrush">
                  <p:embed/>
                </p:oleObj>
              </mc:Choice>
              <mc:Fallback>
                <p:oleObj name="Bitmap Image" r:id="rId4" imgW="5838095" imgH="338184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WordArt 10"/>
          <p:cNvSpPr>
            <a:spLocks noChangeArrowheads="1" noChangeShapeType="1" noTextEdit="1"/>
          </p:cNvSpPr>
          <p:nvPr/>
        </p:nvSpPr>
        <p:spPr bwMode="auto">
          <a:xfrm>
            <a:off x="1295400" y="990600"/>
            <a:ext cx="11430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99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diet iron</a:t>
            </a:r>
          </a:p>
        </p:txBody>
      </p:sp>
      <p:sp>
        <p:nvSpPr>
          <p:cNvPr id="1028" name="WordArt 11"/>
          <p:cNvSpPr>
            <a:spLocks noChangeArrowheads="1" noChangeShapeType="1" noTextEdit="1"/>
          </p:cNvSpPr>
          <p:nvPr/>
        </p:nvSpPr>
        <p:spPr bwMode="auto">
          <a:xfrm>
            <a:off x="990600" y="5715000"/>
            <a:ext cx="11620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99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excreted</a:t>
            </a:r>
          </a:p>
        </p:txBody>
      </p:sp>
      <p:sp>
        <p:nvSpPr>
          <p:cNvPr id="1029" name="WordArt 12"/>
          <p:cNvSpPr>
            <a:spLocks noChangeArrowheads="1" noChangeShapeType="1" noTextEdit="1"/>
          </p:cNvSpPr>
          <p:nvPr/>
        </p:nvSpPr>
        <p:spPr bwMode="auto">
          <a:xfrm>
            <a:off x="304800" y="4648200"/>
            <a:ext cx="20955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Duodenum &amp; </a:t>
            </a:r>
          </a:p>
          <a:p>
            <a:pPr algn="ctr"/>
            <a:r>
              <a:rPr lang="en-US" sz="28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upper Jejunum</a:t>
            </a:r>
          </a:p>
        </p:txBody>
      </p:sp>
      <p:sp>
        <p:nvSpPr>
          <p:cNvPr id="1030" name="WordArt 14"/>
          <p:cNvSpPr>
            <a:spLocks noChangeArrowheads="1" noChangeShapeType="1" noTextEdit="1"/>
          </p:cNvSpPr>
          <p:nvPr/>
        </p:nvSpPr>
        <p:spPr bwMode="auto">
          <a:xfrm>
            <a:off x="1447800" y="2971800"/>
            <a:ext cx="11049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Heme</a:t>
            </a:r>
          </a:p>
        </p:txBody>
      </p:sp>
      <p:sp>
        <p:nvSpPr>
          <p:cNvPr id="1031" name="WordArt 15"/>
          <p:cNvSpPr>
            <a:spLocks noChangeArrowheads="1" noChangeShapeType="1" noTextEdit="1"/>
          </p:cNvSpPr>
          <p:nvPr/>
        </p:nvSpPr>
        <p:spPr bwMode="auto">
          <a:xfrm>
            <a:off x="3352800" y="2971800"/>
            <a:ext cx="11049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Heme</a:t>
            </a:r>
          </a:p>
        </p:txBody>
      </p:sp>
      <p:sp>
        <p:nvSpPr>
          <p:cNvPr id="1032" name="WordArt 16"/>
          <p:cNvSpPr>
            <a:spLocks noChangeArrowheads="1" noChangeShapeType="1" noTextEdit="1"/>
          </p:cNvSpPr>
          <p:nvPr/>
        </p:nvSpPr>
        <p:spPr bwMode="auto">
          <a:xfrm>
            <a:off x="3124200" y="4343400"/>
            <a:ext cx="9429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99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ferritin</a:t>
            </a:r>
          </a:p>
        </p:txBody>
      </p:sp>
      <p:sp>
        <p:nvSpPr>
          <p:cNvPr id="1033" name="WordArt 17"/>
          <p:cNvSpPr>
            <a:spLocks noChangeArrowheads="1" noChangeShapeType="1" noTextEdit="1"/>
          </p:cNvSpPr>
          <p:nvPr/>
        </p:nvSpPr>
        <p:spPr bwMode="auto">
          <a:xfrm>
            <a:off x="5334000" y="3810000"/>
            <a:ext cx="14382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99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transferrin</a:t>
            </a:r>
          </a:p>
        </p:txBody>
      </p:sp>
      <p:sp>
        <p:nvSpPr>
          <p:cNvPr id="1034" name="WordArt 18"/>
          <p:cNvSpPr>
            <a:spLocks noChangeArrowheads="1" noChangeShapeType="1" noTextEdit="1"/>
          </p:cNvSpPr>
          <p:nvPr/>
        </p:nvSpPr>
        <p:spPr bwMode="auto">
          <a:xfrm>
            <a:off x="2743200" y="4953000"/>
            <a:ext cx="17145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mucosal cell</a:t>
            </a:r>
          </a:p>
        </p:txBody>
      </p:sp>
      <p:sp>
        <p:nvSpPr>
          <p:cNvPr id="1035" name="WordArt 19"/>
          <p:cNvSpPr>
            <a:spLocks noChangeArrowheads="1" noChangeShapeType="1" noTextEdit="1"/>
          </p:cNvSpPr>
          <p:nvPr/>
        </p:nvSpPr>
        <p:spPr bwMode="auto">
          <a:xfrm>
            <a:off x="5486400" y="5334000"/>
            <a:ext cx="9715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plasma</a:t>
            </a:r>
          </a:p>
        </p:txBody>
      </p:sp>
      <p:sp>
        <p:nvSpPr>
          <p:cNvPr id="1036" name="WordArt 20"/>
          <p:cNvSpPr>
            <a:spLocks noChangeArrowheads="1" noChangeShapeType="1" noTextEdit="1"/>
          </p:cNvSpPr>
          <p:nvPr/>
        </p:nvSpPr>
        <p:spPr bwMode="auto">
          <a:xfrm>
            <a:off x="7162800" y="5791200"/>
            <a:ext cx="15525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Liver, spleen</a:t>
            </a:r>
          </a:p>
        </p:txBody>
      </p:sp>
      <p:sp>
        <p:nvSpPr>
          <p:cNvPr id="1037" name="WordArt 21"/>
          <p:cNvSpPr>
            <a:spLocks noChangeArrowheads="1" noChangeShapeType="1" noTextEdit="1"/>
          </p:cNvSpPr>
          <p:nvPr/>
        </p:nvSpPr>
        <p:spPr bwMode="auto">
          <a:xfrm>
            <a:off x="6858000" y="2514600"/>
            <a:ext cx="19240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99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erythropoiesis</a:t>
            </a:r>
          </a:p>
        </p:txBody>
      </p:sp>
      <p:sp>
        <p:nvSpPr>
          <p:cNvPr id="1038" name="WordArt 22"/>
          <p:cNvSpPr>
            <a:spLocks noChangeArrowheads="1" noChangeShapeType="1" noTextEdit="1"/>
          </p:cNvSpPr>
          <p:nvPr/>
        </p:nvSpPr>
        <p:spPr bwMode="auto">
          <a:xfrm>
            <a:off x="7772400" y="5181600"/>
            <a:ext cx="6667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99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store</a:t>
            </a:r>
          </a:p>
        </p:txBody>
      </p:sp>
      <p:sp>
        <p:nvSpPr>
          <p:cNvPr id="1039" name="Line 23"/>
          <p:cNvSpPr>
            <a:spLocks noChangeShapeType="1"/>
          </p:cNvSpPr>
          <p:nvPr/>
        </p:nvSpPr>
        <p:spPr bwMode="auto">
          <a:xfrm>
            <a:off x="1981200" y="2057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0" name="Line 24"/>
          <p:cNvSpPr>
            <a:spLocks noChangeShapeType="1"/>
          </p:cNvSpPr>
          <p:nvPr/>
        </p:nvSpPr>
        <p:spPr bwMode="auto">
          <a:xfrm>
            <a:off x="2286000" y="2209800"/>
            <a:ext cx="304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1" name="Line 25"/>
          <p:cNvSpPr>
            <a:spLocks noChangeShapeType="1"/>
          </p:cNvSpPr>
          <p:nvPr/>
        </p:nvSpPr>
        <p:spPr bwMode="auto">
          <a:xfrm>
            <a:off x="2895600" y="3200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2" name="Line 26"/>
          <p:cNvSpPr>
            <a:spLocks noChangeShapeType="1"/>
          </p:cNvSpPr>
          <p:nvPr/>
        </p:nvSpPr>
        <p:spPr bwMode="auto">
          <a:xfrm>
            <a:off x="3733800" y="3352800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3" name="Line 27"/>
          <p:cNvSpPr>
            <a:spLocks noChangeShapeType="1"/>
          </p:cNvSpPr>
          <p:nvPr/>
        </p:nvSpPr>
        <p:spPr bwMode="auto">
          <a:xfrm flipH="1">
            <a:off x="1676400" y="2971800"/>
            <a:ext cx="381000" cy="25908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" name="Line 28"/>
          <p:cNvSpPr>
            <a:spLocks noChangeShapeType="1"/>
          </p:cNvSpPr>
          <p:nvPr/>
        </p:nvSpPr>
        <p:spPr bwMode="auto">
          <a:xfrm>
            <a:off x="2590800" y="4038600"/>
            <a:ext cx="609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5" name="Line 29"/>
          <p:cNvSpPr>
            <a:spLocks noChangeShapeType="1"/>
          </p:cNvSpPr>
          <p:nvPr/>
        </p:nvSpPr>
        <p:spPr bwMode="auto">
          <a:xfrm flipV="1">
            <a:off x="1828800" y="4114800"/>
            <a:ext cx="457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" name="Line 30"/>
          <p:cNvSpPr>
            <a:spLocks noChangeShapeType="1"/>
          </p:cNvSpPr>
          <p:nvPr/>
        </p:nvSpPr>
        <p:spPr bwMode="auto">
          <a:xfrm flipH="1">
            <a:off x="2362200" y="4267200"/>
            <a:ext cx="990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7" name="WordArt 32"/>
          <p:cNvSpPr>
            <a:spLocks noChangeArrowheads="1" noChangeShapeType="1" noTextEdit="1"/>
          </p:cNvSpPr>
          <p:nvPr/>
        </p:nvSpPr>
        <p:spPr bwMode="auto">
          <a:xfrm>
            <a:off x="1981200" y="2667000"/>
            <a:ext cx="200025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Fe</a:t>
            </a:r>
          </a:p>
        </p:txBody>
      </p:sp>
      <p:sp>
        <p:nvSpPr>
          <p:cNvPr id="1048" name="WordArt 33"/>
          <p:cNvSpPr>
            <a:spLocks noChangeArrowheads="1" noChangeShapeType="1" noTextEdit="1"/>
          </p:cNvSpPr>
          <p:nvPr/>
        </p:nvSpPr>
        <p:spPr bwMode="auto">
          <a:xfrm>
            <a:off x="3276600" y="3962400"/>
            <a:ext cx="200025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Fe</a:t>
            </a:r>
          </a:p>
        </p:txBody>
      </p:sp>
      <p:sp>
        <p:nvSpPr>
          <p:cNvPr id="1049" name="Line 34"/>
          <p:cNvSpPr>
            <a:spLocks noChangeShapeType="1"/>
          </p:cNvSpPr>
          <p:nvPr/>
        </p:nvSpPr>
        <p:spPr bwMode="auto">
          <a:xfrm>
            <a:off x="3505200" y="4038600"/>
            <a:ext cx="5334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0" name="WordArt 35"/>
          <p:cNvSpPr>
            <a:spLocks noChangeArrowheads="1" noChangeShapeType="1" noTextEdit="1"/>
          </p:cNvSpPr>
          <p:nvPr/>
        </p:nvSpPr>
        <p:spPr bwMode="auto">
          <a:xfrm>
            <a:off x="4114800" y="3886200"/>
            <a:ext cx="200025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Fe</a:t>
            </a:r>
          </a:p>
        </p:txBody>
      </p:sp>
      <p:sp>
        <p:nvSpPr>
          <p:cNvPr id="1051" name="Line 37"/>
          <p:cNvSpPr>
            <a:spLocks noChangeShapeType="1"/>
          </p:cNvSpPr>
          <p:nvPr/>
        </p:nvSpPr>
        <p:spPr bwMode="auto">
          <a:xfrm>
            <a:off x="2057400" y="3048000"/>
            <a:ext cx="228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2" name="Line 39"/>
          <p:cNvSpPr>
            <a:spLocks noChangeShapeType="1"/>
          </p:cNvSpPr>
          <p:nvPr/>
        </p:nvSpPr>
        <p:spPr bwMode="auto">
          <a:xfrm flipH="1">
            <a:off x="3733800" y="4114800"/>
            <a:ext cx="3810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3" name="WordArt 40"/>
          <p:cNvSpPr>
            <a:spLocks noChangeArrowheads="1" noChangeShapeType="1" noTextEdit="1"/>
          </p:cNvSpPr>
          <p:nvPr/>
        </p:nvSpPr>
        <p:spPr bwMode="auto">
          <a:xfrm>
            <a:off x="2514600" y="3810000"/>
            <a:ext cx="171450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2+</a:t>
            </a:r>
          </a:p>
        </p:txBody>
      </p:sp>
      <p:sp>
        <p:nvSpPr>
          <p:cNvPr id="1054" name="WordArt 42"/>
          <p:cNvSpPr>
            <a:spLocks noChangeArrowheads="1" noChangeShapeType="1" noTextEdit="1"/>
          </p:cNvSpPr>
          <p:nvPr/>
        </p:nvSpPr>
        <p:spPr bwMode="auto">
          <a:xfrm>
            <a:off x="3429000" y="3810000"/>
            <a:ext cx="171450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2+</a:t>
            </a:r>
          </a:p>
        </p:txBody>
      </p:sp>
      <p:sp>
        <p:nvSpPr>
          <p:cNvPr id="1055" name="WordArt 43"/>
          <p:cNvSpPr>
            <a:spLocks noChangeArrowheads="1" noChangeShapeType="1" noTextEdit="1"/>
          </p:cNvSpPr>
          <p:nvPr/>
        </p:nvSpPr>
        <p:spPr bwMode="auto">
          <a:xfrm>
            <a:off x="2133600" y="2419350"/>
            <a:ext cx="171450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3+</a:t>
            </a:r>
          </a:p>
        </p:txBody>
      </p:sp>
      <p:sp>
        <p:nvSpPr>
          <p:cNvPr id="1056" name="WordArt 44"/>
          <p:cNvSpPr>
            <a:spLocks noChangeArrowheads="1" noChangeShapeType="1" noTextEdit="1"/>
          </p:cNvSpPr>
          <p:nvPr/>
        </p:nvSpPr>
        <p:spPr bwMode="auto">
          <a:xfrm>
            <a:off x="4267200" y="3733800"/>
            <a:ext cx="171450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3+</a:t>
            </a:r>
          </a:p>
        </p:txBody>
      </p:sp>
      <p:sp>
        <p:nvSpPr>
          <p:cNvPr id="1057" name="Line 45"/>
          <p:cNvSpPr>
            <a:spLocks noChangeShapeType="1"/>
          </p:cNvSpPr>
          <p:nvPr/>
        </p:nvSpPr>
        <p:spPr bwMode="auto">
          <a:xfrm>
            <a:off x="4419600" y="4038600"/>
            <a:ext cx="4572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8" name="WordArt 46"/>
          <p:cNvSpPr>
            <a:spLocks noChangeArrowheads="1" noChangeShapeType="1" noTextEdit="1"/>
          </p:cNvSpPr>
          <p:nvPr/>
        </p:nvSpPr>
        <p:spPr bwMode="auto">
          <a:xfrm>
            <a:off x="5181600" y="3962400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+</a:t>
            </a:r>
          </a:p>
        </p:txBody>
      </p:sp>
      <p:sp>
        <p:nvSpPr>
          <p:cNvPr id="1059" name="Line 49"/>
          <p:cNvSpPr>
            <a:spLocks noChangeShapeType="1"/>
          </p:cNvSpPr>
          <p:nvPr/>
        </p:nvSpPr>
        <p:spPr bwMode="auto">
          <a:xfrm flipV="1">
            <a:off x="6705600" y="3048000"/>
            <a:ext cx="1143000" cy="6858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0" name="Line 50"/>
          <p:cNvSpPr>
            <a:spLocks noChangeShapeType="1"/>
          </p:cNvSpPr>
          <p:nvPr/>
        </p:nvSpPr>
        <p:spPr bwMode="auto">
          <a:xfrm>
            <a:off x="6781800" y="4267200"/>
            <a:ext cx="1371600" cy="9144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1" name="Line 52"/>
          <p:cNvSpPr>
            <a:spLocks noChangeShapeType="1"/>
          </p:cNvSpPr>
          <p:nvPr/>
        </p:nvSpPr>
        <p:spPr bwMode="auto">
          <a:xfrm flipV="1">
            <a:off x="7924800" y="3276600"/>
            <a:ext cx="1524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2" name="WordArt 53"/>
          <p:cNvSpPr>
            <a:spLocks noChangeArrowheads="1" noChangeShapeType="1" noTextEdit="1"/>
          </p:cNvSpPr>
          <p:nvPr/>
        </p:nvSpPr>
        <p:spPr bwMode="auto">
          <a:xfrm>
            <a:off x="4038600" y="685800"/>
            <a:ext cx="31718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Pharmacokinetics</a:t>
            </a:r>
          </a:p>
        </p:txBody>
      </p:sp>
      <p:sp>
        <p:nvSpPr>
          <p:cNvPr id="1063" name="Line 55"/>
          <p:cNvSpPr>
            <a:spLocks noChangeShapeType="1"/>
          </p:cNvSpPr>
          <p:nvPr/>
        </p:nvSpPr>
        <p:spPr bwMode="auto">
          <a:xfrm>
            <a:off x="2133600" y="2971800"/>
            <a:ext cx="304800" cy="990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64" name="WordArt 57"/>
          <p:cNvSpPr>
            <a:spLocks noChangeArrowheads="1" noChangeShapeType="1" noTextEdit="1"/>
          </p:cNvSpPr>
          <p:nvPr/>
        </p:nvSpPr>
        <p:spPr bwMode="auto">
          <a:xfrm>
            <a:off x="2286000" y="4038600"/>
            <a:ext cx="200025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Fe</a:t>
            </a:r>
          </a:p>
        </p:txBody>
      </p:sp>
      <p:sp>
        <p:nvSpPr>
          <p:cNvPr id="1065" name="Line 58"/>
          <p:cNvSpPr>
            <a:spLocks noChangeShapeType="1"/>
          </p:cNvSpPr>
          <p:nvPr/>
        </p:nvSpPr>
        <p:spPr bwMode="auto">
          <a:xfrm>
            <a:off x="3429000" y="4191000"/>
            <a:ext cx="0" cy="228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66" name="Line 59"/>
          <p:cNvSpPr>
            <a:spLocks noChangeShapeType="1"/>
          </p:cNvSpPr>
          <p:nvPr/>
        </p:nvSpPr>
        <p:spPr bwMode="auto">
          <a:xfrm>
            <a:off x="2667000" y="3276600"/>
            <a:ext cx="6096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67" name="Text Box 60"/>
          <p:cNvSpPr txBox="1">
            <a:spLocks noChangeArrowheads="1"/>
          </p:cNvSpPr>
          <p:nvPr/>
        </p:nvSpPr>
        <p:spPr bwMode="auto">
          <a:xfrm>
            <a:off x="7620000" y="3352800"/>
            <a:ext cx="1143000" cy="519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RBC</a:t>
            </a:r>
          </a:p>
        </p:txBody>
      </p:sp>
      <p:sp>
        <p:nvSpPr>
          <p:cNvPr id="1068" name="Text Box 61"/>
          <p:cNvSpPr txBox="1">
            <a:spLocks noChangeArrowheads="1"/>
          </p:cNvSpPr>
          <p:nvPr/>
        </p:nvSpPr>
        <p:spPr bwMode="auto">
          <a:xfrm>
            <a:off x="2819400" y="5630863"/>
            <a:ext cx="26517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smtClean="0">
                <a:solidFill>
                  <a:srgbClr val="008000"/>
                </a:solidFill>
              </a:rPr>
              <a:t>Mucosal</a:t>
            </a:r>
            <a:r>
              <a:rPr lang="en-US" b="1" u="sng" dirty="0">
                <a:solidFill>
                  <a:srgbClr val="008000"/>
                </a:solidFill>
              </a:rPr>
              <a:t> </a:t>
            </a:r>
            <a:r>
              <a:rPr lang="en-US" b="1" u="sng" smtClean="0">
                <a:solidFill>
                  <a:srgbClr val="008000"/>
                </a:solidFill>
              </a:rPr>
              <a:t>block </a:t>
            </a:r>
            <a:r>
              <a:rPr lang="en-US" dirty="0" smtClean="0">
                <a:solidFill>
                  <a:srgbClr val="008000"/>
                </a:solidFill>
              </a:rPr>
              <a:t>or </a:t>
            </a:r>
            <a:r>
              <a:rPr lang="en-US" b="1" u="sng" dirty="0" smtClean="0">
                <a:solidFill>
                  <a:srgbClr val="008000"/>
                </a:solidFill>
              </a:rPr>
              <a:t>“</a:t>
            </a:r>
            <a:r>
              <a:rPr lang="en-US" b="1" u="sng" dirty="0" err="1" smtClean="0">
                <a:solidFill>
                  <a:srgbClr val="008000"/>
                </a:solidFill>
              </a:rPr>
              <a:t>ferritin</a:t>
            </a:r>
            <a:r>
              <a:rPr lang="en-US" b="1" u="sng" dirty="0" smtClean="0">
                <a:solidFill>
                  <a:srgbClr val="008000"/>
                </a:solidFill>
              </a:rPr>
              <a:t> curtain”</a:t>
            </a:r>
            <a:endParaRPr lang="en-US" b="1" u="sng" dirty="0">
              <a:solidFill>
                <a:srgbClr val="008000"/>
              </a:solidFill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8A30B-075D-4D3A-8920-BE2774AD3E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41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-Gut </a:t>
            </a:r>
            <a:r>
              <a:rPr lang="en-US" sz="2400" dirty="0"/>
              <a:t>has a mechanism </a:t>
            </a:r>
            <a:r>
              <a:rPr lang="en-US" sz="2400" dirty="0" smtClean="0"/>
              <a:t>to prevent </a:t>
            </a:r>
            <a:r>
              <a:rPr lang="en-US" sz="2400" dirty="0"/>
              <a:t>entry of excess iron in the </a:t>
            </a:r>
            <a:r>
              <a:rPr lang="en-US" sz="2400" dirty="0" smtClean="0"/>
              <a:t>body</a:t>
            </a:r>
          </a:p>
          <a:p>
            <a:pPr marL="0" indent="0">
              <a:buNone/>
            </a:pPr>
            <a:r>
              <a:rPr lang="en-US" sz="2400" dirty="0" smtClean="0"/>
              <a:t>-Iron</a:t>
            </a:r>
            <a:r>
              <a:rPr lang="en-US" sz="2400" dirty="0"/>
              <a:t> </a:t>
            </a:r>
            <a:r>
              <a:rPr lang="en-US" sz="2400" dirty="0" smtClean="0"/>
              <a:t>reaching </a:t>
            </a:r>
            <a:r>
              <a:rPr lang="en-US" sz="2400" dirty="0"/>
              <a:t>inside mucosal cell is either </a:t>
            </a:r>
            <a:r>
              <a:rPr lang="en-US" sz="2400" dirty="0" smtClean="0"/>
              <a:t>a)Transported to </a:t>
            </a:r>
            <a:r>
              <a:rPr lang="en-US" sz="2400" dirty="0"/>
              <a:t>plasma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b)</a:t>
            </a:r>
            <a:r>
              <a:rPr lang="en-US" sz="2400" dirty="0" err="1" smtClean="0"/>
              <a:t>Oxidised</a:t>
            </a:r>
            <a:r>
              <a:rPr lang="en-US" sz="2400" dirty="0" smtClean="0"/>
              <a:t> </a:t>
            </a:r>
            <a:r>
              <a:rPr lang="en-US" sz="2400" dirty="0"/>
              <a:t>to ferric form </a:t>
            </a:r>
            <a:r>
              <a:rPr lang="en-US" sz="2400" dirty="0" smtClean="0"/>
              <a:t>+ Complexed with </a:t>
            </a:r>
            <a:r>
              <a:rPr lang="en-US" sz="2400" dirty="0" err="1"/>
              <a:t>apoferritin</a:t>
            </a:r>
            <a:r>
              <a:rPr lang="en-US" sz="2400" dirty="0"/>
              <a:t> to form </a:t>
            </a:r>
            <a:r>
              <a:rPr lang="en-US" sz="2400" dirty="0" smtClean="0"/>
              <a:t>ferritin [</a:t>
            </a:r>
            <a:r>
              <a:rPr lang="en-US" sz="2400" dirty="0"/>
              <a:t>stored in the </a:t>
            </a:r>
            <a:r>
              <a:rPr lang="en-US" sz="2400" dirty="0" smtClean="0"/>
              <a:t>mucosal cells </a:t>
            </a:r>
            <a:r>
              <a:rPr lang="en-US" sz="2400" dirty="0"/>
              <a:t>and is lost when they are shed (</a:t>
            </a:r>
            <a:r>
              <a:rPr lang="en-US" sz="2400" dirty="0" smtClean="0"/>
              <a:t>lifespan 2–4 </a:t>
            </a:r>
            <a:r>
              <a:rPr lang="en-US" sz="2400" dirty="0"/>
              <a:t>days</a:t>
            </a:r>
            <a:r>
              <a:rPr lang="en-US" sz="2400" dirty="0" smtClean="0"/>
              <a:t>):-‘</a:t>
            </a:r>
            <a:r>
              <a:rPr lang="en-US" sz="2400" i="1" dirty="0"/>
              <a:t>Ferritin </a:t>
            </a:r>
            <a:r>
              <a:rPr lang="en-US" sz="2400" i="1" dirty="0" smtClean="0"/>
              <a:t>curtain</a:t>
            </a:r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 smtClean="0"/>
              <a:t>*</a:t>
            </a:r>
            <a:r>
              <a:rPr lang="en-US" sz="2400" dirty="0"/>
              <a:t>I</a:t>
            </a:r>
            <a:r>
              <a:rPr lang="en-US" sz="2400" dirty="0" smtClean="0"/>
              <a:t>ron </a:t>
            </a:r>
            <a:r>
              <a:rPr lang="en-US" sz="2400" dirty="0"/>
              <a:t>status of the body and </a:t>
            </a:r>
            <a:r>
              <a:rPr lang="en-US" sz="2400" dirty="0" err="1"/>
              <a:t>erythropoietic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activity govern the balance between these two</a:t>
            </a:r>
          </a:p>
          <a:p>
            <a:pPr marL="0" indent="0">
              <a:buNone/>
            </a:pPr>
            <a:r>
              <a:rPr lang="en-US" sz="2400" dirty="0"/>
              <a:t>processes, probably through a ‘</a:t>
            </a:r>
            <a:r>
              <a:rPr lang="en-US" sz="2400" dirty="0" err="1"/>
              <a:t>haematopoietic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transcription </a:t>
            </a:r>
            <a:r>
              <a:rPr lang="en-US" sz="2400" dirty="0"/>
              <a:t>factor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8A30B-075D-4D3A-8920-BE2774AD3E6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29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Transport:-</a:t>
            </a:r>
            <a:r>
              <a:rPr lang="en-US" sz="2400" dirty="0"/>
              <a:t>Free iron is highly </a:t>
            </a:r>
            <a:r>
              <a:rPr lang="en-US" sz="2400" dirty="0" smtClean="0"/>
              <a:t>toxic</a:t>
            </a:r>
          </a:p>
          <a:p>
            <a:pPr marL="0" indent="0">
              <a:buNone/>
            </a:pPr>
            <a:r>
              <a:rPr lang="en-US" sz="2400" dirty="0" smtClean="0"/>
              <a:t>-</a:t>
            </a:r>
            <a:r>
              <a:rPr lang="en-US" sz="2400" dirty="0"/>
              <a:t>O</a:t>
            </a:r>
            <a:r>
              <a:rPr lang="en-US" sz="2400" dirty="0" smtClean="0"/>
              <a:t>n entering plasma </a:t>
            </a:r>
            <a:r>
              <a:rPr lang="en-US" sz="2400" dirty="0"/>
              <a:t>it is immediately converted </a:t>
            </a:r>
            <a:r>
              <a:rPr lang="en-US" sz="2400" dirty="0" smtClean="0"/>
              <a:t>enzymatically to  </a:t>
            </a:r>
            <a:r>
              <a:rPr lang="en-US" sz="2400" dirty="0"/>
              <a:t>ferric form and complexed with a</a:t>
            </a:r>
          </a:p>
          <a:p>
            <a:pPr marL="0" indent="0">
              <a:buNone/>
            </a:pPr>
            <a:r>
              <a:rPr lang="en-US" sz="2400" dirty="0"/>
              <a:t>glycoprotein </a:t>
            </a:r>
            <a:r>
              <a:rPr lang="en-US" sz="2400" i="1" dirty="0"/>
              <a:t>transferrin (</a:t>
            </a:r>
            <a:r>
              <a:rPr lang="en-US" sz="2400" i="1" dirty="0" err="1"/>
              <a:t>Tf</a:t>
            </a:r>
            <a:r>
              <a:rPr lang="en-US" sz="2400" i="1" dirty="0" smtClean="0"/>
              <a:t>)</a:t>
            </a:r>
          </a:p>
          <a:p>
            <a:pPr>
              <a:buFontTx/>
              <a:buChar char="-"/>
            </a:pPr>
            <a:r>
              <a:rPr lang="en-US" sz="2400" dirty="0" smtClean="0"/>
              <a:t>Iron </a:t>
            </a:r>
            <a:r>
              <a:rPr lang="en-US" sz="2400" dirty="0"/>
              <a:t>circulates </a:t>
            </a:r>
            <a:r>
              <a:rPr lang="en-US" sz="2400" dirty="0" smtClean="0"/>
              <a:t>in plasma </a:t>
            </a:r>
            <a:r>
              <a:rPr lang="en-US" sz="2400" dirty="0"/>
              <a:t>bound to </a:t>
            </a:r>
            <a:r>
              <a:rPr lang="en-US" sz="2400" dirty="0" err="1" smtClean="0"/>
              <a:t>Tf</a:t>
            </a:r>
            <a:endParaRPr lang="en-US" sz="2400" dirty="0" smtClean="0"/>
          </a:p>
          <a:p>
            <a:pPr>
              <a:buFontTx/>
              <a:buChar char="-"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I</a:t>
            </a:r>
            <a:r>
              <a:rPr lang="en-US" sz="2400" dirty="0" smtClean="0"/>
              <a:t>ron </a:t>
            </a:r>
            <a:r>
              <a:rPr lang="en-US" sz="2400" dirty="0"/>
              <a:t>is stored in RE cells (in liver, spleen, bone</a:t>
            </a:r>
          </a:p>
          <a:p>
            <a:pPr marL="0" indent="0">
              <a:buNone/>
            </a:pPr>
            <a:r>
              <a:rPr lang="en-US" sz="2400" dirty="0"/>
              <a:t>marrow), as well as in hepatocytes and </a:t>
            </a:r>
            <a:r>
              <a:rPr lang="en-US" sz="2400" dirty="0" err="1"/>
              <a:t>myocytes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as ferritin and </a:t>
            </a:r>
            <a:r>
              <a:rPr lang="en-US" sz="2400" dirty="0" err="1"/>
              <a:t>haemosiderin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7615-D627-4BDB-91EF-C8259C04299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71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Apoferritin</a:t>
            </a:r>
            <a:r>
              <a:rPr lang="en-US" dirty="0"/>
              <a:t> synthesis is regulated by iron status of the body</a:t>
            </a:r>
          </a:p>
          <a:p>
            <a:pPr marL="0" indent="0">
              <a:buNone/>
            </a:pPr>
            <a:r>
              <a:rPr lang="en-US" dirty="0"/>
              <a:t>Low—&gt;the ‘iron regulating element’ (IRE) on</a:t>
            </a:r>
          </a:p>
          <a:p>
            <a:pPr marL="0" indent="0">
              <a:buNone/>
            </a:pPr>
            <a:r>
              <a:rPr lang="en-US" dirty="0"/>
              <a:t>mRNA is blocked—transcription of </a:t>
            </a:r>
            <a:r>
              <a:rPr lang="en-US" dirty="0" err="1"/>
              <a:t>apoferritin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does not occur, while more </a:t>
            </a:r>
            <a:r>
              <a:rPr lang="en-US" dirty="0" err="1"/>
              <a:t>Tf</a:t>
            </a:r>
            <a:r>
              <a:rPr lang="en-US" dirty="0"/>
              <a:t> is produced.</a:t>
            </a:r>
          </a:p>
          <a:p>
            <a:pPr marL="0" indent="0">
              <a:buNone/>
            </a:pPr>
            <a:r>
              <a:rPr lang="en-US" dirty="0"/>
              <a:t> -While more </a:t>
            </a:r>
            <a:r>
              <a:rPr lang="en-US" dirty="0" err="1"/>
              <a:t>apoferritin</a:t>
            </a:r>
            <a:r>
              <a:rPr lang="en-US" dirty="0"/>
              <a:t> is synthesized</a:t>
            </a:r>
          </a:p>
          <a:p>
            <a:pPr marL="0" indent="0">
              <a:buNone/>
            </a:pPr>
            <a:r>
              <a:rPr lang="en-US" dirty="0"/>
              <a:t>to trap iron when iron stores are rich. Plasma</a:t>
            </a:r>
          </a:p>
          <a:p>
            <a:pPr marL="0" indent="0">
              <a:buNone/>
            </a:pPr>
            <a:r>
              <a:rPr lang="en-US" dirty="0"/>
              <a:t>iron derived from destruction of old RBCs</a:t>
            </a:r>
          </a:p>
          <a:p>
            <a:pPr marL="0" indent="0">
              <a:buNone/>
            </a:pPr>
            <a:r>
              <a:rPr lang="en-US" dirty="0"/>
              <a:t>(lifespan ~120 days), from stores and from</a:t>
            </a:r>
          </a:p>
          <a:p>
            <a:pPr marL="0" indent="0">
              <a:buNone/>
            </a:pPr>
            <a:r>
              <a:rPr lang="en-US" dirty="0"/>
              <a:t>intestinal absorption forms a common pool that</a:t>
            </a:r>
          </a:p>
          <a:p>
            <a:pPr marL="0" indent="0">
              <a:buNone/>
            </a:pPr>
            <a:r>
              <a:rPr lang="en-US" dirty="0"/>
              <a:t>is available for erythropoiesis, to all other cells</a:t>
            </a:r>
          </a:p>
          <a:p>
            <a:pPr marL="0" indent="0">
              <a:buNone/>
            </a:pPr>
            <a:r>
              <a:rPr lang="en-US" dirty="0"/>
              <a:t>and for </a:t>
            </a:r>
            <a:r>
              <a:rPr lang="en-US" dirty="0" err="1"/>
              <a:t>restorage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7615-D627-4BDB-91EF-C8259C04299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82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Absorbed </a:t>
            </a:r>
            <a:r>
              <a:rPr lang="en-US" dirty="0" smtClean="0"/>
              <a:t>in duodenum</a:t>
            </a:r>
          </a:p>
          <a:p>
            <a:pPr algn="just" eaLnBrk="1" hangingPunct="1">
              <a:lnSpc>
                <a:spcPct val="90000"/>
              </a:lnSpc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90000"/>
              </a:lnSpc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Stored as:    </a:t>
            </a:r>
            <a:r>
              <a:rPr lang="en-US" dirty="0" smtClean="0"/>
              <a:t>Fe </a:t>
            </a:r>
            <a:r>
              <a:rPr lang="en-US" sz="1800" baseline="30000" dirty="0" smtClean="0"/>
              <a:t>+3</a:t>
            </a:r>
            <a:r>
              <a:rPr lang="en-US" sz="1800" dirty="0" smtClean="0"/>
              <a:t>  </a:t>
            </a:r>
            <a:r>
              <a:rPr lang="en-US" dirty="0" smtClean="0"/>
              <a:t>+</a:t>
            </a:r>
            <a:r>
              <a:rPr lang="en-US" sz="1800" dirty="0" smtClean="0"/>
              <a:t>  </a:t>
            </a:r>
            <a:r>
              <a:rPr lang="en-US" dirty="0" err="1" smtClean="0"/>
              <a:t>Apoferritin</a:t>
            </a:r>
            <a:endParaRPr lang="en-US" sz="18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dirty="0" smtClean="0"/>
              <a:t>				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dirty="0" smtClean="0"/>
              <a:t>				</a:t>
            </a:r>
            <a:r>
              <a:rPr lang="en-US" b="1" u="sng" dirty="0" err="1" smtClean="0">
                <a:solidFill>
                  <a:srgbClr val="92D050"/>
                </a:solidFill>
              </a:rPr>
              <a:t>Ferritin</a:t>
            </a:r>
            <a:endParaRPr lang="en-US" b="1" u="sng" dirty="0" smtClean="0">
              <a:solidFill>
                <a:srgbClr val="92D050"/>
              </a:solidFill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				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			</a:t>
            </a:r>
            <a:r>
              <a:rPr lang="en-US" dirty="0" err="1" smtClean="0"/>
              <a:t>Hemosiderin</a:t>
            </a:r>
            <a:r>
              <a:rPr lang="en-US" dirty="0" smtClean="0"/>
              <a:t>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		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		available for hemoglobin synthesis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66"/>
                </a:solidFill>
              </a:rPr>
              <a:t>(</a:t>
            </a:r>
            <a:r>
              <a:rPr lang="en-US" sz="2400" dirty="0" err="1" smtClean="0">
                <a:solidFill>
                  <a:srgbClr val="FFFF66"/>
                </a:solidFill>
              </a:rPr>
              <a:t>Reticuloendothelial</a:t>
            </a:r>
            <a:r>
              <a:rPr lang="en-US" sz="2400" dirty="0" smtClean="0">
                <a:solidFill>
                  <a:srgbClr val="FFFF66"/>
                </a:solidFill>
              </a:rPr>
              <a:t> cells of  liver, spleen, BM, </a:t>
            </a:r>
            <a:r>
              <a:rPr lang="en-US" sz="2400" dirty="0" err="1" smtClean="0">
                <a:solidFill>
                  <a:srgbClr val="FFFF66"/>
                </a:solidFill>
              </a:rPr>
              <a:t>Hepatocytes</a:t>
            </a:r>
            <a:r>
              <a:rPr lang="en-US" sz="2400" dirty="0" smtClean="0">
                <a:solidFill>
                  <a:srgbClr val="FFFF66"/>
                </a:solidFill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7615-D627-4BDB-91EF-C8259C04299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41148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4114800" y="2895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Introduction of iron therapy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990600"/>
            <a:ext cx="7772400" cy="49942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FF66"/>
                </a:solidFill>
              </a:rPr>
              <a:t>Anemia – imbalance between production &amp; destruction of RBC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6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u="sng" dirty="0" smtClean="0">
                <a:solidFill>
                  <a:schemeClr val="tx2"/>
                </a:solidFill>
              </a:rPr>
              <a:t>Increased demand</a:t>
            </a:r>
            <a:r>
              <a:rPr lang="en-US" sz="2800" dirty="0" smtClean="0"/>
              <a:t> -Infancy &amp; Childhood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			   -Pregnancy &amp; Lactation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Acute/Chronic </a:t>
            </a:r>
            <a:r>
              <a:rPr lang="en-US" sz="2800" u="sng" dirty="0" smtClean="0">
                <a:solidFill>
                  <a:schemeClr val="tx2"/>
                </a:solidFill>
              </a:rPr>
              <a:t>blood loss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u="sng" dirty="0" err="1" smtClean="0">
                <a:solidFill>
                  <a:schemeClr val="tx2"/>
                </a:solidFill>
              </a:rPr>
              <a:t>Malabsorption</a:t>
            </a:r>
            <a:r>
              <a:rPr lang="en-US" sz="2800" dirty="0" smtClean="0"/>
              <a:t> – (small bowel disease) </a:t>
            </a:r>
            <a:r>
              <a:rPr lang="en-US" sz="2800" dirty="0" err="1" smtClean="0"/>
              <a:t>coeliac</a:t>
            </a:r>
            <a:r>
              <a:rPr lang="en-US" sz="2800" dirty="0" smtClean="0"/>
              <a:t> 				disease or post </a:t>
            </a:r>
            <a:r>
              <a:rPr lang="en-US" sz="2800" dirty="0" err="1" smtClean="0"/>
              <a:t>gastrectomy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u="sng" dirty="0" smtClean="0">
                <a:solidFill>
                  <a:schemeClr val="tx2"/>
                </a:solidFill>
              </a:rPr>
              <a:t>Impaired red cell formation</a:t>
            </a:r>
            <a:r>
              <a:rPr lang="en-US" sz="2800" dirty="0" smtClean="0"/>
              <a:t> </a:t>
            </a:r>
          </a:p>
          <a:p>
            <a:pPr marL="971550" lvl="1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400" dirty="0" smtClean="0"/>
              <a:t>Def. Of essential factors – Fe, B12, folic acid </a:t>
            </a:r>
          </a:p>
          <a:p>
            <a:pPr marL="971550" lvl="1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400" dirty="0" smtClean="0"/>
              <a:t> BM depression – </a:t>
            </a:r>
            <a:r>
              <a:rPr lang="en-US" sz="2400" dirty="0" err="1" smtClean="0"/>
              <a:t>hypoplastic</a:t>
            </a:r>
            <a:r>
              <a:rPr lang="en-US" sz="2400" dirty="0" smtClean="0"/>
              <a:t> anemia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7615-D627-4BDB-91EF-C8259C04299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Calculation of iron requirement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94588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000" dirty="0" smtClean="0"/>
              <a:t>Calculated amount of iron (mg)  given for </a:t>
            </a:r>
            <a:br>
              <a:rPr lang="en-US" sz="3000" dirty="0" smtClean="0"/>
            </a:br>
            <a:r>
              <a:rPr lang="en-US" sz="3000" dirty="0" smtClean="0"/>
              <a:t>correction of anemia &amp; replenishment of stores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 smtClean="0"/>
              <a:t>       4.4 x body wt (kg) x </a:t>
            </a:r>
            <a:r>
              <a:rPr lang="en-US" dirty="0" err="1" smtClean="0"/>
              <a:t>Hb</a:t>
            </a:r>
            <a:r>
              <a:rPr lang="en-US" dirty="0" smtClean="0"/>
              <a:t> deficit (g/</a:t>
            </a:r>
            <a:r>
              <a:rPr lang="en-US" dirty="0" err="1" smtClean="0"/>
              <a:t>dL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 smtClean="0"/>
              <a:t>    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 smtClean="0"/>
              <a:t>       0.66 x body wt (kg) x </a:t>
            </a:r>
            <a:r>
              <a:rPr lang="en-US" dirty="0" err="1" smtClean="0"/>
              <a:t>Hb</a:t>
            </a:r>
            <a:r>
              <a:rPr lang="en-US" dirty="0" smtClean="0"/>
              <a:t> % deficit </a:t>
            </a:r>
          </a:p>
          <a:p>
            <a:pPr lvl="6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sz="2400" dirty="0" smtClean="0"/>
              <a:t>( Normal 100%)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i="1" dirty="0" smtClean="0">
                <a:solidFill>
                  <a:srgbClr val="FFFF66"/>
                </a:solidFill>
              </a:rPr>
              <a:t>Test dose</a:t>
            </a:r>
            <a:r>
              <a:rPr lang="en-US" i="1" dirty="0" smtClean="0"/>
              <a:t> – rule out hypersensitivity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7615-D627-4BDB-91EF-C8259C04299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143000" y="2667000"/>
            <a:ext cx="6934200" cy="1066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43000" y="3962400"/>
            <a:ext cx="6934200" cy="1066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Oral iron Therapy</a:t>
            </a:r>
            <a:br>
              <a:rPr lang="en-US" dirty="0" smtClean="0"/>
            </a:br>
            <a:r>
              <a:rPr lang="en-US" sz="3200" dirty="0" smtClean="0">
                <a:solidFill>
                  <a:srgbClr val="FFFF66"/>
                </a:solidFill>
              </a:rPr>
              <a:t>Ferrous sulfate, -</a:t>
            </a:r>
            <a:r>
              <a:rPr lang="en-US" sz="3200" dirty="0" err="1" smtClean="0">
                <a:solidFill>
                  <a:srgbClr val="FFFF66"/>
                </a:solidFill>
              </a:rPr>
              <a:t>gluconate</a:t>
            </a:r>
            <a:r>
              <a:rPr lang="en-US" sz="3200" dirty="0" smtClean="0">
                <a:solidFill>
                  <a:srgbClr val="FFFF66"/>
                </a:solidFill>
              </a:rPr>
              <a:t>, -</a:t>
            </a:r>
            <a:r>
              <a:rPr lang="en-US" sz="3200" dirty="0" err="1" smtClean="0">
                <a:solidFill>
                  <a:srgbClr val="FFFF66"/>
                </a:solidFill>
              </a:rPr>
              <a:t>succinate</a:t>
            </a:r>
            <a:r>
              <a:rPr lang="en-US" sz="3200" dirty="0" smtClean="0">
                <a:solidFill>
                  <a:srgbClr val="FFFF66"/>
                </a:solidFill>
              </a:rPr>
              <a:t>, -</a:t>
            </a:r>
            <a:r>
              <a:rPr lang="en-US" sz="3200" dirty="0" err="1" smtClean="0">
                <a:solidFill>
                  <a:srgbClr val="FFFF66"/>
                </a:solidFill>
              </a:rPr>
              <a:t>fumarate</a:t>
            </a:r>
            <a:endParaRPr lang="en-US" dirty="0" smtClean="0">
              <a:solidFill>
                <a:srgbClr val="FFFF66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4"/>
            <a:ext cx="8485188" cy="4759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As effective as </a:t>
            </a:r>
            <a:r>
              <a:rPr lang="en-US" sz="2800" dirty="0" err="1" smtClean="0"/>
              <a:t>parenteral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if absorption from GIT is normal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Ferrous</a:t>
            </a:r>
            <a:r>
              <a:rPr lang="en-US" sz="2800" dirty="0" smtClean="0"/>
              <a:t> salts should be used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In Iron deficiency 50-100 mg elemental iron can be absorbed &amp; utilized everyday</a:t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SR preps – Irrational – more expensive….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dirty="0" smtClean="0">
                <a:solidFill>
                  <a:srgbClr val="FFFF00"/>
                </a:solidFill>
              </a:rPr>
              <a:t>Liquid preps – stain teeth</a:t>
            </a:r>
            <a:endParaRPr lang="en-US" i="1" dirty="0" smtClean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7615-D627-4BDB-91EF-C8259C04299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637588" cy="5943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Recommended dose: </a:t>
            </a:r>
            <a:r>
              <a:rPr lang="en-US" sz="2400" dirty="0" smtClean="0"/>
              <a:t>200 mg /day</a:t>
            </a:r>
            <a:br>
              <a:rPr lang="en-US" sz="2400" dirty="0" smtClean="0"/>
            </a:br>
            <a:r>
              <a:rPr lang="en-US" sz="2400" dirty="0" smtClean="0"/>
              <a:t>by giving in 3 divided doses with meals (30% elemental iron)</a:t>
            </a:r>
          </a:p>
          <a:p>
            <a:pPr marL="0" indent="0">
              <a:buNone/>
              <a:defRPr/>
            </a:pPr>
            <a:r>
              <a:rPr lang="en-US" sz="2400" dirty="0" smtClean="0"/>
              <a:t>*</a:t>
            </a:r>
            <a:r>
              <a:rPr lang="en-US" sz="2400" dirty="0"/>
              <a:t> Prophylactic dose is 30 mg iron daily</a:t>
            </a:r>
            <a:endParaRPr lang="en-US" sz="2400" dirty="0" smtClean="0"/>
          </a:p>
          <a:p>
            <a:pPr marL="0" indent="0" eaLnBrk="1" hangingPunct="1">
              <a:buNone/>
              <a:defRPr/>
            </a:pPr>
            <a:r>
              <a:rPr lang="en-US" sz="2400" dirty="0" smtClean="0"/>
              <a:t>In pregnancy, start iron therapy in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trimester</a:t>
            </a:r>
          </a:p>
          <a:p>
            <a:pPr marL="0" indent="0" eaLnBrk="1" hangingPunct="1">
              <a:buNone/>
              <a:defRPr/>
            </a:pPr>
            <a:endParaRPr lang="en-US" sz="2400" dirty="0" smtClean="0"/>
          </a:p>
          <a:p>
            <a:pPr marL="0" indent="0" eaLnBrk="1" hangingPunct="1">
              <a:buNone/>
              <a:defRPr/>
            </a:pPr>
            <a:r>
              <a:rPr lang="en-US" sz="2400" dirty="0" smtClean="0"/>
              <a:t>Therapy continued for 3-6 months</a:t>
            </a:r>
            <a:br>
              <a:rPr lang="en-US" sz="2400" dirty="0" smtClean="0"/>
            </a:br>
            <a:r>
              <a:rPr lang="en-US" sz="2400" dirty="0" smtClean="0"/>
              <a:t>to replenish the iron stores</a:t>
            </a:r>
          </a:p>
          <a:p>
            <a:pPr marL="0" indent="0" eaLnBrk="1" hangingPunct="1">
              <a:buNone/>
              <a:defRPr/>
            </a:pPr>
            <a:r>
              <a:rPr lang="en-US" sz="2400" dirty="0" smtClean="0"/>
              <a:t>Anemia recovers in 1-3 months 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Adequate response</a:t>
            </a:r>
            <a:r>
              <a:rPr lang="en-US" sz="2400" dirty="0" smtClean="0"/>
              <a:t>: </a:t>
            </a:r>
            <a:r>
              <a:rPr lang="en-US" sz="2400" dirty="0" smtClean="0">
                <a:latin typeface="Times New Roman"/>
                <a:cs typeface="Times New Roman"/>
              </a:rPr>
              <a:t>↑ in </a:t>
            </a:r>
            <a:r>
              <a:rPr lang="en-US" sz="2400" dirty="0" err="1" smtClean="0">
                <a:latin typeface="Times New Roman"/>
                <a:cs typeface="Times New Roman"/>
              </a:rPr>
              <a:t>Hb</a:t>
            </a:r>
            <a:r>
              <a:rPr lang="en-US" sz="2400" dirty="0" smtClean="0">
                <a:latin typeface="Times New Roman"/>
                <a:cs typeface="Times New Roman"/>
              </a:rPr>
              <a:t> by </a:t>
            </a:r>
            <a:r>
              <a:rPr lang="en-US" sz="2400" dirty="0" smtClean="0"/>
              <a:t>0.5-1g/dl per week</a:t>
            </a:r>
          </a:p>
          <a:p>
            <a:pPr marL="0" indent="0" eaLnBrk="1" hangingPunct="1">
              <a:buNone/>
              <a:defRPr/>
            </a:pP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7615-D627-4BDB-91EF-C8259C04299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Lecture Objectives &amp; Learning Outcomes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General Objective : To understand Haematinics 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Specific Learning Outcomes:</a:t>
            </a:r>
          </a:p>
          <a:p>
            <a:pPr>
              <a:buNone/>
            </a:pPr>
            <a:r>
              <a:rPr lang="en-US" sz="2000" dirty="0" smtClean="0"/>
              <a:t>At the end of the session, the learner should be able to know the following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Iron preparations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Iron uses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T/t of Fe poisoning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4985590"/>
            <a:ext cx="3916680" cy="10515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Adverse effects of oral therapy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sz="2600" dirty="0" smtClean="0"/>
              <a:t>NV, </a:t>
            </a:r>
            <a:r>
              <a:rPr lang="en-US" sz="2600" dirty="0" err="1" smtClean="0"/>
              <a:t>Epigastric</a:t>
            </a:r>
            <a:r>
              <a:rPr lang="en-US" sz="2600" dirty="0" smtClean="0"/>
              <a:t> pain , Heart burn</a:t>
            </a:r>
          </a:p>
          <a:p>
            <a:pPr eaLnBrk="1" hangingPunct="1">
              <a:defRPr/>
            </a:pPr>
            <a:endParaRPr lang="en-US" sz="2600" dirty="0" smtClean="0"/>
          </a:p>
          <a:p>
            <a:pPr eaLnBrk="1" hangingPunct="1">
              <a:defRPr/>
            </a:pPr>
            <a:r>
              <a:rPr lang="en-US" sz="2600" dirty="0" smtClean="0">
                <a:solidFill>
                  <a:srgbClr val="FFFF00"/>
                </a:solidFill>
              </a:rPr>
              <a:t>Metallic taste</a:t>
            </a:r>
          </a:p>
          <a:p>
            <a:pPr eaLnBrk="1" hangingPunct="1">
              <a:defRPr/>
            </a:pPr>
            <a:r>
              <a:rPr lang="en-US" sz="2600" dirty="0" smtClean="0">
                <a:solidFill>
                  <a:srgbClr val="FFFF00"/>
                </a:solidFill>
              </a:rPr>
              <a:t>Staining of teeth</a:t>
            </a:r>
          </a:p>
          <a:p>
            <a:pPr eaLnBrk="1" hangingPunct="1">
              <a:defRPr/>
            </a:pPr>
            <a:endParaRPr lang="en-US" sz="26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2600" dirty="0" smtClean="0"/>
              <a:t>Constipation(astringent action of Fe)</a:t>
            </a:r>
            <a:endParaRPr lang="en-US" sz="2600" dirty="0" smtClean="0"/>
          </a:p>
          <a:p>
            <a:pPr eaLnBrk="1" hangingPunct="1">
              <a:defRPr/>
            </a:pPr>
            <a:r>
              <a:rPr lang="en-US" sz="2600" dirty="0" smtClean="0"/>
              <a:t>Diarrhea – Local irritant action of Fe</a:t>
            </a:r>
          </a:p>
          <a:p>
            <a:pPr eaLnBrk="1" hangingPunct="1">
              <a:defRPr/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 smtClean="0">
                <a:solidFill>
                  <a:srgbClr val="FFFF00"/>
                </a:solidFill>
              </a:rPr>
              <a:t>Black colored stools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6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i="1" dirty="0" smtClean="0">
                <a:solidFill>
                  <a:srgbClr val="FFFF66"/>
                </a:solidFill>
              </a:rPr>
              <a:t>To avoid these</a:t>
            </a:r>
            <a:r>
              <a:rPr lang="en-US" sz="2600" i="1" dirty="0" smtClean="0"/>
              <a:t>….. Iron is given with food….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59466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Failures of oral iron therapy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Incorrect diagnosis of primary cause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Continued iron loss due to bleeding 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err="1" smtClean="0"/>
              <a:t>Malabsorption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Bone marrow suppression </a:t>
            </a:r>
            <a:br>
              <a:rPr lang="en-US" dirty="0" smtClean="0"/>
            </a:br>
            <a:r>
              <a:rPr lang="en-US" dirty="0" smtClean="0"/>
              <a:t>due to chronic diseases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7615-D627-4BDB-91EF-C8259C04299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Indications of parenteral therapy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81000"/>
            <a:ext cx="8561388" cy="617219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Failure to absorb oral Fe – </a:t>
            </a:r>
            <a:r>
              <a:rPr lang="en-US" sz="2400" dirty="0" err="1" smtClean="0"/>
              <a:t>Malabsorption</a:t>
            </a:r>
            <a:r>
              <a:rPr lang="en-US" sz="2400" dirty="0" smtClean="0"/>
              <a:t>, 			</a:t>
            </a:r>
            <a:r>
              <a:rPr lang="en-US" sz="2400" dirty="0"/>
              <a:t> </a:t>
            </a:r>
            <a:r>
              <a:rPr lang="en-US" sz="2400" dirty="0" smtClean="0"/>
              <a:t>           </a:t>
            </a:r>
            <a:r>
              <a:rPr lang="en-US" sz="2400" dirty="0" smtClean="0"/>
              <a:t>Inflammatory </a:t>
            </a:r>
            <a:r>
              <a:rPr lang="en-US" sz="2400" dirty="0" smtClean="0"/>
              <a:t>bowel </a:t>
            </a:r>
            <a:r>
              <a:rPr lang="en-US" sz="2400" dirty="0" smtClean="0"/>
              <a:t> ds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Severe deficiency with chronic bleeding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Non-compliance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ADRs </a:t>
            </a:r>
            <a:r>
              <a:rPr lang="en-US" sz="2400" dirty="0" smtClean="0"/>
              <a:t>to oral iron therapy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Patient is unable to tolerate oral iron </a:t>
            </a:r>
            <a:r>
              <a:rPr lang="en-US" sz="2400" dirty="0" smtClean="0"/>
              <a:t>therapy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*</a:t>
            </a:r>
            <a:r>
              <a:rPr lang="en-US" sz="2400" dirty="0"/>
              <a:t>The ionized salts of iron used orally cannot</a:t>
            </a:r>
          </a:p>
          <a:p>
            <a:pPr marL="0" indent="0">
              <a:buNone/>
            </a:pPr>
            <a:r>
              <a:rPr lang="en-US" sz="2400" dirty="0"/>
              <a:t>be injected because they have strong protein</a:t>
            </a:r>
          </a:p>
          <a:p>
            <a:pPr marL="0" indent="0">
              <a:buNone/>
            </a:pPr>
            <a:r>
              <a:rPr lang="en-US" sz="2400" dirty="0"/>
              <a:t>precipitating action and free iron in plasma is</a:t>
            </a:r>
          </a:p>
          <a:p>
            <a:pPr marL="0" indent="0">
              <a:buNone/>
            </a:pPr>
            <a:r>
              <a:rPr lang="en-US" sz="2400" dirty="0"/>
              <a:t>highly toxic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7615-D627-4BDB-91EF-C8259C04299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err="1" smtClean="0"/>
              <a:t>Parenteral</a:t>
            </a:r>
            <a:r>
              <a:rPr lang="en-US" u="sng" dirty="0" smtClean="0"/>
              <a:t> preparation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228600"/>
            <a:ext cx="8991600" cy="6477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FFFF66"/>
                </a:solidFill>
              </a:rPr>
              <a:t>	</a:t>
            </a:r>
            <a:r>
              <a:rPr lang="en-US" sz="2400" b="1" dirty="0" smtClean="0"/>
              <a:t>Iron </a:t>
            </a:r>
            <a:r>
              <a:rPr lang="en-US" sz="2400" b="1" u="sng" dirty="0" smtClean="0"/>
              <a:t>dextran</a:t>
            </a:r>
            <a:r>
              <a:rPr lang="en-US" sz="2400" b="1" u="sng" dirty="0"/>
              <a:t> </a:t>
            </a:r>
            <a:r>
              <a:rPr lang="en-US" sz="2400" b="1" u="sng" dirty="0" smtClean="0"/>
              <a:t>100mg </a:t>
            </a:r>
            <a:r>
              <a:rPr lang="en-US" sz="2400" b="1" u="sng" dirty="0" smtClean="0"/>
              <a:t>in 2 ml </a:t>
            </a:r>
            <a:r>
              <a:rPr lang="en-US" sz="2400" b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i.v</a:t>
            </a:r>
            <a:r>
              <a:rPr lang="en-US" sz="2400" dirty="0" smtClean="0"/>
              <a:t>/ </a:t>
            </a:r>
            <a:r>
              <a:rPr lang="en-US" sz="2400" dirty="0" err="1" smtClean="0"/>
              <a:t>i.m</a:t>
            </a:r>
            <a:r>
              <a:rPr lang="en-US" sz="2400" dirty="0" smtClean="0"/>
              <a:t>)</a:t>
            </a:r>
          </a:p>
          <a:p>
            <a:pPr marL="0" indent="0" eaLnBrk="1" hangingPunct="1">
              <a:buNone/>
              <a:defRPr/>
            </a:pPr>
            <a:endParaRPr lang="en-US" sz="2400" dirty="0" smtClean="0"/>
          </a:p>
          <a:p>
            <a:pPr marL="0" indent="0" eaLnBrk="1" hangingPunct="1">
              <a:buNone/>
              <a:defRPr/>
            </a:pPr>
            <a:r>
              <a:rPr lang="en-US" sz="2400" dirty="0" smtClean="0"/>
              <a:t>-HMW-50mg </a:t>
            </a:r>
            <a:r>
              <a:rPr lang="en-US" sz="2400" dirty="0" err="1" smtClean="0"/>
              <a:t>elememtal</a:t>
            </a:r>
            <a:r>
              <a:rPr lang="en-US" sz="2400" dirty="0" smtClean="0"/>
              <a:t> Fe/ml</a:t>
            </a:r>
          </a:p>
          <a:p>
            <a:pPr marL="0" indent="0" eaLnBrk="1" hangingPunct="1">
              <a:buNone/>
              <a:defRPr/>
            </a:pPr>
            <a:r>
              <a:rPr lang="en-US" sz="2400" dirty="0" smtClean="0"/>
              <a:t>-I.M.-Absorbed </a:t>
            </a:r>
            <a:r>
              <a:rPr lang="en-US" sz="2400" dirty="0" err="1" smtClean="0"/>
              <a:t>thr</a:t>
            </a:r>
            <a:r>
              <a:rPr lang="en-US" sz="2400" dirty="0" smtClean="0"/>
              <a:t>’ </a:t>
            </a:r>
            <a:r>
              <a:rPr lang="en-US" sz="2400" dirty="0" err="1" smtClean="0"/>
              <a:t>lymphatics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-Injected muscle- </a:t>
            </a:r>
            <a:r>
              <a:rPr lang="en-US" sz="2400" dirty="0"/>
              <a:t>10–30% of the dose remains locally </a:t>
            </a:r>
            <a:r>
              <a:rPr lang="en-US" sz="2400" dirty="0" smtClean="0"/>
              <a:t>bound (unavailable </a:t>
            </a:r>
            <a:r>
              <a:rPr lang="en-US" sz="2400" dirty="0"/>
              <a:t>for utilization for </a:t>
            </a:r>
            <a:r>
              <a:rPr lang="en-US" sz="2400" dirty="0" smtClean="0"/>
              <a:t>several </a:t>
            </a:r>
            <a:r>
              <a:rPr lang="en-US" sz="2400" dirty="0" err="1" smtClean="0"/>
              <a:t>wks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-25</a:t>
            </a:r>
            <a:r>
              <a:rPr lang="en-US" sz="2400" dirty="0"/>
              <a:t>% extra needs to be added </a:t>
            </a:r>
            <a:r>
              <a:rPr lang="en-US" sz="2400" dirty="0" smtClean="0"/>
              <a:t>to the </a:t>
            </a:r>
            <a:r>
              <a:rPr lang="en-US" sz="2400" dirty="0"/>
              <a:t>calculated </a:t>
            </a:r>
            <a:r>
              <a:rPr lang="en-US" sz="2400" dirty="0" smtClean="0"/>
              <a:t>dose</a:t>
            </a:r>
          </a:p>
          <a:p>
            <a:pPr marL="0" indent="0">
              <a:buNone/>
            </a:pPr>
            <a:r>
              <a:rPr lang="en-US" sz="2400" dirty="0" smtClean="0"/>
              <a:t>Antigenic -anaphylactic </a:t>
            </a:r>
            <a:r>
              <a:rPr lang="en-US" sz="2400" dirty="0"/>
              <a:t>reactions are more common than </a:t>
            </a:r>
            <a:r>
              <a:rPr lang="en-US" sz="2400" dirty="0" smtClean="0"/>
              <a:t>the </a:t>
            </a:r>
            <a:r>
              <a:rPr lang="en-US" sz="2400" dirty="0"/>
              <a:t>newer </a:t>
            </a:r>
            <a:r>
              <a:rPr lang="en-US" sz="2400" dirty="0" err="1" smtClean="0"/>
              <a:t>preprations</a:t>
            </a:r>
            <a:endParaRPr lang="en-US" sz="2400" dirty="0" smtClean="0"/>
          </a:p>
          <a:p>
            <a:pPr marL="0" indent="0" eaLnBrk="1" hangingPunct="1">
              <a:buNone/>
              <a:defRPr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i="1" dirty="0" smtClean="0"/>
              <a:t>I.M: </a:t>
            </a:r>
            <a:r>
              <a:rPr lang="en-US" sz="2400" dirty="0" err="1" smtClean="0"/>
              <a:t>Inj</a:t>
            </a:r>
            <a:r>
              <a:rPr lang="en-US" sz="2400" dirty="0" smtClean="0"/>
              <a:t>  </a:t>
            </a:r>
            <a:r>
              <a:rPr lang="en-US" sz="2400" dirty="0"/>
              <a:t>deeply in </a:t>
            </a:r>
            <a:r>
              <a:rPr lang="en-US" sz="2400" dirty="0" smtClean="0"/>
              <a:t>gluteal </a:t>
            </a:r>
            <a:r>
              <a:rPr lang="en-US" sz="2400" dirty="0"/>
              <a:t>region using Z track technique (to </a:t>
            </a:r>
            <a:r>
              <a:rPr lang="en-US" sz="2400" dirty="0" smtClean="0"/>
              <a:t>avoid staining </a:t>
            </a:r>
            <a:r>
              <a:rPr lang="en-US" sz="2400" dirty="0"/>
              <a:t>of the skin</a:t>
            </a:r>
            <a:r>
              <a:rPr lang="en-US" sz="2400" dirty="0" smtClean="0"/>
              <a:t>) 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Can </a:t>
            </a:r>
            <a:r>
              <a:rPr lang="en-US" sz="2400" dirty="0"/>
              <a:t>be </a:t>
            </a:r>
            <a:r>
              <a:rPr lang="en-US" sz="2400" dirty="0" smtClean="0"/>
              <a:t>injected 2 </a:t>
            </a:r>
            <a:r>
              <a:rPr lang="en-US" sz="2400" dirty="0"/>
              <a:t>ml daily, or on alternate days, or 5 ml </a:t>
            </a:r>
            <a:r>
              <a:rPr lang="en-US" sz="2400" dirty="0" smtClean="0"/>
              <a:t>each side </a:t>
            </a:r>
            <a:r>
              <a:rPr lang="en-US" sz="2400" dirty="0"/>
              <a:t>on the same day (local pain lasting weeks</a:t>
            </a:r>
          </a:p>
          <a:p>
            <a:pPr marL="0" indent="0">
              <a:buNone/>
            </a:pPr>
            <a:r>
              <a:rPr lang="en-US" sz="2400" dirty="0"/>
              <a:t>may occur with the higher dose</a:t>
            </a:r>
            <a:endParaRPr lang="en-US" sz="2400" dirty="0" smtClean="0"/>
          </a:p>
          <a:p>
            <a:pPr marL="0" indent="0" eaLnBrk="1" hangingPunct="1">
              <a:buNone/>
              <a:defRPr/>
            </a:pPr>
            <a:endParaRPr lang="en-US" sz="2400" dirty="0" smtClean="0"/>
          </a:p>
          <a:p>
            <a:pPr marL="0" indent="0" eaLnBrk="1" hangingPunct="1">
              <a:buNone/>
              <a:defRPr/>
            </a:pPr>
            <a:endParaRPr lang="en-US" sz="2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961120" y="228600"/>
            <a:ext cx="45719" cy="5867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7615-D627-4BDB-91EF-C8259C04299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228600"/>
            <a:ext cx="8686800" cy="6477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i="1" dirty="0" smtClean="0"/>
              <a:t>I.V: </a:t>
            </a:r>
            <a:r>
              <a:rPr lang="en-US" sz="2400" dirty="0"/>
              <a:t>After a test dose of 0.5 ml </a:t>
            </a:r>
            <a:r>
              <a:rPr lang="en-US" sz="2400" dirty="0" err="1" smtClean="0"/>
              <a:t>inj</a:t>
            </a:r>
            <a:r>
              <a:rPr lang="en-US" sz="2400" dirty="0" smtClean="0"/>
              <a:t> </a:t>
            </a:r>
            <a:r>
              <a:rPr lang="en-US" sz="2400" dirty="0" err="1"/>
              <a:t>i.v.</a:t>
            </a:r>
            <a:r>
              <a:rPr lang="en-US" sz="2400" dirty="0"/>
              <a:t> over 5–10 min, 2 ml </a:t>
            </a:r>
            <a:r>
              <a:rPr lang="en-US" sz="2400" dirty="0" smtClean="0"/>
              <a:t>can be </a:t>
            </a:r>
            <a:r>
              <a:rPr lang="en-US" sz="2400" dirty="0"/>
              <a:t>injected per day taking 10 min for the </a:t>
            </a:r>
            <a:r>
              <a:rPr lang="en-US" sz="2400" dirty="0" smtClean="0"/>
              <a:t>injection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Alternatively, the total calculated dose is diluted</a:t>
            </a:r>
          </a:p>
          <a:p>
            <a:pPr marL="0" indent="0">
              <a:buNone/>
            </a:pPr>
            <a:r>
              <a:rPr lang="en-US" sz="2400" dirty="0"/>
              <a:t>in 500 ml of glucose/saline solution and infused</a:t>
            </a:r>
          </a:p>
          <a:p>
            <a:pPr marL="0" indent="0">
              <a:buNone/>
            </a:pPr>
            <a:r>
              <a:rPr lang="en-US" sz="2400" dirty="0" err="1"/>
              <a:t>i.v.</a:t>
            </a:r>
            <a:r>
              <a:rPr lang="en-US" sz="2400" dirty="0"/>
              <a:t> over 6–8 hours under constant observation.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Injection </a:t>
            </a:r>
            <a:r>
              <a:rPr lang="en-US" sz="2400" dirty="0"/>
              <a:t>should be terminated if the patient</a:t>
            </a:r>
          </a:p>
          <a:p>
            <a:pPr marL="0" indent="0">
              <a:buNone/>
            </a:pPr>
            <a:r>
              <a:rPr lang="en-US" sz="2400" dirty="0"/>
              <a:t>complains of giddiness, </a:t>
            </a:r>
            <a:r>
              <a:rPr lang="en-US" sz="2400" dirty="0" err="1"/>
              <a:t>paresthesias</a:t>
            </a:r>
            <a:r>
              <a:rPr lang="en-US" sz="2400" dirty="0"/>
              <a:t> or tightness</a:t>
            </a:r>
          </a:p>
          <a:p>
            <a:pPr marL="0" indent="0">
              <a:buNone/>
            </a:pPr>
            <a:r>
              <a:rPr lang="en-US" sz="2400" dirty="0"/>
              <a:t>in the </a:t>
            </a:r>
            <a:r>
              <a:rPr lang="en-US" sz="2400" dirty="0" smtClean="0"/>
              <a:t>chest</a:t>
            </a:r>
          </a:p>
          <a:p>
            <a:pPr marL="0" indent="0">
              <a:buNone/>
            </a:pPr>
            <a:r>
              <a:rPr lang="en-US" sz="2400" b="1" i="1" dirty="0"/>
              <a:t>Adverse effects</a:t>
            </a:r>
          </a:p>
          <a:p>
            <a:pPr marL="0" indent="0">
              <a:buNone/>
            </a:pPr>
            <a:r>
              <a:rPr lang="en-US" sz="2400" b="1" i="1" dirty="0"/>
              <a:t>Local</a:t>
            </a:r>
            <a:r>
              <a:rPr lang="en-US" sz="2400" i="1" dirty="0"/>
              <a:t> </a:t>
            </a:r>
            <a:r>
              <a:rPr lang="en-US" sz="2400" dirty="0"/>
              <a:t>Pain </a:t>
            </a:r>
            <a:r>
              <a:rPr lang="en-US" sz="2400" dirty="0" smtClean="0"/>
              <a:t> </a:t>
            </a:r>
            <a:r>
              <a:rPr lang="en-US" sz="2400" dirty="0" err="1"/>
              <a:t>i.m</a:t>
            </a:r>
            <a:r>
              <a:rPr lang="en-US" sz="2400" dirty="0"/>
              <a:t>. injection, </a:t>
            </a:r>
            <a:r>
              <a:rPr lang="en-US" sz="2400" dirty="0" smtClean="0"/>
              <a:t>pigmentation of </a:t>
            </a:r>
            <a:r>
              <a:rPr lang="en-US" sz="2400" dirty="0"/>
              <a:t>skin, sterile abscess—especially in old </a:t>
            </a:r>
            <a:r>
              <a:rPr lang="en-US" sz="2400" dirty="0" smtClean="0"/>
              <a:t>and debilitated </a:t>
            </a:r>
            <a:r>
              <a:rPr lang="en-US" sz="2400" dirty="0"/>
              <a:t>patient.</a:t>
            </a:r>
          </a:p>
          <a:p>
            <a:pPr marL="0" indent="0">
              <a:buNone/>
            </a:pPr>
            <a:r>
              <a:rPr lang="en-US" sz="2400" b="1" i="1" dirty="0"/>
              <a:t>Systemic</a:t>
            </a:r>
            <a:r>
              <a:rPr lang="en-US" sz="2400" i="1" dirty="0"/>
              <a:t> </a:t>
            </a:r>
            <a:r>
              <a:rPr lang="en-US" sz="2400" dirty="0"/>
              <a:t>Fever, headache, joint pains, flushing,</a:t>
            </a:r>
          </a:p>
          <a:p>
            <a:pPr marL="0" indent="0">
              <a:buNone/>
            </a:pPr>
            <a:r>
              <a:rPr lang="en-US" sz="2400" dirty="0"/>
              <a:t>palpitation, chest pain, </a:t>
            </a:r>
            <a:r>
              <a:rPr lang="en-US" sz="2400" dirty="0" err="1"/>
              <a:t>dyspnoea</a:t>
            </a:r>
            <a:r>
              <a:rPr lang="en-US" sz="2400" dirty="0"/>
              <a:t>, lymph node</a:t>
            </a:r>
          </a:p>
          <a:p>
            <a:pPr marL="0" indent="0">
              <a:buNone/>
            </a:pPr>
            <a:r>
              <a:rPr lang="en-US" sz="2400" dirty="0" smtClean="0"/>
              <a:t>enlargement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An </a:t>
            </a:r>
            <a:r>
              <a:rPr lang="en-US" sz="2400" dirty="0" err="1"/>
              <a:t>anaphylactoid</a:t>
            </a:r>
            <a:r>
              <a:rPr lang="en-US" sz="2400" dirty="0"/>
              <a:t> reaction resulting in vascular</a:t>
            </a:r>
          </a:p>
          <a:p>
            <a:pPr marL="0" indent="0">
              <a:buNone/>
            </a:pPr>
            <a:r>
              <a:rPr lang="en-US" sz="2400" dirty="0"/>
              <a:t>collapse and death occurs rarely.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B1561-E6D9-46E2-BB86-3C2FC9F312A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idx="1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B1561-E6D9-46E2-BB86-3C2FC9F312A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8915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 smtClean="0"/>
              <a:t>Ferrous-sucrose</a:t>
            </a:r>
            <a:r>
              <a:rPr lang="en-US" i="1" dirty="0" smtClean="0"/>
              <a:t> :- Newer </a:t>
            </a:r>
            <a:r>
              <a:rPr lang="en-US" i="1" dirty="0" smtClean="0"/>
              <a:t>, HMW</a:t>
            </a:r>
            <a:r>
              <a:rPr lang="en-US" dirty="0" smtClean="0"/>
              <a:t> </a:t>
            </a:r>
            <a:r>
              <a:rPr lang="en-US" dirty="0" smtClean="0"/>
              <a:t>complex of iron hydroxide with sucrose</a:t>
            </a:r>
          </a:p>
          <a:p>
            <a:r>
              <a:rPr lang="en-US" dirty="0" smtClean="0"/>
              <a:t>- Safer </a:t>
            </a:r>
            <a:r>
              <a:rPr lang="en-US" dirty="0" smtClean="0"/>
              <a:t> </a:t>
            </a:r>
            <a:r>
              <a:rPr lang="en-US" dirty="0" smtClean="0"/>
              <a:t>and a dose of 100 mg (max 200 mg) can be injected </a:t>
            </a:r>
            <a:r>
              <a:rPr lang="en-US" dirty="0" err="1" smtClean="0"/>
              <a:t>i.v.</a:t>
            </a:r>
            <a:r>
              <a:rPr lang="en-US" dirty="0" smtClean="0"/>
              <a:t> taking 5 min, once daily to once weekly till the total calculated dose (including that to replenish stores) is administered. However, total dose </a:t>
            </a:r>
            <a:r>
              <a:rPr lang="en-US" dirty="0" err="1" smtClean="0"/>
              <a:t>i.v</a:t>
            </a:r>
            <a:r>
              <a:rPr lang="en-US" dirty="0" smtClean="0"/>
              <a:t>. infusion is not possible. The solution is highly alkaline ruling out </a:t>
            </a:r>
            <a:r>
              <a:rPr lang="en-US" dirty="0" err="1" smtClean="0"/>
              <a:t>i.m</a:t>
            </a:r>
            <a:r>
              <a:rPr lang="en-US" dirty="0" smtClean="0"/>
              <a:t>./</a:t>
            </a:r>
            <a:r>
              <a:rPr lang="en-US" dirty="0" err="1" smtClean="0"/>
              <a:t>s.c</a:t>
            </a:r>
            <a:r>
              <a:rPr lang="en-US" dirty="0" smtClean="0"/>
              <a:t>. injection.</a:t>
            </a:r>
          </a:p>
          <a:p>
            <a:endParaRPr lang="en-US" dirty="0" smtClean="0"/>
          </a:p>
          <a:p>
            <a:r>
              <a:rPr lang="en-US" dirty="0" smtClean="0"/>
              <a:t>The incidence of hypersensitivity reaction is very low. Though, some consider a test dose to be unnecessary, the British guidelines recommend it before the first dose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Indicated :-</a:t>
            </a:r>
            <a:r>
              <a:rPr lang="en-US" dirty="0" err="1"/>
              <a:t>A</a:t>
            </a:r>
            <a:r>
              <a:rPr lang="en-US" dirty="0" err="1" smtClean="0"/>
              <a:t>naemia</a:t>
            </a:r>
            <a:r>
              <a:rPr lang="en-US" dirty="0" smtClean="0"/>
              <a:t> </a:t>
            </a:r>
            <a:r>
              <a:rPr lang="en-US" dirty="0" smtClean="0"/>
              <a:t>in kidney disease </a:t>
            </a:r>
            <a:r>
              <a:rPr lang="en-US" dirty="0"/>
              <a:t>(</a:t>
            </a:r>
            <a:r>
              <a:rPr lang="en-US" dirty="0" smtClean="0"/>
              <a:t> reports of </a:t>
            </a:r>
            <a:r>
              <a:rPr lang="en-US" dirty="0" smtClean="0"/>
              <a:t>kidney damage are on record. Oral iron should not be given concurrently and till 5 days after the last injection.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582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946275"/>
            <a:ext cx="8561388" cy="41148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E68EF-3D1E-4B3C-8114-E0305DB7913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9906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Ferric </a:t>
            </a:r>
            <a:r>
              <a:rPr lang="en-US" b="1" i="1" dirty="0" err="1" smtClean="0"/>
              <a:t>carboxymaltose</a:t>
            </a:r>
            <a:r>
              <a:rPr lang="en-US" b="1" i="1" dirty="0" smtClean="0"/>
              <a:t> </a:t>
            </a:r>
            <a:r>
              <a:rPr lang="en-US" i="1" dirty="0" smtClean="0"/>
              <a:t>It is the latest f</a:t>
            </a:r>
            <a:r>
              <a:rPr lang="en-US" dirty="0" smtClean="0"/>
              <a:t>ormulation of iron in which a ferric hydroxide core is stabilized by a carbohydrate </a:t>
            </a:r>
            <a:r>
              <a:rPr lang="en-US" dirty="0" smtClean="0"/>
              <a:t>shell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is administered either as daily 100 mg </a:t>
            </a:r>
            <a:r>
              <a:rPr lang="en-US" dirty="0" err="1" smtClean="0"/>
              <a:t>i.v</a:t>
            </a:r>
            <a:r>
              <a:rPr lang="en-US" dirty="0" smtClean="0"/>
              <a:t>. injection, or upto 1000 mg is diluted with 100 ml saline (not glucose solution) and infused </a:t>
            </a:r>
            <a:r>
              <a:rPr lang="en-US" dirty="0" err="1" smtClean="0"/>
              <a:t>i.v</a:t>
            </a:r>
            <a:r>
              <a:rPr lang="en-US" dirty="0" smtClean="0"/>
              <a:t>. taking 15 min or more. Infusion may be repeated after a </a:t>
            </a:r>
            <a:r>
              <a:rPr lang="en-US" dirty="0" smtClean="0"/>
              <a:t>week</a:t>
            </a:r>
            <a:endParaRPr lang="en-US" dirty="0"/>
          </a:p>
          <a:p>
            <a:r>
              <a:rPr lang="en-US" dirty="0" smtClean="0"/>
              <a:t>*Not </a:t>
            </a:r>
            <a:r>
              <a:rPr lang="en-US" dirty="0"/>
              <a:t>be injected </a:t>
            </a:r>
            <a:r>
              <a:rPr lang="en-US" dirty="0" err="1"/>
              <a:t>i.m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-Due </a:t>
            </a:r>
            <a:r>
              <a:rPr lang="en-US" dirty="0"/>
              <a:t>to lack of safety data, it is </a:t>
            </a:r>
            <a:r>
              <a:rPr lang="en-US" dirty="0" smtClean="0"/>
              <a:t>not recommended </a:t>
            </a:r>
            <a:r>
              <a:rPr lang="en-US" dirty="0"/>
              <a:t>for children &lt;14 years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4565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1.Iron </a:t>
            </a:r>
            <a:r>
              <a:rPr lang="en-US" sz="2400" i="1" dirty="0"/>
              <a:t>deficiency </a:t>
            </a:r>
            <a:r>
              <a:rPr lang="en-US" sz="2400" i="1" dirty="0" err="1" smtClean="0"/>
              <a:t>anaemia</a:t>
            </a:r>
            <a:r>
              <a:rPr lang="en-US" sz="2400" i="1" dirty="0" smtClean="0"/>
              <a:t>:-</a:t>
            </a:r>
            <a:r>
              <a:rPr lang="en-US" sz="2400" dirty="0"/>
              <a:t>Iron should be normally </a:t>
            </a:r>
            <a:r>
              <a:rPr lang="en-US" sz="2400" dirty="0" smtClean="0"/>
              <a:t>administered orally</a:t>
            </a:r>
            <a:r>
              <a:rPr lang="en-US" sz="2400" dirty="0"/>
              <a:t>; parenteral therapy is to be </a:t>
            </a:r>
            <a:r>
              <a:rPr lang="en-US" sz="2400" dirty="0" smtClean="0"/>
              <a:t>reserved for </a:t>
            </a:r>
            <a:r>
              <a:rPr lang="en-US" sz="2400" dirty="0"/>
              <a:t>special </a:t>
            </a:r>
            <a:r>
              <a:rPr lang="en-US" sz="2400" dirty="0" smtClean="0"/>
              <a:t>circumstances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2. </a:t>
            </a:r>
            <a:r>
              <a:rPr lang="en-US" sz="2400" i="1" dirty="0" err="1" smtClean="0"/>
              <a:t>Megaloblastic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anaemia</a:t>
            </a:r>
            <a:r>
              <a:rPr lang="en-US" sz="2400" i="1" dirty="0" smtClean="0"/>
              <a:t> </a:t>
            </a:r>
            <a:r>
              <a:rPr lang="en-US" sz="2400" dirty="0" smtClean="0"/>
              <a:t>When brisk</a:t>
            </a:r>
          </a:p>
          <a:p>
            <a:pPr marL="0" indent="0">
              <a:buNone/>
            </a:pPr>
            <a:r>
              <a:rPr lang="en-US" sz="2400" dirty="0" err="1" smtClean="0"/>
              <a:t>haemopoiesis</a:t>
            </a:r>
            <a:r>
              <a:rPr lang="en-US" sz="2400" dirty="0" smtClean="0"/>
              <a:t> is induced by </a:t>
            </a:r>
            <a:r>
              <a:rPr lang="en-US" sz="2400" dirty="0" err="1" smtClean="0"/>
              <a:t>vit</a:t>
            </a:r>
            <a:r>
              <a:rPr lang="en-US" sz="2400" dirty="0" smtClean="0"/>
              <a:t> B12 or folate</a:t>
            </a:r>
          </a:p>
          <a:p>
            <a:pPr marL="0" indent="0">
              <a:buNone/>
            </a:pPr>
            <a:r>
              <a:rPr lang="en-US" sz="2400" dirty="0" smtClean="0"/>
              <a:t>therapy, iron deficiency may be unmasked. The</a:t>
            </a:r>
          </a:p>
          <a:p>
            <a:pPr marL="0" indent="0">
              <a:buNone/>
            </a:pPr>
            <a:r>
              <a:rPr lang="en-US" sz="2400" dirty="0" smtClean="0"/>
              <a:t>iron status of these patients should be evaluated</a:t>
            </a:r>
          </a:p>
          <a:p>
            <a:pPr marL="0" indent="0">
              <a:buNone/>
            </a:pPr>
            <a:r>
              <a:rPr lang="en-US" sz="2400" dirty="0" smtClean="0"/>
              <a:t>and iron given accordingly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E68EF-3D1E-4B3C-8114-E0305DB7913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12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76200"/>
            <a:ext cx="7772400" cy="1143000"/>
          </a:xfrm>
        </p:spPr>
        <p:txBody>
          <a:bodyPr/>
          <a:lstStyle/>
          <a:p>
            <a:r>
              <a:rPr lang="en-US" dirty="0" smtClean="0"/>
              <a:t>Iron poisoning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763000" cy="510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u="sng" dirty="0" smtClean="0"/>
              <a:t>Acute:</a:t>
            </a:r>
            <a:r>
              <a:rPr lang="en-US" dirty="0" smtClean="0"/>
              <a:t> In children   </a:t>
            </a:r>
            <a:r>
              <a:rPr lang="en-US" sz="2000" dirty="0" smtClean="0"/>
              <a:t>accidental intake of many iron tablets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Antidote: </a:t>
            </a:r>
            <a:r>
              <a:rPr lang="en-US" dirty="0" err="1" smtClean="0">
                <a:solidFill>
                  <a:srgbClr val="FFFF00"/>
                </a:solidFill>
              </a:rPr>
              <a:t>Desferrioxamine</a:t>
            </a:r>
            <a:r>
              <a:rPr lang="en-US" dirty="0" smtClean="0"/>
              <a:t> (</a:t>
            </a:r>
            <a:r>
              <a:rPr lang="en-US" i="1" dirty="0" err="1" smtClean="0"/>
              <a:t>i</a:t>
            </a:r>
            <a:r>
              <a:rPr lang="en-US" i="1" dirty="0" smtClean="0"/>
              <a:t>/m </a:t>
            </a:r>
            <a:r>
              <a:rPr lang="en-US" i="1" dirty="0" err="1" smtClean="0"/>
              <a:t>inj</a:t>
            </a:r>
            <a:r>
              <a:rPr lang="en-US" i="1" dirty="0" smtClean="0"/>
              <a:t>)</a:t>
            </a:r>
          </a:p>
          <a:p>
            <a:endParaRPr lang="en-US" i="1" dirty="0" smtClean="0"/>
          </a:p>
          <a:p>
            <a:r>
              <a:rPr lang="en-US" i="1" dirty="0" err="1" smtClean="0">
                <a:solidFill>
                  <a:srgbClr val="CC3300"/>
                </a:solidFill>
              </a:rPr>
              <a:t>Dimercaprol</a:t>
            </a:r>
            <a:r>
              <a:rPr lang="en-US" i="1" dirty="0" smtClean="0">
                <a:solidFill>
                  <a:srgbClr val="CC3300"/>
                </a:solidFill>
              </a:rPr>
              <a:t>(BAL) in C/I </a:t>
            </a:r>
            <a:br>
              <a:rPr lang="en-US" i="1" dirty="0" smtClean="0">
                <a:solidFill>
                  <a:srgbClr val="CC3300"/>
                </a:solidFill>
              </a:rPr>
            </a:br>
            <a:r>
              <a:rPr lang="en-US" sz="2400" i="1" dirty="0" smtClean="0"/>
              <a:t>as it’s complex with iron is itself toxic</a:t>
            </a:r>
            <a:endParaRPr lang="en-US" i="1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u="sng" dirty="0" smtClean="0"/>
              <a:t>Chronic</a:t>
            </a:r>
            <a:r>
              <a:rPr lang="en-US" dirty="0" smtClean="0"/>
              <a:t> iron overload:  in </a:t>
            </a:r>
            <a:r>
              <a:rPr lang="en-US" dirty="0" err="1" smtClean="0"/>
              <a:t>thalassemia</a:t>
            </a:r>
            <a:r>
              <a:rPr lang="en-US" dirty="0" smtClean="0"/>
              <a:t> pt</a:t>
            </a:r>
          </a:p>
          <a:p>
            <a:r>
              <a:rPr lang="en-US" dirty="0" smtClean="0"/>
              <a:t>Chelating agent </a:t>
            </a:r>
            <a:r>
              <a:rPr lang="en-US" dirty="0" smtClean="0">
                <a:solidFill>
                  <a:srgbClr val="FFFF00"/>
                </a:solidFill>
              </a:rPr>
              <a:t>DEFERIPONE</a:t>
            </a:r>
            <a:r>
              <a:rPr lang="en-US" dirty="0" smtClean="0"/>
              <a:t> </a:t>
            </a:r>
            <a:r>
              <a:rPr lang="en-US" i="1" dirty="0" smtClean="0"/>
              <a:t>(Oral 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7615-D627-4BDB-91EF-C8259C04299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1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7772400" cy="1143000"/>
          </a:xfrm>
        </p:spPr>
        <p:txBody>
          <a:bodyPr/>
          <a:lstStyle/>
          <a:p>
            <a:r>
              <a:rPr lang="en-US" dirty="0" smtClean="0"/>
              <a:t>Treatment of iron poisoning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52560" cy="5852160"/>
          </a:xfrm>
        </p:spPr>
        <p:txBody>
          <a:bodyPr/>
          <a:lstStyle/>
          <a:p>
            <a:r>
              <a:rPr lang="en-US" sz="2400" dirty="0" smtClean="0"/>
              <a:t>ABCD of resuscitation</a:t>
            </a:r>
          </a:p>
          <a:p>
            <a:r>
              <a:rPr lang="en-US" sz="2400" dirty="0" smtClean="0"/>
              <a:t>Gastric </a:t>
            </a:r>
            <a:r>
              <a:rPr lang="en-US" sz="2400" dirty="0" err="1" smtClean="0"/>
              <a:t>lavage</a:t>
            </a:r>
            <a:r>
              <a:rPr lang="en-US" sz="2400" dirty="0" smtClean="0"/>
              <a:t> with 1% sod bicarbonate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Admn</a:t>
            </a:r>
            <a:r>
              <a:rPr lang="en-US" sz="2400" dirty="0" smtClean="0"/>
              <a:t> of milk or egg yolk</a:t>
            </a:r>
          </a:p>
          <a:p>
            <a:endParaRPr lang="en-US" sz="2400" dirty="0" smtClean="0"/>
          </a:p>
          <a:p>
            <a:r>
              <a:rPr lang="en-US" sz="2400" dirty="0" smtClean="0"/>
              <a:t>Specific iron chelating agents: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000" dirty="0" err="1" smtClean="0">
                <a:solidFill>
                  <a:srgbClr val="FFFF00"/>
                </a:solidFill>
              </a:rPr>
              <a:t>Desferrioxamine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mesylate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(5-10g in 100ml isotonic saline)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000" dirty="0" smtClean="0"/>
              <a:t>Calcium </a:t>
            </a:r>
            <a:r>
              <a:rPr lang="en-US" sz="2000" dirty="0" err="1" smtClean="0"/>
              <a:t>diethylene</a:t>
            </a:r>
            <a:r>
              <a:rPr lang="en-US" sz="2000" dirty="0" smtClean="0"/>
              <a:t> </a:t>
            </a:r>
            <a:r>
              <a:rPr lang="en-US" sz="2000" dirty="0" err="1" smtClean="0"/>
              <a:t>triamine</a:t>
            </a:r>
            <a:r>
              <a:rPr lang="en-US" sz="2000" dirty="0" smtClean="0"/>
              <a:t> </a:t>
            </a:r>
            <a:r>
              <a:rPr lang="en-US" sz="2000" dirty="0" err="1" smtClean="0"/>
              <a:t>pentacetate</a:t>
            </a:r>
            <a:r>
              <a:rPr lang="en-US" sz="2000" dirty="0" smtClean="0"/>
              <a:t> (DTPA)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000" dirty="0" smtClean="0"/>
              <a:t>Calcium disodium acetate</a:t>
            </a:r>
          </a:p>
          <a:p>
            <a:pPr marL="971550" lvl="1" indent="-514350">
              <a:buFont typeface="+mj-lt"/>
              <a:buAutoNum type="arabicParenR"/>
            </a:pPr>
            <a:endParaRPr lang="en-US" sz="2000" dirty="0" smtClean="0"/>
          </a:p>
          <a:p>
            <a:r>
              <a:rPr lang="en-US" sz="2400" dirty="0" smtClean="0"/>
              <a:t>Electrolytes / other fluids – </a:t>
            </a:r>
            <a:r>
              <a:rPr lang="en-US" sz="2400" dirty="0" err="1" smtClean="0"/>
              <a:t>correc</a:t>
            </a:r>
            <a:r>
              <a:rPr lang="en-US" sz="2400" dirty="0" smtClean="0"/>
              <a:t> of metabolic acidosis, hypotension</a:t>
            </a:r>
          </a:p>
          <a:p>
            <a:endParaRPr lang="en-US" sz="2400" dirty="0" smtClean="0"/>
          </a:p>
          <a:p>
            <a:r>
              <a:rPr lang="en-US" sz="2400" dirty="0" smtClean="0"/>
              <a:t>Other supportive measures </a:t>
            </a:r>
            <a:r>
              <a:rPr lang="en-US" sz="2400" dirty="0" err="1" smtClean="0"/>
              <a:t>eg</a:t>
            </a:r>
            <a:r>
              <a:rPr lang="en-US" sz="2400" dirty="0" smtClean="0"/>
              <a:t> anticonvulsants for convulsions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7615-D627-4BDB-91EF-C8259C04299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7615-D627-4BDB-91EF-C8259C04299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-</a:t>
            </a:r>
            <a:r>
              <a:rPr lang="en-US" sz="2400" dirty="0" smtClean="0">
                <a:solidFill>
                  <a:srgbClr val="FFFF00"/>
                </a:solidFill>
              </a:rPr>
              <a:t>Consists of:</a:t>
            </a:r>
          </a:p>
          <a:p>
            <a:pPr marL="609600" indent="-609600" eaLnBrk="1" hangingPunct="1">
              <a:buFont typeface="+mj-lt"/>
              <a:buAutoNum type="arabicParenR"/>
              <a:defRPr/>
            </a:pPr>
            <a:r>
              <a:rPr lang="en-US" sz="2400" dirty="0" err="1" smtClean="0"/>
              <a:t>Pteridine</a:t>
            </a:r>
            <a:endParaRPr lang="en-US" sz="2400" dirty="0" smtClean="0"/>
          </a:p>
          <a:p>
            <a:pPr marL="609600" indent="-609600" eaLnBrk="1" hangingPunct="1">
              <a:buFont typeface="+mj-lt"/>
              <a:buAutoNum type="arabicParenR"/>
              <a:defRPr/>
            </a:pPr>
            <a:r>
              <a:rPr lang="en-US" sz="2400" dirty="0" smtClean="0"/>
              <a:t>PABA</a:t>
            </a:r>
          </a:p>
          <a:p>
            <a:pPr marL="609600" indent="-609600" eaLnBrk="1" hangingPunct="1">
              <a:buFont typeface="+mj-lt"/>
              <a:buAutoNum type="arabicParenR"/>
              <a:defRPr/>
            </a:pPr>
            <a:r>
              <a:rPr lang="en-US" sz="2400" dirty="0" err="1" smtClean="0"/>
              <a:t>Glutamic</a:t>
            </a:r>
            <a:r>
              <a:rPr lang="en-US" sz="2400" dirty="0" smtClean="0"/>
              <a:t> acid/ </a:t>
            </a:r>
            <a:r>
              <a:rPr lang="en-US" sz="2400" dirty="0" err="1" smtClean="0"/>
              <a:t>polyglutamates</a:t>
            </a:r>
            <a:endParaRPr lang="en-US" sz="2400" dirty="0" smtClean="0"/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533400" y="0"/>
            <a:ext cx="8534400" cy="1143000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u="sng" kern="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ea typeface="+mj-ea"/>
                <a:cs typeface="+mj-cs"/>
              </a:rPr>
              <a:t>Folic acid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Hematinics</a:t>
            </a:r>
            <a:r>
              <a:rPr lang="en-US" dirty="0" smtClean="0"/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46275"/>
            <a:ext cx="8637588" cy="4114800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en-US" dirty="0" smtClean="0"/>
              <a:t>  Agents that help in formation of  blood</a:t>
            </a:r>
            <a:br>
              <a:rPr lang="en-US" dirty="0" smtClean="0"/>
            </a:br>
            <a:r>
              <a:rPr lang="en-US" dirty="0" smtClean="0"/>
              <a:t>&amp; treatment of </a:t>
            </a:r>
            <a:r>
              <a:rPr lang="en-US" dirty="0" err="1" smtClean="0"/>
              <a:t>anaemia</a:t>
            </a:r>
            <a:endParaRPr lang="en-US" dirty="0" smtClean="0"/>
          </a:p>
          <a:p>
            <a:pPr eaLnBrk="1" hangingPunct="1">
              <a:buNone/>
              <a:defRPr/>
            </a:pPr>
            <a:endParaRPr lang="en-US" dirty="0" smtClean="0"/>
          </a:p>
          <a:p>
            <a:pPr algn="l" eaLnBrk="1" hangingPunct="1">
              <a:buNone/>
              <a:defRPr/>
            </a:pPr>
            <a:r>
              <a:rPr lang="en-US" dirty="0" smtClean="0"/>
              <a:t>It includes:</a:t>
            </a:r>
          </a:p>
          <a:p>
            <a:pPr marL="514350" indent="-514350" algn="l" eaLnBrk="1" hangingPunct="1">
              <a:buFont typeface="+mj-lt"/>
              <a:buAutoNum type="arabicParenR"/>
              <a:defRPr/>
            </a:pPr>
            <a:r>
              <a:rPr lang="en-US" dirty="0" smtClean="0"/>
              <a:t>Iron</a:t>
            </a:r>
          </a:p>
          <a:p>
            <a:pPr marL="514350" indent="-514350" algn="l" eaLnBrk="1" hangingPunct="1">
              <a:buFont typeface="+mj-lt"/>
              <a:buAutoNum type="arabicParenR"/>
              <a:defRPr/>
            </a:pPr>
            <a:r>
              <a:rPr lang="en-US" dirty="0" smtClean="0"/>
              <a:t>Folic acid</a:t>
            </a:r>
          </a:p>
          <a:p>
            <a:pPr marL="514350" indent="-514350" algn="l" eaLnBrk="1" hangingPunct="1">
              <a:buFont typeface="+mj-lt"/>
              <a:buAutoNum type="arabicParenR"/>
              <a:defRPr/>
            </a:pPr>
            <a:r>
              <a:rPr lang="en-US" dirty="0" smtClean="0"/>
              <a:t>&amp; </a:t>
            </a:r>
            <a:r>
              <a:rPr lang="en-US" dirty="0" err="1" smtClean="0"/>
              <a:t>Vit</a:t>
            </a:r>
            <a:r>
              <a:rPr lang="en-US" dirty="0" smtClean="0"/>
              <a:t>. B12</a:t>
            </a:r>
          </a:p>
          <a:p>
            <a:pPr algn="l" eaLnBrk="1" hangingPunct="1">
              <a:buNone/>
              <a:defRPr/>
            </a:pPr>
            <a:r>
              <a:rPr lang="en-US" dirty="0" smtClean="0"/>
              <a:t>Others: copper, pyridoxine etc (in small amt.)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8A30B-075D-4D3A-8920-BE2774AD3E6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04800" y="228600"/>
            <a:ext cx="8839200" cy="6172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Role in:</a:t>
            </a:r>
          </a:p>
          <a:p>
            <a:pPr>
              <a:buNone/>
            </a:pPr>
            <a:r>
              <a:rPr lang="en-US" sz="2800" dirty="0" smtClean="0"/>
              <a:t>1.Conversion of  </a:t>
            </a:r>
            <a:r>
              <a:rPr lang="en-US" sz="2800" dirty="0" err="1" smtClean="0"/>
              <a:t>homocysteine</a:t>
            </a:r>
            <a:r>
              <a:rPr lang="en-US" sz="2800" dirty="0" smtClean="0"/>
              <a:t> to methionine </a:t>
            </a:r>
            <a:r>
              <a:rPr lang="en-US" sz="2800" dirty="0" smtClean="0">
                <a:latin typeface="Times New Roman"/>
                <a:cs typeface="Times New Roman"/>
              </a:rPr>
              <a:t>→</a:t>
            </a:r>
            <a:r>
              <a:rPr lang="en-US" sz="2800" dirty="0" smtClean="0"/>
              <a:t>1-C transfer </a:t>
            </a:r>
            <a:r>
              <a:rPr lang="en-US" sz="2800" dirty="0" err="1" smtClean="0"/>
              <a:t>reac</a:t>
            </a:r>
            <a:endParaRPr lang="en-US" sz="2800" dirty="0" smtClean="0"/>
          </a:p>
          <a:p>
            <a:pPr>
              <a:buNone/>
            </a:pPr>
            <a:r>
              <a:rPr lang="en-US" dirty="0" smtClean="0"/>
              <a:t>2. Generation of </a:t>
            </a:r>
            <a:r>
              <a:rPr lang="en-US" dirty="0" err="1" smtClean="0"/>
              <a:t>thymidylate</a:t>
            </a:r>
            <a:r>
              <a:rPr lang="en-US" dirty="0" smtClean="0"/>
              <a:t>, an essential</a:t>
            </a:r>
          </a:p>
          <a:p>
            <a:pPr>
              <a:buNone/>
            </a:pPr>
            <a:r>
              <a:rPr lang="en-US" dirty="0" smtClean="0"/>
              <a:t>constituent of DNA</a:t>
            </a:r>
          </a:p>
          <a:p>
            <a:pPr>
              <a:buNone/>
            </a:pPr>
            <a:r>
              <a:rPr lang="en-US" sz="2800" dirty="0" smtClean="0"/>
              <a:t>3.</a:t>
            </a:r>
            <a:r>
              <a:rPr lang="en-US" dirty="0" smtClean="0"/>
              <a:t>  Purine synthesis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Daily requirement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800" dirty="0" smtClean="0"/>
              <a:t>Adults </a:t>
            </a:r>
            <a:r>
              <a:rPr lang="en-US" sz="2800" dirty="0" smtClean="0">
                <a:latin typeface="Times New Roman"/>
                <a:cs typeface="Times New Roman"/>
              </a:rPr>
              <a:t>≤ </a:t>
            </a:r>
            <a:r>
              <a:rPr lang="en-US" sz="2800" dirty="0" smtClean="0"/>
              <a:t>0.1 mg/day</a:t>
            </a:r>
          </a:p>
          <a:p>
            <a:pPr eaLnBrk="1" hangingPunct="1">
              <a:defRPr/>
            </a:pPr>
            <a:r>
              <a:rPr lang="en-US" sz="2800" dirty="0" smtClean="0"/>
              <a:t>Pregnancy and lactation 0.8mg/day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Absorbed from intestine by passive diffusion</a:t>
            </a:r>
          </a:p>
          <a:p>
            <a:pPr eaLnBrk="1" hangingPunct="1">
              <a:defRPr/>
            </a:pPr>
            <a:r>
              <a:rPr lang="en-US" sz="2800" dirty="0" smtClean="0"/>
              <a:t>Part of it by specific carrier mediated transport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Stored in liver</a:t>
            </a:r>
          </a:p>
          <a:p>
            <a:pPr eaLnBrk="1" hangingPunct="1">
              <a:defRPr/>
            </a:pPr>
            <a:r>
              <a:rPr lang="en-US" sz="2800" dirty="0" smtClean="0"/>
              <a:t>Undergoes </a:t>
            </a:r>
            <a:r>
              <a:rPr lang="en-US" sz="2800" dirty="0" err="1" smtClean="0"/>
              <a:t>enterohepatic</a:t>
            </a:r>
            <a:r>
              <a:rPr lang="en-US" sz="2800" dirty="0" smtClean="0"/>
              <a:t> circulation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7615-D627-4BDB-91EF-C8259C04299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Deficiency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CCCC"/>
                </a:solidFill>
              </a:rPr>
              <a:t>due to</a:t>
            </a:r>
            <a:endParaRPr lang="en-US" sz="3200" dirty="0">
              <a:solidFill>
                <a:srgbClr val="00CCCC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5025" y="914400"/>
            <a:ext cx="4041775" cy="639762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CCCC"/>
                </a:solidFill>
              </a:rPr>
              <a:t>leads to</a:t>
            </a:r>
            <a:endParaRPr lang="en-US" sz="3200" dirty="0">
              <a:solidFill>
                <a:srgbClr val="00CCCC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228600" y="1905000"/>
            <a:ext cx="4268788" cy="4221163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 smtClean="0"/>
              <a:t>Inadequate intake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 err="1" smtClean="0"/>
              <a:t>Malabsorption</a:t>
            </a:r>
            <a:endParaRPr lang="en-US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 err="1" smtClean="0"/>
              <a:t>Biliary</a:t>
            </a:r>
            <a:r>
              <a:rPr lang="en-US" dirty="0" smtClean="0"/>
              <a:t> fistula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 smtClean="0"/>
              <a:t>Increased demand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 smtClean="0">
                <a:solidFill>
                  <a:srgbClr val="FFFF00"/>
                </a:solidFill>
              </a:rPr>
              <a:t>Chronic alcoholism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 smtClean="0"/>
              <a:t>Drug induced </a:t>
            </a:r>
            <a:r>
              <a:rPr lang="en-US" dirty="0" err="1" smtClean="0"/>
              <a:t>i.e</a:t>
            </a:r>
            <a:r>
              <a:rPr lang="en-US" dirty="0" smtClean="0"/>
              <a:t> prolonged therapy with </a:t>
            </a:r>
          </a:p>
          <a:p>
            <a:pPr marL="609600" indent="-609600" eaLnBrk="1" hangingPunct="1">
              <a:buNone/>
              <a:defRPr/>
            </a:pPr>
            <a:r>
              <a:rPr lang="en-US" dirty="0" smtClean="0"/>
              <a:t>	  a) Anticonvulsants: 	</a:t>
            </a:r>
            <a:r>
              <a:rPr lang="en-US" dirty="0" err="1" smtClean="0">
                <a:solidFill>
                  <a:srgbClr val="FFFF00"/>
                </a:solidFill>
              </a:rPr>
              <a:t>phenytoin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None/>
              <a:defRPr/>
            </a:pPr>
            <a:r>
              <a:rPr lang="en-US" dirty="0" smtClean="0"/>
              <a:t>	  b) </a:t>
            </a:r>
            <a:r>
              <a:rPr lang="en-US" dirty="0" smtClean="0">
                <a:solidFill>
                  <a:srgbClr val="FFFF00"/>
                </a:solidFill>
              </a:rPr>
              <a:t>Oral contraceptives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err="1" smtClean="0"/>
              <a:t>Megaloblastic</a:t>
            </a:r>
            <a:r>
              <a:rPr lang="en-US" dirty="0" smtClean="0"/>
              <a:t> anemia (indistinguishable from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vit</a:t>
            </a:r>
            <a:r>
              <a:rPr lang="en-US" dirty="0" smtClean="0"/>
              <a:t> B</a:t>
            </a:r>
            <a:r>
              <a:rPr lang="en-US" baseline="-25000" dirty="0" smtClean="0"/>
              <a:t>12</a:t>
            </a:r>
            <a:r>
              <a:rPr lang="en-US" dirty="0" smtClean="0"/>
              <a:t> def)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err="1" smtClean="0"/>
              <a:t>Glossitis</a:t>
            </a: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Enteritis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Diarrhea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err="1" smtClean="0"/>
              <a:t>Steatorrhoea</a:t>
            </a: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Weight loss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Sterility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General debility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7615-D627-4BDB-91EF-C8259C04299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Therapy 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46275"/>
            <a:ext cx="8408988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/>
              <a:t>Orally:</a:t>
            </a:r>
            <a:br>
              <a:rPr lang="en-US" sz="3000" dirty="0" smtClean="0"/>
            </a:br>
            <a:r>
              <a:rPr lang="en-US" sz="3000" dirty="0" smtClean="0"/>
              <a:t>given as 2-5 mg/day in deficiency states</a:t>
            </a:r>
          </a:p>
          <a:p>
            <a:pPr eaLnBrk="1" hangingPunct="1">
              <a:defRPr/>
            </a:pPr>
            <a:endParaRPr lang="en-US" sz="3000" dirty="0" smtClean="0"/>
          </a:p>
          <a:p>
            <a:pPr eaLnBrk="1" hangingPunct="1">
              <a:defRPr/>
            </a:pPr>
            <a:r>
              <a:rPr lang="en-US" sz="3000" dirty="0" smtClean="0"/>
              <a:t>Prophylactic dose: 0.5 mg/day</a:t>
            </a:r>
          </a:p>
          <a:p>
            <a:pPr eaLnBrk="1" hangingPunct="1">
              <a:defRPr/>
            </a:pPr>
            <a:endParaRPr lang="en-US" sz="3000" dirty="0" smtClean="0"/>
          </a:p>
          <a:p>
            <a:pPr eaLnBrk="1" hangingPunct="1">
              <a:defRPr/>
            </a:pPr>
            <a:r>
              <a:rPr lang="en-US" sz="3000" dirty="0" err="1" smtClean="0"/>
              <a:t>Injectable</a:t>
            </a:r>
            <a:r>
              <a:rPr lang="en-US" sz="3000" dirty="0" smtClean="0"/>
              <a:t> preparations: used only in </a:t>
            </a:r>
            <a:r>
              <a:rPr lang="en-US" sz="3000" dirty="0" err="1" smtClean="0"/>
              <a:t>malabsorption</a:t>
            </a:r>
            <a:endParaRPr lang="en-US" sz="3000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7615-D627-4BDB-91EF-C8259C04299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Uses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85188" cy="4953000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buFont typeface="+mj-lt"/>
              <a:buAutoNum type="arabicPeriod"/>
              <a:defRPr/>
            </a:pPr>
            <a:r>
              <a:rPr lang="en-US" sz="2600" dirty="0" err="1" smtClean="0"/>
              <a:t>Megaloblastic</a:t>
            </a:r>
            <a:r>
              <a:rPr lang="en-US" sz="2600" dirty="0" smtClean="0"/>
              <a:t> anemia due to nutritional deficiency</a:t>
            </a:r>
          </a:p>
          <a:p>
            <a:pPr marL="609600" indent="-609600" eaLnBrk="1" hangingPunct="1">
              <a:buFont typeface="+mj-lt"/>
              <a:buAutoNum type="arabicPeriod"/>
              <a:defRPr/>
            </a:pPr>
            <a:endParaRPr lang="en-US" sz="2600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600" dirty="0" err="1" smtClean="0"/>
              <a:t>Methotrexate</a:t>
            </a:r>
            <a:r>
              <a:rPr lang="en-US" sz="2600" dirty="0" smtClean="0"/>
              <a:t> toxicity </a:t>
            </a:r>
            <a:r>
              <a:rPr lang="en-US" sz="2600" i="1" dirty="0" smtClean="0"/>
              <a:t>(</a:t>
            </a:r>
            <a:r>
              <a:rPr lang="en-US" sz="2600" i="1" dirty="0" err="1" smtClean="0"/>
              <a:t>Folinic</a:t>
            </a:r>
            <a:r>
              <a:rPr lang="en-US" sz="2600" i="1" dirty="0" smtClean="0"/>
              <a:t> acid / </a:t>
            </a:r>
            <a:r>
              <a:rPr lang="en-US" sz="2600" i="1" dirty="0" err="1" smtClean="0"/>
              <a:t>Leucovorin</a:t>
            </a:r>
            <a:r>
              <a:rPr lang="en-US" sz="2600" i="1" dirty="0" smtClean="0"/>
              <a:t> / </a:t>
            </a:r>
            <a:r>
              <a:rPr lang="en-US" sz="2600" i="1" dirty="0" err="1" smtClean="0"/>
              <a:t>citrovorum</a:t>
            </a:r>
            <a:r>
              <a:rPr lang="en-US" sz="2600" i="1" dirty="0" smtClean="0"/>
              <a:t>  factor / </a:t>
            </a:r>
            <a:r>
              <a:rPr lang="en-US" sz="2600" i="1" dirty="0" err="1" smtClean="0"/>
              <a:t>formyl</a:t>
            </a:r>
            <a:r>
              <a:rPr lang="en-US" sz="2600" i="1" dirty="0" smtClean="0"/>
              <a:t> THFA </a:t>
            </a:r>
            <a:r>
              <a:rPr lang="en-US" sz="2600" dirty="0" smtClean="0"/>
              <a:t>is used</a:t>
            </a:r>
            <a:r>
              <a:rPr lang="en-US" sz="2600" i="1" dirty="0" smtClean="0"/>
              <a:t>)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en-US" sz="2600" i="1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600" dirty="0" smtClean="0"/>
              <a:t>Antiepileptic therapy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en-US" sz="2600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600" dirty="0" err="1" smtClean="0"/>
              <a:t>Pernecious</a:t>
            </a:r>
            <a:r>
              <a:rPr lang="en-US" sz="2600" dirty="0" smtClean="0"/>
              <a:t> anemia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en-US" sz="2600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600" dirty="0" smtClean="0"/>
              <a:t>Pregnancy &amp; lactation (to prevent neural tube defects)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en-US" sz="2600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600" dirty="0" err="1" smtClean="0"/>
              <a:t>Malabsorption</a:t>
            </a:r>
            <a:r>
              <a:rPr lang="en-US" sz="2600" dirty="0" smtClean="0"/>
              <a:t> syndrome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600" dirty="0" smtClean="0"/>
              <a:t>Prophylaxis of </a:t>
            </a:r>
            <a:r>
              <a:rPr lang="en-US" sz="2600" dirty="0" err="1" smtClean="0"/>
              <a:t>folate</a:t>
            </a:r>
            <a:r>
              <a:rPr lang="en-US" sz="2600" dirty="0" smtClean="0"/>
              <a:t> deficiency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7615-D627-4BDB-91EF-C8259C04299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Hormone produced by kidney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peritubular</a:t>
            </a:r>
            <a:r>
              <a:rPr lang="en-US" dirty="0" smtClean="0"/>
              <a:t> cells)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	 </a:t>
            </a:r>
            <a:r>
              <a:rPr lang="en-US" b="1" dirty="0" err="1" smtClean="0"/>
              <a:t>Erythropoetin</a:t>
            </a:r>
            <a:r>
              <a:rPr lang="en-US" b="1" dirty="0" smtClean="0"/>
              <a:t> (</a:t>
            </a:r>
            <a:r>
              <a:rPr lang="en-US" b="1" i="1" dirty="0" err="1" smtClean="0"/>
              <a:t>Epoeitin</a:t>
            </a:r>
            <a:r>
              <a:rPr lang="en-US" b="1" dirty="0" smtClean="0"/>
              <a:t>):</a:t>
            </a:r>
          </a:p>
          <a:p>
            <a:r>
              <a:rPr lang="en-US" dirty="0" smtClean="0"/>
              <a:t>Dose-dependent </a:t>
            </a:r>
            <a:r>
              <a:rPr lang="en-US" dirty="0" err="1" smtClean="0"/>
              <a:t>erythropoesis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 smtClean="0"/>
              <a:t>No effect on RBC life-span</a:t>
            </a:r>
          </a:p>
          <a:p>
            <a:r>
              <a:rPr lang="en-US" dirty="0" err="1" smtClean="0"/>
              <a:t>Adm</a:t>
            </a:r>
            <a:r>
              <a:rPr lang="en-US" dirty="0" smtClean="0"/>
              <a:t> by </a:t>
            </a:r>
            <a:r>
              <a:rPr lang="en-US" dirty="0" err="1" smtClean="0"/>
              <a:t>i.v</a:t>
            </a:r>
            <a:r>
              <a:rPr lang="en-US" dirty="0" smtClean="0"/>
              <a:t> or </a:t>
            </a:r>
            <a:r>
              <a:rPr lang="en-US" dirty="0" err="1" smtClean="0"/>
              <a:t>s.c</a:t>
            </a:r>
            <a:r>
              <a:rPr lang="en-US" dirty="0" smtClean="0"/>
              <a:t> route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7615-D627-4BDB-91EF-C8259C04299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609600" y="609600"/>
            <a:ext cx="8534400" cy="1143000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u="sng" kern="0" dirty="0" err="1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+mj-ea"/>
                <a:cs typeface="+mj-cs"/>
              </a:rPr>
              <a:t>Erythropoetin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7975" y="1943100"/>
            <a:ext cx="24860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6275"/>
            <a:ext cx="8485188" cy="411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	Uses: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err="1" smtClean="0"/>
              <a:t>Anaemia</a:t>
            </a:r>
            <a:r>
              <a:rPr lang="en-US" sz="2800" dirty="0" smtClean="0"/>
              <a:t> of chronic renal failure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err="1" smtClean="0"/>
              <a:t>Anaemia</a:t>
            </a:r>
            <a:r>
              <a:rPr lang="en-US" sz="2800" dirty="0" smtClean="0"/>
              <a:t> in AIDS pt treated with </a:t>
            </a:r>
            <a:r>
              <a:rPr lang="en-US" sz="2800" dirty="0" err="1" smtClean="0"/>
              <a:t>zidovudine</a:t>
            </a:r>
            <a:endParaRPr lang="en-US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Cancer chemotherapy induced </a:t>
            </a:r>
            <a:r>
              <a:rPr lang="en-US" sz="2800" dirty="0" err="1" smtClean="0"/>
              <a:t>anaemia</a:t>
            </a:r>
            <a:endParaRPr lang="en-US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Preoperative to </a:t>
            </a:r>
            <a:r>
              <a:rPr lang="en-US" sz="2800" dirty="0" err="1" smtClean="0"/>
              <a:t>autologous</a:t>
            </a:r>
            <a:r>
              <a:rPr lang="en-US" sz="2800" dirty="0" smtClean="0"/>
              <a:t> transfusion during surgery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7615-D627-4BDB-91EF-C8259C04299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869680" cy="5527675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Adverse Effects: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2200" i="1" dirty="0" smtClean="0"/>
              <a:t>d/t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2200" i="1" dirty="0" smtClean="0"/>
              <a:t>sudden </a:t>
            </a:r>
            <a:r>
              <a:rPr lang="en-US" sz="2200" i="1" dirty="0" smtClean="0">
                <a:latin typeface="Times New Roman"/>
                <a:cs typeface="Times New Roman"/>
              </a:rPr>
              <a:t>↑ in </a:t>
            </a:r>
            <a:r>
              <a:rPr lang="en-US" sz="2200" i="1" dirty="0" err="1" smtClean="0">
                <a:latin typeface="Times New Roman"/>
                <a:cs typeface="Times New Roman"/>
              </a:rPr>
              <a:t>hematocrit</a:t>
            </a:r>
            <a:r>
              <a:rPr lang="en-US" sz="2200" i="1" dirty="0" smtClean="0">
                <a:latin typeface="Times New Roman"/>
                <a:cs typeface="Times New Roman"/>
              </a:rPr>
              <a:t>, blood viscosity, peripheral vascular resistance</a:t>
            </a:r>
            <a:endParaRPr lang="en-US" sz="2200" i="1" dirty="0" smtClean="0"/>
          </a:p>
          <a:p>
            <a:r>
              <a:rPr lang="en-US" dirty="0" smtClean="0">
                <a:latin typeface="Times New Roman"/>
                <a:cs typeface="Times New Roman"/>
              </a:rPr>
              <a:t>↑d clot </a:t>
            </a:r>
            <a:r>
              <a:rPr lang="en-US" dirty="0" err="1" smtClean="0">
                <a:latin typeface="Times New Roman"/>
                <a:cs typeface="Times New Roman"/>
              </a:rPr>
              <a:t>form</a:t>
            </a:r>
            <a:r>
              <a:rPr lang="en-US" baseline="30000" dirty="0" err="1" smtClean="0">
                <a:latin typeface="Times New Roman"/>
                <a:cs typeface="Times New Roman"/>
              </a:rPr>
              <a:t>n</a:t>
            </a:r>
            <a:r>
              <a:rPr lang="en-US" dirty="0" smtClean="0"/>
              <a:t>  in AV shunts in dialysis pt’s</a:t>
            </a:r>
          </a:p>
          <a:p>
            <a:r>
              <a:rPr lang="en-US" dirty="0" smtClean="0"/>
              <a:t>Hypertensive episodes, seizures</a:t>
            </a:r>
          </a:p>
          <a:p>
            <a:r>
              <a:rPr lang="en-US" dirty="0" smtClean="0"/>
              <a:t>Flu-like symptoms lasting for 2-4 hrs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7615-D627-4BDB-91EF-C8259C04299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Last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Iron </a:t>
            </a:r>
            <a:r>
              <a:rPr lang="en-US" dirty="0" err="1" smtClean="0"/>
              <a:t>prepartions</a:t>
            </a:r>
            <a:r>
              <a:rPr lang="en-US" dirty="0" smtClean="0"/>
              <a:t> and uses</a:t>
            </a:r>
          </a:p>
          <a:p>
            <a:r>
              <a:rPr lang="en-US" dirty="0" smtClean="0"/>
              <a:t>T/t of Fe </a:t>
            </a:r>
            <a:r>
              <a:rPr lang="en-US" smtClean="0"/>
              <a:t>poisioning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Reading List/Reference List</a:t>
            </a:r>
          </a:p>
          <a:p>
            <a:r>
              <a:rPr lang="en-US" dirty="0" smtClean="0"/>
              <a:t>K.D. </a:t>
            </a:r>
            <a:r>
              <a:rPr lang="en-US" dirty="0" err="1" smtClean="0"/>
              <a:t>Tripathi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335212"/>
            <a:ext cx="8001000" cy="4370388"/>
          </a:xfrm>
        </p:spPr>
        <p:txBody>
          <a:bodyPr>
            <a:normAutofit/>
          </a:bodyPr>
          <a:lstStyle/>
          <a:p>
            <a:pPr marL="609600" indent="-609600" eaLnBrk="1" hangingPunct="1">
              <a:buNone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 Sources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 smtClean="0"/>
              <a:t>Good amount in dry beans, dry fruit, wheat, yeast, </a:t>
            </a:r>
            <a:r>
              <a:rPr lang="en-US" dirty="0" err="1" smtClean="0"/>
              <a:t>amla</a:t>
            </a:r>
            <a:r>
              <a:rPr lang="en-US" dirty="0" smtClean="0"/>
              <a:t>, spinach,  banana &amp; apple 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 smtClean="0"/>
              <a:t>Meat, liver, egg yolk, chicken &amp; fish </a:t>
            </a:r>
          </a:p>
          <a:p>
            <a:pPr marL="609600" indent="-609600" eaLnBrk="1" hangingPunct="1">
              <a:buFontTx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i="1" dirty="0" smtClean="0">
                <a:solidFill>
                  <a:srgbClr val="FFFF00"/>
                </a:solidFill>
              </a:rPr>
              <a:t>Poor in milk &amp; root vegetables</a:t>
            </a:r>
          </a:p>
          <a:p>
            <a:pPr marL="609600" indent="-609600" algn="ctr" eaLnBrk="1" hangingPunct="1">
              <a:buFontTx/>
              <a:buNone/>
              <a:defRPr/>
            </a:pPr>
            <a:r>
              <a:rPr lang="en-US" dirty="0" smtClean="0"/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7615-D627-4BDB-91EF-C8259C04299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1" kern="0" dirty="0" smtClean="0">
                <a:solidFill>
                  <a:schemeClr val="bg1"/>
                </a:solidFill>
                <a:latin typeface="Times New Roman"/>
                <a:ea typeface="+mj-ea"/>
                <a:cs typeface="+mj-cs"/>
              </a:rPr>
              <a:t>Iron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458200" cy="2667000"/>
          </a:xfrm>
        </p:spPr>
        <p:txBody>
          <a:bodyPr>
            <a:normAutofit fontScale="90000"/>
          </a:bodyPr>
          <a:lstStyle/>
          <a:p>
            <a:pPr marL="342900" lvl="0" indent="-342900" eaLnBrk="1" hangingPunct="1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</a:b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</a:b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</a:b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</a:b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</a:b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</a:b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</a:b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</a:b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</a:br>
            <a:endParaRPr lang="en-US" dirty="0" smtClean="0"/>
          </a:p>
        </p:txBody>
      </p:sp>
      <p:graphicFrame>
        <p:nvGraphicFramePr>
          <p:cNvPr id="4155" name="Group 59"/>
          <p:cNvGraphicFramePr>
            <a:graphicFrameLocks noGrp="1"/>
          </p:cNvGraphicFramePr>
          <p:nvPr>
            <p:ph type="tbl" idx="1"/>
          </p:nvPr>
        </p:nvGraphicFramePr>
        <p:xfrm>
          <a:off x="1066800" y="3276600"/>
          <a:ext cx="7315200" cy="3078798"/>
        </p:xfrm>
        <a:graphic>
          <a:graphicData uri="http://schemas.openxmlformats.org/drawingml/2006/table">
            <a:tbl>
              <a:tblPr/>
              <a:tblGrid>
                <a:gridCol w="3657600"/>
                <a:gridCol w="3657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Males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0.5-1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Females (Menstruating)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1-2 mg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</a:b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as they loose 30 mg in each cycle</a:t>
                      </a:r>
                      <a:endPara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Females (pregnant)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3-5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Infants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0.06 mg/kg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Children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0.025 mg/kg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E68EF-3D1E-4B3C-8114-E0305DB7913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304801"/>
            <a:ext cx="8229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Hb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levels:</a:t>
            </a:r>
            <a:b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Male – 13.5-2-16 gm%</a:t>
            </a:r>
            <a:b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Female – 12.5-13 gm%</a:t>
            </a:r>
            <a:b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raise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Hb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level by 1gm% </a:t>
            </a:r>
            <a:b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~200 mg elemental iron required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 smtClean="0"/>
              <a:t>Daily requirement of iron: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</a:t>
            </a:r>
            <a:r>
              <a:rPr lang="en-US" sz="2400" dirty="0" smtClean="0"/>
              <a:t>bsorption occurs majority </a:t>
            </a:r>
            <a:r>
              <a:rPr lang="en-US" sz="2400" dirty="0"/>
              <a:t>in the upper </a:t>
            </a:r>
            <a:r>
              <a:rPr lang="en-US" sz="2400" dirty="0" smtClean="0"/>
              <a:t>part of </a:t>
            </a:r>
            <a:r>
              <a:rPr lang="en-US" sz="2400" dirty="0"/>
              <a:t>the </a:t>
            </a:r>
            <a:r>
              <a:rPr lang="en-US" sz="2400" dirty="0" smtClean="0"/>
              <a:t>intestine</a:t>
            </a:r>
          </a:p>
          <a:p>
            <a:pPr marL="0" indent="0">
              <a:buNone/>
            </a:pPr>
            <a:r>
              <a:rPr lang="en-US" sz="2400" dirty="0" smtClean="0"/>
              <a:t>-</a:t>
            </a:r>
            <a:r>
              <a:rPr lang="en-US" sz="2400" dirty="0"/>
              <a:t>Dietary iron is </a:t>
            </a:r>
            <a:r>
              <a:rPr lang="en-US" sz="2400" dirty="0" smtClean="0"/>
              <a:t>present either </a:t>
            </a:r>
            <a:r>
              <a:rPr lang="en-US" sz="2400" dirty="0"/>
              <a:t>as </a:t>
            </a:r>
            <a:r>
              <a:rPr lang="en-US" sz="2400" dirty="0" err="1" smtClean="0"/>
              <a:t>haeme</a:t>
            </a:r>
            <a:r>
              <a:rPr lang="en-US" sz="2400" dirty="0" smtClean="0"/>
              <a:t>(</a:t>
            </a:r>
            <a:r>
              <a:rPr lang="en-US" sz="2400" dirty="0" err="1"/>
              <a:t>a</a:t>
            </a:r>
            <a:r>
              <a:rPr lang="en-US" sz="2400" dirty="0" err="1" smtClean="0"/>
              <a:t>bsorptn</a:t>
            </a:r>
            <a:r>
              <a:rPr lang="en-US" sz="2400" dirty="0" smtClean="0"/>
              <a:t> is better &amp; direct)or </a:t>
            </a:r>
            <a:r>
              <a:rPr lang="en-US" sz="2400" dirty="0"/>
              <a:t>as </a:t>
            </a:r>
            <a:r>
              <a:rPr lang="en-US" sz="2400" dirty="0" smtClean="0"/>
              <a:t>inorganic </a:t>
            </a:r>
            <a:r>
              <a:rPr lang="en-US" sz="2400" dirty="0"/>
              <a:t>ferric </a:t>
            </a:r>
            <a:r>
              <a:rPr lang="en-US" sz="2400" dirty="0" smtClean="0"/>
              <a:t>form(major </a:t>
            </a:r>
            <a:r>
              <a:rPr lang="en-US" sz="2400" dirty="0"/>
              <a:t>part of dietary </a:t>
            </a:r>
            <a:r>
              <a:rPr lang="en-US" sz="2400" dirty="0" smtClean="0"/>
              <a:t>iron)</a:t>
            </a:r>
          </a:p>
          <a:p>
            <a:pPr marL="0" indent="0">
              <a:buNone/>
            </a:pPr>
            <a:r>
              <a:rPr lang="en-US" sz="2400" dirty="0" smtClean="0"/>
              <a:t>-</a:t>
            </a:r>
            <a:r>
              <a:rPr lang="en-US" sz="2400" dirty="0"/>
              <a:t>N</a:t>
            </a:r>
            <a:r>
              <a:rPr lang="en-US" sz="2400" dirty="0" smtClean="0"/>
              <a:t>eeds </a:t>
            </a:r>
            <a:r>
              <a:rPr lang="en-US" sz="2400" dirty="0"/>
              <a:t>to be reduced to </a:t>
            </a:r>
            <a:r>
              <a:rPr lang="en-US" sz="2400" dirty="0" smtClean="0"/>
              <a:t>the ferrous </a:t>
            </a:r>
            <a:r>
              <a:rPr lang="en-US" sz="2400" dirty="0"/>
              <a:t>form before </a:t>
            </a:r>
            <a:r>
              <a:rPr lang="en-US" sz="2400" dirty="0" smtClean="0"/>
              <a:t>absorption</a:t>
            </a:r>
          </a:p>
          <a:p>
            <a:pPr marL="0" indent="0">
              <a:buNone/>
            </a:pPr>
            <a:r>
              <a:rPr lang="en-US" sz="2400" b="1" dirty="0" smtClean="0"/>
              <a:t>Transporters:-</a:t>
            </a:r>
            <a:r>
              <a:rPr lang="en-US" sz="2400" dirty="0"/>
              <a:t>in the intestinal mucosal cells </a:t>
            </a:r>
            <a:r>
              <a:rPr lang="en-US" sz="2400" dirty="0" smtClean="0"/>
              <a:t>function to </a:t>
            </a:r>
            <a:r>
              <a:rPr lang="en-US" sz="2400" dirty="0"/>
              <a:t>effect iron </a:t>
            </a:r>
            <a:r>
              <a:rPr lang="en-US" sz="2400" dirty="0" smtClean="0"/>
              <a:t>absorption</a:t>
            </a:r>
          </a:p>
          <a:p>
            <a:pPr marL="0" indent="0">
              <a:buNone/>
            </a:pPr>
            <a:r>
              <a:rPr lang="en-US" sz="2400" dirty="0" smtClean="0"/>
              <a:t>a)</a:t>
            </a:r>
            <a:r>
              <a:rPr lang="en-US" sz="2400" dirty="0"/>
              <a:t> </a:t>
            </a:r>
            <a:r>
              <a:rPr lang="en-US" sz="2400" dirty="0" smtClean="0"/>
              <a:t>Luminal membrane the </a:t>
            </a:r>
            <a:r>
              <a:rPr lang="en-US" sz="2400" i="1" dirty="0"/>
              <a:t>divalent metal transporter </a:t>
            </a:r>
            <a:r>
              <a:rPr lang="en-US" sz="2400" dirty="0"/>
              <a:t>1 (DMT1) </a:t>
            </a:r>
            <a:r>
              <a:rPr lang="en-US" sz="2400" dirty="0" err="1" smtClean="0"/>
              <a:t>carrys</a:t>
            </a:r>
            <a:r>
              <a:rPr lang="en-US" sz="2400" dirty="0"/>
              <a:t> </a:t>
            </a:r>
            <a:r>
              <a:rPr lang="en-US" sz="2400" dirty="0" smtClean="0"/>
              <a:t>ferrous </a:t>
            </a:r>
            <a:r>
              <a:rPr lang="en-US" sz="2400" dirty="0"/>
              <a:t>iron into the mucosal </a:t>
            </a:r>
            <a:r>
              <a:rPr lang="en-US" sz="2400" dirty="0" err="1" smtClean="0"/>
              <a:t>cell</a:t>
            </a:r>
            <a:r>
              <a:rPr lang="en-US" sz="2400" dirty="0" err="1"/>
              <a:t>This</a:t>
            </a:r>
            <a:r>
              <a:rPr lang="en-US" sz="2400" dirty="0"/>
              <a:t> along </a:t>
            </a:r>
            <a:r>
              <a:rPr lang="en-US" sz="2400" dirty="0" smtClean="0"/>
              <a:t>with the </a:t>
            </a:r>
            <a:r>
              <a:rPr lang="en-US" sz="2400" dirty="0"/>
              <a:t>iron released from </a:t>
            </a:r>
            <a:r>
              <a:rPr lang="en-US" sz="2400" dirty="0" err="1"/>
              <a:t>haeme</a:t>
            </a:r>
            <a:r>
              <a:rPr lang="en-US" sz="2400" dirty="0"/>
              <a:t> is transported </a:t>
            </a:r>
            <a:r>
              <a:rPr lang="en-US" sz="2400" dirty="0" smtClean="0"/>
              <a:t>across the </a:t>
            </a:r>
            <a:r>
              <a:rPr lang="en-US" sz="2400" dirty="0" err="1"/>
              <a:t>basolateral</a:t>
            </a:r>
            <a:r>
              <a:rPr lang="en-US" sz="2400" dirty="0"/>
              <a:t> membrane by another </a:t>
            </a:r>
            <a:r>
              <a:rPr lang="en-US" sz="2400" dirty="0" smtClean="0"/>
              <a:t>iron transporter </a:t>
            </a:r>
            <a:r>
              <a:rPr lang="en-US" sz="2400" i="1" dirty="0" err="1"/>
              <a:t>ferroportin</a:t>
            </a:r>
            <a:r>
              <a:rPr lang="en-US" sz="2400" i="1" dirty="0"/>
              <a:t> </a:t>
            </a:r>
            <a:r>
              <a:rPr lang="en-US" sz="2400" dirty="0"/>
              <a:t>(FP)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E68EF-3D1E-4B3C-8114-E0305DB7913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6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7615-D627-4BDB-91EF-C8259C04299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382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42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Factors affecting absorption</a:t>
            </a:r>
          </a:p>
        </p:txBody>
      </p:sp>
      <p:graphicFrame>
        <p:nvGraphicFramePr>
          <p:cNvPr id="13379" name="Group 67"/>
          <p:cNvGraphicFramePr>
            <a:graphicFrameLocks noGrp="1"/>
          </p:cNvGraphicFramePr>
          <p:nvPr>
            <p:ph type="tbl" idx="1"/>
          </p:nvPr>
        </p:nvGraphicFramePr>
        <p:xfrm>
          <a:off x="685800" y="1523999"/>
          <a:ext cx="8153400" cy="4795266"/>
        </p:xfrm>
        <a:graphic>
          <a:graphicData uri="http://schemas.openxmlformats.org/drawingml/2006/table">
            <a:tbl>
              <a:tblPr/>
              <a:tblGrid>
                <a:gridCol w="3785507"/>
                <a:gridCol w="4367893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Absorption </a:t>
                      </a: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facilitated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Absorption </a:t>
                      </a: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decreased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Gastric acid 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(Favor dissolution 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&amp; Fe 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3+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/>
                        </a:rPr>
                        <a:t>→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Fe 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2+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Antacids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Calcium (milk &amp; milk products)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Reducing substances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ascorbic acid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&amp; SH containing amino acid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(Fe 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3+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Fe 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2+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Phosphates (egg yolk)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Phytates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(maize, wheat)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Tetracyclines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Meat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heme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iron):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sym typeface="Symbol" pitchFamily="18" charset="2"/>
                        </a:rPr>
                        <a:t>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sym typeface="Symbol" pitchFamily="18" charset="2"/>
                        </a:rPr>
                        <a:t>HCl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sym typeface="Symbol" pitchFamily="18" charset="2"/>
                        </a:rPr>
                        <a:t> secretion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Presence of other food in stomach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E68EF-3D1E-4B3C-8114-E0305DB7913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909" y="609600"/>
            <a:ext cx="787549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E68EF-3D1E-4B3C-8114-E0305DB7913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3371</TotalTime>
  <Words>1470</Words>
  <Application>Microsoft Office PowerPoint</Application>
  <PresentationFormat>On-screen Show (4:3)</PresentationFormat>
  <Paragraphs>422</Paragraphs>
  <Slides>38</Slides>
  <Notes>8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Aspect</vt:lpstr>
      <vt:lpstr>Bitmap Image</vt:lpstr>
      <vt:lpstr>ITS Dental College, Greater Noida</vt:lpstr>
      <vt:lpstr>Lecture Objectives &amp; Learning Outcomes</vt:lpstr>
      <vt:lpstr>Hematinics </vt:lpstr>
      <vt:lpstr>PowerPoint Presentation</vt:lpstr>
      <vt:lpstr>         </vt:lpstr>
      <vt:lpstr>PowerPoint Presentation</vt:lpstr>
      <vt:lpstr>PowerPoint Presentation</vt:lpstr>
      <vt:lpstr>Factors affecting absorption</vt:lpstr>
      <vt:lpstr>PowerPoint Presentation</vt:lpstr>
      <vt:lpstr>Iron distribution in normal adult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of iron therapy</vt:lpstr>
      <vt:lpstr>Calculation of iron requirement </vt:lpstr>
      <vt:lpstr>Oral iron Therapy Ferrous sulfate, -gluconate, -succinate, -fumarate</vt:lpstr>
      <vt:lpstr>PowerPoint Presentation</vt:lpstr>
      <vt:lpstr>Adverse effects of oral therapy</vt:lpstr>
      <vt:lpstr>Indications of parenteral therapy</vt:lpstr>
      <vt:lpstr>Parenteral preparation</vt:lpstr>
      <vt:lpstr>PowerPoint Presentation</vt:lpstr>
      <vt:lpstr>PowerPoint Presentation</vt:lpstr>
      <vt:lpstr>PowerPoint Presentation</vt:lpstr>
      <vt:lpstr>Use</vt:lpstr>
      <vt:lpstr>Iron poisoning</vt:lpstr>
      <vt:lpstr>Treatment of iron poisoning</vt:lpstr>
      <vt:lpstr>PowerPoint Presentation</vt:lpstr>
      <vt:lpstr>PowerPoint Presentation</vt:lpstr>
      <vt:lpstr>    Daily requirement</vt:lpstr>
      <vt:lpstr>Deficiency</vt:lpstr>
      <vt:lpstr>Therapy  </vt:lpstr>
      <vt:lpstr>Uses </vt:lpstr>
      <vt:lpstr>PowerPoint Presentation</vt:lpstr>
      <vt:lpstr>PowerPoint Presentation</vt:lpstr>
      <vt:lpstr>PowerPoint Presentation</vt:lpstr>
      <vt:lpstr>2nd Last Slide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Haematinics</dc:title>
  <dc:creator>Jatinder Singh</dc:creator>
  <cp:lastModifiedBy>Piyush</cp:lastModifiedBy>
  <cp:revision>451</cp:revision>
  <dcterms:created xsi:type="dcterms:W3CDTF">2005-11-18T05:29:55Z</dcterms:created>
  <dcterms:modified xsi:type="dcterms:W3CDTF">2019-04-30T08:16:20Z</dcterms:modified>
</cp:coreProperties>
</file>