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322" r:id="rId2"/>
    <p:sldId id="323" r:id="rId3"/>
    <p:sldId id="327" r:id="rId4"/>
    <p:sldId id="338" r:id="rId5"/>
    <p:sldId id="339" r:id="rId6"/>
    <p:sldId id="328" r:id="rId7"/>
    <p:sldId id="340" r:id="rId8"/>
    <p:sldId id="330" r:id="rId9"/>
    <p:sldId id="329" r:id="rId10"/>
    <p:sldId id="331" r:id="rId11"/>
    <p:sldId id="334" r:id="rId12"/>
    <p:sldId id="335" r:id="rId13"/>
    <p:sldId id="336" r:id="rId14"/>
    <p:sldId id="318" r:id="rId15"/>
    <p:sldId id="341" r:id="rId16"/>
    <p:sldId id="355" r:id="rId17"/>
    <p:sldId id="343" r:id="rId18"/>
    <p:sldId id="346" r:id="rId19"/>
    <p:sldId id="347" r:id="rId20"/>
    <p:sldId id="348" r:id="rId21"/>
    <p:sldId id="349" r:id="rId22"/>
    <p:sldId id="350" r:id="rId23"/>
    <p:sldId id="351" r:id="rId24"/>
    <p:sldId id="352" r:id="rId25"/>
    <p:sldId id="264" r:id="rId26"/>
    <p:sldId id="353" r:id="rId27"/>
    <p:sldId id="354" r:id="rId28"/>
    <p:sldId id="266" r:id="rId29"/>
    <p:sldId id="267" r:id="rId30"/>
    <p:sldId id="268" r:id="rId31"/>
    <p:sldId id="269" r:id="rId32"/>
    <p:sldId id="270" r:id="rId33"/>
    <p:sldId id="271" r:id="rId34"/>
    <p:sldId id="325" r:id="rId35"/>
    <p:sldId id="326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81" autoAdjust="0"/>
  </p:normalViewPr>
  <p:slideViewPr>
    <p:cSldViewPr>
      <p:cViewPr>
        <p:scale>
          <a:sx n="69" d="100"/>
          <a:sy n="69" d="100"/>
        </p:scale>
        <p:origin x="-1194" y="-2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650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529475-E976-4DDE-8621-926B9165EF6B}" type="datetimeFigureOut">
              <a:rPr lang="en-IN" smtClean="0"/>
              <a:pPr/>
              <a:t>25-01-2020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BC3B8B-CD88-4F5C-8FD9-59D29B05A63B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387069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06ECF-02B1-4481-9933-50BA88320E96}" type="datetime1">
              <a:rPr lang="en-IN" smtClean="0"/>
              <a:pPr/>
              <a:t>25-01-2020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63D43-A3EA-4A08-BB76-477083EEE094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F7436-BE78-49E2-8647-EDE183A7F63F}" type="datetime1">
              <a:rPr lang="en-IN" smtClean="0"/>
              <a:pPr/>
              <a:t>25-01-2020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63D43-A3EA-4A08-BB76-477083EEE094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BD5F8-8A58-44B3-A1BA-A71E7AA33B01}" type="datetime1">
              <a:rPr lang="en-IN" smtClean="0"/>
              <a:pPr/>
              <a:t>25-01-2020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63D43-A3EA-4A08-BB76-477083EEE094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719263"/>
            <a:ext cx="8229600" cy="4411662"/>
          </a:xfrm>
        </p:spPr>
        <p:txBody>
          <a:bodyPr/>
          <a:lstStyle/>
          <a:p>
            <a:pPr lvl="0"/>
            <a:endParaRPr lang="en-IN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71A39E-AB02-4716-B56C-F1E11FA94750}" type="datetime1">
              <a:rPr lang="en-IN" altLang="en-US" smtClean="0"/>
              <a:pPr>
                <a:defRPr/>
              </a:pPr>
              <a:t>25-01-2020</a:t>
            </a:fld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AE69ED-CC93-4A9B-B032-0B37975CBB7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4338D-5973-4594-9095-A6844FDA2FB9}" type="datetime1">
              <a:rPr lang="en-IN" smtClean="0"/>
              <a:pPr/>
              <a:t>25-01-2020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63D43-A3EA-4A08-BB76-477083EEE094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34DD3-5013-4C56-9FE3-D32221483CDC}" type="datetime1">
              <a:rPr lang="en-IN" smtClean="0"/>
              <a:pPr/>
              <a:t>25-01-2020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63D43-A3EA-4A08-BB76-477083EEE094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F2A35-6FA7-4DA2-B1B4-F62C19A2F156}" type="datetime1">
              <a:rPr lang="en-IN" smtClean="0"/>
              <a:pPr/>
              <a:t>25-01-2020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63D43-A3EA-4A08-BB76-477083EEE094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56607-61F2-4E8C-AE25-CA0680B7B785}" type="datetime1">
              <a:rPr lang="en-IN" smtClean="0"/>
              <a:pPr/>
              <a:t>25-01-2020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63D43-A3EA-4A08-BB76-477083EEE094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44724-BFD1-4228-B2D2-DF1B6F8E0C14}" type="datetime1">
              <a:rPr lang="en-IN" smtClean="0"/>
              <a:pPr/>
              <a:t>25-01-2020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63D43-A3EA-4A08-BB76-477083EEE094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39D03-2BC8-4FAC-9AAF-FFF8D03B2367}" type="datetime1">
              <a:rPr lang="en-IN" smtClean="0"/>
              <a:pPr/>
              <a:t>25-01-2020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63D43-A3EA-4A08-BB76-477083EEE094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E9EDB-4D5C-4ADF-A76D-1D696876B72C}" type="datetime1">
              <a:rPr lang="en-IN" smtClean="0"/>
              <a:pPr/>
              <a:t>25-01-2020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63D43-A3EA-4A08-BB76-477083EEE094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BDF20-840F-4EC3-AE1E-EA83CC0DEF66}" type="datetime1">
              <a:rPr lang="en-IN" smtClean="0"/>
              <a:pPr/>
              <a:t>25-01-2020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63D43-A3EA-4A08-BB76-477083EEE094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D89418-235A-4BA2-8238-61947A2E60A9}" type="datetime1">
              <a:rPr lang="en-IN" smtClean="0"/>
              <a:pPr/>
              <a:t>25-01-2020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863D43-A3EA-4A08-BB76-477083EEE094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ITS Dental College, Greater Noida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>
              <a:buFont typeface="Arial" charset="0"/>
              <a:buNone/>
            </a:pPr>
            <a:r>
              <a:rPr lang="en-US" sz="2000" dirty="0" smtClean="0"/>
              <a:t>Subject :  Pharmacology</a:t>
            </a:r>
          </a:p>
          <a:p>
            <a:pPr>
              <a:buFont typeface="Arial" charset="0"/>
              <a:buNone/>
            </a:pPr>
            <a:endParaRPr lang="en-US" sz="2000" dirty="0" smtClean="0"/>
          </a:p>
          <a:p>
            <a:pPr>
              <a:buFont typeface="Arial" charset="0"/>
              <a:buNone/>
            </a:pPr>
            <a:r>
              <a:rPr lang="en-US" sz="2000" dirty="0" smtClean="0"/>
              <a:t>Lecture Topic: Introduction to Autonomic system        </a:t>
            </a:r>
          </a:p>
          <a:p>
            <a:pPr>
              <a:buFont typeface="Arial" charset="0"/>
              <a:buNone/>
            </a:pPr>
            <a:r>
              <a:rPr lang="en-US" sz="2000" dirty="0" smtClean="0"/>
              <a:t>  Lecture Number: L15</a:t>
            </a:r>
          </a:p>
          <a:p>
            <a:pPr>
              <a:buFont typeface="Arial" charset="0"/>
              <a:buNone/>
            </a:pPr>
            <a:endParaRPr lang="en-US" sz="2000" dirty="0" smtClean="0"/>
          </a:p>
          <a:p>
            <a:pPr>
              <a:buFont typeface="Arial" charset="0"/>
              <a:buNone/>
            </a:pPr>
            <a:r>
              <a:rPr lang="en-US" sz="2000" dirty="0" smtClean="0"/>
              <a:t>Program, Year: BDS, Second Year</a:t>
            </a:r>
          </a:p>
          <a:p>
            <a:pPr>
              <a:buFont typeface="Arial" charset="0"/>
              <a:buNone/>
            </a:pPr>
            <a:endParaRPr lang="en-US" sz="2000" dirty="0" smtClean="0"/>
          </a:p>
          <a:p>
            <a:pPr>
              <a:buFont typeface="Arial" charset="0"/>
              <a:buNone/>
            </a:pPr>
            <a:r>
              <a:rPr lang="en-US" sz="2000" dirty="0" smtClean="0"/>
              <a:t>Faculty : Dr. </a:t>
            </a:r>
            <a:r>
              <a:rPr lang="en-US" sz="2000" dirty="0" err="1" smtClean="0"/>
              <a:t>Shobha</a:t>
            </a:r>
            <a:endParaRPr lang="en-US" sz="2000" dirty="0" smtClean="0"/>
          </a:p>
          <a:p>
            <a:pPr>
              <a:buFont typeface="Arial" charset="0"/>
              <a:buNone/>
            </a:pPr>
            <a:r>
              <a:rPr lang="en-US" dirty="0" smtClean="0"/>
              <a:t>     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Cotransmission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Tx/>
              <a:buChar char="-"/>
            </a:pPr>
            <a:r>
              <a:rPr lang="en-US" dirty="0" smtClean="0"/>
              <a:t>In </a:t>
            </a:r>
            <a:r>
              <a:rPr lang="en-US" dirty="0" smtClean="0"/>
              <a:t>the ANS, besides the primary transmitters </a:t>
            </a:r>
            <a:endParaRPr lang="en-US" dirty="0" smtClean="0"/>
          </a:p>
          <a:p>
            <a:pPr marL="0" indent="0" algn="just">
              <a:buNone/>
            </a:pPr>
            <a:r>
              <a:rPr lang="en-US" dirty="0" smtClean="0"/>
              <a:t>Ach</a:t>
            </a:r>
            <a:r>
              <a:rPr lang="en-US" dirty="0" smtClean="0"/>
              <a:t> &amp;</a:t>
            </a:r>
            <a:r>
              <a:rPr lang="en-US" dirty="0" smtClean="0"/>
              <a:t> </a:t>
            </a:r>
            <a:r>
              <a:rPr lang="en-US" dirty="0" smtClean="0"/>
              <a:t>NA, </a:t>
            </a:r>
            <a:r>
              <a:rPr lang="en-US" dirty="0" err="1" smtClean="0"/>
              <a:t>neurones</a:t>
            </a:r>
            <a:r>
              <a:rPr lang="en-US" dirty="0" smtClean="0"/>
              <a:t> </a:t>
            </a:r>
            <a:r>
              <a:rPr lang="en-US" dirty="0" smtClean="0"/>
              <a:t>have been found to elaborate purines (ATP, </a:t>
            </a:r>
            <a:r>
              <a:rPr lang="en-US" dirty="0" smtClean="0"/>
              <a:t>adenosine</a:t>
            </a:r>
            <a:r>
              <a:rPr lang="en-US" dirty="0" smtClean="0"/>
              <a:t>), peptides (vasoactive intestinal peptide or VIP, </a:t>
            </a:r>
            <a:r>
              <a:rPr lang="en-US" dirty="0" smtClean="0"/>
              <a:t>neuropeptide-Y  </a:t>
            </a:r>
            <a:r>
              <a:rPr lang="en-US" dirty="0" smtClean="0"/>
              <a:t>or NPY, </a:t>
            </a:r>
            <a:r>
              <a:rPr lang="fr-FR" dirty="0" smtClean="0"/>
              <a:t>substance P, </a:t>
            </a:r>
            <a:r>
              <a:rPr lang="fr-FR" dirty="0" err="1" smtClean="0"/>
              <a:t>enkephalins</a:t>
            </a:r>
            <a:r>
              <a:rPr lang="fr-FR" dirty="0" smtClean="0"/>
              <a:t>, </a:t>
            </a:r>
            <a:r>
              <a:rPr lang="fr-FR" dirty="0" err="1" smtClean="0"/>
              <a:t>somatostatin</a:t>
            </a:r>
            <a:r>
              <a:rPr lang="fr-FR" dirty="0" smtClean="0"/>
              <a:t>, etc.), </a:t>
            </a:r>
            <a:r>
              <a:rPr lang="en-US" dirty="0" smtClean="0"/>
              <a:t>nitric oxide (NO) and prostaglandins as </a:t>
            </a:r>
          </a:p>
          <a:p>
            <a:pPr algn="just">
              <a:buNone/>
            </a:pPr>
            <a:r>
              <a:rPr lang="en-US" dirty="0" err="1" smtClean="0"/>
              <a:t>cotransmitters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63D43-A3EA-4A08-BB76-477083EEE094}" type="slidenum">
              <a:rPr lang="en-IN" smtClean="0"/>
              <a:pPr/>
              <a:t>10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Functions of ANS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Maintain internal environment of the organism</a:t>
            </a:r>
          </a:p>
          <a:p>
            <a:r>
              <a:rPr lang="en-US" dirty="0" smtClean="0"/>
              <a:t>Sympathetic :- Not essential for life; but it is very essential in stress</a:t>
            </a:r>
          </a:p>
          <a:p>
            <a:pPr>
              <a:buNone/>
            </a:pPr>
            <a:r>
              <a:rPr lang="en-US" dirty="0" err="1" smtClean="0"/>
              <a:t>Eg</a:t>
            </a:r>
            <a:r>
              <a:rPr lang="en-US" dirty="0" smtClean="0"/>
              <a:t>:-</a:t>
            </a:r>
          </a:p>
          <a:p>
            <a:pPr>
              <a:buNone/>
            </a:pPr>
            <a:r>
              <a:rPr lang="en-US" dirty="0" smtClean="0"/>
              <a:t>a) Maintenance of body temperature when </a:t>
            </a:r>
          </a:p>
          <a:p>
            <a:pPr>
              <a:buNone/>
            </a:pPr>
            <a:r>
              <a:rPr lang="en-US" dirty="0" smtClean="0"/>
              <a:t>environmental temp varies</a:t>
            </a:r>
          </a:p>
          <a:p>
            <a:pPr>
              <a:buNone/>
            </a:pPr>
            <a:r>
              <a:rPr lang="en-US" dirty="0" smtClean="0"/>
              <a:t>b)</a:t>
            </a:r>
            <a:r>
              <a:rPr lang="en-US" dirty="0" err="1" smtClean="0"/>
              <a:t>Conc</a:t>
            </a:r>
            <a:r>
              <a:rPr lang="en-US" dirty="0" smtClean="0"/>
              <a:t> of glucose will not rise as per need in crisis</a:t>
            </a:r>
          </a:p>
          <a:p>
            <a:pPr>
              <a:buNone/>
            </a:pPr>
            <a:r>
              <a:rPr lang="en-US" dirty="0" smtClean="0"/>
              <a:t>c)Compensatory vascular response to  </a:t>
            </a:r>
            <a:r>
              <a:rPr lang="en-US" dirty="0" err="1" smtClean="0"/>
              <a:t>haemorrhage</a:t>
            </a:r>
            <a:r>
              <a:rPr lang="en-US" dirty="0" smtClean="0"/>
              <a:t>, O2 deprivation &amp; excitement are lost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63D43-A3EA-4A08-BB76-477083EEE094}" type="slidenum">
              <a:rPr lang="en-IN" smtClean="0"/>
              <a:pPr/>
              <a:t>11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Effects of sympathetic discharge are</a:t>
            </a:r>
            <a:r>
              <a:rPr lang="en-US" dirty="0" smtClean="0"/>
              <a:t>:-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1.HR rises</a:t>
            </a:r>
          </a:p>
          <a:p>
            <a:pPr>
              <a:buNone/>
            </a:pPr>
            <a:r>
              <a:rPr lang="en-US" dirty="0" smtClean="0"/>
              <a:t>2.BP rises</a:t>
            </a:r>
          </a:p>
          <a:p>
            <a:pPr>
              <a:buNone/>
            </a:pPr>
            <a:r>
              <a:rPr lang="en-US" dirty="0" smtClean="0"/>
              <a:t>3.Blood flow is shifted from skin to skeletal muscles</a:t>
            </a:r>
          </a:p>
          <a:p>
            <a:pPr>
              <a:buNone/>
            </a:pPr>
            <a:r>
              <a:rPr lang="en-US" dirty="0" smtClean="0"/>
              <a:t>4.Blood glucose rises</a:t>
            </a:r>
          </a:p>
          <a:p>
            <a:pPr>
              <a:buNone/>
            </a:pPr>
            <a:r>
              <a:rPr lang="en-US" dirty="0" smtClean="0"/>
              <a:t>5.Bronchioles &amp; pupils dilate</a:t>
            </a:r>
          </a:p>
          <a:p>
            <a:pPr>
              <a:buNone/>
            </a:pPr>
            <a:r>
              <a:rPr lang="en-US" dirty="0" smtClean="0"/>
              <a:t>**Organism better prepared for “flight or fight”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63D43-A3EA-4A08-BB76-477083EEE094}" type="slidenum">
              <a:rPr lang="en-IN" smtClean="0"/>
              <a:pPr/>
              <a:t>12</a:t>
            </a:fld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Parasympathetic system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1.Conservation of energy &amp; maintenance of </a:t>
            </a:r>
          </a:p>
          <a:p>
            <a:pPr>
              <a:buNone/>
            </a:pPr>
            <a:r>
              <a:rPr lang="en-US" dirty="0" smtClean="0"/>
              <a:t>organ function during periods of minimal activity</a:t>
            </a:r>
          </a:p>
          <a:p>
            <a:pPr>
              <a:buNone/>
            </a:pPr>
            <a:r>
              <a:rPr lang="en-US" dirty="0" smtClean="0"/>
              <a:t>2.Important for survival</a:t>
            </a:r>
          </a:p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</a:rPr>
              <a:t>Effects:-</a:t>
            </a:r>
          </a:p>
          <a:p>
            <a:pPr>
              <a:buNone/>
            </a:pPr>
            <a:r>
              <a:rPr lang="en-US" dirty="0" smtClean="0"/>
              <a:t>Slows the heart rate, decreases BP, stimulated GI </a:t>
            </a:r>
          </a:p>
          <a:p>
            <a:pPr>
              <a:buNone/>
            </a:pPr>
            <a:r>
              <a:rPr lang="en-US" dirty="0" smtClean="0"/>
              <a:t>movements &amp; secretions, aids absorption of  </a:t>
            </a:r>
          </a:p>
          <a:p>
            <a:pPr>
              <a:buNone/>
            </a:pPr>
            <a:r>
              <a:rPr lang="en-US" dirty="0" smtClean="0"/>
              <a:t>nutrients, protects retina from excessive </a:t>
            </a:r>
          </a:p>
          <a:p>
            <a:pPr>
              <a:buNone/>
            </a:pPr>
            <a:r>
              <a:rPr lang="en-US" dirty="0" smtClean="0"/>
              <a:t>light, empties urinary bladder &amp; rectum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63D43-A3EA-4A08-BB76-477083EEE094}" type="slidenum">
              <a:rPr lang="en-IN" smtClean="0"/>
              <a:pPr/>
              <a:t>13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28600"/>
            <a:ext cx="7620000" cy="838200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SYMPATHETIC RESPONSES</a:t>
            </a:r>
          </a:p>
        </p:txBody>
      </p:sp>
      <p:pic>
        <p:nvPicPr>
          <p:cNvPr id="28675" name="Picture 3" descr="F:\creates\pc\CC27026.WBS\jpeg 144\8299.21.01.jpeg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rcRect r="194"/>
          <a:stretch>
            <a:fillRect/>
          </a:stretch>
        </p:blipFill>
        <p:spPr bwMode="auto">
          <a:xfrm>
            <a:off x="323528" y="1196752"/>
            <a:ext cx="8280920" cy="5356448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63D43-A3EA-4A08-BB76-477083EEE094}" type="slidenum">
              <a:rPr lang="en-IN" smtClean="0"/>
              <a:pPr/>
              <a:t>14</a:t>
            </a:fld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Catecholamines</a:t>
            </a:r>
            <a:r>
              <a:rPr lang="en-US" dirty="0" smtClean="0"/>
              <a:t> (CAs)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400" u="sng" dirty="0" smtClean="0"/>
              <a:t>Three closely related endogenous </a:t>
            </a:r>
            <a:r>
              <a:rPr lang="en-US" sz="2400" u="sng" dirty="0" err="1" smtClean="0"/>
              <a:t>catecholamines</a:t>
            </a:r>
            <a:r>
              <a:rPr lang="en-US" sz="2400" u="sng" dirty="0" smtClean="0"/>
              <a:t> (CAs)</a:t>
            </a:r>
          </a:p>
          <a:p>
            <a:pPr>
              <a:buNone/>
            </a:pPr>
            <a:r>
              <a:rPr lang="en-US" sz="2400" b="1" i="1" dirty="0" smtClean="0"/>
              <a:t>a)</a:t>
            </a:r>
            <a:r>
              <a:rPr lang="en-US" sz="2400" b="1" i="1" dirty="0" err="1" smtClean="0"/>
              <a:t>Noradrenaline</a:t>
            </a:r>
            <a:r>
              <a:rPr lang="en-US" sz="2400" b="1" i="1" dirty="0" smtClean="0"/>
              <a:t> (NA) T</a:t>
            </a:r>
            <a:r>
              <a:rPr lang="en-US" sz="2400" i="1" dirty="0" smtClean="0"/>
              <a:t>ransmitter at </a:t>
            </a:r>
            <a:r>
              <a:rPr lang="en-US" sz="2400" dirty="0" smtClean="0"/>
              <a:t>postganglionic </a:t>
            </a:r>
          </a:p>
          <a:p>
            <a:pPr>
              <a:buNone/>
            </a:pPr>
            <a:r>
              <a:rPr lang="en-US" sz="2400" dirty="0" smtClean="0"/>
              <a:t>sympathetic sites (</a:t>
            </a:r>
            <a:r>
              <a:rPr lang="en-US" sz="2400" u="sng" dirty="0" smtClean="0"/>
              <a:t>except sweat glands, hair follicles and some</a:t>
            </a:r>
          </a:p>
          <a:p>
            <a:pPr>
              <a:buNone/>
            </a:pPr>
            <a:r>
              <a:rPr lang="en-US" sz="2400" u="sng" dirty="0" smtClean="0"/>
              <a:t> vasodilator </a:t>
            </a:r>
            <a:r>
              <a:rPr lang="en-US" sz="2400" u="sng" dirty="0" err="1" smtClean="0"/>
              <a:t>fibres</a:t>
            </a:r>
            <a:r>
              <a:rPr lang="en-US" sz="2400" u="sng" dirty="0" smtClean="0"/>
              <a:t>) </a:t>
            </a:r>
            <a:r>
              <a:rPr lang="en-US" sz="2400" dirty="0" smtClean="0"/>
              <a:t>and in certain areas of brain</a:t>
            </a:r>
          </a:p>
          <a:p>
            <a:pPr>
              <a:buNone/>
            </a:pPr>
            <a:endParaRPr lang="en-US" sz="2400" i="1" dirty="0" smtClean="0"/>
          </a:p>
          <a:p>
            <a:pPr>
              <a:buNone/>
            </a:pPr>
            <a:r>
              <a:rPr lang="en-US" sz="2400" b="1" i="1" dirty="0" smtClean="0"/>
              <a:t>b)Adrenaline (</a:t>
            </a:r>
            <a:r>
              <a:rPr lang="en-US" sz="2400" b="1" i="1" dirty="0" err="1" smtClean="0"/>
              <a:t>Adr</a:t>
            </a:r>
            <a:r>
              <a:rPr lang="en-US" sz="2400" b="1" i="1" dirty="0" smtClean="0"/>
              <a:t>) </a:t>
            </a:r>
            <a:r>
              <a:rPr lang="en-US" sz="2400" i="1" dirty="0" smtClean="0"/>
              <a:t>It </a:t>
            </a:r>
            <a:r>
              <a:rPr lang="en-US" sz="2400" i="1" u="sng" dirty="0" smtClean="0"/>
              <a:t>is secreted by adrenal </a:t>
            </a:r>
            <a:r>
              <a:rPr lang="en-US" sz="2400" u="sng" dirty="0" smtClean="0"/>
              <a:t>medulla </a:t>
            </a:r>
            <a:r>
              <a:rPr lang="en-US" sz="2400" dirty="0" smtClean="0"/>
              <a:t>and may </a:t>
            </a:r>
          </a:p>
          <a:p>
            <a:pPr>
              <a:buNone/>
            </a:pPr>
            <a:r>
              <a:rPr lang="en-US" sz="2400" dirty="0" smtClean="0"/>
              <a:t>have a </a:t>
            </a:r>
            <a:r>
              <a:rPr lang="en-US" sz="2400" u="sng" dirty="0" smtClean="0"/>
              <a:t>transmitter role in the brain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b="1" i="1" dirty="0" smtClean="0"/>
              <a:t>c)Dopamine (DA) </a:t>
            </a:r>
            <a:r>
              <a:rPr lang="en-US" sz="2400" i="1" dirty="0" smtClean="0"/>
              <a:t>It is a </a:t>
            </a:r>
            <a:r>
              <a:rPr lang="en-US" sz="2400" b="1" i="1" dirty="0" smtClean="0"/>
              <a:t>major transmitter in </a:t>
            </a:r>
            <a:r>
              <a:rPr lang="pt-BR" sz="2400" b="1" dirty="0" smtClean="0"/>
              <a:t>basal ganglia</a:t>
            </a:r>
            <a:r>
              <a:rPr lang="pt-BR" sz="2400" dirty="0" smtClean="0"/>
              <a:t>, </a:t>
            </a:r>
          </a:p>
          <a:p>
            <a:pPr>
              <a:buNone/>
            </a:pPr>
            <a:r>
              <a:rPr lang="pt-BR" sz="2400" b="1" dirty="0" smtClean="0"/>
              <a:t>limbic system, CTZ, anterior </a:t>
            </a:r>
            <a:r>
              <a:rPr lang="en-US" sz="2400" b="1" dirty="0" smtClean="0"/>
              <a:t>pituitary, </a:t>
            </a:r>
            <a:r>
              <a:rPr lang="en-US" sz="2400" dirty="0" smtClean="0"/>
              <a:t>etc. and in a limited </a:t>
            </a:r>
          </a:p>
          <a:p>
            <a:pPr>
              <a:buNone/>
            </a:pPr>
            <a:r>
              <a:rPr lang="en-US" sz="2400" dirty="0" smtClean="0"/>
              <a:t>manner in the periphery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63D43-A3EA-4A08-BB76-477083EEE094}" type="slidenum">
              <a:rPr lang="en-IN" smtClean="0"/>
              <a:pPr/>
              <a:t>15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Synthesis of NA occurs in all adrenergic </a:t>
            </a:r>
          </a:p>
          <a:p>
            <a:pPr>
              <a:buNone/>
            </a:pPr>
            <a:r>
              <a:rPr lang="en-US" b="1" dirty="0" err="1" smtClean="0">
                <a:solidFill>
                  <a:schemeClr val="accent3">
                    <a:lumMod val="75000"/>
                  </a:schemeClr>
                </a:solidFill>
              </a:rPr>
              <a:t>neurones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, while that of </a:t>
            </a:r>
            <a:r>
              <a:rPr lang="en-US" b="1" dirty="0" err="1" smtClean="0">
                <a:solidFill>
                  <a:schemeClr val="accent3">
                    <a:lumMod val="75000"/>
                  </a:schemeClr>
                </a:solidFill>
              </a:rPr>
              <a:t>Adr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 occurs only in the </a:t>
            </a:r>
          </a:p>
          <a:p>
            <a:pPr>
              <a:buNone/>
            </a:pP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adrenal </a:t>
            </a:r>
            <a:r>
              <a:rPr lang="en-US" b="1" dirty="0" err="1" smtClean="0">
                <a:solidFill>
                  <a:schemeClr val="accent3">
                    <a:lumMod val="75000"/>
                  </a:schemeClr>
                </a:solidFill>
              </a:rPr>
              <a:t>medullary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 cells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* It requires high concentration of glucocorticoids</a:t>
            </a:r>
          </a:p>
          <a:p>
            <a:pPr>
              <a:buNone/>
            </a:pPr>
            <a:r>
              <a:rPr lang="en-US" dirty="0" smtClean="0"/>
              <a:t>reaching through the </a:t>
            </a:r>
            <a:r>
              <a:rPr lang="en-US" dirty="0" err="1" smtClean="0"/>
              <a:t>intraadrenal</a:t>
            </a:r>
            <a:r>
              <a:rPr lang="en-US" dirty="0" smtClean="0"/>
              <a:t> portal</a:t>
            </a:r>
          </a:p>
          <a:p>
            <a:pPr>
              <a:buNone/>
            </a:pPr>
            <a:r>
              <a:rPr lang="en-US" dirty="0" smtClean="0"/>
              <a:t>circulation for induction of the </a:t>
            </a:r>
            <a:r>
              <a:rPr lang="en-US" dirty="0" err="1" smtClean="0"/>
              <a:t>methylating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enzyme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63D43-A3EA-4A08-BB76-477083EEE094}" type="slidenum">
              <a:rPr lang="en-IN" smtClean="0"/>
              <a:pPr/>
              <a:t>16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47789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Synthesis of CAs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143000"/>
            <a:ext cx="4343400" cy="54102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400" dirty="0" smtClean="0"/>
              <a:t>-CA are synthesized from the </a:t>
            </a:r>
          </a:p>
          <a:p>
            <a:pPr>
              <a:buNone/>
            </a:pPr>
            <a:r>
              <a:rPr lang="en-US" sz="2400" dirty="0" err="1" smtClean="0"/>
              <a:t>a.a</a:t>
            </a:r>
            <a:r>
              <a:rPr lang="en-US" sz="2400" dirty="0" smtClean="0"/>
              <a:t>. phenylalanine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-</a:t>
            </a: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</a:rPr>
              <a:t>Tyrosine </a:t>
            </a:r>
            <a:r>
              <a:rPr lang="en-US" sz="2400" b="1" dirty="0" err="1" smtClean="0">
                <a:solidFill>
                  <a:schemeClr val="accent3">
                    <a:lumMod val="75000"/>
                  </a:schemeClr>
                </a:solidFill>
              </a:rPr>
              <a:t>hydroxylase</a:t>
            </a:r>
            <a:endParaRPr lang="en-US" sz="24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>
              <a:buNone/>
            </a:pP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</a:rPr>
              <a:t>is a specific and the rate limiting </a:t>
            </a:r>
          </a:p>
          <a:p>
            <a:pPr>
              <a:buNone/>
            </a:pP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</a:rPr>
              <a:t>enzyme</a:t>
            </a:r>
            <a:r>
              <a:rPr lang="en-US" sz="2400" dirty="0" smtClean="0"/>
              <a:t>. Its inhibition by α-</a:t>
            </a:r>
          </a:p>
          <a:p>
            <a:pPr>
              <a:buNone/>
            </a:pPr>
            <a:r>
              <a:rPr lang="en-US" sz="2400" dirty="0" smtClean="0"/>
              <a:t>methyl-p-tyrosine results in</a:t>
            </a:r>
          </a:p>
          <a:p>
            <a:pPr>
              <a:buNone/>
            </a:pPr>
            <a:r>
              <a:rPr lang="en-US" sz="2400" dirty="0" smtClean="0"/>
              <a:t>depletion of CAs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This inhibitor can be used in</a:t>
            </a:r>
          </a:p>
          <a:p>
            <a:pPr>
              <a:buNone/>
            </a:pPr>
            <a:r>
              <a:rPr lang="en-US" sz="2400" dirty="0" err="1" smtClean="0"/>
              <a:t>pheochromocytoma</a:t>
            </a:r>
            <a:r>
              <a:rPr lang="en-US" sz="2400" dirty="0" smtClean="0"/>
              <a:t> before </a:t>
            </a:r>
          </a:p>
          <a:p>
            <a:pPr>
              <a:buNone/>
            </a:pPr>
            <a:r>
              <a:rPr lang="en-US" sz="2400" dirty="0" smtClean="0"/>
              <a:t>surgery and in inoperable cases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63D43-A3EA-4A08-BB76-477083EEE094}" type="slidenum">
              <a:rPr lang="en-IN" smtClean="0"/>
              <a:pPr/>
              <a:t>17</a:t>
            </a:fld>
            <a:endParaRPr lang="en-IN"/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89290" y="1143000"/>
            <a:ext cx="404991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Storage of CAs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143000"/>
            <a:ext cx="4495800" cy="57150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400" dirty="0" smtClean="0"/>
              <a:t>NA stored :-synaptic vesicles or </a:t>
            </a:r>
          </a:p>
          <a:p>
            <a:pPr>
              <a:buNone/>
            </a:pPr>
            <a:r>
              <a:rPr lang="en-US" sz="2400" dirty="0" smtClean="0"/>
              <a:t>‘granules’ (within adrenergic nerve </a:t>
            </a:r>
          </a:p>
          <a:p>
            <a:pPr>
              <a:buNone/>
            </a:pPr>
            <a:r>
              <a:rPr lang="en-US" sz="2400" dirty="0" smtClean="0"/>
              <a:t>terminal)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The vesicular membrane actively </a:t>
            </a:r>
          </a:p>
          <a:p>
            <a:pPr>
              <a:buNone/>
            </a:pPr>
            <a:r>
              <a:rPr lang="en-US" sz="2400" dirty="0" smtClean="0"/>
              <a:t>takes up DA from the cytoplasm 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 Final step of synthesis of NA takes </a:t>
            </a:r>
          </a:p>
          <a:p>
            <a:pPr>
              <a:buNone/>
            </a:pPr>
            <a:r>
              <a:rPr lang="en-US" sz="2400" dirty="0" smtClean="0"/>
              <a:t>place inside the vesicle which </a:t>
            </a:r>
          </a:p>
          <a:p>
            <a:pPr>
              <a:buNone/>
            </a:pPr>
            <a:r>
              <a:rPr lang="en-US" sz="2400" dirty="0" smtClean="0"/>
              <a:t>contains dopamine β-</a:t>
            </a:r>
            <a:r>
              <a:rPr lang="en-US" sz="2400" dirty="0" err="1" smtClean="0"/>
              <a:t>Hydroxylase</a:t>
            </a: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63D43-A3EA-4A08-BB76-477083EEE094}" type="slidenum">
              <a:rPr lang="en-IN" smtClean="0"/>
              <a:pPr/>
              <a:t>18</a:t>
            </a:fld>
            <a:endParaRPr lang="en-IN"/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143000"/>
            <a:ext cx="4495800" cy="5333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0"/>
            <a:ext cx="4495800" cy="68580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400" dirty="0" smtClean="0"/>
              <a:t>NA is then stored as a complex </a:t>
            </a:r>
          </a:p>
          <a:p>
            <a:pPr>
              <a:buNone/>
            </a:pPr>
            <a:r>
              <a:rPr lang="en-US" sz="2400" dirty="0" smtClean="0"/>
              <a:t>with ATP </a:t>
            </a:r>
          </a:p>
          <a:p>
            <a:pPr>
              <a:buNone/>
            </a:pPr>
            <a:r>
              <a:rPr lang="en-US" sz="2400" i="1" dirty="0" smtClean="0"/>
              <a:t>In adrenal  medulla </a:t>
            </a:r>
            <a:r>
              <a:rPr lang="en-US" sz="2400" dirty="0" smtClean="0"/>
              <a:t> NA formed </a:t>
            </a:r>
          </a:p>
          <a:p>
            <a:pPr>
              <a:buNone/>
            </a:pPr>
            <a:r>
              <a:rPr lang="en-US" sz="2400" dirty="0" smtClean="0"/>
              <a:t>within </a:t>
            </a:r>
            <a:r>
              <a:rPr lang="en-US" sz="2400" dirty="0" err="1" smtClean="0"/>
              <a:t>chromaffin</a:t>
            </a:r>
            <a:r>
              <a:rPr lang="en-US" sz="2400" dirty="0" smtClean="0"/>
              <a:t> granules </a:t>
            </a:r>
          </a:p>
          <a:p>
            <a:pPr>
              <a:buNone/>
            </a:pPr>
            <a:r>
              <a:rPr lang="en-US" sz="2400" dirty="0" smtClean="0"/>
              <a:t>diffuses  into the cytoplasm</a:t>
            </a:r>
            <a:r>
              <a:rPr lang="en-US" sz="2400" dirty="0" smtClean="0">
                <a:sym typeface="Wingdings" pitchFamily="2" charset="2"/>
              </a:rPr>
              <a:t></a:t>
            </a:r>
            <a:r>
              <a:rPr lang="en-US" sz="2400" dirty="0" smtClean="0"/>
              <a:t> </a:t>
            </a:r>
          </a:p>
          <a:p>
            <a:pPr>
              <a:buNone/>
            </a:pPr>
            <a:r>
              <a:rPr lang="en-US" sz="2400" dirty="0" err="1" smtClean="0"/>
              <a:t>methylated</a:t>
            </a:r>
            <a:r>
              <a:rPr lang="en-US" sz="2400" dirty="0" smtClean="0"/>
              <a:t> </a:t>
            </a:r>
            <a:r>
              <a:rPr lang="en-US" sz="2400" dirty="0" smtClean="0">
                <a:sym typeface="Wingdings" pitchFamily="2" charset="2"/>
              </a:rPr>
              <a:t></a:t>
            </a:r>
            <a:r>
              <a:rPr lang="en-US" sz="2400" dirty="0" err="1" smtClean="0"/>
              <a:t>Adr</a:t>
            </a:r>
            <a:r>
              <a:rPr lang="en-US" sz="2400" dirty="0" smtClean="0"/>
              <a:t> so formed </a:t>
            </a:r>
          </a:p>
          <a:p>
            <a:pPr>
              <a:buNone/>
            </a:pPr>
            <a:r>
              <a:rPr lang="en-US" sz="2400" dirty="0" smtClean="0"/>
              <a:t>is again taken up by a separate </a:t>
            </a:r>
          </a:p>
          <a:p>
            <a:pPr>
              <a:buNone/>
            </a:pPr>
            <a:r>
              <a:rPr lang="en-US" sz="2400" dirty="0" smtClean="0"/>
              <a:t>set of granules</a:t>
            </a:r>
          </a:p>
          <a:p>
            <a:pPr>
              <a:buNone/>
            </a:pPr>
            <a:r>
              <a:rPr lang="en-US" sz="2400" dirty="0" smtClean="0"/>
              <a:t> </a:t>
            </a:r>
          </a:p>
          <a:p>
            <a:pPr>
              <a:buNone/>
            </a:pPr>
            <a:r>
              <a:rPr lang="en-US" sz="2400" dirty="0" smtClean="0"/>
              <a:t> Cytoplasmic pool of CAs kept low </a:t>
            </a:r>
          </a:p>
          <a:p>
            <a:pPr>
              <a:buNone/>
            </a:pPr>
            <a:r>
              <a:rPr lang="en-US" sz="2400" dirty="0" smtClean="0"/>
              <a:t>by monoamine </a:t>
            </a:r>
            <a:r>
              <a:rPr lang="en-US" sz="2400" dirty="0" err="1" smtClean="0"/>
              <a:t>oxidase</a:t>
            </a:r>
            <a:r>
              <a:rPr lang="en-US" sz="2400" dirty="0" smtClean="0"/>
              <a:t> (MAO) </a:t>
            </a:r>
          </a:p>
          <a:p>
            <a:pPr>
              <a:buNone/>
            </a:pPr>
            <a:r>
              <a:rPr lang="en-US" sz="2400" dirty="0" smtClean="0"/>
              <a:t>present on the outer surface of </a:t>
            </a:r>
          </a:p>
          <a:p>
            <a:pPr>
              <a:buNone/>
            </a:pPr>
            <a:r>
              <a:rPr lang="en-US" sz="2400" dirty="0" smtClean="0"/>
              <a:t>mitochondria</a:t>
            </a: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63D43-A3EA-4A08-BB76-477083EEE094}" type="slidenum">
              <a:rPr lang="en-IN" smtClean="0"/>
              <a:pPr/>
              <a:t>19</a:t>
            </a:fld>
            <a:endParaRPr lang="en-IN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52400"/>
            <a:ext cx="44958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smtClean="0"/>
              <a:t>Lecture Objectives &amp; Learning Outcomes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2000" dirty="0" smtClean="0"/>
              <a:t>General Objective : To understand the various routes of absorption</a:t>
            </a:r>
          </a:p>
          <a:p>
            <a:pPr>
              <a:buFont typeface="Arial" charset="0"/>
              <a:buNone/>
              <a:defRPr/>
            </a:pPr>
            <a:endParaRPr lang="en-US" sz="2000" dirty="0" smtClean="0"/>
          </a:p>
          <a:p>
            <a:pPr>
              <a:defRPr/>
            </a:pPr>
            <a:r>
              <a:rPr lang="en-US" sz="2000" dirty="0" smtClean="0"/>
              <a:t>Specific Learning Outcomes:</a:t>
            </a:r>
          </a:p>
          <a:p>
            <a:pPr>
              <a:buFont typeface="Arial" charset="0"/>
              <a:buNone/>
              <a:defRPr/>
            </a:pPr>
            <a:r>
              <a:rPr lang="en-US" sz="2000" dirty="0" smtClean="0"/>
              <a:t>At the end of the session, the learner should be able to know the following regarding autonomic system</a:t>
            </a:r>
          </a:p>
          <a:p>
            <a:pPr>
              <a:buFont typeface="Arial" charset="0"/>
              <a:buNone/>
              <a:defRPr/>
            </a:pPr>
            <a:endParaRPr lang="en-US" sz="2000" dirty="0" smtClean="0"/>
          </a:p>
          <a:p>
            <a:pPr>
              <a:buFont typeface="Arial" charset="0"/>
              <a:buNone/>
              <a:defRPr/>
            </a:pPr>
            <a:r>
              <a:rPr lang="en-US" sz="2000" dirty="0" smtClean="0"/>
              <a:t>1.Parts of ANS</a:t>
            </a:r>
          </a:p>
          <a:p>
            <a:pPr>
              <a:buFont typeface="Arial" charset="0"/>
              <a:buNone/>
              <a:defRPr/>
            </a:pPr>
            <a:r>
              <a:rPr lang="en-US" sz="2000" dirty="0" smtClean="0"/>
              <a:t>2.Neurotransmission in ANS</a:t>
            </a:r>
          </a:p>
          <a:p>
            <a:pPr>
              <a:buFont typeface="Arial" charset="0"/>
              <a:buNone/>
              <a:defRPr/>
            </a:pPr>
            <a:r>
              <a:rPr lang="en-US" sz="2000" dirty="0" smtClean="0"/>
              <a:t>3.Regulation of catecholamine's</a:t>
            </a:r>
          </a:p>
          <a:p>
            <a:pPr>
              <a:buFont typeface="Arial" charset="0"/>
              <a:buNone/>
              <a:defRPr/>
            </a:pPr>
            <a:r>
              <a:rPr lang="en-US" sz="2000" dirty="0" smtClean="0"/>
              <a:t>4.Metabolism of catecholamine's</a:t>
            </a:r>
          </a:p>
          <a:p>
            <a:pPr>
              <a:buFont typeface="Arial" charset="0"/>
              <a:buNone/>
              <a:defRPr/>
            </a:pPr>
            <a:r>
              <a:rPr lang="en-US" sz="2000" dirty="0" smtClean="0"/>
              <a:t>5.Types of receptors in ANS</a:t>
            </a:r>
          </a:p>
          <a:p>
            <a:pPr>
              <a:buFont typeface="Arial" charset="0"/>
              <a:buNone/>
              <a:defRPr/>
            </a:pPr>
            <a:endParaRPr lang="en-US" sz="2000" dirty="0" smtClean="0"/>
          </a:p>
          <a:p>
            <a:pPr>
              <a:buFont typeface="Arial" charset="0"/>
              <a:buNone/>
              <a:defRPr/>
            </a:pPr>
            <a:endParaRPr lang="en-US" sz="20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0"/>
            <a:ext cx="4495800" cy="6858000"/>
          </a:xfrm>
        </p:spPr>
        <p:txBody>
          <a:bodyPr/>
          <a:lstStyle/>
          <a:p>
            <a:pPr>
              <a:buNone/>
            </a:pPr>
            <a:r>
              <a:rPr lang="en-US" b="1" dirty="0" smtClean="0"/>
              <a:t>Release of CAs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The nerve impulse coupled</a:t>
            </a:r>
          </a:p>
          <a:p>
            <a:pPr>
              <a:buNone/>
            </a:pPr>
            <a:r>
              <a:rPr lang="en-US" dirty="0" smtClean="0"/>
              <a:t>release of CA takes place by </a:t>
            </a:r>
          </a:p>
          <a:p>
            <a:pPr>
              <a:buNone/>
            </a:pPr>
            <a:r>
              <a:rPr lang="en-US" i="1" dirty="0" err="1" smtClean="0"/>
              <a:t>exocytosis</a:t>
            </a:r>
            <a:r>
              <a:rPr lang="en-US" i="1" dirty="0" smtClean="0"/>
              <a:t> </a:t>
            </a:r>
            <a:r>
              <a:rPr lang="en-US" dirty="0" smtClean="0"/>
              <a:t>and all the </a:t>
            </a:r>
          </a:p>
          <a:p>
            <a:pPr>
              <a:buNone/>
            </a:pPr>
            <a:r>
              <a:rPr lang="en-US" dirty="0" smtClean="0"/>
              <a:t>vesicular contents (NA or </a:t>
            </a:r>
            <a:r>
              <a:rPr lang="en-US" dirty="0" err="1" smtClean="0"/>
              <a:t>Adr</a:t>
            </a:r>
            <a:r>
              <a:rPr lang="en-US" dirty="0" smtClean="0"/>
              <a:t>,</a:t>
            </a:r>
          </a:p>
          <a:p>
            <a:pPr>
              <a:buNone/>
            </a:pPr>
            <a:r>
              <a:rPr lang="en-US" dirty="0" smtClean="0"/>
              <a:t>ATP, dopamine </a:t>
            </a:r>
            <a:r>
              <a:rPr lang="el-GR" dirty="0" smtClean="0"/>
              <a:t>β </a:t>
            </a:r>
            <a:r>
              <a:rPr lang="en-US" dirty="0" err="1" smtClean="0"/>
              <a:t>hydroxylase</a:t>
            </a:r>
            <a:r>
              <a:rPr lang="en-US" dirty="0" smtClean="0"/>
              <a:t>, </a:t>
            </a:r>
          </a:p>
          <a:p>
            <a:pPr>
              <a:buNone/>
            </a:pPr>
            <a:r>
              <a:rPr lang="en-US" dirty="0" err="1" smtClean="0"/>
              <a:t>chromogranin</a:t>
            </a:r>
            <a:r>
              <a:rPr lang="en-US" dirty="0" smtClean="0"/>
              <a:t>) are poured </a:t>
            </a:r>
          </a:p>
          <a:p>
            <a:pPr>
              <a:buNone/>
            </a:pPr>
            <a:r>
              <a:rPr lang="en-US" dirty="0" smtClean="0"/>
              <a:t>out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63D43-A3EA-4A08-BB76-477083EEE094}" type="slidenum">
              <a:rPr lang="en-IN" smtClean="0"/>
              <a:pPr/>
              <a:t>20</a:t>
            </a:fld>
            <a:endParaRPr lang="en-IN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59046" y="0"/>
            <a:ext cx="4384954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152400" y="0"/>
            <a:ext cx="4343400" cy="68580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400" b="1" u="sng" dirty="0" smtClean="0">
                <a:solidFill>
                  <a:schemeClr val="accent3">
                    <a:lumMod val="75000"/>
                  </a:schemeClr>
                </a:solidFill>
              </a:rPr>
              <a:t>Uptake occurs in 2 steps—</a:t>
            </a:r>
          </a:p>
          <a:p>
            <a:pPr>
              <a:buNone/>
            </a:pPr>
            <a:r>
              <a:rPr lang="en-US" sz="2400" b="1" i="1" dirty="0" smtClean="0">
                <a:solidFill>
                  <a:schemeClr val="accent3">
                    <a:lumMod val="75000"/>
                  </a:schemeClr>
                </a:solidFill>
              </a:rPr>
              <a:t>Axonal uptake:-</a:t>
            </a: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400" dirty="0" smtClean="0"/>
              <a:t>An active amine </a:t>
            </a:r>
          </a:p>
          <a:p>
            <a:pPr>
              <a:buNone/>
            </a:pPr>
            <a:r>
              <a:rPr lang="en-US" sz="2400" dirty="0" smtClean="0"/>
              <a:t>pump (NET)  present at the </a:t>
            </a:r>
          </a:p>
          <a:p>
            <a:pPr>
              <a:buNone/>
            </a:pPr>
            <a:r>
              <a:rPr lang="en-US" sz="2400" dirty="0" smtClean="0"/>
              <a:t>neuronal membrane which</a:t>
            </a:r>
          </a:p>
          <a:p>
            <a:pPr>
              <a:buNone/>
            </a:pPr>
            <a:r>
              <a:rPr lang="en-US" sz="2400" dirty="0" smtClean="0"/>
              <a:t>transports NA by a Na+ coupled </a:t>
            </a:r>
          </a:p>
          <a:p>
            <a:pPr>
              <a:buNone/>
            </a:pPr>
            <a:r>
              <a:rPr lang="en-US" sz="2400" dirty="0" smtClean="0"/>
              <a:t>mechanism</a:t>
            </a:r>
          </a:p>
          <a:p>
            <a:pPr>
              <a:buNone/>
            </a:pPr>
            <a:r>
              <a:rPr lang="en-US" sz="2400" dirty="0" smtClean="0"/>
              <a:t> </a:t>
            </a: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</a:rPr>
              <a:t>It takes up NA at a higher rate </a:t>
            </a:r>
          </a:p>
          <a:p>
            <a:pPr>
              <a:buNone/>
            </a:pP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</a:rPr>
              <a:t>than </a:t>
            </a:r>
            <a:r>
              <a:rPr lang="en-US" sz="2400" b="1" dirty="0" err="1" smtClean="0">
                <a:solidFill>
                  <a:schemeClr val="accent3">
                    <a:lumMod val="75000"/>
                  </a:schemeClr>
                </a:solidFill>
              </a:rPr>
              <a:t>Adr</a:t>
            </a: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</a:rPr>
              <a:t> and had been </a:t>
            </a:r>
            <a:r>
              <a:rPr lang="en-US" sz="2400" b="1" dirty="0" err="1" smtClean="0">
                <a:solidFill>
                  <a:schemeClr val="accent3">
                    <a:lumMod val="75000"/>
                  </a:schemeClr>
                </a:solidFill>
              </a:rPr>
              <a:t>labelled</a:t>
            </a: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</a:p>
          <a:p>
            <a:pPr>
              <a:buNone/>
            </a:pPr>
            <a:r>
              <a:rPr lang="en-US" sz="2400" b="1" i="1" dirty="0" smtClean="0">
                <a:solidFill>
                  <a:schemeClr val="accent3">
                    <a:lumMod val="75000"/>
                  </a:schemeClr>
                </a:solidFill>
              </a:rPr>
              <a:t>uptake-1</a:t>
            </a:r>
          </a:p>
          <a:p>
            <a:pPr>
              <a:buNone/>
            </a:pPr>
            <a:r>
              <a:rPr lang="en-US" sz="2400" i="1" dirty="0" smtClean="0"/>
              <a:t> The indirectly acting</a:t>
            </a:r>
          </a:p>
          <a:p>
            <a:pPr>
              <a:buNone/>
            </a:pPr>
            <a:r>
              <a:rPr lang="en-US" sz="2400" dirty="0" err="1" smtClean="0"/>
              <a:t>sympathomimetic</a:t>
            </a:r>
            <a:r>
              <a:rPr lang="en-US" sz="2400" dirty="0" smtClean="0"/>
              <a:t> amines like </a:t>
            </a:r>
          </a:p>
          <a:p>
            <a:pPr>
              <a:buNone/>
            </a:pPr>
            <a:r>
              <a:rPr lang="en-US" sz="2400" dirty="0" err="1" smtClean="0"/>
              <a:t>tyramine</a:t>
            </a:r>
            <a:r>
              <a:rPr lang="en-US" sz="2400" dirty="0" smtClean="0"/>
              <a:t>, but not </a:t>
            </a:r>
            <a:r>
              <a:rPr lang="en-US" sz="2400" dirty="0" err="1" smtClean="0"/>
              <a:t>isoprenaline</a:t>
            </a:r>
            <a:r>
              <a:rPr lang="en-US" sz="2400" dirty="0" smtClean="0"/>
              <a:t>, </a:t>
            </a:r>
          </a:p>
          <a:p>
            <a:pPr>
              <a:buNone/>
            </a:pPr>
            <a:r>
              <a:rPr lang="en-US" sz="2400" dirty="0" smtClean="0"/>
              <a:t>also utilize this pump for entering</a:t>
            </a:r>
          </a:p>
          <a:p>
            <a:pPr>
              <a:buNone/>
            </a:pPr>
            <a:r>
              <a:rPr lang="en-US" sz="2400" dirty="0" smtClean="0"/>
              <a:t>the </a:t>
            </a:r>
            <a:r>
              <a:rPr lang="en-US" sz="2400" dirty="0" err="1" smtClean="0"/>
              <a:t>neurone</a:t>
            </a:r>
            <a:r>
              <a:rPr lang="en-US" sz="2400" dirty="0" smtClean="0"/>
              <a:t>. </a:t>
            </a: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63D43-A3EA-4A08-BB76-477083EEE094}" type="slidenum">
              <a:rPr lang="en-IN" smtClean="0"/>
              <a:pPr/>
              <a:t>21</a:t>
            </a:fld>
            <a:endParaRPr lang="en-IN"/>
          </a:p>
        </p:txBody>
      </p:sp>
      <p:pic>
        <p:nvPicPr>
          <p:cNvPr id="9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59046" y="0"/>
            <a:ext cx="408015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This uptake is the most important mechanism </a:t>
            </a:r>
          </a:p>
          <a:p>
            <a:pPr>
              <a:buNone/>
            </a:pPr>
            <a:r>
              <a:rPr lang="en-US" dirty="0" smtClean="0"/>
              <a:t>for  terminating the </a:t>
            </a:r>
            <a:r>
              <a:rPr lang="en-US" dirty="0" err="1" smtClean="0"/>
              <a:t>postjunctionalaction</a:t>
            </a:r>
            <a:r>
              <a:rPr lang="en-US" dirty="0" smtClean="0"/>
              <a:t> of NA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From 75% to 90% of released NA is retaken back </a:t>
            </a:r>
          </a:p>
          <a:p>
            <a:pPr>
              <a:buNone/>
            </a:pPr>
            <a:r>
              <a:rPr lang="en-US" dirty="0" smtClean="0"/>
              <a:t>into the </a:t>
            </a:r>
            <a:r>
              <a:rPr lang="en-US" dirty="0" err="1" smtClean="0"/>
              <a:t>neurone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This pump is inhibited by cocaine, </a:t>
            </a:r>
            <a:r>
              <a:rPr lang="en-US" dirty="0" err="1" smtClean="0"/>
              <a:t>desipramine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and few other drugs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63D43-A3EA-4A08-BB76-477083EEE094}" type="slidenum">
              <a:rPr lang="en-IN" smtClean="0"/>
              <a:pPr/>
              <a:t>22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0" y="0"/>
            <a:ext cx="4495800" cy="66294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400" b="1" i="1" u="sng" dirty="0" smtClean="0">
                <a:solidFill>
                  <a:schemeClr val="accent3">
                    <a:lumMod val="75000"/>
                  </a:schemeClr>
                </a:solidFill>
              </a:rPr>
              <a:t>Vesicular uptake:-</a:t>
            </a:r>
          </a:p>
          <a:p>
            <a:pPr>
              <a:buNone/>
            </a:pPr>
            <a:r>
              <a:rPr lang="en-US" sz="2400" dirty="0" smtClean="0"/>
              <a:t> </a:t>
            </a:r>
          </a:p>
          <a:p>
            <a:pPr>
              <a:buNone/>
            </a:pPr>
            <a:r>
              <a:rPr lang="en-US" sz="2400" dirty="0" smtClean="0"/>
              <a:t>Membrane of intracellular </a:t>
            </a:r>
          </a:p>
          <a:p>
            <a:pPr>
              <a:buNone/>
            </a:pPr>
            <a:r>
              <a:rPr lang="en-US" sz="2400" dirty="0" smtClean="0"/>
              <a:t>vesicles has another amine pump </a:t>
            </a:r>
          </a:p>
          <a:p>
            <a:pPr>
              <a:buNone/>
            </a:pPr>
            <a:r>
              <a:rPr lang="en-US" sz="2400" dirty="0" err="1" smtClean="0"/>
              <a:t>the‘vesicular</a:t>
            </a:r>
            <a:r>
              <a:rPr lang="en-US" sz="2400" dirty="0" smtClean="0"/>
              <a:t> monoamine </a:t>
            </a:r>
          </a:p>
          <a:p>
            <a:pPr>
              <a:buNone/>
            </a:pPr>
            <a:r>
              <a:rPr lang="en-US" sz="2400" dirty="0" smtClean="0"/>
              <a:t>transporter’ (VMAT-2)</a:t>
            </a:r>
            <a:r>
              <a:rPr lang="en-US" sz="2400" dirty="0" smtClean="0">
                <a:sym typeface="Wingdings" pitchFamily="2" charset="2"/>
              </a:rPr>
              <a:t></a:t>
            </a:r>
            <a:r>
              <a:rPr lang="en-US" sz="2400" dirty="0" smtClean="0"/>
              <a:t> </a:t>
            </a:r>
          </a:p>
          <a:p>
            <a:pPr>
              <a:buNone/>
            </a:pPr>
            <a:r>
              <a:rPr lang="en-US" sz="2400" dirty="0" smtClean="0"/>
              <a:t>transports CA from the cytoplasm </a:t>
            </a:r>
          </a:p>
          <a:p>
            <a:pPr>
              <a:buNone/>
            </a:pPr>
            <a:r>
              <a:rPr lang="en-US" sz="2400" dirty="0" smtClean="0"/>
              <a:t>to the interior of the storage</a:t>
            </a:r>
          </a:p>
          <a:p>
            <a:pPr>
              <a:buNone/>
            </a:pPr>
            <a:r>
              <a:rPr lang="en-US" sz="2400" dirty="0" smtClean="0"/>
              <a:t> vesicle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Vesicular NA is constantly leaking </a:t>
            </a:r>
          </a:p>
          <a:p>
            <a:pPr>
              <a:buNone/>
            </a:pPr>
            <a:r>
              <a:rPr lang="en-US" sz="2400" dirty="0" smtClean="0"/>
              <a:t>out into the </a:t>
            </a:r>
            <a:r>
              <a:rPr lang="en-US" sz="2400" dirty="0" err="1" smtClean="0"/>
              <a:t>axoplasm</a:t>
            </a:r>
            <a:r>
              <a:rPr lang="en-US" sz="2400" dirty="0" smtClean="0"/>
              <a:t> and is </a:t>
            </a:r>
          </a:p>
          <a:p>
            <a:pPr>
              <a:buNone/>
            </a:pPr>
            <a:r>
              <a:rPr lang="en-US" sz="2400" dirty="0" smtClean="0"/>
              <a:t>recaptured by this mechanism</a:t>
            </a:r>
          </a:p>
          <a:p>
            <a:pPr>
              <a:buNone/>
            </a:pP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63D43-A3EA-4A08-BB76-477083EEE094}" type="slidenum">
              <a:rPr lang="en-IN" smtClean="0"/>
              <a:pPr/>
              <a:t>23</a:t>
            </a:fld>
            <a:endParaRPr lang="en-IN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52400"/>
            <a:ext cx="4572000" cy="6385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This carrier also takes up DA formed in the </a:t>
            </a:r>
          </a:p>
          <a:p>
            <a:pPr>
              <a:buNone/>
            </a:pPr>
            <a:r>
              <a:rPr lang="en-US" dirty="0" err="1" smtClean="0"/>
              <a:t>axoplasm</a:t>
            </a:r>
            <a:r>
              <a:rPr lang="en-US" dirty="0" smtClean="0"/>
              <a:t> for further  synthesis to NA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</a:t>
            </a:r>
            <a:r>
              <a:rPr lang="en-US" dirty="0" err="1" smtClean="0"/>
              <a:t>Thus,it</a:t>
            </a:r>
            <a:r>
              <a:rPr lang="en-US" dirty="0" smtClean="0"/>
              <a:t> is very important in maintaining the NA </a:t>
            </a:r>
          </a:p>
          <a:p>
            <a:pPr>
              <a:buNone/>
            </a:pPr>
            <a:r>
              <a:rPr lang="en-US" dirty="0" smtClean="0"/>
              <a:t>content of the </a:t>
            </a:r>
            <a:r>
              <a:rPr lang="en-US" dirty="0" err="1" smtClean="0"/>
              <a:t>neurone</a:t>
            </a:r>
            <a:r>
              <a:rPr lang="en-US" dirty="0" smtClean="0"/>
              <a:t>. This uptake is inhibited</a:t>
            </a:r>
          </a:p>
          <a:p>
            <a:pPr>
              <a:buNone/>
            </a:pPr>
            <a:r>
              <a:rPr lang="en-US" dirty="0" smtClean="0"/>
              <a:t>by </a:t>
            </a:r>
            <a:r>
              <a:rPr lang="en-US" dirty="0" err="1" smtClean="0"/>
              <a:t>reserpine</a:t>
            </a:r>
            <a:r>
              <a:rPr lang="en-US" dirty="0" smtClean="0"/>
              <a:t>, resulting in depletion of CAs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63D43-A3EA-4A08-BB76-477083EEE094}" type="slidenum">
              <a:rPr lang="en-IN" smtClean="0"/>
              <a:pPr/>
              <a:t>24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rgbClr val="C00000"/>
                </a:solidFill>
              </a:rPr>
              <a:t>Metabolism of CAs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562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54D2-C285-4614-9201-32697D79E91A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4" name="Picture 9" descr="Norepinephrine (and epinephrine) is metabolized by catechol-O-methytransferase (COMT) and monoamine oxidase (MAO) with the final product of these pathways is vanillylmandelic acid (VMA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24744"/>
            <a:ext cx="8735888" cy="55446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"/>
            <a:ext cx="8991600" cy="64770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400" dirty="0" smtClean="0"/>
              <a:t> Part of the NA leaking out from vesicles into cytoplasm is taken up </a:t>
            </a:r>
          </a:p>
          <a:p>
            <a:pPr>
              <a:buNone/>
            </a:pPr>
            <a:r>
              <a:rPr lang="en-US" sz="2400" dirty="0" smtClean="0"/>
              <a:t>by axonal transport is first attacked by MAO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While that which diffuses into circulation is first acted upon by </a:t>
            </a:r>
          </a:p>
          <a:p>
            <a:pPr>
              <a:buNone/>
            </a:pPr>
            <a:r>
              <a:rPr lang="en-US" sz="2400" dirty="0" err="1" smtClean="0"/>
              <a:t>catecholo</a:t>
            </a:r>
            <a:r>
              <a:rPr lang="en-US" sz="2400" dirty="0" smtClean="0"/>
              <a:t>-methyl </a:t>
            </a:r>
            <a:r>
              <a:rPr lang="en-US" sz="2400" dirty="0" err="1" smtClean="0"/>
              <a:t>transferase</a:t>
            </a:r>
            <a:r>
              <a:rPr lang="en-US" sz="2400" dirty="0" smtClean="0"/>
              <a:t> (COMT) in liver and other tissues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In both cases, the alternative enzyme can subsequently act to produce </a:t>
            </a:r>
          </a:p>
          <a:p>
            <a:pPr>
              <a:buNone/>
            </a:pPr>
            <a:r>
              <a:rPr lang="en-US" sz="2400" dirty="0" err="1" smtClean="0"/>
              <a:t>vanillylmandelic</a:t>
            </a:r>
            <a:r>
              <a:rPr lang="en-US" sz="2400" dirty="0" smtClean="0"/>
              <a:t> acid (VMA)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The major metabolites excreted in urine are </a:t>
            </a: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</a:rPr>
              <a:t>VMA and 3-methoxy-4-</a:t>
            </a:r>
          </a:p>
          <a:p>
            <a:pPr>
              <a:buNone/>
            </a:pPr>
            <a:r>
              <a:rPr lang="en-US" sz="2400" b="1" dirty="0" err="1" smtClean="0">
                <a:solidFill>
                  <a:schemeClr val="accent3">
                    <a:lumMod val="75000"/>
                  </a:schemeClr>
                </a:solidFill>
              </a:rPr>
              <a:t>hydroxy</a:t>
            </a: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</a:rPr>
              <a:t> phenyl glycol (a reduced product) along with some </a:t>
            </a:r>
          </a:p>
          <a:p>
            <a:pPr>
              <a:buNone/>
            </a:pPr>
            <a:r>
              <a:rPr lang="en-US" sz="2400" b="1" dirty="0" err="1" smtClean="0">
                <a:solidFill>
                  <a:schemeClr val="accent3">
                    <a:lumMod val="75000"/>
                  </a:schemeClr>
                </a:solidFill>
              </a:rPr>
              <a:t>metanephrine</a:t>
            </a: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</a:rPr>
              <a:t>, </a:t>
            </a:r>
            <a:r>
              <a:rPr lang="en-US" sz="2400" b="1" dirty="0" err="1" smtClean="0">
                <a:solidFill>
                  <a:schemeClr val="accent3">
                    <a:lumMod val="75000"/>
                  </a:schemeClr>
                </a:solidFill>
              </a:rPr>
              <a:t>normetanephrine</a:t>
            </a: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</a:rPr>
              <a:t> and 3,4 </a:t>
            </a:r>
            <a:r>
              <a:rPr lang="en-US" sz="2400" b="1" dirty="0" err="1" smtClean="0">
                <a:solidFill>
                  <a:schemeClr val="accent3">
                    <a:lumMod val="75000"/>
                  </a:schemeClr>
                </a:solidFill>
              </a:rPr>
              <a:t>dihydroxy</a:t>
            </a: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3">
                    <a:lumMod val="75000"/>
                  </a:schemeClr>
                </a:solidFill>
              </a:rPr>
              <a:t>mandelic</a:t>
            </a:r>
            <a:endParaRPr lang="en-US" sz="24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>
              <a:buNone/>
            </a:pP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</a:rPr>
              <a:t>acid</a:t>
            </a:r>
          </a:p>
          <a:p>
            <a:pPr>
              <a:buNone/>
            </a:pPr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63D43-A3EA-4A08-BB76-477083EEE094}" type="slidenum">
              <a:rPr lang="en-IN" smtClean="0"/>
              <a:pPr/>
              <a:t>26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Adrenergic receptors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/>
              <a:t>Adrenergic receptors are membrane bound G-protein coupled</a:t>
            </a:r>
          </a:p>
          <a:p>
            <a:pPr>
              <a:buNone/>
            </a:pPr>
            <a:r>
              <a:rPr lang="en-US" sz="2400" dirty="0" smtClean="0"/>
              <a:t>receptors which function primarily by increasing or decreasing </a:t>
            </a:r>
          </a:p>
          <a:p>
            <a:pPr>
              <a:buNone/>
            </a:pPr>
            <a:r>
              <a:rPr lang="en-US" sz="2400" dirty="0" smtClean="0"/>
              <a:t>the intracellular production of second messengers cAMP or </a:t>
            </a:r>
          </a:p>
          <a:p>
            <a:pPr>
              <a:buNone/>
            </a:pPr>
            <a:r>
              <a:rPr lang="en-US" sz="2400" dirty="0" smtClean="0"/>
              <a:t>IP3/DAG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err="1" smtClean="0"/>
              <a:t>Ahlquist</a:t>
            </a:r>
            <a:r>
              <a:rPr lang="en-US" sz="2400" dirty="0" smtClean="0"/>
              <a:t> (1948) classified adrenergic receptors in:-</a:t>
            </a:r>
          </a:p>
          <a:p>
            <a:pPr>
              <a:buNone/>
            </a:pPr>
            <a:r>
              <a:rPr lang="el-GR" sz="2400" dirty="0" smtClean="0"/>
              <a:t>Α</a:t>
            </a:r>
            <a:r>
              <a:rPr lang="en-US" sz="2400" i="1" dirty="0" err="1" smtClean="0"/>
              <a:t>lpha</a:t>
            </a:r>
            <a:r>
              <a:rPr lang="en-US" sz="2400" i="1" dirty="0" smtClean="0"/>
              <a:t> &amp; Beta receptors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63D43-A3EA-4A08-BB76-477083EEE094}" type="slidenum">
              <a:rPr lang="en-IN" smtClean="0"/>
              <a:pPr/>
              <a:t>27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122238"/>
            <a:ext cx="7543800" cy="12954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Types of Adrenergic Receptors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57200" y="838200"/>
            <a:ext cx="8229600" cy="57150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Agonist affinity of alpha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(α)</a:t>
            </a:r>
            <a:r>
              <a:rPr kumimoji="0" lang="en-US" sz="1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800" b="1" dirty="0" smtClean="0">
                <a:solidFill>
                  <a:srgbClr val="FF0066"/>
                </a:solidFill>
              </a:rPr>
              <a:t> </a:t>
            </a:r>
            <a:r>
              <a:rPr lang="en-US" sz="2800" b="1" dirty="0" err="1" smtClean="0">
                <a:solidFill>
                  <a:srgbClr val="FF0066"/>
                </a:solidFill>
              </a:rPr>
              <a:t>noradrenaline</a:t>
            </a:r>
            <a:r>
              <a:rPr lang="en-US" sz="2800" b="1" dirty="0" smtClean="0">
                <a:solidFill>
                  <a:srgbClr val="FF0066"/>
                </a:solidFill>
              </a:rPr>
              <a:t> &gt; adrenaline &gt;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isoprenaline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Antagonist :-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Phenoxybenzamine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800" dirty="0" smtClean="0"/>
              <a:t>Effector pathway :-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IP3/DAG, cAMP  and K+ channel opening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</a:t>
            </a:r>
            <a:r>
              <a:rPr kumimoji="0" lang="en-US" sz="19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gonist</a:t>
            </a:r>
            <a:r>
              <a:rPr kumimoji="0" lang="en-US" sz="1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affinity of </a:t>
            </a:r>
            <a:r>
              <a:rPr lang="en-US" sz="1900" b="1" dirty="0" smtClean="0"/>
              <a:t>beta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(β)</a:t>
            </a:r>
            <a:r>
              <a:rPr kumimoji="0" lang="en-US" sz="1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isoprenaline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&gt; adrenaline &gt;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noradrenaline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800" b="1" dirty="0" smtClean="0">
                <a:solidFill>
                  <a:srgbClr val="0000FF"/>
                </a:solidFill>
              </a:rPr>
              <a:t>Antagonist :- Propranolol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800" dirty="0" smtClean="0"/>
              <a:t>Effector pathway :-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cAMP and Ca+ channel opening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54D2-C285-4614-9201-32697D79E91A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CC3399"/>
                </a:solidFill>
              </a:rPr>
              <a:t> functions of sympathetic nervous system receptors</a:t>
            </a:r>
            <a:endParaRPr lang="en-US" b="1" dirty="0">
              <a:solidFill>
                <a:srgbClr val="CC3399"/>
              </a:solidFill>
            </a:endParaRP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eaLnBrk="1" hangingPunct="1"/>
            <a:r>
              <a:rPr lang="en-US" b="1" dirty="0" smtClean="0">
                <a:solidFill>
                  <a:srgbClr val="7030A0"/>
                </a:solidFill>
              </a:rPr>
              <a:t>Alpha 1—smooth muscle contraction</a:t>
            </a:r>
          </a:p>
          <a:p>
            <a:pPr eaLnBrk="1" hangingPunct="1"/>
            <a:r>
              <a:rPr lang="en-US" b="1" dirty="0" smtClean="0">
                <a:solidFill>
                  <a:srgbClr val="7030A0"/>
                </a:solidFill>
              </a:rPr>
              <a:t>Alpha 2(</a:t>
            </a:r>
            <a:r>
              <a:rPr lang="en-US" b="1" dirty="0" err="1" smtClean="0">
                <a:solidFill>
                  <a:srgbClr val="7030A0"/>
                </a:solidFill>
              </a:rPr>
              <a:t>autoreceptor</a:t>
            </a:r>
            <a:r>
              <a:rPr lang="en-US" b="1" dirty="0" smtClean="0">
                <a:solidFill>
                  <a:srgbClr val="7030A0"/>
                </a:solidFill>
              </a:rPr>
              <a:t>)-negative feedback causes less  NE to be released so BP is reduced</a:t>
            </a:r>
          </a:p>
          <a:p>
            <a:r>
              <a:rPr lang="en-US" b="1" dirty="0" smtClean="0">
                <a:solidFill>
                  <a:srgbClr val="7030A0"/>
                </a:solidFill>
              </a:rPr>
              <a:t>Alpha 1a,1b,1d.&amp; alpha 2 a,2b,2c</a:t>
            </a:r>
          </a:p>
          <a:p>
            <a:endParaRPr lang="en-US" b="1" dirty="0" smtClean="0">
              <a:solidFill>
                <a:srgbClr val="7030A0"/>
              </a:solidFill>
            </a:endParaRPr>
          </a:p>
          <a:p>
            <a:r>
              <a:rPr lang="en-US" b="1" dirty="0" smtClean="0">
                <a:solidFill>
                  <a:srgbClr val="002060"/>
                </a:solidFill>
              </a:rPr>
              <a:t>Beta 1—increased heart rate</a:t>
            </a:r>
          </a:p>
          <a:p>
            <a:r>
              <a:rPr lang="en-US" b="1" dirty="0" smtClean="0">
                <a:solidFill>
                  <a:srgbClr val="002060"/>
                </a:solidFill>
              </a:rPr>
              <a:t>Beta 2—bronchodilation</a:t>
            </a:r>
          </a:p>
          <a:p>
            <a:pPr eaLnBrk="1" hangingPunct="1"/>
            <a:r>
              <a:rPr lang="en-US" b="1" dirty="0" smtClean="0">
                <a:solidFill>
                  <a:srgbClr val="002060"/>
                </a:solidFill>
              </a:rPr>
              <a:t>Beta 3—actual site for </a:t>
            </a:r>
            <a:r>
              <a:rPr lang="en-US" b="1" dirty="0" err="1" smtClean="0">
                <a:solidFill>
                  <a:srgbClr val="002060"/>
                </a:solidFill>
              </a:rPr>
              <a:t>lipolysis</a:t>
            </a:r>
            <a:endParaRPr lang="en-US" b="1" dirty="0" smtClean="0">
              <a:solidFill>
                <a:srgbClr val="00206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54D2-C285-4614-9201-32697D79E91A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r-FR" dirty="0" smtClean="0"/>
              <a:t>Autonomic nervous system (ANS) functions</a:t>
            </a:r>
          </a:p>
          <a:p>
            <a:pPr>
              <a:buNone/>
            </a:pPr>
            <a:r>
              <a:rPr lang="en-US" dirty="0" smtClean="0"/>
              <a:t>largely below the level of consciousness and</a:t>
            </a:r>
          </a:p>
          <a:p>
            <a:pPr>
              <a:buNone/>
            </a:pPr>
            <a:r>
              <a:rPr lang="en-US" dirty="0" smtClean="0"/>
              <a:t>controls visceral functions</a:t>
            </a:r>
          </a:p>
          <a:p>
            <a:pPr>
              <a:buNone/>
            </a:pPr>
            <a:r>
              <a:rPr lang="en-US" dirty="0" smtClean="0"/>
              <a:t>-HR</a:t>
            </a:r>
          </a:p>
          <a:p>
            <a:pPr>
              <a:buNone/>
            </a:pPr>
            <a:r>
              <a:rPr lang="en-US" dirty="0" smtClean="0"/>
              <a:t>-BP</a:t>
            </a:r>
          </a:p>
          <a:p>
            <a:pPr>
              <a:buNone/>
            </a:pPr>
            <a:r>
              <a:rPr lang="en-US" dirty="0" smtClean="0"/>
              <a:t>-Blood flow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63D43-A3EA-4A08-BB76-477083EEE094}" type="slidenum">
              <a:rPr lang="en-IN" smtClean="0"/>
              <a:pPr/>
              <a:t>3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8291264" cy="786482"/>
          </a:xfrm>
        </p:spPr>
        <p:txBody>
          <a:bodyPr>
            <a:normAutofit/>
          </a:bodyPr>
          <a:lstStyle/>
          <a:p>
            <a:pPr eaLnBrk="1" hangingPunct="1"/>
            <a:r>
              <a:rPr lang="en-US" b="1" dirty="0" smtClean="0">
                <a:solidFill>
                  <a:srgbClr val="C00000"/>
                </a:solidFill>
              </a:rPr>
              <a:t>Differences between α</a:t>
            </a:r>
            <a:r>
              <a:rPr lang="en-US" sz="2600" b="1" dirty="0" smtClean="0">
                <a:solidFill>
                  <a:srgbClr val="C00000"/>
                </a:solidFill>
              </a:rPr>
              <a:t>1 </a:t>
            </a:r>
            <a:r>
              <a:rPr lang="en-US" b="1" dirty="0" smtClean="0">
                <a:solidFill>
                  <a:srgbClr val="C00000"/>
                </a:solidFill>
              </a:rPr>
              <a:t>and α</a:t>
            </a:r>
            <a:r>
              <a:rPr lang="en-US" sz="2200" b="1" dirty="0" smtClean="0">
                <a:solidFill>
                  <a:srgbClr val="C00000"/>
                </a:solidFill>
              </a:rPr>
              <a:t>2</a:t>
            </a:r>
          </a:p>
        </p:txBody>
      </p:sp>
      <p:graphicFrame>
        <p:nvGraphicFramePr>
          <p:cNvPr id="32817" name="Group 49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2979063134"/>
              </p:ext>
            </p:extLst>
          </p:nvPr>
        </p:nvGraphicFramePr>
        <p:xfrm>
          <a:off x="457200" y="1494744"/>
          <a:ext cx="8229600" cy="5174616"/>
        </p:xfrm>
        <a:graphic>
          <a:graphicData uri="http://schemas.openxmlformats.org/drawingml/2006/table">
            <a:tbl>
              <a:tblPr/>
              <a:tblGrid>
                <a:gridCol w="1524000"/>
                <a:gridCol w="3581400"/>
                <a:gridCol w="3124200"/>
              </a:tblGrid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Alpha-1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Alpha-2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Location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Post junctional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Prejunctional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/Post--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41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Function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Stimulatory – GU, Vasoconstriction, gland secretion, Gut relaxation,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Glycogenolysis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Inhibition of transmitter release, vasoconstriction, decreased central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symp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. Outflow, platelet aggregation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31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Agonist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Phenylephrine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Methoxamine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Clonidine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31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Antagonist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Prazosin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Yohimbine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AE69ED-CC93-4A9B-B032-0B37975CBB79}" type="slidenum">
              <a:rPr lang="en-US" altLang="en-US" smtClean="0"/>
              <a:pPr>
                <a:defRPr/>
              </a:pPr>
              <a:t>30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8075240" cy="786482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000" b="1" dirty="0" smtClean="0">
                <a:solidFill>
                  <a:srgbClr val="C00000"/>
                </a:solidFill>
              </a:rPr>
              <a:t>Differences between β1, β2 and β3</a:t>
            </a:r>
          </a:p>
        </p:txBody>
      </p:sp>
      <p:graphicFrame>
        <p:nvGraphicFramePr>
          <p:cNvPr id="31808" name="Group 64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2092958472"/>
              </p:ext>
            </p:extLst>
          </p:nvPr>
        </p:nvGraphicFramePr>
        <p:xfrm>
          <a:off x="-23156" y="848288"/>
          <a:ext cx="9059653" cy="6685168"/>
        </p:xfrm>
        <a:graphic>
          <a:graphicData uri="http://schemas.openxmlformats.org/drawingml/2006/table">
            <a:tbl>
              <a:tblPr/>
              <a:tblGrid>
                <a:gridCol w="1621494"/>
                <a:gridCol w="2677155"/>
                <a:gridCol w="2430552"/>
                <a:gridCol w="2330452"/>
              </a:tblGrid>
              <a:tr h="2863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Beta-1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Beta-2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Beta-3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394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Location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Heart and JG cells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Bronchi, uterus, Blood vessels, urinary tract, eye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Adipose tissue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43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Agonist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Dobutamine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Salbutamol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04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Antagonist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Metoprolol, Atenolol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Alpha-methyl propranolol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546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Relative potency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NA &lt; </a:t>
                      </a:r>
                      <a:r>
                        <a:rPr lang="en-US" sz="18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Adr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NA &lt;&lt; </a:t>
                      </a:r>
                      <a:r>
                        <a:rPr lang="en-US" sz="18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Adr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Strong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AE69ED-CC93-4A9B-B032-0B37975CBB79}" type="slidenum">
              <a:rPr lang="en-US" altLang="en-US" smtClean="0"/>
              <a:pPr>
                <a:defRPr/>
              </a:pPr>
              <a:t>31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4000" b="1" dirty="0" smtClean="0">
                <a:solidFill>
                  <a:srgbClr val="C00000"/>
                </a:solidFill>
              </a:rPr>
              <a:t>β2 </a:t>
            </a:r>
            <a:r>
              <a:rPr lang="en-US" sz="4000" b="1" dirty="0" err="1" smtClean="0">
                <a:solidFill>
                  <a:srgbClr val="C00000"/>
                </a:solidFill>
              </a:rPr>
              <a:t>Adrenoceptor</a:t>
            </a:r>
            <a:r>
              <a:rPr lang="en-US" sz="4000" b="1" dirty="0" smtClean="0">
                <a:solidFill>
                  <a:srgbClr val="C00000"/>
                </a:solidFill>
              </a:rPr>
              <a:t> – Clinical Effects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11349"/>
            <a:ext cx="8229600" cy="4525963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b="1" dirty="0" smtClean="0">
                <a:solidFill>
                  <a:srgbClr val="002060"/>
                </a:solidFill>
              </a:rPr>
              <a:t>Bronchi -- Relaxation</a:t>
            </a:r>
          </a:p>
          <a:p>
            <a:pPr eaLnBrk="1" hangingPunct="1"/>
            <a:r>
              <a:rPr lang="en-US" sz="3600" b="1" dirty="0" smtClean="0">
                <a:solidFill>
                  <a:srgbClr val="002060"/>
                </a:solidFill>
              </a:rPr>
              <a:t>Arterioles -- Dilatation</a:t>
            </a:r>
          </a:p>
          <a:p>
            <a:pPr eaLnBrk="1" hangingPunct="1"/>
            <a:r>
              <a:rPr lang="en-US" sz="3600" b="1" dirty="0" smtClean="0">
                <a:solidFill>
                  <a:srgbClr val="002060"/>
                </a:solidFill>
              </a:rPr>
              <a:t>Uterus – Relaxation</a:t>
            </a:r>
          </a:p>
          <a:p>
            <a:pPr eaLnBrk="1" hangingPunct="1"/>
            <a:r>
              <a:rPr lang="en-US" sz="3600" b="1" dirty="0" smtClean="0">
                <a:solidFill>
                  <a:srgbClr val="002060"/>
                </a:solidFill>
              </a:rPr>
              <a:t>Skeletal Muscle - Tremor</a:t>
            </a:r>
          </a:p>
          <a:p>
            <a:pPr eaLnBrk="1" hangingPunct="1"/>
            <a:r>
              <a:rPr lang="en-US" sz="3600" b="1" dirty="0" err="1" smtClean="0">
                <a:solidFill>
                  <a:srgbClr val="002060"/>
                </a:solidFill>
              </a:rPr>
              <a:t>Hypokalaemia</a:t>
            </a:r>
            <a:endParaRPr lang="en-US" sz="3600" b="1" dirty="0" smtClean="0">
              <a:solidFill>
                <a:srgbClr val="002060"/>
              </a:solidFill>
            </a:endParaRPr>
          </a:p>
          <a:p>
            <a:pPr eaLnBrk="1" hangingPunct="1"/>
            <a:r>
              <a:rPr lang="en-US" sz="3600" b="1" dirty="0" smtClean="0">
                <a:solidFill>
                  <a:srgbClr val="002060"/>
                </a:solidFill>
              </a:rPr>
              <a:t>Hepatic </a:t>
            </a:r>
            <a:r>
              <a:rPr lang="en-US" sz="3600" b="1" dirty="0" err="1" smtClean="0">
                <a:solidFill>
                  <a:srgbClr val="002060"/>
                </a:solidFill>
              </a:rPr>
              <a:t>Glycogenolysis</a:t>
            </a:r>
            <a:endParaRPr lang="en-US" sz="3600" b="1" dirty="0" smtClean="0">
              <a:solidFill>
                <a:srgbClr val="00206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54D2-C285-4614-9201-32697D79E91A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4800" b="1" dirty="0" smtClean="0">
                <a:solidFill>
                  <a:srgbClr val="C00000"/>
                </a:solidFill>
              </a:rPr>
              <a:t>Dopamine receptors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4000" b="1" dirty="0" smtClean="0">
                <a:solidFill>
                  <a:srgbClr val="002060"/>
                </a:solidFill>
              </a:rPr>
              <a:t>D1-receptors are post synaptic receptors located in blood vessels and CNS</a:t>
            </a:r>
          </a:p>
          <a:p>
            <a:pPr eaLnBrk="1" hangingPunct="1">
              <a:buFont typeface="Wingdings" pitchFamily="2" charset="2"/>
              <a:buNone/>
            </a:pPr>
            <a:endParaRPr lang="en-US" sz="4000" b="1" dirty="0" smtClean="0">
              <a:solidFill>
                <a:srgbClr val="002060"/>
              </a:solidFill>
            </a:endParaRPr>
          </a:p>
          <a:p>
            <a:pPr eaLnBrk="1" hangingPunct="1"/>
            <a:r>
              <a:rPr lang="en-US" sz="4000" b="1" dirty="0" smtClean="0">
                <a:solidFill>
                  <a:srgbClr val="002060"/>
                </a:solidFill>
              </a:rPr>
              <a:t>D2-receptors are </a:t>
            </a:r>
            <a:r>
              <a:rPr lang="en-US" sz="4000" b="1" dirty="0" err="1" smtClean="0">
                <a:solidFill>
                  <a:srgbClr val="002060"/>
                </a:solidFill>
              </a:rPr>
              <a:t>presynaptic</a:t>
            </a:r>
            <a:r>
              <a:rPr lang="en-US" sz="4000" b="1" dirty="0" smtClean="0">
                <a:solidFill>
                  <a:srgbClr val="002060"/>
                </a:solidFill>
              </a:rPr>
              <a:t> present in CNS, ganglia, renal cortex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54D2-C285-4614-9201-32697D79E91A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2</a:t>
            </a:r>
            <a:r>
              <a:rPr lang="en-US" baseline="30000" smtClean="0"/>
              <a:t>nd</a:t>
            </a:r>
            <a:r>
              <a:rPr lang="en-US" smtClean="0"/>
              <a:t> Last Slide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  Commonly Asked  Questions</a:t>
            </a:r>
          </a:p>
          <a:p>
            <a:r>
              <a:rPr lang="en-US" dirty="0" smtClean="0"/>
              <a:t>Types of receptors in ANS</a:t>
            </a:r>
          </a:p>
          <a:p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Last Slide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Reading List/Reference List</a:t>
            </a:r>
          </a:p>
          <a:p>
            <a:r>
              <a:rPr lang="en-US" smtClean="0"/>
              <a:t>K.D. Tripathi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i="0" dirty="0">
                <a:solidFill>
                  <a:schemeClr val="bg2"/>
                </a:solidFill>
                <a:effectLst/>
              </a:rPr>
              <a:t>Central Nervous System (CNS) - Brain and spinal cord</a:t>
            </a:r>
          </a:p>
          <a:p>
            <a:pPr>
              <a:lnSpc>
                <a:spcPct val="90000"/>
              </a:lnSpc>
            </a:pPr>
            <a:r>
              <a:rPr lang="en-US" sz="2800" i="0" dirty="0">
                <a:solidFill>
                  <a:schemeClr val="bg2"/>
                </a:solidFill>
                <a:effectLst/>
              </a:rPr>
              <a:t>Peripheral Nervous System (PNS) - Located outside the brain &amp; spinal cord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en-US" sz="2800" i="0" dirty="0">
                <a:solidFill>
                  <a:schemeClr val="bg2"/>
                </a:solidFill>
                <a:effectLst/>
              </a:rPr>
              <a:t>   </a:t>
            </a:r>
            <a:r>
              <a:rPr lang="en-US" sz="2800" i="0" dirty="0">
                <a:solidFill>
                  <a:schemeClr val="accent1"/>
                </a:solidFill>
                <a:effectLst/>
              </a:rPr>
              <a:t>* </a:t>
            </a:r>
            <a:r>
              <a:rPr lang="en-US" sz="2800" i="0" dirty="0">
                <a:solidFill>
                  <a:schemeClr val="bg2"/>
                </a:solidFill>
                <a:effectLst/>
              </a:rPr>
              <a:t>Autonomic Nervous System (ANS) &amp;               	the somatic</a:t>
            </a:r>
          </a:p>
          <a:p>
            <a:pPr>
              <a:lnSpc>
                <a:spcPct val="90000"/>
              </a:lnSpc>
            </a:pPr>
            <a:r>
              <a:rPr lang="en-US" sz="2800" i="0" dirty="0">
                <a:solidFill>
                  <a:schemeClr val="bg2"/>
                </a:solidFill>
                <a:effectLst/>
              </a:rPr>
              <a:t>The PNS receives stimuli from the CNS &amp; initiates responses to the stimuli after it’s interpreted by the brain</a:t>
            </a:r>
          </a:p>
        </p:txBody>
      </p:sp>
      <p:graphicFrame>
        <p:nvGraphicFramePr>
          <p:cNvPr id="5124" name="Object 4">
            <a:hlinkClick r:id="" action="ppaction://ole?verb=0"/>
          </p:cNvPr>
          <p:cNvGraphicFramePr>
            <a:graphicFrameLocks/>
          </p:cNvGraphicFramePr>
          <p:nvPr/>
        </p:nvGraphicFramePr>
        <p:xfrm>
          <a:off x="6477000" y="0"/>
          <a:ext cx="2590800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2" name="ClipArt" r:id="rId3" imgW="4522206" imgH="2307125" progId="">
                  <p:embed/>
                </p:oleObj>
              </mc:Choice>
              <mc:Fallback>
                <p:oleObj name="ClipArt" r:id="rId3" imgW="4522206" imgH="2307125" progId="">
                  <p:embed/>
                  <p:pic>
                    <p:nvPicPr>
                      <p:cNvPr id="0" name="Picture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0"/>
                        <a:ext cx="2590800" cy="137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143000" y="1828800"/>
            <a:ext cx="7772400" cy="4114800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Central Nervous System (CNS) - Brain and spinal cord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Peripheral Nervous System (PNS) - Located outside the brain &amp; spinal cord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Monotype Sorts" pitchFamily="2" charset="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</a:t>
            </a: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* </a:t>
            </a: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Autonomic Nervous System (ANS) &amp;               	the somatic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PNS receives stimuli from the CNS &amp; initiates responses to the stimuli after it’s interpreted by the brain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295400" y="1981200"/>
            <a:ext cx="7772400" cy="4114800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Central Nervous System (CNS) - Brain and spinal cord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Peripheral Nervous System (PNS) - Located outside the brain &amp; spinal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cord is divided into:-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Autonomic Nervous System (ANS) &amp;               	</a:t>
            </a:r>
            <a:r>
              <a:rPr lang="en-US" sz="2800" b="1" noProof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omatic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Nervous System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PNS receives stimuli from the CNS &amp; initiates responses to the stimuli after it’s interpreted by the brain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Autonomic Nervous System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63D43-A3EA-4A08-BB76-477083EEE094}" type="slidenum">
              <a:rPr lang="en-IN" smtClean="0"/>
              <a:pPr/>
              <a:t>4</a:t>
            </a:fld>
            <a:endParaRPr lang="en-IN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106"/>
          </a:xfrm>
          <a:noFill/>
          <a:ln/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Autonomic Nervous System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600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ANS acts on smooth muscles &amp; glands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en-US" sz="3600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   - Controls &amp; regulation of the heart, respiratory. system, GI tract, bladder, eyes &amp; glands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en-US" sz="3600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   -</a:t>
            </a:r>
            <a:r>
              <a:rPr lang="en-US" sz="3600" b="1" i="0" dirty="0">
                <a:solidFill>
                  <a:srgbClr val="FF0000"/>
                </a:solidFill>
                <a:effectLst/>
              </a:rPr>
              <a:t> Involuntary </a:t>
            </a:r>
            <a:r>
              <a:rPr lang="en-US" sz="3600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- person has little or no control </a:t>
            </a:r>
          </a:p>
          <a:p>
            <a:pPr>
              <a:lnSpc>
                <a:spcPct val="90000"/>
              </a:lnSpc>
            </a:pPr>
            <a:r>
              <a:rPr lang="en-US" sz="3600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Somatic - </a:t>
            </a:r>
            <a:r>
              <a:rPr lang="en-US" sz="3600" b="1" i="0" dirty="0">
                <a:solidFill>
                  <a:srgbClr val="FF0000"/>
                </a:solidFill>
                <a:effectLst/>
              </a:rPr>
              <a:t>voluntary</a:t>
            </a:r>
            <a:r>
              <a:rPr lang="en-US" sz="3600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 - person has control (skeletal muscle)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63D43-A3EA-4A08-BB76-477083EEE094}" type="slidenum">
              <a:rPr lang="en-IN" smtClean="0"/>
              <a:pPr/>
              <a:t>5</a:t>
            </a:fld>
            <a:endParaRPr lang="en-IN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544063"/>
              </p:ext>
            </p:extLst>
          </p:nvPr>
        </p:nvGraphicFramePr>
        <p:xfrm>
          <a:off x="457200" y="381000"/>
          <a:ext cx="8229600" cy="533399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743200"/>
                <a:gridCol w="2743200"/>
                <a:gridCol w="2743200"/>
              </a:tblGrid>
              <a:tr h="91602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baseline="0" dirty="0" smtClean="0"/>
                        <a:t>Somatic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baseline="0" dirty="0" smtClean="0"/>
                        <a:t>Autonomic</a:t>
                      </a:r>
                      <a:endParaRPr lang="en-US" dirty="0"/>
                    </a:p>
                  </a:txBody>
                  <a:tcPr/>
                </a:tc>
              </a:tr>
              <a:tr h="1021404">
                <a:tc>
                  <a:txBody>
                    <a:bodyPr/>
                    <a:lstStyle/>
                    <a:p>
                      <a:r>
                        <a:rPr lang="en-US" sz="1800" kern="1200" baseline="0" dirty="0" smtClean="0"/>
                        <a:t> Organ supplied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baseline="0" dirty="0" smtClean="0"/>
                        <a:t>Skeletal muscles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baseline="0" dirty="0" smtClean="0"/>
                        <a:t>All other organs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  <a:tr h="1459149">
                <a:tc>
                  <a:txBody>
                    <a:bodyPr/>
                    <a:lstStyle/>
                    <a:p>
                      <a:r>
                        <a:rPr lang="en-US" sz="1800" kern="1200" baseline="0" dirty="0" smtClean="0"/>
                        <a:t> Nerve </a:t>
                      </a:r>
                      <a:r>
                        <a:rPr lang="en-US" sz="1800" kern="1200" baseline="0" dirty="0" err="1" smtClean="0"/>
                        <a:t>fibres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baseline="0" dirty="0" err="1" smtClean="0"/>
                        <a:t>Myelinated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baseline="0" dirty="0" err="1" smtClean="0"/>
                        <a:t>Pregang.—myelinated</a:t>
                      </a:r>
                      <a:endParaRPr lang="en-US" sz="1800" kern="1200" baseline="0" dirty="0" smtClean="0"/>
                    </a:p>
                    <a:p>
                      <a:r>
                        <a:rPr lang="en-US" sz="1800" kern="1200" baseline="0" dirty="0" err="1" smtClean="0"/>
                        <a:t>Postgang</a:t>
                      </a:r>
                      <a:r>
                        <a:rPr lang="en-US" sz="1800" kern="1200" baseline="0" dirty="0" smtClean="0"/>
                        <a:t>.—non-</a:t>
                      </a:r>
                      <a:r>
                        <a:rPr lang="en-US" sz="1800" kern="1200" baseline="0" dirty="0" err="1" smtClean="0"/>
                        <a:t>myelinated</a:t>
                      </a:r>
                      <a:endParaRPr lang="en-US" sz="1800" b="1" kern="1200" baseline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1021404">
                <a:tc>
                  <a:txBody>
                    <a:bodyPr/>
                    <a:lstStyle/>
                    <a:p>
                      <a:r>
                        <a:rPr lang="en-US" sz="1800" kern="1200" baseline="0" dirty="0" smtClean="0"/>
                        <a:t> Primary efferent transmitter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baseline="0" dirty="0" smtClean="0"/>
                        <a:t>Acetylcholine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baseline="0" dirty="0" smtClean="0"/>
                        <a:t>Acetylcholine, Noradrenaline</a:t>
                      </a:r>
                      <a:endParaRPr lang="en-US" sz="1800" b="1" kern="1200" baseline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916021">
                <a:tc>
                  <a:txBody>
                    <a:bodyPr/>
                    <a:lstStyle/>
                    <a:p>
                      <a:r>
                        <a:rPr lang="en-US" sz="1800" kern="1200" baseline="0" dirty="0" smtClean="0"/>
                        <a:t>Effect of nerve section 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baseline="0" dirty="0" smtClean="0"/>
                        <a:t>Paralysis and atrophy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baseline="0" dirty="0" smtClean="0"/>
                        <a:t>Activity maintained</a:t>
                      </a:r>
                      <a:endParaRPr lang="en-US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63D43-A3EA-4A08-BB76-477083EEE094}" type="slidenum">
              <a:rPr lang="en-IN" smtClean="0"/>
              <a:pPr/>
              <a:t>6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NT’s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NT of all preganglionic autonomic fibers &amp; most postganglionic parasympathetic fibers are </a:t>
            </a:r>
            <a:r>
              <a:rPr lang="en-US" dirty="0" err="1" smtClean="0"/>
              <a:t>ACh</a:t>
            </a:r>
            <a:endParaRPr lang="en-US" dirty="0" smtClean="0"/>
          </a:p>
          <a:p>
            <a:r>
              <a:rPr lang="en-US" dirty="0" smtClean="0"/>
              <a:t>Majority of postganglionic sympathetic fibers are  adrenergic &amp; NT is NA</a:t>
            </a:r>
          </a:p>
          <a:p>
            <a:r>
              <a:rPr lang="en-US" dirty="0" smtClean="0"/>
              <a:t>Terms cholinergic &amp; adrenergic describe neurons that liberate Ach &amp; NE respectively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63D43-A3EA-4A08-BB76-477083EEE094}" type="slidenum">
              <a:rPr lang="en-IN" smtClean="0"/>
              <a:pPr/>
              <a:t>7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63D43-A3EA-4A08-BB76-477083EEE094}" type="slidenum">
              <a:rPr lang="en-IN" smtClean="0"/>
              <a:pPr/>
              <a:t>8</a:t>
            </a:fld>
            <a:endParaRPr lang="en-IN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533400"/>
            <a:ext cx="8077200" cy="559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NEUROHUMORAL TRANSMISSION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Neurohumoral transmission implies that nerves</a:t>
            </a:r>
          </a:p>
          <a:p>
            <a:pPr>
              <a:buNone/>
            </a:pPr>
            <a:r>
              <a:rPr lang="en-US" dirty="0" smtClean="0"/>
              <a:t>transmit their message across synapses and</a:t>
            </a:r>
          </a:p>
          <a:p>
            <a:pPr>
              <a:buNone/>
            </a:pPr>
            <a:r>
              <a:rPr lang="en-US" dirty="0" smtClean="0"/>
              <a:t>neuroeffector junctions by the release of </a:t>
            </a:r>
          </a:p>
          <a:p>
            <a:pPr>
              <a:buNone/>
            </a:pPr>
            <a:r>
              <a:rPr lang="en-US" dirty="0" smtClean="0"/>
              <a:t>humoral (chemical) messengers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63D43-A3EA-4A08-BB76-477083EEE094}" type="slidenum">
              <a:rPr lang="en-IN" smtClean="0"/>
              <a:pPr/>
              <a:t>9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1432</TotalTime>
  <Words>1511</Words>
  <Application>Microsoft Office PowerPoint</Application>
  <PresentationFormat>On-screen Show (4:3)</PresentationFormat>
  <Paragraphs>334</Paragraphs>
  <Slides>35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7" baseType="lpstr">
      <vt:lpstr>Office Theme</vt:lpstr>
      <vt:lpstr>ClipArt</vt:lpstr>
      <vt:lpstr>ITS Dental College, Greater Noida</vt:lpstr>
      <vt:lpstr>Lecture Objectives &amp; Learning Outcomes</vt:lpstr>
      <vt:lpstr>PowerPoint Presentation</vt:lpstr>
      <vt:lpstr>Autonomic Nervous System</vt:lpstr>
      <vt:lpstr>Autonomic Nervous System</vt:lpstr>
      <vt:lpstr>PowerPoint Presentation</vt:lpstr>
      <vt:lpstr>NT’s</vt:lpstr>
      <vt:lpstr>PowerPoint Presentation</vt:lpstr>
      <vt:lpstr>NEUROHUMORAL TRANSMISSION </vt:lpstr>
      <vt:lpstr>Cotransmission</vt:lpstr>
      <vt:lpstr>Functions of ANS</vt:lpstr>
      <vt:lpstr>Effects of sympathetic discharge are:-</vt:lpstr>
      <vt:lpstr>Parasympathetic system</vt:lpstr>
      <vt:lpstr>SYMPATHETIC RESPONSES</vt:lpstr>
      <vt:lpstr>Catecholamines (CAs)</vt:lpstr>
      <vt:lpstr>PowerPoint Presentation</vt:lpstr>
      <vt:lpstr>Synthesis of CAs</vt:lpstr>
      <vt:lpstr>Storage of CAs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Metabolism of CAs</vt:lpstr>
      <vt:lpstr>PowerPoint Presentation</vt:lpstr>
      <vt:lpstr>Adrenergic receptors</vt:lpstr>
      <vt:lpstr>PowerPoint Presentation</vt:lpstr>
      <vt:lpstr> functions of sympathetic nervous system receptors</vt:lpstr>
      <vt:lpstr>Differences between α1 and α2</vt:lpstr>
      <vt:lpstr>Differences between β1, β2 and β3</vt:lpstr>
      <vt:lpstr>β2 Adrenoceptor – Clinical Effects</vt:lpstr>
      <vt:lpstr>Dopamine receptors</vt:lpstr>
      <vt:lpstr>2nd Last Slide</vt:lpstr>
      <vt:lpstr>Last Slide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Shobha</dc:creator>
  <cp:lastModifiedBy>Piyush</cp:lastModifiedBy>
  <cp:revision>147</cp:revision>
  <dcterms:created xsi:type="dcterms:W3CDTF">2013-09-12T04:40:09Z</dcterms:created>
  <dcterms:modified xsi:type="dcterms:W3CDTF">2020-01-25T03:45:05Z</dcterms:modified>
</cp:coreProperties>
</file>