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73" r:id="rId2"/>
    <p:sldId id="274" r:id="rId3"/>
    <p:sldId id="285" r:id="rId4"/>
    <p:sldId id="286" r:id="rId5"/>
    <p:sldId id="287" r:id="rId6"/>
    <p:sldId id="288" r:id="rId7"/>
    <p:sldId id="289" r:id="rId8"/>
    <p:sldId id="322" r:id="rId9"/>
    <p:sldId id="290" r:id="rId10"/>
    <p:sldId id="291" r:id="rId11"/>
    <p:sldId id="318" r:id="rId12"/>
    <p:sldId id="319" r:id="rId13"/>
    <p:sldId id="320" r:id="rId14"/>
    <p:sldId id="292" r:id="rId15"/>
    <p:sldId id="295" r:id="rId16"/>
    <p:sldId id="296" r:id="rId17"/>
    <p:sldId id="297" r:id="rId18"/>
    <p:sldId id="312" r:id="rId19"/>
    <p:sldId id="298" r:id="rId20"/>
    <p:sldId id="299" r:id="rId21"/>
    <p:sldId id="323" r:id="rId22"/>
    <p:sldId id="300" r:id="rId23"/>
    <p:sldId id="301" r:id="rId24"/>
    <p:sldId id="324" r:id="rId25"/>
    <p:sldId id="325" r:id="rId26"/>
    <p:sldId id="326" r:id="rId27"/>
    <p:sldId id="302" r:id="rId28"/>
    <p:sldId id="303" r:id="rId29"/>
    <p:sldId id="304" r:id="rId30"/>
    <p:sldId id="321" r:id="rId31"/>
    <p:sldId id="305" r:id="rId32"/>
    <p:sldId id="313" r:id="rId33"/>
    <p:sldId id="306" r:id="rId34"/>
    <p:sldId id="308" r:id="rId35"/>
    <p:sldId id="314" r:id="rId36"/>
    <p:sldId id="309" r:id="rId37"/>
    <p:sldId id="310" r:id="rId38"/>
    <p:sldId id="311" r:id="rId39"/>
    <p:sldId id="315" r:id="rId40"/>
    <p:sldId id="316" r:id="rId41"/>
    <p:sldId id="317" r:id="rId42"/>
    <p:sldId id="327" r:id="rId43"/>
    <p:sldId id="271" r:id="rId44"/>
    <p:sldId id="272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71B4D-38BA-485D-B79F-819B880AD1E5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36FA7-9E27-4CF9-A4B9-B0CDDF7E55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50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/>
              <a:t>ITS Dental College, Greater Noida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Arial" charset="0"/>
              <a:buNone/>
            </a:pPr>
            <a:r>
              <a:rPr lang="en-US" sz="2000" dirty="0" smtClean="0"/>
              <a:t>Subject :  Pharmacology</a:t>
            </a:r>
          </a:p>
          <a:p>
            <a:pPr>
              <a:buFont typeface="Arial" charset="0"/>
              <a:buNone/>
            </a:pPr>
            <a:endParaRPr lang="en-US" sz="2000" dirty="0" smtClean="0"/>
          </a:p>
          <a:p>
            <a:pPr>
              <a:buFont typeface="Arial" charset="0"/>
              <a:buNone/>
            </a:pPr>
            <a:r>
              <a:rPr lang="en-US" sz="2000" dirty="0" smtClean="0"/>
              <a:t>Lecture Topic: Metabolism of drugs , Excretion ,Kinetics of elimination         Lecture Number: L5</a:t>
            </a:r>
          </a:p>
          <a:p>
            <a:pPr>
              <a:buFont typeface="Arial" charset="0"/>
              <a:buNone/>
            </a:pPr>
            <a:endParaRPr lang="en-US" sz="2000" dirty="0" smtClean="0"/>
          </a:p>
          <a:p>
            <a:pPr>
              <a:buFont typeface="Arial" charset="0"/>
              <a:buNone/>
            </a:pPr>
            <a:r>
              <a:rPr lang="en-US" sz="2000" dirty="0" smtClean="0"/>
              <a:t>Program, Year: BDS, Second Year</a:t>
            </a:r>
          </a:p>
          <a:p>
            <a:pPr>
              <a:buFont typeface="Arial" charset="0"/>
              <a:buNone/>
            </a:pPr>
            <a:endParaRPr lang="en-US" sz="2000" dirty="0" smtClean="0"/>
          </a:p>
          <a:p>
            <a:pPr>
              <a:buFont typeface="Arial" charset="0"/>
              <a:buNone/>
            </a:pPr>
            <a:r>
              <a:rPr lang="en-US" sz="2000" dirty="0" smtClean="0"/>
              <a:t>Faculty : Dr. Kausar Jahan</a:t>
            </a:r>
          </a:p>
          <a:p>
            <a:pPr>
              <a:buFont typeface="Arial" charset="0"/>
              <a:buNone/>
            </a:pPr>
            <a:r>
              <a:rPr lang="en-US" dirty="0" smtClean="0"/>
              <a:t>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Drug metabolizing</a:t>
            </a:r>
            <a:b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enzymes are divided into two types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Microsomal enzymes:-</a:t>
            </a:r>
          </a:p>
          <a:p>
            <a:pPr algn="just"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</a:t>
            </a:r>
            <a:r>
              <a:rPr lang="en-US" sz="2400" dirty="0" smtClean="0"/>
              <a:t>ocation:- Smooth endoplasmic reticulum of   liver, kidney, </a:t>
            </a:r>
          </a:p>
          <a:p>
            <a:pPr algn="just">
              <a:buNone/>
            </a:pPr>
            <a:r>
              <a:rPr lang="en-US" sz="2400" dirty="0" smtClean="0"/>
              <a:t>intestinal mucosa and lungs</a:t>
            </a:r>
          </a:p>
          <a:p>
            <a:pPr algn="just">
              <a:buNone/>
            </a:pPr>
            <a:r>
              <a:rPr lang="en-US" sz="2400" dirty="0" err="1" smtClean="0"/>
              <a:t>Eg</a:t>
            </a:r>
            <a:r>
              <a:rPr lang="en-US" sz="2400" dirty="0" smtClean="0"/>
              <a:t>:- </a:t>
            </a:r>
            <a:r>
              <a:rPr lang="en-US" sz="2400" dirty="0" err="1" smtClean="0"/>
              <a:t>cytochrome</a:t>
            </a:r>
            <a:r>
              <a:rPr lang="en-US" sz="2400" dirty="0" smtClean="0"/>
              <a:t> P450, UGTs, </a:t>
            </a:r>
            <a:r>
              <a:rPr lang="en-US" sz="2400" dirty="0" err="1" smtClean="0"/>
              <a:t>epoxide</a:t>
            </a:r>
            <a:r>
              <a:rPr lang="en-US" sz="2400" dirty="0" smtClean="0"/>
              <a:t> </a:t>
            </a:r>
            <a:r>
              <a:rPr lang="en-US" sz="2400" dirty="0" err="1" smtClean="0"/>
              <a:t>hydrolases</a:t>
            </a:r>
            <a:r>
              <a:rPr lang="en-US" sz="2400" dirty="0" smtClean="0"/>
              <a:t>, etc. are </a:t>
            </a:r>
            <a:r>
              <a:rPr lang="en-US" sz="2400" dirty="0" err="1" smtClean="0"/>
              <a:t>microsomal</a:t>
            </a:r>
            <a:r>
              <a:rPr lang="en-US" sz="2400" dirty="0" smtClean="0"/>
              <a:t> enzymes</a:t>
            </a:r>
          </a:p>
          <a:p>
            <a:pPr algn="just">
              <a:buNone/>
            </a:pP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-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They catalyse most of the oxidations, reductions, hydrolysis </a:t>
            </a:r>
          </a:p>
          <a:p>
            <a:pPr algn="just"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and glucuronide conjugation</a:t>
            </a:r>
          </a:p>
          <a:p>
            <a:pPr algn="just">
              <a:buNone/>
            </a:pPr>
            <a:endParaRPr lang="en-US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>
              <a:buNone/>
            </a:pPr>
            <a:r>
              <a:rPr lang="en-US" sz="2400" dirty="0" smtClean="0"/>
              <a:t> -Microsomal enzymes are inducible by drugs, diet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Enzyme inducers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 Drugs which increase the M of other drugs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Decreased response</a:t>
            </a:r>
          </a:p>
          <a:p>
            <a:pPr>
              <a:buNone/>
            </a:pPr>
            <a:r>
              <a:rPr lang="en-US" sz="2400" dirty="0" smtClean="0"/>
              <a:t>**Dose of the affected drugs should be  increased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G   - </a:t>
            </a:r>
            <a:r>
              <a:rPr lang="en-US" sz="2400" b="1" dirty="0" err="1" smtClean="0">
                <a:solidFill>
                  <a:srgbClr val="FF0000"/>
                </a:solidFill>
              </a:rPr>
              <a:t>Griseofulvin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P    - Phenytoin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R   -  </a:t>
            </a:r>
            <a:r>
              <a:rPr lang="en-US" sz="2400" b="1" dirty="0" err="1" smtClean="0">
                <a:solidFill>
                  <a:srgbClr val="FF0000"/>
                </a:solidFill>
              </a:rPr>
              <a:t>Rifampicin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S   -  Smoking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Cell    - Carbamazepine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Phone  - </a:t>
            </a:r>
            <a:r>
              <a:rPr lang="en-US" sz="2400" b="1" dirty="0" err="1" smtClean="0">
                <a:solidFill>
                  <a:srgbClr val="FF0000"/>
                </a:solidFill>
              </a:rPr>
              <a:t>Phenobarbitone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3657600" y="1981200"/>
            <a:ext cx="3810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INHIBITION OF DRUG METABOLISM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One drug can competitively inhibit the metabolism of another if </a:t>
            </a:r>
          </a:p>
          <a:p>
            <a:pPr>
              <a:buNone/>
            </a:pPr>
            <a:r>
              <a:rPr lang="en-US" sz="2400" dirty="0" smtClean="0"/>
              <a:t>it utilizes the same enzyme or cofactors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-Clinically significant inhibition of drug metabolism occurs in case </a:t>
            </a:r>
          </a:p>
          <a:p>
            <a:pPr>
              <a:buNone/>
            </a:pPr>
            <a:r>
              <a:rPr lang="en-US" sz="2400" dirty="0" smtClean="0"/>
              <a:t>of </a:t>
            </a: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drugs having affinity for the same </a:t>
            </a:r>
            <a:r>
              <a:rPr lang="en-US" sz="2400" b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isoenzyme</a:t>
            </a:r>
            <a:r>
              <a:rPr lang="en-US" sz="2400" dirty="0" smtClean="0"/>
              <a:t>, specially if they </a:t>
            </a:r>
          </a:p>
          <a:p>
            <a:pPr>
              <a:buNone/>
            </a:pPr>
            <a:r>
              <a:rPr lang="en-US" sz="2400" dirty="0" smtClean="0"/>
              <a:t>are metabolized by saturation kinetics or if kinetics changes from </a:t>
            </a:r>
          </a:p>
          <a:p>
            <a:pPr>
              <a:buNone/>
            </a:pPr>
            <a:r>
              <a:rPr lang="en-US" sz="2400" dirty="0" smtClean="0"/>
              <a:t>first order to zero order over the therapeutic range (capacity</a:t>
            </a:r>
          </a:p>
          <a:p>
            <a:pPr>
              <a:buNone/>
            </a:pPr>
            <a:r>
              <a:rPr lang="en-US" sz="2400" dirty="0" smtClean="0"/>
              <a:t>limited metabolism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Enzyme inhibitors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Vitamin - </a:t>
            </a:r>
            <a:r>
              <a:rPr lang="en-US" b="1" dirty="0" err="1" smtClean="0">
                <a:solidFill>
                  <a:srgbClr val="FF0000"/>
                </a:solidFill>
              </a:rPr>
              <a:t>Valproate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K           -  </a:t>
            </a:r>
            <a:r>
              <a:rPr lang="en-US" b="1" dirty="0" err="1" smtClean="0">
                <a:solidFill>
                  <a:srgbClr val="FF0000"/>
                </a:solidFill>
              </a:rPr>
              <a:t>Ketoconazole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Cannot  -  </a:t>
            </a:r>
            <a:r>
              <a:rPr lang="en-US" b="1" dirty="0" err="1" smtClean="0">
                <a:solidFill>
                  <a:srgbClr val="FF0000"/>
                </a:solidFill>
              </a:rPr>
              <a:t>Cimetidine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Cause    -   Ciprofloxacin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Enzyme  -  Erythromycin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Inhibition - INH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9154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Nonmicrosomal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enzymes </a:t>
            </a:r>
            <a:r>
              <a:rPr lang="en-US" sz="2400" b="1" dirty="0" smtClean="0"/>
              <a:t>These are present </a:t>
            </a:r>
            <a:r>
              <a:rPr lang="en-US" sz="2400" dirty="0" smtClean="0"/>
              <a:t>in the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cytoplasm 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and mitochondria of hepatic cells as </a:t>
            </a:r>
            <a:r>
              <a:rPr lang="en-US" sz="2400" dirty="0" smtClean="0"/>
              <a:t>well as in other tissues </a:t>
            </a:r>
          </a:p>
          <a:p>
            <a:pPr>
              <a:buNone/>
            </a:pPr>
            <a:r>
              <a:rPr lang="en-US" sz="2400" dirty="0" smtClean="0"/>
              <a:t>including plasma. The </a:t>
            </a:r>
            <a:r>
              <a:rPr lang="en-US" sz="2400" dirty="0" err="1" smtClean="0"/>
              <a:t>esterases</a:t>
            </a:r>
            <a:r>
              <a:rPr lang="en-US" sz="2400" dirty="0" smtClean="0"/>
              <a:t>, </a:t>
            </a:r>
            <a:r>
              <a:rPr lang="en-US" sz="2400" dirty="0" err="1" smtClean="0"/>
              <a:t>amidases</a:t>
            </a:r>
            <a:r>
              <a:rPr lang="en-US" sz="2400" dirty="0" smtClean="0"/>
              <a:t>, some </a:t>
            </a:r>
            <a:r>
              <a:rPr lang="en-US" sz="2400" dirty="0" err="1" smtClean="0"/>
              <a:t>flavoprotein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err="1" smtClean="0"/>
              <a:t>oxidases</a:t>
            </a:r>
            <a:r>
              <a:rPr lang="en-US" sz="2400" dirty="0" smtClean="0"/>
              <a:t> and most </a:t>
            </a:r>
            <a:r>
              <a:rPr lang="en-US" sz="2400" dirty="0" err="1" smtClean="0"/>
              <a:t>conjugases</a:t>
            </a:r>
            <a:r>
              <a:rPr lang="en-US" sz="2400" dirty="0" smtClean="0"/>
              <a:t> are </a:t>
            </a:r>
            <a:r>
              <a:rPr lang="en-US" sz="2400" dirty="0" err="1" smtClean="0"/>
              <a:t>nonmicrosomal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**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Both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microsomal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and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nonmicrosomal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enzymes are deficient in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newborn, especially premature, making them more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susceptible to many drugs, e.g. chloramphenicol,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opioids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This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deficit is made up in the first few months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</a:rPr>
              <a:t>Hofmann elimination:- </a:t>
            </a:r>
            <a:r>
              <a:rPr lang="en-US" sz="2400" dirty="0" smtClean="0"/>
              <a:t>This refers to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inactivation of the drug in the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body fluids by spontaneous molecular rearrangement </a:t>
            </a:r>
            <a:r>
              <a:rPr lang="en-US" sz="2400" dirty="0" smtClean="0"/>
              <a:t>without the </a:t>
            </a:r>
          </a:p>
          <a:p>
            <a:pPr>
              <a:buNone/>
            </a:pPr>
            <a:r>
              <a:rPr lang="en-US" sz="2400" dirty="0" smtClean="0"/>
              <a:t>agency of any enzyme, e.g. </a:t>
            </a:r>
            <a:r>
              <a:rPr lang="en-US" sz="2400" dirty="0" err="1" smtClean="0"/>
              <a:t>atracurium</a:t>
            </a:r>
            <a:endParaRPr lang="en-US" sz="2400" dirty="0"/>
          </a:p>
        </p:txBody>
      </p:sp>
      <p:pic>
        <p:nvPicPr>
          <p:cNvPr id="2050" name="Picture 2" descr="C:\Users\Piyush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1600200"/>
            <a:ext cx="1946640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Consequences of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microsomal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enzyme induction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257800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1.Decreased intensity </a:t>
            </a:r>
            <a:r>
              <a:rPr lang="en-US" sz="2400" dirty="0" smtClean="0"/>
              <a:t>and/or duration of action of drugs that are </a:t>
            </a:r>
          </a:p>
          <a:p>
            <a:pPr marL="457200" indent="-457200">
              <a:buNone/>
            </a:pPr>
            <a:r>
              <a:rPr lang="en-US" sz="2400" dirty="0" smtClean="0"/>
              <a:t>inactivated by metabolism, e.g. failure of contraception with OCPs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Increased intensity </a:t>
            </a:r>
            <a:r>
              <a:rPr lang="en-US" sz="2400" dirty="0" smtClean="0"/>
              <a:t>of action of drugs that are activated by </a:t>
            </a:r>
          </a:p>
          <a:p>
            <a:pPr>
              <a:buNone/>
            </a:pPr>
            <a:r>
              <a:rPr lang="en-US" sz="2400" dirty="0" smtClean="0"/>
              <a:t>metabolism. Acute paracetamol toxicity is due to one of its </a:t>
            </a:r>
          </a:p>
          <a:p>
            <a:pPr>
              <a:buNone/>
            </a:pPr>
            <a:r>
              <a:rPr lang="en-US" sz="2400" dirty="0" smtClean="0"/>
              <a:t>metabolites—toxicity occurs at lower doses in patients receiving </a:t>
            </a:r>
          </a:p>
          <a:p>
            <a:pPr>
              <a:buNone/>
            </a:pPr>
            <a:r>
              <a:rPr lang="en-US" sz="2400" dirty="0" smtClean="0"/>
              <a:t>enzyme inducers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3. </a:t>
            </a: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Tolerance—if </a:t>
            </a:r>
            <a:r>
              <a:rPr lang="en-US" sz="2400" dirty="0" smtClean="0"/>
              <a:t>the drug induces its own metabolism 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autoinduction</a:t>
            </a:r>
            <a:r>
              <a:rPr lang="en-US" sz="2400" dirty="0" smtClean="0"/>
              <a:t>), e.g. </a:t>
            </a:r>
            <a:r>
              <a:rPr lang="en-US" sz="2400" dirty="0" err="1" smtClean="0"/>
              <a:t>carbamazepine</a:t>
            </a:r>
            <a:r>
              <a:rPr lang="en-US" sz="2400" dirty="0" smtClean="0"/>
              <a:t>, </a:t>
            </a:r>
            <a:r>
              <a:rPr lang="en-US" sz="2400" dirty="0" err="1" smtClean="0"/>
              <a:t>rifampin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Possible uses of enzyme induction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410200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en-US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1.Congenital </a:t>
            </a:r>
            <a:r>
              <a:rPr lang="en-US" sz="2400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nonhaemolytic</a:t>
            </a:r>
            <a:r>
              <a:rPr lang="en-US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jaundice</a:t>
            </a:r>
            <a:r>
              <a:rPr lang="en-US" sz="2400" dirty="0" smtClean="0"/>
              <a:t>: It is due to deficient </a:t>
            </a:r>
          </a:p>
          <a:p>
            <a:pPr marL="457200" indent="-457200">
              <a:buNone/>
            </a:pPr>
            <a:r>
              <a:rPr lang="en-US" sz="2400" dirty="0" err="1" smtClean="0"/>
              <a:t>glucuronidation</a:t>
            </a:r>
            <a:r>
              <a:rPr lang="en-US" sz="2400" dirty="0" smtClean="0"/>
              <a:t> of </a:t>
            </a:r>
            <a:r>
              <a:rPr lang="en-US" sz="2400" dirty="0" err="1" smtClean="0"/>
              <a:t>bilirubin</a:t>
            </a:r>
            <a:r>
              <a:rPr lang="en-US" sz="2400" dirty="0" smtClean="0"/>
              <a:t>; </a:t>
            </a:r>
            <a:r>
              <a:rPr lang="en-US" sz="2400" dirty="0" err="1" smtClean="0"/>
              <a:t>phenobarbitone</a:t>
            </a:r>
            <a:r>
              <a:rPr lang="en-US" sz="2400" dirty="0" smtClean="0"/>
              <a:t> hastens clearance </a:t>
            </a:r>
          </a:p>
          <a:p>
            <a:pPr marL="457200" indent="-457200">
              <a:buNone/>
            </a:pPr>
            <a:r>
              <a:rPr lang="en-US" sz="2400" dirty="0" smtClean="0"/>
              <a:t>of jaundice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2. </a:t>
            </a: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Cushing’s syndrome</a:t>
            </a:r>
            <a:r>
              <a:rPr lang="en-US" sz="2400" dirty="0" smtClean="0"/>
              <a:t>: </a:t>
            </a:r>
            <a:r>
              <a:rPr lang="en-US" sz="2400" dirty="0" err="1" smtClean="0"/>
              <a:t>phenytoin</a:t>
            </a:r>
            <a:r>
              <a:rPr lang="en-US" sz="2400" dirty="0" smtClean="0"/>
              <a:t> may reduce the </a:t>
            </a:r>
          </a:p>
          <a:p>
            <a:pPr>
              <a:buNone/>
            </a:pPr>
            <a:r>
              <a:rPr lang="en-US" sz="2400" dirty="0" smtClean="0"/>
              <a:t>manifestations by enhancing degradation of adrenal steroids </a:t>
            </a:r>
          </a:p>
          <a:p>
            <a:pPr>
              <a:buNone/>
            </a:pPr>
            <a:r>
              <a:rPr lang="en-US" sz="2400" dirty="0" smtClean="0"/>
              <a:t>which are produced in excess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3. </a:t>
            </a: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Chronic poisonings</a:t>
            </a:r>
            <a:r>
              <a:rPr lang="en-US" sz="2400" dirty="0" smtClean="0"/>
              <a:t>: by faster metabolism of the accumulated </a:t>
            </a:r>
          </a:p>
          <a:p>
            <a:pPr>
              <a:buNone/>
            </a:pPr>
            <a:r>
              <a:rPr lang="en-US" sz="2400" dirty="0" smtClean="0"/>
              <a:t>poisonous substance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4. </a:t>
            </a:r>
            <a:r>
              <a:rPr lang="en-US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Liver disease</a:t>
            </a:r>
            <a:endParaRPr lang="en-US" sz="2400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FIRST PASS (PRESYSTEMIC)</a:t>
            </a:r>
            <a:b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METABOLISM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This refers to metabolism of a drug during its passage from the </a:t>
            </a:r>
          </a:p>
          <a:p>
            <a:pPr>
              <a:buNone/>
            </a:pPr>
            <a:r>
              <a:rPr lang="en-US" sz="2400" dirty="0" smtClean="0"/>
              <a:t>site of absorption into the systemic circulation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-All orally administered drugs are exposed to drug </a:t>
            </a:r>
          </a:p>
          <a:p>
            <a:pPr>
              <a:buNone/>
            </a:pPr>
            <a:r>
              <a:rPr lang="en-US" sz="2400" dirty="0" smtClean="0"/>
              <a:t>metabolizing  enzymes in the intestinal wall and liver (where </a:t>
            </a:r>
          </a:p>
          <a:p>
            <a:pPr>
              <a:buNone/>
            </a:pPr>
            <a:r>
              <a:rPr lang="en-US" sz="2400" dirty="0" smtClean="0"/>
              <a:t>they first reach through the portal vein)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-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Presystemic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metabolism in the gut and liver can be avoided by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administering the drug through sublingual,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transdermal</a:t>
            </a:r>
            <a:endParaRPr lang="en-US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or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parenteral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routes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Piyush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533400"/>
            <a:ext cx="6781800" cy="510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EXCRETION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1.Urine</a:t>
            </a:r>
          </a:p>
          <a:p>
            <a:pPr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Faeces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3. Exhaled air</a:t>
            </a:r>
          </a:p>
          <a:p>
            <a:pPr>
              <a:buNone/>
            </a:pPr>
            <a:r>
              <a:rPr lang="en-US" b="1" dirty="0" smtClean="0"/>
              <a:t>4. Saliva and sweat</a:t>
            </a:r>
          </a:p>
          <a:p>
            <a:pPr>
              <a:buNone/>
            </a:pPr>
            <a:r>
              <a:rPr lang="en-US" b="1" dirty="0" smtClean="0"/>
              <a:t>5. Milk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/>
              <a:t>Lecture Objectives &amp; 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000" dirty="0" smtClean="0"/>
              <a:t>General Objective : To understand the various routes of absorption</a:t>
            </a:r>
          </a:p>
          <a:p>
            <a:pPr>
              <a:buFont typeface="Arial" charset="0"/>
              <a:buNone/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Specific Learning Outcomes:</a:t>
            </a:r>
          </a:p>
          <a:p>
            <a:pPr>
              <a:buFont typeface="Arial" charset="0"/>
              <a:buNone/>
              <a:defRPr/>
            </a:pPr>
            <a:r>
              <a:rPr lang="en-US" sz="2000" dirty="0" smtClean="0"/>
              <a:t>At the end of the session, the learner should be able to know the following regarding metabolism of drugs</a:t>
            </a:r>
          </a:p>
          <a:p>
            <a:pPr>
              <a:buFont typeface="Arial" charset="0"/>
              <a:buNone/>
              <a:defRPr/>
            </a:pPr>
            <a:endParaRPr lang="en-US" sz="2000" dirty="0" smtClean="0"/>
          </a:p>
          <a:p>
            <a:pPr>
              <a:buFont typeface="Arial" charset="0"/>
              <a:buNone/>
              <a:defRPr/>
            </a:pPr>
            <a:r>
              <a:rPr lang="en-US" sz="2000" dirty="0" smtClean="0"/>
              <a:t>1.Biotransformation</a:t>
            </a:r>
          </a:p>
          <a:p>
            <a:pPr>
              <a:buFont typeface="Arial" charset="0"/>
              <a:buNone/>
              <a:defRPr/>
            </a:pPr>
            <a:r>
              <a:rPr lang="en-US" sz="2000" dirty="0" smtClean="0"/>
              <a:t>2.Phases of metabolic reactions</a:t>
            </a:r>
          </a:p>
          <a:p>
            <a:pPr>
              <a:buFont typeface="Arial" charset="0"/>
              <a:buNone/>
              <a:defRPr/>
            </a:pPr>
            <a:r>
              <a:rPr lang="en-US" sz="2000" dirty="0" smtClean="0"/>
              <a:t>3.Enzyme inducers and inhibitors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RENAL EXCRETION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-Excreting all water soluble substances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-Amount of drug or its metabolites ultimately </a:t>
            </a:r>
          </a:p>
          <a:p>
            <a:pPr>
              <a:buNone/>
            </a:pPr>
            <a:r>
              <a:rPr lang="en-US" dirty="0" smtClean="0"/>
              <a:t>present in urine =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Glomerular </a:t>
            </a:r>
            <a:r>
              <a:rPr lang="en-US" b="1" dirty="0" err="1">
                <a:solidFill>
                  <a:srgbClr val="FF0000"/>
                </a:solidFill>
              </a:rPr>
              <a:t>Filtration+tubular</a:t>
            </a:r>
            <a:r>
              <a:rPr lang="en-US" b="1" dirty="0">
                <a:solidFill>
                  <a:srgbClr val="FF0000"/>
                </a:solidFill>
              </a:rPr>
              <a:t> secretion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- tubular reabsorption </a:t>
            </a:r>
          </a:p>
          <a:p>
            <a:pPr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Glomerular filtration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Glomerular </a:t>
            </a:r>
            <a:r>
              <a:rPr lang="en-US" dirty="0" smtClean="0"/>
              <a:t>capillaries - </a:t>
            </a:r>
            <a:r>
              <a:rPr lang="en-US" dirty="0"/>
              <a:t>pores larger than </a:t>
            </a:r>
            <a:r>
              <a:rPr lang="en-US" dirty="0" smtClean="0"/>
              <a:t>usual</a:t>
            </a:r>
          </a:p>
          <a:p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ll </a:t>
            </a:r>
            <a:r>
              <a:rPr lang="en-US" dirty="0" err="1"/>
              <a:t>nonprotein</a:t>
            </a:r>
            <a:r>
              <a:rPr lang="en-US" dirty="0"/>
              <a:t> </a:t>
            </a:r>
            <a:r>
              <a:rPr lang="en-US" dirty="0" smtClean="0"/>
              <a:t>bound drug </a:t>
            </a:r>
            <a:r>
              <a:rPr lang="en-US" dirty="0"/>
              <a:t>(whether lipid-soluble or insoluble) </a:t>
            </a:r>
            <a:r>
              <a:rPr lang="en-US" dirty="0" smtClean="0"/>
              <a:t>presented to </a:t>
            </a:r>
            <a:r>
              <a:rPr lang="en-US" dirty="0"/>
              <a:t>the glomerulus is filtered. 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dirty="0"/>
              <a:t>, </a:t>
            </a:r>
            <a:r>
              <a:rPr lang="en-US" dirty="0" smtClean="0"/>
              <a:t>glomerular filtration </a:t>
            </a:r>
            <a:r>
              <a:rPr lang="en-US" dirty="0"/>
              <a:t>of a drug depends on its plasma </a:t>
            </a:r>
            <a:r>
              <a:rPr lang="en-US" dirty="0" smtClean="0"/>
              <a:t>protein binding </a:t>
            </a:r>
            <a:r>
              <a:rPr lang="en-US" dirty="0"/>
              <a:t>and renal blood flow. </a:t>
            </a:r>
            <a:endParaRPr lang="en-US" dirty="0" smtClean="0"/>
          </a:p>
          <a:p>
            <a:r>
              <a:rPr lang="en-US" dirty="0" smtClean="0"/>
              <a:t>Glomerular filtration rate </a:t>
            </a:r>
            <a:r>
              <a:rPr lang="en-US" dirty="0"/>
              <a:t>(</a:t>
            </a:r>
            <a:r>
              <a:rPr lang="en-US" dirty="0" err="1"/>
              <a:t>g.f.r</a:t>
            </a:r>
            <a:r>
              <a:rPr lang="en-US" dirty="0"/>
              <a:t>.), normally ~ 120 ml/min, declines </a:t>
            </a:r>
            <a:r>
              <a:rPr lang="en-US" dirty="0" smtClean="0"/>
              <a:t>progressively after </a:t>
            </a:r>
            <a:r>
              <a:rPr lang="en-US" dirty="0"/>
              <a:t>the age of 50, and is low in </a:t>
            </a:r>
            <a:r>
              <a:rPr lang="en-US" dirty="0" smtClean="0"/>
              <a:t>renal failure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84129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Tubular reabsorption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-By passive diffusion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-Depends on:- lipid solubility &amp; ionization of the drug at the existing </a:t>
            </a:r>
          </a:p>
          <a:p>
            <a:pPr>
              <a:buNone/>
            </a:pPr>
            <a:r>
              <a:rPr lang="en-US" sz="2400" dirty="0" smtClean="0"/>
              <a:t>urinary pH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-99% of </a:t>
            </a:r>
            <a:r>
              <a:rPr lang="en-US" sz="2400" dirty="0" err="1" smtClean="0"/>
              <a:t>glomerular</a:t>
            </a:r>
            <a:r>
              <a:rPr lang="en-US" sz="2400" dirty="0" smtClean="0"/>
              <a:t> filtrate is reabsorbed:-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Except :-</a:t>
            </a:r>
            <a:r>
              <a:rPr lang="en-US" sz="2400" dirty="0" err="1" smtClean="0"/>
              <a:t>Nonlipid</a:t>
            </a:r>
            <a:r>
              <a:rPr lang="en-US" sz="2400" dirty="0" smtClean="0"/>
              <a:t>-soluble &amp; highly ionized drugs </a:t>
            </a:r>
            <a:r>
              <a:rPr lang="en-US" sz="2400" dirty="0" err="1" smtClean="0"/>
              <a:t>i.e.lipid</a:t>
            </a:r>
            <a:r>
              <a:rPr lang="en-US" sz="2400" dirty="0" smtClean="0"/>
              <a:t> soluble </a:t>
            </a:r>
          </a:p>
          <a:p>
            <a:pPr>
              <a:buNone/>
            </a:pPr>
            <a:r>
              <a:rPr lang="en-US" sz="2400" dirty="0" smtClean="0"/>
              <a:t>drugs are reabsorbed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/>
              <a:t>e.g. </a:t>
            </a:r>
            <a:r>
              <a:rPr lang="en-US" sz="2400" dirty="0" smtClean="0"/>
              <a:t>aminoglycoside antibiotics</a:t>
            </a:r>
            <a:r>
              <a:rPr lang="en-US" sz="2400" dirty="0"/>
              <a:t>, quaternary ammonium</a:t>
            </a:r>
          </a:p>
          <a:p>
            <a:pPr marL="0" indent="0">
              <a:buNone/>
            </a:pPr>
            <a:r>
              <a:rPr lang="en-US" sz="2400" dirty="0"/>
              <a:t>compounds parallels </a:t>
            </a:r>
            <a:r>
              <a:rPr lang="en-US" sz="2400" dirty="0" err="1"/>
              <a:t>g.f.r</a:t>
            </a:r>
            <a:r>
              <a:rPr lang="en-US" sz="2400" dirty="0"/>
              <a:t>.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Acidic/basic poisoning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1.Weak bases ionize more and are less reabsorbed in acidic </a:t>
            </a:r>
          </a:p>
          <a:p>
            <a:pPr>
              <a:buNone/>
            </a:pPr>
            <a:r>
              <a:rPr lang="en-US" dirty="0" smtClean="0"/>
              <a:t>urine</a:t>
            </a:r>
          </a:p>
          <a:p>
            <a:pPr>
              <a:buNone/>
            </a:pPr>
            <a:r>
              <a:rPr lang="en-US" dirty="0" smtClean="0"/>
              <a:t>2. Weak acids ionize more and are less reabsorbed in alkaline </a:t>
            </a:r>
          </a:p>
          <a:p>
            <a:pPr>
              <a:buNone/>
            </a:pPr>
            <a:r>
              <a:rPr lang="en-US" dirty="0" smtClean="0"/>
              <a:t>Urine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Hence, urine is alkalinized in barbiturate and salicylate </a:t>
            </a:r>
          </a:p>
          <a:p>
            <a:pPr>
              <a:buNone/>
            </a:pPr>
            <a:r>
              <a:rPr lang="en-US" dirty="0" smtClean="0"/>
              <a:t>Poisoning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*Though elimination of weak bases (</a:t>
            </a:r>
            <a:r>
              <a:rPr lang="en-US" dirty="0" err="1" smtClean="0"/>
              <a:t>morphine,amphetamine</a:t>
            </a:r>
            <a:r>
              <a:rPr lang="en-US" dirty="0" smtClean="0"/>
              <a:t>) </a:t>
            </a:r>
          </a:p>
          <a:p>
            <a:pPr>
              <a:buNone/>
            </a:pPr>
            <a:r>
              <a:rPr lang="en-US" dirty="0" smtClean="0"/>
              <a:t>can be enhanced by acidifying urine, this is not practiced </a:t>
            </a:r>
          </a:p>
          <a:p>
            <a:pPr>
              <a:buNone/>
            </a:pPr>
            <a:r>
              <a:rPr lang="en-US" dirty="0" smtClean="0"/>
              <a:t>clinically, because acidosis can induce </a:t>
            </a:r>
            <a:r>
              <a:rPr lang="en-US" dirty="0" err="1" smtClean="0"/>
              <a:t>rhabdomyolysis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err="1" smtClean="0"/>
              <a:t>Cardiotoxicity</a:t>
            </a:r>
            <a:r>
              <a:rPr lang="en-US" dirty="0" smtClean="0"/>
              <a:t> and actually worsen outcome</a:t>
            </a:r>
            <a:endParaRPr lang="en-US" dirty="0"/>
          </a:p>
        </p:txBody>
      </p:sp>
      <p:pic>
        <p:nvPicPr>
          <p:cNvPr id="3074" name="Picture 2" descr="C:\Users\Piyush\Desktop\download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0"/>
            <a:ext cx="28575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Tubular secretion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-This </a:t>
            </a:r>
            <a:r>
              <a:rPr lang="en-US" sz="2800" dirty="0"/>
              <a:t>is the active </a:t>
            </a:r>
            <a:r>
              <a:rPr lang="en-US" sz="2800" dirty="0" smtClean="0"/>
              <a:t>transfer of </a:t>
            </a:r>
            <a:r>
              <a:rPr lang="en-US" sz="2800" dirty="0"/>
              <a:t>organic acids and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bases </a:t>
            </a:r>
            <a:r>
              <a:rPr lang="en-US" sz="2800" dirty="0"/>
              <a:t>by two separate </a:t>
            </a:r>
            <a:r>
              <a:rPr lang="en-US" sz="2800" dirty="0" smtClean="0"/>
              <a:t>classes of relatively nonspecific </a:t>
            </a:r>
            <a:r>
              <a:rPr lang="en-US" sz="2800" dirty="0"/>
              <a:t>transporters (</a:t>
            </a:r>
            <a:r>
              <a:rPr lang="en-US" sz="2800" dirty="0" smtClean="0"/>
              <a:t>OAT (organic anion transport) and OCT(</a:t>
            </a:r>
            <a:r>
              <a:rPr lang="en-US" sz="2800" dirty="0"/>
              <a:t>(organic </a:t>
            </a:r>
            <a:r>
              <a:rPr lang="en-US" sz="2800" dirty="0" err="1" smtClean="0"/>
              <a:t>cation</a:t>
            </a:r>
            <a:r>
              <a:rPr lang="en-US" sz="2800" dirty="0" smtClean="0"/>
              <a:t> </a:t>
            </a:r>
            <a:r>
              <a:rPr lang="en-US" sz="2800" dirty="0"/>
              <a:t>transport</a:t>
            </a:r>
            <a:r>
              <a:rPr lang="en-US" sz="2800" dirty="0" smtClean="0"/>
              <a:t>)) which </a:t>
            </a:r>
            <a:r>
              <a:rPr lang="en-US" sz="2800" dirty="0"/>
              <a:t>operate in the proximal </a:t>
            </a:r>
            <a:r>
              <a:rPr lang="en-US" sz="2800" dirty="0" smtClean="0"/>
              <a:t>tubules</a:t>
            </a:r>
          </a:p>
          <a:p>
            <a:pPr marL="0" indent="0">
              <a:buNone/>
            </a:pPr>
            <a:r>
              <a:rPr lang="en-US" sz="2800" dirty="0" smtClean="0"/>
              <a:t>-In</a:t>
            </a:r>
            <a:r>
              <a:rPr lang="en-US" sz="2800" dirty="0"/>
              <a:t> </a:t>
            </a:r>
            <a:r>
              <a:rPr lang="en-US" sz="2800" dirty="0" smtClean="0"/>
              <a:t>addition</a:t>
            </a:r>
            <a:r>
              <a:rPr lang="en-US" sz="2800" dirty="0"/>
              <a:t>, efflux transporters P-</a:t>
            </a:r>
            <a:r>
              <a:rPr lang="en-US" sz="2800" dirty="0" err="1"/>
              <a:t>gp</a:t>
            </a:r>
            <a:r>
              <a:rPr lang="en-US" sz="2800" dirty="0"/>
              <a:t> and MRP2 </a:t>
            </a:r>
            <a:r>
              <a:rPr lang="en-US" sz="2800" dirty="0" smtClean="0"/>
              <a:t>are located </a:t>
            </a:r>
            <a:r>
              <a:rPr lang="en-US" sz="2800" dirty="0"/>
              <a:t>in the luminal membrane of </a:t>
            </a:r>
            <a:r>
              <a:rPr lang="en-US" sz="2800" dirty="0" smtClean="0"/>
              <a:t>proximal tubular </a:t>
            </a:r>
            <a:r>
              <a:rPr lang="en-US" sz="2800" dirty="0"/>
              <a:t>cells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2800" dirty="0" smtClean="0"/>
              <a:t>-</a:t>
            </a:r>
            <a:r>
              <a:rPr lang="en-US" sz="2800" dirty="0"/>
              <a:t> Active transport of the drug across </a:t>
            </a:r>
            <a:r>
              <a:rPr lang="en-US" sz="2800" dirty="0" smtClean="0"/>
              <a:t>tubules reduces </a:t>
            </a:r>
            <a:r>
              <a:rPr lang="en-US" sz="2800" dirty="0" err="1" smtClean="0"/>
              <a:t>conc</a:t>
            </a:r>
            <a:r>
              <a:rPr lang="en-US" sz="2800" dirty="0" smtClean="0"/>
              <a:t> </a:t>
            </a:r>
            <a:r>
              <a:rPr lang="en-US" sz="2800" dirty="0"/>
              <a:t>of its free form in the </a:t>
            </a:r>
            <a:r>
              <a:rPr lang="en-US" sz="2800" dirty="0" smtClean="0"/>
              <a:t>tubular vessels </a:t>
            </a:r>
            <a:r>
              <a:rPr lang="en-US" sz="2800" dirty="0"/>
              <a:t>and promotes dissociation of </a:t>
            </a:r>
            <a:r>
              <a:rPr lang="en-US" sz="2800" dirty="0" smtClean="0"/>
              <a:t>protein bound </a:t>
            </a:r>
            <a:r>
              <a:rPr lang="en-US" sz="2800" dirty="0"/>
              <a:t>drug, which then becomes available </a:t>
            </a:r>
            <a:r>
              <a:rPr lang="en-US" sz="2800" dirty="0" smtClean="0"/>
              <a:t>for secretion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763000" cy="6324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(a) </a:t>
            </a:r>
            <a:r>
              <a:rPr lang="en-US" sz="2400" i="1" dirty="0"/>
              <a:t>Organic acid transport </a:t>
            </a:r>
            <a:r>
              <a:rPr lang="en-US" sz="2400" dirty="0"/>
              <a:t>(through </a:t>
            </a:r>
            <a:r>
              <a:rPr lang="en-US" sz="2400" dirty="0" smtClean="0"/>
              <a:t>OATP) operates </a:t>
            </a:r>
            <a:r>
              <a:rPr lang="en-US" sz="2400" dirty="0"/>
              <a:t>for penicillin, probenecid, uric </a:t>
            </a:r>
            <a:r>
              <a:rPr lang="en-US" sz="2400" dirty="0" smtClean="0"/>
              <a:t>acid, salicylates, indomethacin</a:t>
            </a:r>
            <a:r>
              <a:rPr lang="en-US" sz="2400" dirty="0"/>
              <a:t>, </a:t>
            </a:r>
            <a:r>
              <a:rPr lang="en-US" sz="2400" dirty="0" err="1"/>
              <a:t>sulfinpyrazone</a:t>
            </a:r>
            <a:r>
              <a:rPr lang="en-US" sz="2400" dirty="0"/>
              <a:t>, </a:t>
            </a:r>
            <a:r>
              <a:rPr lang="en-US" sz="2400" dirty="0" err="1" smtClean="0"/>
              <a:t>nitrofurantoin</a:t>
            </a:r>
            <a:r>
              <a:rPr lang="en-US" sz="2400" dirty="0" smtClean="0"/>
              <a:t>, methotrexate</a:t>
            </a:r>
            <a:r>
              <a:rPr lang="en-US" sz="2400" dirty="0"/>
              <a:t>, drug </a:t>
            </a:r>
            <a:r>
              <a:rPr lang="en-US" sz="2400" dirty="0" err="1"/>
              <a:t>glucuronides</a:t>
            </a:r>
            <a:r>
              <a:rPr lang="en-US" sz="2400" dirty="0"/>
              <a:t> </a:t>
            </a:r>
            <a:r>
              <a:rPr lang="en-US" sz="2400" dirty="0" smtClean="0"/>
              <a:t>and Sulfates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/>
              <a:t>b) </a:t>
            </a:r>
            <a:r>
              <a:rPr lang="en-US" sz="2400" i="1" dirty="0"/>
              <a:t>Organic base transport </a:t>
            </a:r>
            <a:r>
              <a:rPr lang="en-US" sz="2400" dirty="0"/>
              <a:t>(through </a:t>
            </a:r>
            <a:r>
              <a:rPr lang="en-US" sz="2400" dirty="0" smtClean="0"/>
              <a:t>OCT) operates </a:t>
            </a:r>
            <a:r>
              <a:rPr lang="en-US" sz="2400" dirty="0"/>
              <a:t>for thiazides, </a:t>
            </a:r>
            <a:r>
              <a:rPr lang="en-US" sz="2400" dirty="0" err="1"/>
              <a:t>amiloride</a:t>
            </a:r>
            <a:r>
              <a:rPr lang="en-US" sz="2400" dirty="0"/>
              <a:t>, </a:t>
            </a:r>
            <a:r>
              <a:rPr lang="en-US" sz="2400" dirty="0" smtClean="0"/>
              <a:t>triamterene, furosemide</a:t>
            </a:r>
            <a:r>
              <a:rPr lang="en-US" sz="2400" dirty="0"/>
              <a:t>, quinine, procainamide, </a:t>
            </a:r>
            <a:r>
              <a:rPr lang="en-US" sz="2400" dirty="0" err="1" smtClean="0"/>
              <a:t>choline,cimetidine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* </a:t>
            </a:r>
            <a:r>
              <a:rPr lang="en-US" sz="2400" dirty="0"/>
              <a:t>Inherently both transport processes are bidirectional,</a:t>
            </a:r>
          </a:p>
          <a:p>
            <a:pPr marL="0" indent="0">
              <a:buNone/>
            </a:pPr>
            <a:r>
              <a:rPr lang="en-US" sz="2400" dirty="0"/>
              <a:t>i.e. they can transport their </a:t>
            </a:r>
            <a:r>
              <a:rPr lang="en-US" sz="2400" dirty="0" smtClean="0"/>
              <a:t>substrates from </a:t>
            </a:r>
            <a:r>
              <a:rPr lang="en-US" sz="2400" dirty="0"/>
              <a:t>blood to tubular fluid and </a:t>
            </a:r>
            <a:r>
              <a:rPr lang="en-US" sz="2400" i="1" dirty="0"/>
              <a:t>vice versa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*</a:t>
            </a:r>
            <a:r>
              <a:rPr lang="en-US" sz="2400" dirty="0"/>
              <a:t> D</a:t>
            </a:r>
            <a:r>
              <a:rPr lang="en-US" sz="2400" dirty="0" smtClean="0"/>
              <a:t>rugs </a:t>
            </a:r>
            <a:r>
              <a:rPr lang="en-US" sz="2400" dirty="0"/>
              <a:t>and their metabolites (</a:t>
            </a:r>
            <a:r>
              <a:rPr lang="en-US" sz="2400" dirty="0" smtClean="0"/>
              <a:t>exogenous substances</a:t>
            </a:r>
            <a:r>
              <a:rPr lang="en-US" sz="2400" dirty="0"/>
              <a:t>) secretion into the tubular </a:t>
            </a:r>
            <a:r>
              <a:rPr lang="en-US" sz="2400" dirty="0" smtClean="0"/>
              <a:t>lumen predominates</a:t>
            </a:r>
            <a:r>
              <a:rPr lang="en-US" sz="2400" dirty="0"/>
              <a:t>, whereas an endogenous </a:t>
            </a:r>
            <a:r>
              <a:rPr lang="en-US" sz="2400" dirty="0" smtClean="0"/>
              <a:t>substrate like </a:t>
            </a:r>
            <a:r>
              <a:rPr lang="en-US" sz="2400" dirty="0"/>
              <a:t>uric acid is predominantly reabsorbed</a:t>
            </a:r>
          </a:p>
        </p:txBody>
      </p:sp>
    </p:spTree>
    <p:extLst>
      <p:ext uri="{BB962C8B-B14F-4D97-AF65-F5344CB8AC3E}">
        <p14:creationId xmlns:p14="http://schemas.microsoft.com/office/powerpoint/2010/main" val="9584261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-Drugs </a:t>
            </a:r>
            <a:r>
              <a:rPr lang="en-US" sz="2400" dirty="0"/>
              <a:t>utilizing the same active transport </a:t>
            </a:r>
            <a:r>
              <a:rPr lang="en-US" sz="2400" dirty="0" smtClean="0"/>
              <a:t>compete with </a:t>
            </a:r>
            <a:r>
              <a:rPr lang="en-US" sz="2400" dirty="0"/>
              <a:t>each other.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-Probenecid </a:t>
            </a:r>
            <a:r>
              <a:rPr lang="en-US" sz="2400" dirty="0"/>
              <a:t>is an </a:t>
            </a:r>
            <a:r>
              <a:rPr lang="en-US" sz="2400" dirty="0" smtClean="0"/>
              <a:t>organic acid </a:t>
            </a:r>
            <a:r>
              <a:rPr lang="en-US" sz="2400" dirty="0"/>
              <a:t>which has high affinity for the tubular OATP.</a:t>
            </a:r>
          </a:p>
          <a:p>
            <a:pPr marL="0" indent="0">
              <a:buNone/>
            </a:pPr>
            <a:r>
              <a:rPr lang="en-US" sz="2400" dirty="0" smtClean="0"/>
              <a:t>-It </a:t>
            </a:r>
            <a:r>
              <a:rPr lang="en-US" sz="2400" dirty="0"/>
              <a:t>blocks the active transport of both </a:t>
            </a:r>
            <a:r>
              <a:rPr lang="en-US" sz="2400" dirty="0" smtClean="0"/>
              <a:t>penicillin and </a:t>
            </a:r>
            <a:r>
              <a:rPr lang="en-US" sz="2400" dirty="0"/>
              <a:t>uric acid, but whereas the net excretion </a:t>
            </a:r>
            <a:r>
              <a:rPr lang="en-US" sz="2400" dirty="0" smtClean="0"/>
              <a:t>of the </a:t>
            </a:r>
            <a:r>
              <a:rPr lang="en-US" sz="2400" dirty="0"/>
              <a:t>former is decreased, that of the latter </a:t>
            </a:r>
            <a:r>
              <a:rPr lang="en-US" sz="2400" dirty="0" smtClean="0"/>
              <a:t>is increased</a:t>
            </a:r>
            <a:r>
              <a:rPr lang="en-US" sz="2400" dirty="0"/>
              <a:t>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-</a:t>
            </a:r>
            <a:r>
              <a:rPr lang="en-US" sz="2400" dirty="0" smtClean="0"/>
              <a:t>This </a:t>
            </a:r>
            <a:r>
              <a:rPr lang="en-US" sz="2400" dirty="0"/>
              <a:t>is because penicillin is </a:t>
            </a:r>
            <a:r>
              <a:rPr lang="en-US" sz="2400" dirty="0" smtClean="0"/>
              <a:t>primarily secreted </a:t>
            </a:r>
            <a:r>
              <a:rPr lang="en-US" sz="2400" dirty="0"/>
              <a:t>while uric acid is primarily reabsorbed</a:t>
            </a:r>
          </a:p>
        </p:txBody>
      </p:sp>
    </p:spTree>
    <p:extLst>
      <p:ext uri="{BB962C8B-B14F-4D97-AF65-F5344CB8AC3E}">
        <p14:creationId xmlns:p14="http://schemas.microsoft.com/office/powerpoint/2010/main" val="13482862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KINETICS OF ELIMINATION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5344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Important for :-</a:t>
            </a:r>
          </a:p>
          <a:p>
            <a:pPr>
              <a:buNone/>
            </a:pPr>
            <a:r>
              <a:rPr lang="en-US" sz="2400" dirty="0" smtClean="0"/>
              <a:t>a)Devising rational dosage regimens </a:t>
            </a:r>
          </a:p>
          <a:p>
            <a:pPr>
              <a:buNone/>
            </a:pPr>
            <a:r>
              <a:rPr lang="en-US" sz="2400" dirty="0" smtClean="0"/>
              <a:t>b) Modify them according to individual needs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Drug elimination =  Metabolic inactivation + excretion</a:t>
            </a:r>
          </a:p>
          <a:p>
            <a:pPr>
              <a:buNone/>
            </a:pPr>
            <a:endParaRPr lang="en-US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2400" b="1" dirty="0" smtClean="0"/>
              <a:t>Clearance (CL) The clearance of a drug is </a:t>
            </a:r>
            <a:r>
              <a:rPr lang="en-US" sz="2400" dirty="0" smtClean="0"/>
              <a:t>the theoretical volume of </a:t>
            </a:r>
          </a:p>
          <a:p>
            <a:pPr>
              <a:buNone/>
            </a:pPr>
            <a:r>
              <a:rPr lang="en-US" sz="2400" dirty="0" smtClean="0"/>
              <a:t>plasma from which the drug is completely removed in unit time</a:t>
            </a:r>
          </a:p>
          <a:p>
            <a:pPr>
              <a:buNone/>
            </a:pPr>
            <a:r>
              <a:rPr lang="en-US" sz="2400" i="1" dirty="0" smtClean="0"/>
              <a:t>CL = Rate of elimination/C </a:t>
            </a:r>
          </a:p>
          <a:p>
            <a:pPr>
              <a:buNone/>
            </a:pPr>
            <a:r>
              <a:rPr lang="en-US" sz="2400" dirty="0" smtClean="0"/>
              <a:t>where </a:t>
            </a:r>
            <a:r>
              <a:rPr lang="en-US" sz="2400" i="1" dirty="0" smtClean="0"/>
              <a:t>C is the plasma concentration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First order kinetics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The </a:t>
            </a:r>
            <a:r>
              <a:rPr lang="en-US" sz="2400" b="1" u="sng" dirty="0" smtClean="0">
                <a:solidFill>
                  <a:schemeClr val="accent2">
                    <a:lumMod val="50000"/>
                  </a:schemeClr>
                </a:solidFill>
              </a:rPr>
              <a:t>rate of elimination is directly proportional to the drug </a:t>
            </a:r>
          </a:p>
          <a:p>
            <a:pPr>
              <a:buNone/>
            </a:pPr>
            <a:r>
              <a:rPr lang="en-US" sz="2400" b="1" u="sng" dirty="0" smtClean="0">
                <a:solidFill>
                  <a:schemeClr val="accent2">
                    <a:lumMod val="50000"/>
                  </a:schemeClr>
                </a:solidFill>
              </a:rPr>
              <a:t>Concentration</a:t>
            </a:r>
          </a:p>
          <a:p>
            <a:pPr>
              <a:buFontTx/>
              <a:buChar char="-"/>
            </a:pPr>
            <a:r>
              <a:rPr lang="en-US" sz="2400" i="1" dirty="0" smtClean="0"/>
              <a:t>CL remains constant</a:t>
            </a:r>
          </a:p>
          <a:p>
            <a:pPr>
              <a:buNone/>
            </a:pPr>
            <a:r>
              <a:rPr lang="en-US" sz="2400" i="1" dirty="0" smtClean="0"/>
              <a:t>                                           </a:t>
            </a:r>
          </a:p>
          <a:p>
            <a:pPr>
              <a:buNone/>
            </a:pPr>
            <a:r>
              <a:rPr lang="en-US" sz="2400" i="1" dirty="0" smtClean="0"/>
              <a:t>                                                      OR</a:t>
            </a:r>
          </a:p>
          <a:p>
            <a:pPr>
              <a:buNone/>
            </a:pPr>
            <a:endParaRPr lang="en-US" sz="2400" i="1" dirty="0" smtClean="0"/>
          </a:p>
          <a:p>
            <a:pPr>
              <a:buNone/>
            </a:pPr>
            <a:r>
              <a:rPr lang="en-US" sz="2400" i="1" dirty="0" smtClean="0"/>
              <a:t>a </a:t>
            </a:r>
            <a:r>
              <a:rPr lang="en-US" sz="2400" b="1" i="1" u="sng" dirty="0" smtClean="0">
                <a:solidFill>
                  <a:schemeClr val="accent2">
                    <a:lumMod val="50000"/>
                  </a:schemeClr>
                </a:solidFill>
              </a:rPr>
              <a:t>constant fraction of </a:t>
            </a:r>
            <a:r>
              <a:rPr lang="en-US" sz="2400" b="1" u="sng" dirty="0" smtClean="0">
                <a:solidFill>
                  <a:schemeClr val="accent2">
                    <a:lumMod val="50000"/>
                  </a:schemeClr>
                </a:solidFill>
              </a:rPr>
              <a:t>the  drug present in the body is </a:t>
            </a:r>
          </a:p>
          <a:p>
            <a:pPr>
              <a:buNone/>
            </a:pPr>
            <a:r>
              <a:rPr lang="en-US" sz="2400" b="1" u="sng" dirty="0" smtClean="0">
                <a:solidFill>
                  <a:schemeClr val="accent2">
                    <a:lumMod val="50000"/>
                  </a:schemeClr>
                </a:solidFill>
              </a:rPr>
              <a:t>eliminated in unit tim</a:t>
            </a:r>
            <a:r>
              <a:rPr lang="en-US" sz="2400" dirty="0" smtClean="0"/>
              <a:t>e;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**Applies to most  drugs which do not saturate the elimination processes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Zero order kinetics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u="sng" dirty="0" smtClean="0">
                <a:solidFill>
                  <a:schemeClr val="accent2">
                    <a:lumMod val="50000"/>
                  </a:schemeClr>
                </a:solidFill>
              </a:rPr>
              <a:t>The rate of elimination remains constant irrespective of drug </a:t>
            </a:r>
          </a:p>
          <a:p>
            <a:pPr algn="just">
              <a:buNone/>
            </a:pPr>
            <a:r>
              <a:rPr lang="en-US" sz="2400" b="1" u="sng" dirty="0" err="1" smtClean="0">
                <a:solidFill>
                  <a:schemeClr val="accent2">
                    <a:lumMod val="50000"/>
                  </a:schemeClr>
                </a:solidFill>
              </a:rPr>
              <a:t>Conc</a:t>
            </a:r>
            <a:endParaRPr lang="en-US" sz="2400" b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en-US" sz="2400" i="1" dirty="0" smtClean="0"/>
              <a:t>CL decreases with increase in concentration</a:t>
            </a:r>
          </a:p>
          <a:p>
            <a:pPr algn="just">
              <a:buNone/>
            </a:pPr>
            <a:r>
              <a:rPr lang="en-US" sz="2400" i="1" dirty="0" smtClean="0"/>
              <a:t> </a:t>
            </a:r>
            <a:r>
              <a:rPr lang="en-US" sz="2400" dirty="0" smtClean="0"/>
              <a:t>or a constant </a:t>
            </a:r>
            <a:r>
              <a:rPr lang="en-US" sz="2400" i="1" dirty="0" smtClean="0"/>
              <a:t>amount of the drug is </a:t>
            </a:r>
            <a:r>
              <a:rPr lang="en-US" sz="2400" dirty="0" smtClean="0"/>
              <a:t>eliminated in unit time, e.g. </a:t>
            </a:r>
          </a:p>
          <a:p>
            <a:pPr algn="just">
              <a:buNone/>
            </a:pPr>
            <a:r>
              <a:rPr lang="en-US" sz="2400" dirty="0" smtClean="0"/>
              <a:t>ethyl alcohol </a:t>
            </a:r>
          </a:p>
          <a:p>
            <a:pPr algn="just">
              <a:buNone/>
            </a:pP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**Also known as </a:t>
            </a:r>
            <a:r>
              <a:rPr lang="en-US" sz="2400" i="1" dirty="0" smtClean="0"/>
              <a:t>capacity limited elimination or </a:t>
            </a:r>
            <a:r>
              <a:rPr lang="en-US" sz="2400" i="1" dirty="0" err="1" smtClean="0"/>
              <a:t>Michaelis</a:t>
            </a:r>
            <a:r>
              <a:rPr lang="en-US" sz="2400" i="1" dirty="0" smtClean="0"/>
              <a:t>-</a:t>
            </a:r>
          </a:p>
          <a:p>
            <a:pPr algn="just">
              <a:buNone/>
            </a:pPr>
            <a:r>
              <a:rPr lang="en-US" sz="2400" i="1" dirty="0" err="1" smtClean="0"/>
              <a:t>Menten</a:t>
            </a:r>
            <a:r>
              <a:rPr lang="en-US" sz="2400" i="1" dirty="0" smtClean="0"/>
              <a:t> elimination</a:t>
            </a:r>
          </a:p>
          <a:p>
            <a:pPr algn="just">
              <a:buNone/>
            </a:pPr>
            <a:endParaRPr lang="en-US" sz="2400" i="1" dirty="0" smtClean="0"/>
          </a:p>
          <a:p>
            <a:pPr algn="just">
              <a:buNone/>
            </a:pPr>
            <a:r>
              <a:rPr lang="en-US" sz="2400" i="1" dirty="0" smtClean="0"/>
              <a:t>-</a:t>
            </a:r>
            <a:r>
              <a:rPr lang="en-US" sz="2400" b="1" u="sng" dirty="0" smtClean="0">
                <a:solidFill>
                  <a:schemeClr val="accent2">
                    <a:lumMod val="50000"/>
                  </a:schemeClr>
                </a:solidFill>
              </a:rPr>
              <a:t>Plasma concentration increases disproportionately with </a:t>
            </a:r>
          </a:p>
          <a:p>
            <a:pPr algn="just">
              <a:buNone/>
            </a:pPr>
            <a:r>
              <a:rPr lang="en-US" sz="2400" b="1" u="sng" dirty="0" smtClean="0">
                <a:solidFill>
                  <a:schemeClr val="accent2">
                    <a:lumMod val="50000"/>
                  </a:schemeClr>
                </a:solidFill>
              </a:rPr>
              <a:t>increase in dose, as occurs in case of </a:t>
            </a:r>
            <a:r>
              <a:rPr lang="en-US" sz="2400" b="1" u="sng" dirty="0" err="1" smtClean="0">
                <a:solidFill>
                  <a:schemeClr val="accent2">
                    <a:lumMod val="50000"/>
                  </a:schemeClr>
                </a:solidFill>
              </a:rPr>
              <a:t>phenytoin</a:t>
            </a:r>
            <a:r>
              <a:rPr lang="en-US" sz="2400" b="1" u="sng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sz="2400" b="1" u="sng" dirty="0" err="1" smtClean="0">
                <a:solidFill>
                  <a:schemeClr val="accent2">
                    <a:lumMod val="50000"/>
                  </a:schemeClr>
                </a:solidFill>
              </a:rPr>
              <a:t>tolbutamide</a:t>
            </a:r>
            <a:r>
              <a:rPr lang="en-US" sz="2400" b="1" u="sng" dirty="0" smtClean="0">
                <a:solidFill>
                  <a:schemeClr val="accent2">
                    <a:lumMod val="50000"/>
                  </a:schemeClr>
                </a:solidFill>
              </a:rPr>
              <a:t>,</a:t>
            </a:r>
          </a:p>
          <a:p>
            <a:pPr algn="just">
              <a:buNone/>
            </a:pPr>
            <a:r>
              <a:rPr lang="en-US" sz="2400" b="1" u="sng" dirty="0" smtClean="0">
                <a:solidFill>
                  <a:schemeClr val="accent2">
                    <a:lumMod val="50000"/>
                  </a:schemeClr>
                </a:solidFill>
              </a:rPr>
              <a:t>theophylline, warfarin</a:t>
            </a:r>
            <a:endParaRPr lang="en-US" sz="2400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733800" y="4299559"/>
            <a:ext cx="685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BIOTRANSFORMATION</a:t>
            </a:r>
            <a:b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(Metabolism)</a:t>
            </a:r>
            <a:b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5257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/>
              <a:t>-It is the </a:t>
            </a: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chemical alteration of the drug in the body</a:t>
            </a:r>
          </a:p>
          <a:p>
            <a:pPr algn="just">
              <a:buNone/>
            </a:pP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-</a:t>
            </a: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Renders </a:t>
            </a:r>
            <a:r>
              <a:rPr lang="en-US" sz="2400" b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nonpolar</a:t>
            </a: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(lipid-soluble) compounds to  polar (lipid </a:t>
            </a:r>
          </a:p>
          <a:p>
            <a:pPr algn="just">
              <a:buNone/>
            </a:pP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insoluble) </a:t>
            </a:r>
            <a:r>
              <a:rPr lang="en-US" sz="2400" dirty="0" smtClean="0"/>
              <a:t>so that they are not reabsorbed in the renal tubules and </a:t>
            </a:r>
          </a:p>
          <a:p>
            <a:pPr algn="just">
              <a:buNone/>
            </a:pPr>
            <a:r>
              <a:rPr lang="en-US" sz="2400" dirty="0" smtClean="0"/>
              <a:t>are excreted</a:t>
            </a:r>
          </a:p>
          <a:p>
            <a:pPr algn="just">
              <a:buNone/>
            </a:pP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-Most hydrophilic </a:t>
            </a:r>
            <a:r>
              <a:rPr lang="it-IT" sz="2400" dirty="0" smtClean="0"/>
              <a:t>drugs</a:t>
            </a:r>
            <a:r>
              <a:rPr lang="en-US" sz="2400" dirty="0" smtClean="0"/>
              <a:t> need little </a:t>
            </a:r>
            <a:r>
              <a:rPr lang="en-US" sz="2400" dirty="0" err="1" smtClean="0"/>
              <a:t>biotransformed</a:t>
            </a:r>
            <a:r>
              <a:rPr lang="en-US" sz="2400" dirty="0" smtClean="0"/>
              <a:t> and are largely</a:t>
            </a:r>
          </a:p>
          <a:p>
            <a:pPr algn="just">
              <a:buNone/>
            </a:pPr>
            <a:r>
              <a:rPr lang="en-US" sz="2400" dirty="0" smtClean="0"/>
              <a:t>excreted unchanged !!!</a:t>
            </a:r>
          </a:p>
          <a:p>
            <a:pPr algn="just">
              <a:buNone/>
            </a:pPr>
            <a:endParaRPr lang="en-US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Site :-liver, kidney, intestine, lungs and plasma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Zero : -Zero order kinetics is shown by:-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W   -Warfarin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A    - Alcohol , Aspirin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T     - </a:t>
            </a:r>
            <a:r>
              <a:rPr lang="en-US" b="1" dirty="0" err="1" smtClean="0">
                <a:solidFill>
                  <a:srgbClr val="FF0000"/>
                </a:solidFill>
              </a:rPr>
              <a:t>Theophyline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T     -  </a:t>
            </a:r>
            <a:r>
              <a:rPr lang="en-US" b="1" dirty="0" err="1" smtClean="0">
                <a:solidFill>
                  <a:srgbClr val="FF0000"/>
                </a:solidFill>
              </a:rPr>
              <a:t>Tolbutamide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Power - Phenytoin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Plasma half-life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The Plasma half-life (t½) of a drug is the time taken for its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plasma </a:t>
            </a:r>
            <a:r>
              <a:rPr lang="en-US" sz="2400" b="1" dirty="0" err="1" smtClean="0">
                <a:solidFill>
                  <a:schemeClr val="accent2">
                    <a:lumMod val="50000"/>
                  </a:schemeClr>
                </a:solidFill>
              </a:rPr>
              <a:t>conc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 to be reduced to half of its original value</a:t>
            </a:r>
          </a:p>
          <a:p>
            <a:pPr>
              <a:buNone/>
            </a:pPr>
            <a:r>
              <a:rPr lang="en-US" sz="2400" dirty="0" smtClean="0"/>
              <a:t>1 t½–50% drug is eliminated</a:t>
            </a:r>
          </a:p>
          <a:p>
            <a:pPr>
              <a:buNone/>
            </a:pPr>
            <a:r>
              <a:rPr lang="en-US" sz="2400" dirty="0" smtClean="0"/>
              <a:t>2 t½–75% (50 + 25) drug is eliminated</a:t>
            </a:r>
          </a:p>
          <a:p>
            <a:pPr>
              <a:buNone/>
            </a:pPr>
            <a:r>
              <a:rPr lang="en-US" sz="2400" dirty="0" smtClean="0"/>
              <a:t>3 t½ – 87.5% (50 + 25 + 12.5) drug is eliminated</a:t>
            </a:r>
          </a:p>
          <a:p>
            <a:pPr>
              <a:buNone/>
            </a:pPr>
            <a:r>
              <a:rPr lang="de-DE" sz="2400" dirty="0" smtClean="0"/>
              <a:t>4 t½–93.75% (50 + 25 + 12.5 + 6.25) drug </a:t>
            </a:r>
            <a:r>
              <a:rPr lang="en-US" sz="2400" dirty="0" smtClean="0"/>
              <a:t>is eliminated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Thus, nearly complete drug elimination occurs in 4–5 half lives!!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Piyush\Desktop\download (1)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494055"/>
            <a:ext cx="5715000" cy="33644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Repeated drug administration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When a drug is repeated at relatively short intervals, it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accumulates in the body until elimination balances input and a </a:t>
            </a:r>
          </a:p>
          <a:p>
            <a:pPr>
              <a:buNone/>
            </a:pP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steady state plasma concentration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sz="2400" b="1" i="1" dirty="0" err="1" smtClean="0">
                <a:solidFill>
                  <a:schemeClr val="accent2">
                    <a:lumMod val="50000"/>
                  </a:schemeClr>
                </a:solidFill>
              </a:rPr>
              <a:t>Cpss</a:t>
            </a:r>
            <a:r>
              <a:rPr lang="en-US" sz="2400" i="1" dirty="0" smtClean="0"/>
              <a:t>) is attained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err="1" smtClean="0"/>
              <a:t>Cpss</a:t>
            </a:r>
            <a:r>
              <a:rPr lang="en-US" sz="2400" i="1" dirty="0" smtClean="0"/>
              <a:t>) is attained—</a:t>
            </a:r>
          </a:p>
          <a:p>
            <a:pPr>
              <a:buNone/>
            </a:pPr>
            <a:r>
              <a:rPr lang="en-US" sz="2400" dirty="0" smtClean="0"/>
              <a:t>                                             dose rate</a:t>
            </a:r>
          </a:p>
          <a:p>
            <a:pPr>
              <a:buNone/>
            </a:pPr>
            <a:r>
              <a:rPr lang="en-US" sz="2400" i="1" dirty="0" smtClean="0"/>
              <a:t>                                </a:t>
            </a:r>
            <a:r>
              <a:rPr lang="en-US" sz="2400" i="1" dirty="0" err="1" smtClean="0"/>
              <a:t>Cpss</a:t>
            </a:r>
            <a:r>
              <a:rPr lang="en-US" sz="2400" i="1" dirty="0" smtClean="0"/>
              <a:t> = ————— </a:t>
            </a:r>
          </a:p>
          <a:p>
            <a:pPr>
              <a:buNone/>
            </a:pPr>
            <a:r>
              <a:rPr lang="en-US" sz="2400" i="1" dirty="0" smtClean="0"/>
              <a:t>                                                 CL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Plateau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143000"/>
            <a:ext cx="4343400" cy="5715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 Administration of  a constant </a:t>
            </a:r>
          </a:p>
          <a:p>
            <a:pPr>
              <a:buNone/>
            </a:pPr>
            <a:r>
              <a:rPr lang="en-US" sz="2400" dirty="0" smtClean="0"/>
              <a:t>dose of a drug  before the expiry </a:t>
            </a:r>
          </a:p>
          <a:p>
            <a:pPr>
              <a:buNone/>
            </a:pPr>
            <a:r>
              <a:rPr lang="en-US" sz="2400" dirty="0" smtClean="0"/>
              <a:t>of 4 t½ = Higher Peak </a:t>
            </a:r>
            <a:r>
              <a:rPr lang="en-US" sz="2400" dirty="0" err="1" smtClean="0"/>
              <a:t>conc</a:t>
            </a:r>
            <a:r>
              <a:rPr lang="en-US" sz="2400" dirty="0" smtClean="0"/>
              <a:t> (some </a:t>
            </a:r>
          </a:p>
          <a:p>
            <a:pPr>
              <a:buNone/>
            </a:pPr>
            <a:r>
              <a:rPr lang="en-US" sz="2400" dirty="0" smtClean="0"/>
              <a:t>remnant of the previous dose will </a:t>
            </a:r>
          </a:p>
          <a:p>
            <a:pPr>
              <a:buNone/>
            </a:pPr>
            <a:r>
              <a:rPr lang="en-US" sz="2400" dirty="0" smtClean="0"/>
              <a:t>be present)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-This continues with every dose </a:t>
            </a:r>
          </a:p>
          <a:p>
            <a:pPr>
              <a:buNone/>
            </a:pPr>
            <a:r>
              <a:rPr lang="en-US" sz="2400" dirty="0" smtClean="0"/>
              <a:t>until progressively increasing rate </a:t>
            </a:r>
          </a:p>
          <a:p>
            <a:pPr>
              <a:buNone/>
            </a:pPr>
            <a:r>
              <a:rPr lang="en-US" sz="2400" dirty="0" smtClean="0"/>
              <a:t>of elimination (which increases</a:t>
            </a:r>
          </a:p>
          <a:p>
            <a:pPr>
              <a:buNone/>
            </a:pPr>
            <a:r>
              <a:rPr lang="en-US" sz="2400" dirty="0" smtClean="0"/>
              <a:t>with increase in concentration) </a:t>
            </a:r>
          </a:p>
          <a:p>
            <a:pPr>
              <a:buNone/>
            </a:pPr>
            <a:r>
              <a:rPr lang="en-US" sz="2400" dirty="0" smtClean="0"/>
              <a:t>balances the amount </a:t>
            </a:r>
          </a:p>
          <a:p>
            <a:pPr>
              <a:buNone/>
            </a:pPr>
            <a:r>
              <a:rPr lang="en-US" sz="2400" dirty="0" smtClean="0"/>
              <a:t>administered over the dose interval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295400"/>
            <a:ext cx="4038600" cy="50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Subsequently plasma concentration  plateaus and fluctuates </a:t>
            </a:r>
          </a:p>
          <a:p>
            <a:pPr>
              <a:buNone/>
            </a:pPr>
            <a:r>
              <a:rPr lang="en-US" sz="2400" dirty="0" smtClean="0"/>
              <a:t>about an average steady-state level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- This is known as the plateau principle of drug accumulation.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-Steady-state is reached in 4–5 half lives unless dose interval is </a:t>
            </a:r>
          </a:p>
          <a:p>
            <a:pPr>
              <a:buNone/>
            </a:pPr>
            <a:r>
              <a:rPr lang="en-US" sz="2400" dirty="0" smtClean="0"/>
              <a:t>very much longer than t½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Target level strategy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-Required for drugs whose effects are not easily quantifiable and </a:t>
            </a:r>
          </a:p>
          <a:p>
            <a:pPr>
              <a:buNone/>
            </a:pPr>
            <a:r>
              <a:rPr lang="en-US" sz="2400" dirty="0" smtClean="0"/>
              <a:t>safety margin is  less (anticonvulsants, antidepressants,</a:t>
            </a:r>
          </a:p>
          <a:p>
            <a:pPr>
              <a:buNone/>
            </a:pPr>
            <a:r>
              <a:rPr lang="en-US" sz="2400" dirty="0" smtClean="0"/>
              <a:t>lithium, </a:t>
            </a:r>
            <a:r>
              <a:rPr lang="en-US" sz="2400" dirty="0" err="1" smtClean="0"/>
              <a:t>antiarrhythmics</a:t>
            </a:r>
            <a:r>
              <a:rPr lang="en-US" sz="2400" dirty="0" smtClean="0"/>
              <a:t>, theophylline, some antimicrobials)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-It is best to aim at achieving a certain plasma concentration </a:t>
            </a:r>
          </a:p>
          <a:p>
            <a:pPr>
              <a:buNone/>
            </a:pPr>
            <a:r>
              <a:rPr lang="en-US" sz="2400" dirty="0" smtClean="0"/>
              <a:t>which has been defined to be in the therapeutic range; such data </a:t>
            </a:r>
          </a:p>
          <a:p>
            <a:pPr>
              <a:buNone/>
            </a:pPr>
            <a:r>
              <a:rPr lang="en-US" sz="2400" dirty="0" smtClean="0"/>
              <a:t>are now available for most drugs of this type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Loading dose:-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This is a single or few quickly repeated doses given in the </a:t>
            </a:r>
          </a:p>
          <a:p>
            <a:pPr>
              <a:buNone/>
            </a:pPr>
            <a:r>
              <a:rPr lang="en-US" sz="2400" dirty="0" smtClean="0"/>
              <a:t>beginning to attain target concentration rapidly. It may be </a:t>
            </a:r>
          </a:p>
          <a:p>
            <a:pPr>
              <a:buNone/>
            </a:pPr>
            <a:r>
              <a:rPr lang="en-US" sz="2400" dirty="0" smtClean="0"/>
              <a:t>calculated as—</a:t>
            </a:r>
          </a:p>
          <a:p>
            <a:pPr>
              <a:buNone/>
            </a:pPr>
            <a:r>
              <a:rPr lang="en-US" sz="2400" dirty="0" smtClean="0"/>
              <a:t>                           target </a:t>
            </a:r>
            <a:r>
              <a:rPr lang="en-US" sz="2400" i="1" dirty="0" smtClean="0"/>
              <a:t>Cp × V</a:t>
            </a:r>
          </a:p>
          <a:p>
            <a:pPr>
              <a:buNone/>
            </a:pPr>
            <a:r>
              <a:rPr lang="en-US" sz="2400" dirty="0" smtClean="0"/>
              <a:t>Loading dose = —————— </a:t>
            </a:r>
          </a:p>
          <a:p>
            <a:pPr>
              <a:buNone/>
            </a:pPr>
            <a:r>
              <a:rPr lang="en-US" sz="2400" i="1" dirty="0" smtClean="0"/>
              <a:t>                                      F</a:t>
            </a:r>
          </a:p>
          <a:p>
            <a:pPr>
              <a:buNone/>
            </a:pPr>
            <a:r>
              <a:rPr lang="en-US" sz="2400" dirty="0" smtClean="0"/>
              <a:t>Thus, loading dose is governed only by </a:t>
            </a:r>
            <a:r>
              <a:rPr lang="en-US" sz="2400" i="1" dirty="0" smtClean="0"/>
              <a:t>V and not</a:t>
            </a:r>
          </a:p>
          <a:p>
            <a:pPr>
              <a:buNone/>
            </a:pPr>
            <a:r>
              <a:rPr lang="en-US" sz="2400" dirty="0" smtClean="0"/>
              <a:t>by CL or t½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Maintenance dose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400" b="1" dirty="0" smtClean="0"/>
              <a:t>This dose is one that is to </a:t>
            </a:r>
            <a:r>
              <a:rPr lang="en-US" sz="2400" dirty="0" smtClean="0"/>
              <a:t>be repeated at specified intervals after </a:t>
            </a:r>
          </a:p>
          <a:p>
            <a:pPr>
              <a:buNone/>
            </a:pPr>
            <a:r>
              <a:rPr lang="en-US" sz="2400" dirty="0" smtClean="0"/>
              <a:t>the attainment of target </a:t>
            </a:r>
            <a:r>
              <a:rPr lang="en-US" sz="2400" i="1" dirty="0" err="1" smtClean="0"/>
              <a:t>Cpss</a:t>
            </a:r>
            <a:r>
              <a:rPr lang="en-US" sz="2400" i="1" dirty="0" smtClean="0"/>
              <a:t> so as to maintain the same</a:t>
            </a:r>
          </a:p>
          <a:p>
            <a:pPr>
              <a:buNone/>
            </a:pPr>
            <a:r>
              <a:rPr lang="en-US" sz="2400" dirty="0" smtClean="0"/>
              <a:t>by balancing elimination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The maintenance dose rate is  governed by </a:t>
            </a:r>
            <a:r>
              <a:rPr lang="en-US" sz="2400" i="1" dirty="0" smtClean="0"/>
              <a:t>CL (or t½) of the </a:t>
            </a:r>
          </a:p>
          <a:p>
            <a:pPr>
              <a:buNone/>
            </a:pPr>
            <a:r>
              <a:rPr lang="en-US" sz="2400" i="1" dirty="0" smtClean="0"/>
              <a:t>drug</a:t>
            </a:r>
          </a:p>
          <a:p>
            <a:pPr>
              <a:buNone/>
            </a:pPr>
            <a:endParaRPr lang="en-US" sz="2400" i="1" dirty="0" smtClean="0"/>
          </a:p>
          <a:p>
            <a:pPr>
              <a:buNone/>
            </a:pPr>
            <a:r>
              <a:rPr lang="en-US" sz="2400" i="1" dirty="0" smtClean="0"/>
              <a:t>-If facilities for </a:t>
            </a:r>
            <a:r>
              <a:rPr lang="en-US" sz="2400" dirty="0" smtClean="0"/>
              <a:t>measurement of drug concentration are available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**Such two phase dosing provides rapid therapeutic effect with long term </a:t>
            </a:r>
          </a:p>
          <a:p>
            <a:pPr>
              <a:buNone/>
            </a:pPr>
            <a:r>
              <a:rPr lang="en-US" sz="2400" dirty="0" smtClean="0"/>
              <a:t>safety; frequently applied to digoxin, </a:t>
            </a:r>
            <a:r>
              <a:rPr lang="en-US" sz="2400" dirty="0" err="1" smtClean="0"/>
              <a:t>chloroquine</a:t>
            </a:r>
            <a:r>
              <a:rPr lang="en-US" sz="2400" dirty="0" smtClean="0"/>
              <a:t>, long-acting</a:t>
            </a:r>
          </a:p>
          <a:p>
            <a:pPr>
              <a:buNone/>
            </a:pPr>
            <a:r>
              <a:rPr lang="en-US" sz="2400" dirty="0" smtClean="0"/>
              <a:t>sulfonamides, </a:t>
            </a:r>
            <a:r>
              <a:rPr lang="en-US" sz="2400" dirty="0" err="1" smtClean="0"/>
              <a:t>doxycycline</a:t>
            </a:r>
            <a:r>
              <a:rPr lang="en-US" sz="2400" dirty="0" smtClean="0"/>
              <a:t>, </a:t>
            </a:r>
            <a:r>
              <a:rPr lang="en-US" sz="2400" dirty="0" err="1" smtClean="0"/>
              <a:t>amiodarone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drug monitoring (TDM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638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Required for:-</a:t>
            </a:r>
          </a:p>
          <a:p>
            <a:pPr marL="457200" indent="-457200">
              <a:buNone/>
            </a:pPr>
            <a:r>
              <a:rPr lang="en-US" sz="2400" dirty="0" smtClean="0"/>
              <a:t>1.Drugs with low safety margin, e.g. —</a:t>
            </a:r>
            <a:r>
              <a:rPr lang="en-US" sz="2400" dirty="0" err="1" smtClean="0"/>
              <a:t>digoxin</a:t>
            </a:r>
            <a:r>
              <a:rPr lang="en-US" sz="2400" dirty="0" smtClean="0"/>
              <a:t>, anticonvulsants, </a:t>
            </a:r>
          </a:p>
          <a:p>
            <a:pPr marL="457200" indent="-457200">
              <a:buNone/>
            </a:pPr>
            <a:r>
              <a:rPr lang="en-US" sz="2400" dirty="0" err="1" smtClean="0"/>
              <a:t>antiarrhythmics</a:t>
            </a:r>
            <a:r>
              <a:rPr lang="en-US" sz="2400" dirty="0" smtClean="0"/>
              <a:t>, theophylline, </a:t>
            </a:r>
            <a:r>
              <a:rPr lang="en-US" sz="2400" dirty="0" err="1" smtClean="0"/>
              <a:t>aminoglycoside</a:t>
            </a:r>
            <a:r>
              <a:rPr lang="en-US" sz="2400" dirty="0" smtClean="0"/>
              <a:t> antibiotics, lithium, </a:t>
            </a:r>
          </a:p>
          <a:p>
            <a:pPr marL="457200" indent="-457200">
              <a:buNone/>
            </a:pPr>
            <a:r>
              <a:rPr lang="en-US" sz="2400" dirty="0" err="1" smtClean="0"/>
              <a:t>Tricyclic</a:t>
            </a:r>
            <a:r>
              <a:rPr lang="en-US" sz="2400" dirty="0" smtClean="0"/>
              <a:t> antidepressants</a:t>
            </a:r>
          </a:p>
          <a:p>
            <a:pPr>
              <a:buNone/>
            </a:pPr>
            <a:r>
              <a:rPr lang="en-US" sz="2400" dirty="0" smtClean="0"/>
              <a:t>2. If individual variations are large, e.g.—antidepressants,</a:t>
            </a:r>
          </a:p>
          <a:p>
            <a:pPr>
              <a:buNone/>
            </a:pPr>
            <a:r>
              <a:rPr lang="en-US" sz="2400" dirty="0" smtClean="0"/>
              <a:t>lithium</a:t>
            </a:r>
          </a:p>
          <a:p>
            <a:pPr>
              <a:buNone/>
            </a:pPr>
            <a:r>
              <a:rPr lang="en-US" sz="2400" dirty="0" smtClean="0"/>
              <a:t>3. Potentially toxic drugs used in the presence of renal failure, e.g. —</a:t>
            </a:r>
          </a:p>
          <a:p>
            <a:pPr>
              <a:buNone/>
            </a:pPr>
            <a:r>
              <a:rPr lang="en-US" sz="2400" dirty="0" err="1" smtClean="0"/>
              <a:t>aminoglycoside</a:t>
            </a:r>
            <a:r>
              <a:rPr lang="en-US" sz="2400" dirty="0" smtClean="0"/>
              <a:t> antibiotics, </a:t>
            </a:r>
            <a:r>
              <a:rPr lang="en-US" sz="2400" dirty="0" err="1" smtClean="0"/>
              <a:t>vancomycin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4. In case of poisoning</a:t>
            </a:r>
          </a:p>
          <a:p>
            <a:pPr>
              <a:buNone/>
            </a:pPr>
            <a:r>
              <a:rPr lang="en-US" sz="2400" dirty="0" smtClean="0"/>
              <a:t>5. In case of failure of response without any apparent reason, e.g. —</a:t>
            </a:r>
          </a:p>
          <a:p>
            <a:pPr>
              <a:buNone/>
            </a:pPr>
            <a:r>
              <a:rPr lang="en-US" sz="2400" dirty="0" smtClean="0"/>
              <a:t>antimicrobials</a:t>
            </a:r>
          </a:p>
          <a:p>
            <a:pPr>
              <a:buNone/>
            </a:pPr>
            <a:r>
              <a:rPr lang="en-US" sz="2400" dirty="0" smtClean="0"/>
              <a:t>6.To check patient compliance, e.g. —psychopharmacological</a:t>
            </a:r>
          </a:p>
          <a:p>
            <a:pPr>
              <a:buNone/>
            </a:pPr>
            <a:r>
              <a:rPr lang="en-US" sz="2400" dirty="0" smtClean="0"/>
              <a:t>agents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Biotransformation  lead to :-</a:t>
            </a:r>
            <a:b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6019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i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 Inactivation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(ii) Active metabolite from an active drug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(iii) Activation of inactive drug </a:t>
            </a:r>
            <a:r>
              <a:rPr lang="en-US" sz="2400" dirty="0" smtClean="0"/>
              <a:t>:-Few drugs are inactive as such </a:t>
            </a:r>
          </a:p>
          <a:p>
            <a:pPr>
              <a:buNone/>
            </a:pPr>
            <a:r>
              <a:rPr lang="en-US" sz="2400" dirty="0" smtClean="0"/>
              <a:t>and need conversion in the body to one or more active </a:t>
            </a:r>
          </a:p>
          <a:p>
            <a:pPr>
              <a:buNone/>
            </a:pPr>
            <a:r>
              <a:rPr lang="en-US" sz="2400" dirty="0" smtClean="0"/>
              <a:t>metabolites. Such a drug is called a </a:t>
            </a:r>
            <a:r>
              <a:rPr lang="en-US" sz="2400" b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prodrug</a:t>
            </a: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eg</a:t>
            </a: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:-</a:t>
            </a:r>
            <a:r>
              <a:rPr lang="en-US" sz="2400" b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Levodopa</a:t>
            </a:r>
            <a:endParaRPr lang="en-US" sz="2400" b="1" u="sng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</a:rPr>
              <a:t>Biotransformation reactions classified</a:t>
            </a:r>
            <a:endParaRPr lang="en-US" sz="2400" dirty="0" smtClean="0"/>
          </a:p>
          <a:p>
            <a:pPr marL="457200" indent="-457200">
              <a:buAutoNum type="alphaLcParenBoth"/>
            </a:pPr>
            <a:r>
              <a:rPr lang="en-US" sz="2400" b="1" u="sng" dirty="0" err="1" smtClean="0">
                <a:solidFill>
                  <a:schemeClr val="accent1">
                    <a:lumMod val="75000"/>
                  </a:schemeClr>
                </a:solidFill>
              </a:rPr>
              <a:t>Nonsynthetic</a:t>
            </a: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</a:rPr>
              <a:t>/Phase I/</a:t>
            </a:r>
            <a:r>
              <a:rPr lang="en-US" sz="2400" b="1" u="sng" dirty="0" err="1" smtClean="0">
                <a:solidFill>
                  <a:schemeClr val="accent1">
                    <a:lumMod val="75000"/>
                  </a:schemeClr>
                </a:solidFill>
              </a:rPr>
              <a:t>Functionalization</a:t>
            </a: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</a:rPr>
              <a:t> reactions</a:t>
            </a:r>
            <a:r>
              <a:rPr lang="en-US" sz="2400" dirty="0" smtClean="0"/>
              <a:t>: a functional </a:t>
            </a:r>
          </a:p>
          <a:p>
            <a:pPr marL="457200" indent="-457200">
              <a:buNone/>
            </a:pPr>
            <a:r>
              <a:rPr lang="en-US" sz="2400" dirty="0" smtClean="0"/>
              <a:t>group is generated or  exposed—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metabolite may be active or </a:t>
            </a:r>
          </a:p>
          <a:p>
            <a:pPr marL="457200" indent="-457200"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Inactive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(b</a:t>
            </a:r>
            <a:r>
              <a:rPr lang="en-US" sz="2400" u="sng" dirty="0" smtClean="0"/>
              <a:t>) </a:t>
            </a: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</a:rPr>
              <a:t>Synthetic/Conjugation/ Phase II reactions</a:t>
            </a:r>
            <a:r>
              <a:rPr lang="en-US" sz="2400" dirty="0" smtClean="0"/>
              <a:t>: </a:t>
            </a:r>
            <a:r>
              <a:rPr lang="en-US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 endogenous radical </a:t>
            </a:r>
          </a:p>
          <a:p>
            <a:pPr>
              <a:buNone/>
            </a:pPr>
            <a:r>
              <a:rPr lang="en-US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is conjugated to the </a:t>
            </a: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drug—metabolite is mostly inactive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PROLONGATION OF DRUG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41020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400" dirty="0" smtClean="0"/>
              <a:t>For a longer duration of action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By doing so: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i</a:t>
            </a:r>
            <a:r>
              <a:rPr lang="en-US" sz="2400" dirty="0" smtClean="0"/>
              <a:t>) Frequency of administration is reduced—more convenient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(ii) Improved patient compliance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(iii) Large fluctuations in plasma concentration are avoided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(iv) Drug effect could be maintained overnight without disturbing </a:t>
            </a:r>
          </a:p>
          <a:p>
            <a:pPr>
              <a:buNone/>
            </a:pPr>
            <a:r>
              <a:rPr lang="en-US" sz="2400" dirty="0" smtClean="0"/>
              <a:t>sleep, e.g. </a:t>
            </a:r>
            <a:r>
              <a:rPr lang="en-US" sz="2400" dirty="0" err="1" smtClean="0"/>
              <a:t>antiasthmatics</a:t>
            </a:r>
            <a:r>
              <a:rPr lang="en-US" sz="2400" dirty="0" smtClean="0"/>
              <a:t>, anticonvulsants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534400" cy="597376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en-US" sz="2400" b="1" dirty="0" smtClean="0"/>
              <a:t>By prolonging absorption from site of administration:-</a:t>
            </a:r>
          </a:p>
          <a:p>
            <a:pPr marL="457200" indent="-457200">
              <a:buNone/>
            </a:pPr>
            <a:r>
              <a:rPr lang="en-US" sz="2400" dirty="0" smtClean="0"/>
              <a:t>Sustained release tablets, </a:t>
            </a:r>
            <a:r>
              <a:rPr lang="en-US" sz="2400" dirty="0" err="1" smtClean="0"/>
              <a:t>spansule</a:t>
            </a:r>
            <a:r>
              <a:rPr lang="en-US" sz="2400" dirty="0" smtClean="0"/>
              <a:t>, capsules, etc.;</a:t>
            </a:r>
            <a:r>
              <a:rPr lang="en-US" sz="2400" i="1" dirty="0" smtClean="0"/>
              <a:t> Transdermal </a:t>
            </a:r>
          </a:p>
          <a:p>
            <a:pPr marL="457200" indent="-457200">
              <a:buNone/>
            </a:pPr>
            <a:r>
              <a:rPr lang="en-US" sz="2400" i="1" dirty="0" smtClean="0"/>
              <a:t>drug delivery</a:t>
            </a: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2.By increasing plasma protein binding</a:t>
            </a:r>
          </a:p>
          <a:p>
            <a:pPr marL="0" indent="0">
              <a:buNone/>
            </a:pPr>
            <a:r>
              <a:rPr lang="en-US" sz="2400" b="1" dirty="0" smtClean="0"/>
              <a:t>3. By retarding rate of metabolism (</a:t>
            </a:r>
            <a:r>
              <a:rPr lang="en-US" sz="2400" dirty="0" smtClean="0"/>
              <a:t>chemical modification)-</a:t>
            </a:r>
            <a:r>
              <a:rPr lang="en-US" sz="2400" dirty="0"/>
              <a:t> </a:t>
            </a:r>
            <a:r>
              <a:rPr lang="en-US" sz="2400" dirty="0" smtClean="0"/>
              <a:t>Small chemical </a:t>
            </a:r>
            <a:r>
              <a:rPr lang="en-US" sz="2400" dirty="0"/>
              <a:t>modification can markedly affect </a:t>
            </a:r>
            <a:r>
              <a:rPr lang="en-US" sz="2400" dirty="0" smtClean="0"/>
              <a:t>the rate </a:t>
            </a:r>
            <a:r>
              <a:rPr lang="en-US" sz="2400" dirty="0"/>
              <a:t>of metabolism without affecting the </a:t>
            </a:r>
            <a:r>
              <a:rPr lang="en-US" sz="2400" dirty="0" smtClean="0"/>
              <a:t>biological action</a:t>
            </a:r>
            <a:r>
              <a:rPr lang="en-US" sz="2400" dirty="0"/>
              <a:t>, e.g. addition of </a:t>
            </a:r>
            <a:r>
              <a:rPr lang="en-US" sz="2400" dirty="0" err="1"/>
              <a:t>ethinyl</a:t>
            </a:r>
            <a:r>
              <a:rPr lang="en-US" sz="2400" dirty="0"/>
              <a:t> group </a:t>
            </a:r>
            <a:r>
              <a:rPr lang="en-US" sz="2400" dirty="0" smtClean="0"/>
              <a:t>to estradiol </a:t>
            </a:r>
            <a:r>
              <a:rPr lang="en-US" sz="2400" dirty="0"/>
              <a:t>makes it longer acting and suitable </a:t>
            </a:r>
            <a:r>
              <a:rPr lang="en-US" sz="2400" dirty="0" smtClean="0"/>
              <a:t>for use </a:t>
            </a:r>
            <a:r>
              <a:rPr lang="en-US" sz="2400" dirty="0"/>
              <a:t>as oral contraceptive</a:t>
            </a: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4. By retarding renal excretion</a:t>
            </a:r>
          </a:p>
          <a:p>
            <a:pPr>
              <a:buNone/>
            </a:pPr>
            <a:r>
              <a:rPr lang="en-US" sz="2400" b="1" dirty="0" smtClean="0"/>
              <a:t>5.By decreasing vascularity of the absorbing surface – </a:t>
            </a:r>
            <a:r>
              <a:rPr lang="en-US" sz="2400" dirty="0" smtClean="0"/>
              <a:t>Adrenaline is </a:t>
            </a:r>
          </a:p>
          <a:p>
            <a:pPr>
              <a:buNone/>
            </a:pPr>
            <a:r>
              <a:rPr lang="en-US" sz="2400" dirty="0" smtClean="0"/>
              <a:t>added to a LA – vasoconstriction produced by </a:t>
            </a:r>
            <a:r>
              <a:rPr lang="en-US" sz="2400" dirty="0" err="1" smtClean="0"/>
              <a:t>Adr</a:t>
            </a:r>
            <a:r>
              <a:rPr lang="en-US" sz="2400" dirty="0" smtClean="0"/>
              <a:t> will delay the </a:t>
            </a:r>
          </a:p>
          <a:p>
            <a:pPr>
              <a:buNone/>
            </a:pPr>
            <a:r>
              <a:rPr lang="en-US" sz="2400" dirty="0" smtClean="0"/>
              <a:t>removal of LA from site of administration and prolonging the duration </a:t>
            </a:r>
          </a:p>
          <a:p>
            <a:pPr>
              <a:buNone/>
            </a:pPr>
            <a:r>
              <a:rPr lang="en-US" sz="2400" dirty="0" smtClean="0"/>
              <a:t>of its action.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-It reduces the systemic toxicity of LA &amp; minimizes bleeding in operative area.</a:t>
            </a:r>
          </a:p>
          <a:p>
            <a:pPr>
              <a:buNone/>
            </a:pPr>
            <a:r>
              <a:rPr lang="en-US" sz="2400" b="1" dirty="0" smtClean="0"/>
              <a:t>*</a:t>
            </a:r>
            <a:r>
              <a:rPr lang="en-US" sz="2400" b="1" dirty="0" err="1" smtClean="0"/>
              <a:t>Felypressin</a:t>
            </a:r>
            <a:r>
              <a:rPr lang="en-US" sz="2400" b="1" dirty="0" smtClean="0"/>
              <a:t> is an alternative to adrenaline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This combination of adrenaline &amp; LA – avoided in </a:t>
            </a:r>
            <a:r>
              <a:rPr lang="en-US" sz="2400" dirty="0" err="1" smtClean="0"/>
              <a:t>HT,CCF,cardiac</a:t>
            </a:r>
            <a:r>
              <a:rPr lang="en-US" sz="2400" dirty="0" smtClean="0"/>
              <a:t> </a:t>
            </a:r>
            <a:r>
              <a:rPr lang="en-US" sz="2400" dirty="0" err="1" smtClean="0"/>
              <a:t>arrthymia’s,IHD,thyrotoxicosis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85015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</a:t>
            </a:r>
            <a:r>
              <a:rPr lang="en-US" baseline="30000" smtClean="0"/>
              <a:t>nd</a:t>
            </a:r>
            <a:r>
              <a:rPr lang="en-US" smtClean="0"/>
              <a:t> Last Slide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Commonly Asked  Questions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1.Phase 1 reactions</a:t>
            </a:r>
          </a:p>
          <a:p>
            <a:pPr>
              <a:buNone/>
            </a:pPr>
            <a:r>
              <a:rPr lang="en-US" dirty="0" smtClean="0"/>
              <a:t>2.Phase 2 reactions</a:t>
            </a:r>
          </a:p>
          <a:p>
            <a:pPr>
              <a:buNone/>
            </a:pPr>
            <a:r>
              <a:rPr lang="en-US" dirty="0" smtClean="0"/>
              <a:t>3.Enzyme inducers</a:t>
            </a:r>
          </a:p>
          <a:p>
            <a:pPr>
              <a:buNone/>
            </a:pPr>
            <a:r>
              <a:rPr lang="en-US" dirty="0" smtClean="0"/>
              <a:t>4.Enzyme inhibitors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Last Slide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Reading List/Reference List</a:t>
            </a:r>
          </a:p>
          <a:p>
            <a:r>
              <a:rPr lang="en-US" smtClean="0"/>
              <a:t>K.D. Tripathi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Nonsynthetic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reactions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86400"/>
          </a:xfrm>
        </p:spPr>
        <p:txBody>
          <a:bodyPr>
            <a:normAutofit/>
          </a:bodyPr>
          <a:lstStyle/>
          <a:p>
            <a:pPr marL="514350" indent="-514350" algn="just">
              <a:buAutoNum type="romanLcParenBoth"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Oxidation :-</a:t>
            </a:r>
            <a:r>
              <a:rPr lang="en-US" sz="2400" dirty="0" smtClean="0"/>
              <a:t> Involves addition of O2/ -</a:t>
            </a:r>
            <a:r>
              <a:rPr lang="en-US" sz="2400" dirty="0" err="1" smtClean="0"/>
              <a:t>vely</a:t>
            </a:r>
            <a:r>
              <a:rPr lang="en-US" sz="2400" dirty="0" smtClean="0"/>
              <a:t> charged radical or </a:t>
            </a:r>
          </a:p>
          <a:p>
            <a:pPr marL="514350" indent="-514350" algn="just">
              <a:buNone/>
            </a:pPr>
            <a:r>
              <a:rPr lang="en-US" sz="2400" dirty="0" smtClean="0"/>
              <a:t>removal of  hydrogen/+</a:t>
            </a:r>
            <a:r>
              <a:rPr lang="en-US" sz="2400" dirty="0" err="1" smtClean="0"/>
              <a:t>vely</a:t>
            </a:r>
            <a:r>
              <a:rPr lang="en-US" sz="2400" dirty="0" smtClean="0"/>
              <a:t> charged radical</a:t>
            </a:r>
          </a:p>
          <a:p>
            <a:pPr marL="514350" indent="-514350" algn="just">
              <a:buNone/>
            </a:pPr>
            <a:r>
              <a:rPr lang="en-US" sz="2400" dirty="0" smtClean="0"/>
              <a:t>**Most important drug metabolizing reactions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(ii) Reduction :-C</a:t>
            </a:r>
            <a:r>
              <a:rPr lang="en-US" sz="2400" dirty="0" smtClean="0"/>
              <a:t>onverse of oxidation and involves </a:t>
            </a:r>
            <a:r>
              <a:rPr lang="en-US" sz="2400" dirty="0" err="1" smtClean="0"/>
              <a:t>cytochrome</a:t>
            </a:r>
            <a:r>
              <a:rPr lang="en-US" sz="2400" dirty="0" smtClean="0"/>
              <a:t> P-450 </a:t>
            </a:r>
          </a:p>
          <a:p>
            <a:pPr>
              <a:buNone/>
            </a:pPr>
            <a:r>
              <a:rPr lang="en-US" sz="2400" dirty="0" smtClean="0"/>
              <a:t>enzymes working in the opposite direction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iii) Hydrolysis :-</a:t>
            </a:r>
            <a:r>
              <a:rPr lang="en-US" sz="2400" dirty="0" smtClean="0"/>
              <a:t>This is cleavage of drug molecule by taking up a </a:t>
            </a:r>
          </a:p>
          <a:p>
            <a:pPr>
              <a:buNone/>
            </a:pPr>
            <a:r>
              <a:rPr lang="en-US" sz="2400" dirty="0" smtClean="0"/>
              <a:t>molecule of water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(iv)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Cyclization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:-</a:t>
            </a:r>
            <a:r>
              <a:rPr lang="en-US" sz="2400" dirty="0" smtClean="0"/>
              <a:t>This is formation of ring structure from a straight </a:t>
            </a:r>
          </a:p>
          <a:p>
            <a:pPr>
              <a:buNone/>
            </a:pPr>
            <a:r>
              <a:rPr lang="en-US" sz="2400" dirty="0" smtClean="0"/>
              <a:t>chain compound, e.g. </a:t>
            </a:r>
            <a:r>
              <a:rPr lang="en-US" sz="2400" dirty="0" err="1" smtClean="0"/>
              <a:t>proguanil</a:t>
            </a:r>
            <a:endParaRPr lang="en-US" sz="2400" dirty="0" smtClean="0"/>
          </a:p>
          <a:p>
            <a:pPr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(v)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Decyclization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:-</a:t>
            </a:r>
            <a:r>
              <a:rPr lang="en-US" sz="2400" dirty="0" smtClean="0"/>
              <a:t>This is opening up of ring structure of the cyclic </a:t>
            </a:r>
          </a:p>
          <a:p>
            <a:pPr>
              <a:buNone/>
            </a:pPr>
            <a:r>
              <a:rPr lang="en-US" sz="2400" dirty="0" smtClean="0"/>
              <a:t>drug molecule, e.g. </a:t>
            </a:r>
            <a:r>
              <a:rPr lang="en-US" sz="2400" dirty="0" err="1" smtClean="0"/>
              <a:t>barbiturates,phenytoin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Synthetic reactions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5486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 Conjugation of the drug or its phase I metabolite with </a:t>
            </a:r>
          </a:p>
          <a:p>
            <a:pPr>
              <a:buNone/>
            </a:pPr>
            <a:r>
              <a:rPr lang="en-US" sz="2400" dirty="0" smtClean="0"/>
              <a:t>an endogenous </a:t>
            </a:r>
            <a:r>
              <a:rPr lang="en-US" sz="2400" dirty="0" err="1" smtClean="0"/>
              <a:t>substrate,usually</a:t>
            </a:r>
            <a:r>
              <a:rPr lang="en-US" sz="2400" dirty="0" smtClean="0"/>
              <a:t> derived from carbohydrate or </a:t>
            </a:r>
          </a:p>
          <a:p>
            <a:pPr>
              <a:buNone/>
            </a:pPr>
            <a:r>
              <a:rPr lang="en-US" sz="2400" dirty="0" smtClean="0"/>
              <a:t>amino acid, to form a polar highly ionized organic acid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easily </a:t>
            </a:r>
          </a:p>
          <a:p>
            <a:pPr>
              <a:buNone/>
            </a:pPr>
            <a:r>
              <a:rPr lang="en-US" sz="2400" dirty="0" smtClean="0"/>
              <a:t>excreted in urine or bile</a:t>
            </a:r>
          </a:p>
          <a:p>
            <a:pPr>
              <a:buNone/>
            </a:pPr>
            <a:r>
              <a:rPr lang="en-US" sz="2400" dirty="0" smtClean="0"/>
              <a:t>-</a:t>
            </a:r>
            <a:r>
              <a:rPr lang="en-US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Conjugation reactions have high energy requirement</a:t>
            </a:r>
          </a:p>
          <a:p>
            <a:pPr>
              <a:buNone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Glucuronide conjugation</a:t>
            </a:r>
            <a:r>
              <a:rPr lang="en-US" sz="2400" i="1" dirty="0" smtClean="0"/>
              <a:t>:-</a:t>
            </a:r>
            <a:r>
              <a:rPr lang="en-US" sz="2400" dirty="0" smtClean="0"/>
              <a:t>most important synthetic reaction </a:t>
            </a:r>
          </a:p>
          <a:p>
            <a:pPr marL="514350" indent="-514350">
              <a:buNone/>
            </a:pPr>
            <a:r>
              <a:rPr lang="en-US" sz="2400" dirty="0" smtClean="0"/>
              <a:t>Carried out by a group of DP-</a:t>
            </a:r>
            <a:r>
              <a:rPr lang="en-US" sz="2400" dirty="0" err="1" smtClean="0"/>
              <a:t>glucuronosyl</a:t>
            </a:r>
            <a:r>
              <a:rPr lang="en-US" sz="2400" dirty="0" smtClean="0"/>
              <a:t> </a:t>
            </a:r>
            <a:r>
              <a:rPr lang="en-US" sz="2400" dirty="0" err="1" smtClean="0"/>
              <a:t>transferases</a:t>
            </a:r>
            <a:r>
              <a:rPr lang="en-US" sz="2400" dirty="0" smtClean="0"/>
              <a:t> (UGTs).</a:t>
            </a:r>
          </a:p>
          <a:p>
            <a:pPr>
              <a:buNone/>
            </a:pPr>
            <a:r>
              <a:rPr lang="en-US" sz="2400" dirty="0" smtClean="0"/>
              <a:t>-Not only drugs but endogenous substrates like </a:t>
            </a:r>
            <a:r>
              <a:rPr lang="en-US" sz="2400" dirty="0" err="1" smtClean="0"/>
              <a:t>bilirubin</a:t>
            </a:r>
            <a:r>
              <a:rPr lang="en-US" sz="2400" dirty="0" smtClean="0"/>
              <a:t>,</a:t>
            </a:r>
          </a:p>
          <a:p>
            <a:pPr>
              <a:buNone/>
            </a:pPr>
            <a:r>
              <a:rPr lang="en-US" sz="2400" dirty="0" smtClean="0"/>
              <a:t>steroidal hormones and </a:t>
            </a:r>
            <a:r>
              <a:rPr lang="en-US" sz="2400" dirty="0" err="1" smtClean="0"/>
              <a:t>thyroxine</a:t>
            </a:r>
            <a:r>
              <a:rPr lang="en-US" sz="2400" dirty="0" smtClean="0"/>
              <a:t> utilize this pathway </a:t>
            </a:r>
          </a:p>
          <a:p>
            <a:pPr>
              <a:buNone/>
            </a:pPr>
            <a:r>
              <a:rPr lang="en-US" sz="2400" dirty="0" smtClean="0"/>
              <a:t>-</a:t>
            </a:r>
            <a:r>
              <a:rPr lang="en-US" sz="2400" dirty="0" err="1" smtClean="0"/>
              <a:t>Glucuronidation</a:t>
            </a:r>
            <a:r>
              <a:rPr lang="en-US" sz="2400" dirty="0" smtClean="0"/>
              <a:t> increases the molecular weight of the drug which </a:t>
            </a:r>
          </a:p>
          <a:p>
            <a:pPr>
              <a:buNone/>
            </a:pPr>
            <a:r>
              <a:rPr lang="en-US" sz="2400" dirty="0" err="1" smtClean="0"/>
              <a:t>favours</a:t>
            </a:r>
            <a:r>
              <a:rPr lang="en-US" sz="2400" dirty="0" smtClean="0"/>
              <a:t> its excretion in bile.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Enterohepatic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circulation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2400" dirty="0" smtClean="0"/>
              <a:t>Drug </a:t>
            </a:r>
            <a:r>
              <a:rPr lang="en-US" sz="2400" dirty="0" err="1" smtClean="0"/>
              <a:t>glucuronides</a:t>
            </a:r>
            <a:r>
              <a:rPr lang="en-US" sz="2400" dirty="0" smtClean="0"/>
              <a:t> excreted in bile of which a significant fraction is </a:t>
            </a:r>
          </a:p>
          <a:p>
            <a:pPr>
              <a:buNone/>
            </a:pPr>
            <a:r>
              <a:rPr lang="en-US" sz="2400" dirty="0" err="1" smtClean="0"/>
              <a:t>Deconjugated</a:t>
            </a:r>
            <a:r>
              <a:rPr lang="en-US" sz="2400" dirty="0" smtClean="0"/>
              <a:t>(</a:t>
            </a:r>
            <a:r>
              <a:rPr lang="en-US" sz="2400" dirty="0" err="1" smtClean="0"/>
              <a:t>hydrolysed</a:t>
            </a:r>
            <a:r>
              <a:rPr lang="en-US" sz="2400" dirty="0" smtClean="0"/>
              <a:t> by bacteria in the gut) in intestines and </a:t>
            </a:r>
          </a:p>
          <a:p>
            <a:pPr>
              <a:buNone/>
            </a:pPr>
            <a:r>
              <a:rPr lang="en-US" sz="2400" dirty="0" smtClean="0"/>
              <a:t>reabsorbed (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enterohepatic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circulation</a:t>
            </a:r>
            <a:r>
              <a:rPr lang="en-US" sz="2400" dirty="0" smtClean="0"/>
              <a:t>) to be finally excreted in urine </a:t>
            </a:r>
          </a:p>
          <a:p>
            <a:pPr>
              <a:buNone/>
            </a:pPr>
            <a:r>
              <a:rPr lang="en-US" sz="2400" dirty="0" smtClean="0"/>
              <a:t>—the liberated drug is reabsorbed and undergoes the same fate </a:t>
            </a:r>
          </a:p>
          <a:p>
            <a:pPr>
              <a:buNone/>
            </a:pPr>
            <a:r>
              <a:rPr lang="en-US" sz="2400" dirty="0" smtClean="0"/>
              <a:t>This  </a:t>
            </a:r>
            <a:r>
              <a:rPr lang="en-US" sz="2400" dirty="0" err="1" smtClean="0"/>
              <a:t>enterohepatic</a:t>
            </a:r>
            <a:r>
              <a:rPr lang="en-US" sz="2400" dirty="0" smtClean="0"/>
              <a:t> cycling </a:t>
            </a:r>
            <a:r>
              <a:rPr lang="en-US" sz="2400" i="1" dirty="0" smtClean="0"/>
              <a:t> of the </a:t>
            </a:r>
            <a:r>
              <a:rPr lang="en-US" sz="2400" dirty="0" smtClean="0"/>
              <a:t>drug prolongs its  action, e.g. </a:t>
            </a:r>
          </a:p>
          <a:p>
            <a:pPr>
              <a:buNone/>
            </a:pPr>
            <a:r>
              <a:rPr lang="en-US" sz="2400" dirty="0" smtClean="0"/>
              <a:t>phenolphthalein, oral contraceptives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Other reactions are – </a:t>
            </a:r>
            <a:r>
              <a:rPr lang="en-US" sz="2400" dirty="0" err="1" smtClean="0"/>
              <a:t>acetylation</a:t>
            </a:r>
            <a:r>
              <a:rPr lang="en-US" sz="2400" dirty="0" smtClean="0"/>
              <a:t>, </a:t>
            </a:r>
            <a:r>
              <a:rPr lang="en-US" sz="2400" dirty="0" err="1" smtClean="0"/>
              <a:t>methylation</a:t>
            </a:r>
            <a:r>
              <a:rPr lang="en-US" sz="2400" dirty="0" smtClean="0"/>
              <a:t>, </a:t>
            </a:r>
            <a:r>
              <a:rPr lang="en-US" sz="2400" dirty="0" err="1" smtClean="0"/>
              <a:t>glycine</a:t>
            </a:r>
            <a:r>
              <a:rPr lang="en-US" sz="2400" dirty="0" smtClean="0"/>
              <a:t> </a:t>
            </a:r>
            <a:r>
              <a:rPr lang="en-US" sz="2400" dirty="0" err="1" smtClean="0"/>
              <a:t>conjigation</a:t>
            </a:r>
            <a:r>
              <a:rPr lang="en-US" sz="2400" dirty="0" smtClean="0"/>
              <a:t>,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Piyush\Desktop\ea5b888303ab7ba0f63f0bbf037aeef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Glutathione conjugation</a:t>
            </a:r>
            <a:r>
              <a:rPr lang="en-US" sz="2400" i="1" dirty="0" smtClean="0"/>
              <a:t>:- </a:t>
            </a:r>
            <a:r>
              <a:rPr lang="en-US" sz="2400" dirty="0" smtClean="0"/>
              <a:t>Inactivate highly reactive </a:t>
            </a:r>
            <a:r>
              <a:rPr lang="en-US" sz="2400" dirty="0" err="1" smtClean="0"/>
              <a:t>quinone</a:t>
            </a:r>
            <a:r>
              <a:rPr lang="en-US" sz="2400" dirty="0" smtClean="0"/>
              <a:t> or </a:t>
            </a:r>
          </a:p>
          <a:p>
            <a:pPr>
              <a:buNone/>
            </a:pPr>
            <a:r>
              <a:rPr lang="en-US" sz="2400" dirty="0" err="1" smtClean="0"/>
              <a:t>epoxide</a:t>
            </a:r>
            <a:r>
              <a:rPr lang="en-US" sz="2400" dirty="0" smtClean="0"/>
              <a:t> intermediates formed during metabolism of certain </a:t>
            </a:r>
          </a:p>
          <a:p>
            <a:pPr>
              <a:buNone/>
            </a:pPr>
            <a:r>
              <a:rPr lang="en-US" sz="2400" dirty="0" smtClean="0"/>
              <a:t>drugs, e.g. paracetamol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When large amount of such intermediates are formed (in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poisoning or after enzyme induction</a:t>
            </a:r>
            <a:r>
              <a:rPr lang="en-US" sz="2400" dirty="0" smtClean="0"/>
              <a:t>),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glutathione supply falls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short—toxic adducts are formed with tissue constituents →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tissue damage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2564</Words>
  <Application>Microsoft Office PowerPoint</Application>
  <PresentationFormat>On-screen Show (4:3)</PresentationFormat>
  <Paragraphs>391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ITS Dental College, Greater Noida</vt:lpstr>
      <vt:lpstr>Lecture Objectives &amp; Learning Outcomes</vt:lpstr>
      <vt:lpstr> BIOTRANSFORMATION (Metabolism) </vt:lpstr>
      <vt:lpstr>Biotransformation  lead to :- </vt:lpstr>
      <vt:lpstr>Nonsynthetic reactions</vt:lpstr>
      <vt:lpstr>Synthetic reactions</vt:lpstr>
      <vt:lpstr>Enterohepatic circulation</vt:lpstr>
      <vt:lpstr>PowerPoint Presentation</vt:lpstr>
      <vt:lpstr>PowerPoint Presentation</vt:lpstr>
      <vt:lpstr>Drug metabolizing enzymes are divided into two types</vt:lpstr>
      <vt:lpstr>Enzyme inducers</vt:lpstr>
      <vt:lpstr>INHIBITION OF DRUG METABOLISM</vt:lpstr>
      <vt:lpstr>Enzyme inhibitors</vt:lpstr>
      <vt:lpstr>PowerPoint Presentation</vt:lpstr>
      <vt:lpstr>Consequences of microsomal enzyme induction</vt:lpstr>
      <vt:lpstr>Possible uses of enzyme induction </vt:lpstr>
      <vt:lpstr>FIRST PASS (PRESYSTEMIC) METABOLISM</vt:lpstr>
      <vt:lpstr>PowerPoint Presentation</vt:lpstr>
      <vt:lpstr>EXCRETION</vt:lpstr>
      <vt:lpstr>RENAL EXCRETION</vt:lpstr>
      <vt:lpstr>Glomerular filtration</vt:lpstr>
      <vt:lpstr>Tubular reabsorption</vt:lpstr>
      <vt:lpstr>Acidic/basic poisoning</vt:lpstr>
      <vt:lpstr>Tubular secretion</vt:lpstr>
      <vt:lpstr>PowerPoint Presentation</vt:lpstr>
      <vt:lpstr>PowerPoint Presentation</vt:lpstr>
      <vt:lpstr>KINETICS OF ELIMINATION</vt:lpstr>
      <vt:lpstr>First order kinetics</vt:lpstr>
      <vt:lpstr>Zero order kinetics</vt:lpstr>
      <vt:lpstr>PowerPoint Presentation</vt:lpstr>
      <vt:lpstr>Plasma half-life</vt:lpstr>
      <vt:lpstr>PowerPoint Presentation</vt:lpstr>
      <vt:lpstr>Repeated drug administration</vt:lpstr>
      <vt:lpstr>Plateau principle</vt:lpstr>
      <vt:lpstr>PowerPoint Presentation</vt:lpstr>
      <vt:lpstr>Target level strategy</vt:lpstr>
      <vt:lpstr>Loading dose:-</vt:lpstr>
      <vt:lpstr>Maintenance dose</vt:lpstr>
      <vt:lpstr>Therapeutic drug monitoring (TDM</vt:lpstr>
      <vt:lpstr>PROLONGATION OF DRUG ACTION</vt:lpstr>
      <vt:lpstr>PowerPoint Presentation</vt:lpstr>
      <vt:lpstr>PowerPoint Presentation</vt:lpstr>
      <vt:lpstr>2nd Last Slide</vt:lpstr>
      <vt:lpstr>Last Slide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METABOLISM</dc:title>
  <dc:creator>Piyush</dc:creator>
  <cp:lastModifiedBy>Piyush</cp:lastModifiedBy>
  <cp:revision>128</cp:revision>
  <dcterms:created xsi:type="dcterms:W3CDTF">2006-08-16T00:00:00Z</dcterms:created>
  <dcterms:modified xsi:type="dcterms:W3CDTF">2020-01-10T08:09:51Z</dcterms:modified>
</cp:coreProperties>
</file>