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1" r:id="rId4"/>
    <p:sldId id="259" r:id="rId5"/>
    <p:sldId id="292" r:id="rId6"/>
    <p:sldId id="260" r:id="rId7"/>
    <p:sldId id="261" r:id="rId8"/>
    <p:sldId id="262" r:id="rId9"/>
    <p:sldId id="263" r:id="rId10"/>
    <p:sldId id="267" r:id="rId11"/>
    <p:sldId id="266" r:id="rId12"/>
    <p:sldId id="26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4346575"/>
          </a:xfrm>
        </p:spPr>
        <p:txBody>
          <a:bodyPr/>
          <a:lstStyle/>
          <a:p>
            <a:r>
              <a:rPr lang="en-US" dirty="0" smtClean="0"/>
              <a:t>-Routes of drug administration</a:t>
            </a:r>
            <a:br>
              <a:rPr lang="en-US" dirty="0" smtClean="0"/>
            </a:br>
            <a:r>
              <a:rPr lang="en-US" dirty="0" smtClean="0"/>
              <a:t>-Pharmacokinetics</a:t>
            </a:r>
            <a:br>
              <a:rPr lang="en-US" dirty="0" smtClean="0"/>
            </a:br>
            <a:r>
              <a:rPr lang="en-US" dirty="0" smtClean="0"/>
              <a:t>-Pharmacodynamics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999FF"/>
                </a:solidFill>
                <a:latin typeface="Rockwell Extra Bold" pitchFamily="18" charset="0"/>
              </a:rPr>
              <a:t>Distribution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0" lang="en-US" sz="2400" b="1" i="1" smtClean="0">
                <a:solidFill>
                  <a:srgbClr val="9999FF"/>
                </a:solidFill>
                <a:latin typeface="Rockwell Extra Bold" pitchFamily="18" charset="0"/>
              </a:rPr>
              <a:t>Apparent volume of distribution (Vd) =</a:t>
            </a:r>
          </a:p>
          <a:p>
            <a:pPr>
              <a:lnSpc>
                <a:spcPct val="80000"/>
              </a:lnSpc>
            </a:pPr>
            <a:endParaRPr kumimoji="0" lang="en-US" sz="2400" b="1" i="1" smtClean="0">
              <a:solidFill>
                <a:srgbClr val="9999FF"/>
              </a:solidFill>
              <a:latin typeface="Rockwell Extra Bold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smtClean="0">
                <a:solidFill>
                  <a:srgbClr val="9999FF"/>
                </a:solidFill>
                <a:latin typeface="Rockwell Extra Bold" pitchFamily="18" charset="0"/>
              </a:rPr>
              <a:t>Amt of drug in body/plasma drug conc</a:t>
            </a:r>
          </a:p>
          <a:p>
            <a:pPr>
              <a:lnSpc>
                <a:spcPct val="80000"/>
              </a:lnSpc>
            </a:pPr>
            <a:endParaRPr kumimoji="0" lang="en-US" sz="2400" smtClean="0">
              <a:solidFill>
                <a:srgbClr val="9999FF"/>
              </a:solidFill>
              <a:latin typeface="Rockwell Extra Bold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VOLUME OF DISTRIBUTION FOR SOME DRUGS</a:t>
            </a:r>
          </a:p>
          <a:p>
            <a:pPr>
              <a:lnSpc>
                <a:spcPct val="80000"/>
              </a:lnSpc>
            </a:pPr>
            <a:endParaRPr kumimoji="0" lang="en-US" sz="2400" b="1" smtClean="0">
              <a:solidFill>
                <a:srgbClr val="9999FF"/>
              </a:solidFill>
              <a:latin typeface="Rockwell Extra Bold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DRUG Vd (L)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cocaine 140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clonazepam 210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amitriptyline 1050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400" b="1" smtClean="0">
                <a:solidFill>
                  <a:srgbClr val="9999FF"/>
                </a:solidFill>
                <a:latin typeface="Rockwell Extra Bold" pitchFamily="18" charset="0"/>
              </a:rPr>
              <a:t>amiodarone ~5000</a:t>
            </a:r>
          </a:p>
          <a:p>
            <a:pPr>
              <a:lnSpc>
                <a:spcPct val="80000"/>
              </a:lnSpc>
            </a:pPr>
            <a:endParaRPr lang="en-US" sz="2400" smtClean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9999FF"/>
                </a:solidFill>
                <a:latin typeface="Rockwell Extra Bold" pitchFamily="18" charset="0"/>
              </a:rPr>
              <a:t>TOTAL BODY WATER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1600200"/>
            <a:ext cx="8229600" cy="3581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2286000" y="16002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4876800" y="16002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1752600" cy="3654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Vascular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3 L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4% BW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9999FF"/>
              </a:solidFill>
              <a:latin typeface="Rockwell Extra Bold" pitchFamily="18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286000" y="1600200"/>
            <a:ext cx="2667000" cy="3106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Extravascular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9 L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13% BW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029200" y="1676400"/>
            <a:ext cx="3505200" cy="3654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Intracellular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28 L</a:t>
            </a: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endParaRPr lang="en-US" sz="2200">
              <a:solidFill>
                <a:srgbClr val="9999FF"/>
              </a:solidFill>
              <a:latin typeface="Rockwell Extra Bold" pitchFamily="18" charset="0"/>
            </a:endParaRPr>
          </a:p>
          <a:p>
            <a:r>
              <a:rPr lang="en-US" sz="2200">
                <a:solidFill>
                  <a:srgbClr val="9999FF"/>
                </a:solidFill>
                <a:latin typeface="Rockwell Extra Bold" pitchFamily="18" charset="0"/>
              </a:rPr>
              <a:t>41% BW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1143000"/>
          </a:xfrm>
          <a:noFill/>
        </p:spPr>
        <p:txBody>
          <a:bodyPr anchor="b"/>
          <a:lstStyle/>
          <a:p>
            <a:pPr algn="ctr"/>
            <a:r>
              <a:rPr lang="en-US" altLang="he-IL" sz="4000" b="0" dirty="0" smtClean="0">
                <a:solidFill>
                  <a:srgbClr val="9999FF"/>
                </a:solidFill>
                <a:latin typeface="Rockwell Extra Bold" pitchFamily="18" charset="0"/>
              </a:rPr>
              <a:t>Plasma Protein Binding</a:t>
            </a:r>
            <a:endParaRPr lang="en-US" altLang="en-US" sz="4000" b="0" dirty="0" smtClean="0">
              <a:solidFill>
                <a:srgbClr val="9999FF"/>
              </a:solidFill>
              <a:latin typeface="Rockwell Extra Bold" pitchFamily="18" charset="0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178800" cy="41719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he-IL" sz="2800" dirty="0" smtClean="0">
                <a:solidFill>
                  <a:srgbClr val="9999FF"/>
                </a:solidFill>
                <a:latin typeface="Rockwell Extra Bold" pitchFamily="18" charset="0"/>
              </a:rPr>
              <a:t>Many drugs bind to plasma proteins in the blood steam</a:t>
            </a:r>
          </a:p>
          <a:p>
            <a:pPr>
              <a:lnSpc>
                <a:spcPct val="90000"/>
              </a:lnSpc>
            </a:pPr>
            <a:endParaRPr lang="en-US" altLang="he-IL" sz="2800" dirty="0" smtClean="0">
              <a:solidFill>
                <a:srgbClr val="9999FF"/>
              </a:solidFill>
              <a:latin typeface="Rockwell Extra Bold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he-IL" sz="2800" dirty="0" smtClean="0">
                <a:solidFill>
                  <a:srgbClr val="9999FF"/>
                </a:solidFill>
                <a:latin typeface="Rockwell Extra Bold" pitchFamily="18" charset="0"/>
              </a:rPr>
              <a:t>Plasma protein binding limits distribution.</a:t>
            </a:r>
          </a:p>
          <a:p>
            <a:pPr>
              <a:lnSpc>
                <a:spcPct val="90000"/>
              </a:lnSpc>
            </a:pPr>
            <a:endParaRPr lang="en-US" altLang="he-IL" sz="2800" dirty="0" smtClean="0">
              <a:solidFill>
                <a:srgbClr val="9999FF"/>
              </a:solidFill>
              <a:latin typeface="Rockwell Extra Bold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he-IL" sz="2800" dirty="0" smtClean="0">
                <a:solidFill>
                  <a:srgbClr val="9999FF"/>
                </a:solidFill>
                <a:latin typeface="Rockwell Extra Bold" pitchFamily="18" charset="0"/>
              </a:rPr>
              <a:t>A drug that binds plasma protein diffuses less efficiently, than a drug that doesn’t.</a:t>
            </a:r>
            <a:endParaRPr lang="en-US" altLang="en-US" sz="2800" dirty="0" smtClean="0">
              <a:solidFill>
                <a:srgbClr val="9999FF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BIOTRANSFORMATION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(Metabolism)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-It is the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chemical alteration of the drug in the body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-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Renders </a:t>
            </a:r>
            <a:r>
              <a:rPr lang="en-US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nonpolar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(lipid-soluble) compounds to  polar (lipid </a:t>
            </a:r>
          </a:p>
          <a:p>
            <a:pPr algn="just">
              <a:buNone/>
            </a:pP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insoluble) </a:t>
            </a:r>
            <a:r>
              <a:rPr lang="en-US" sz="2400" dirty="0" smtClean="0"/>
              <a:t>so that they are not reabsorbed in the renal tubules and </a:t>
            </a:r>
          </a:p>
          <a:p>
            <a:pPr algn="just">
              <a:buNone/>
            </a:pPr>
            <a:r>
              <a:rPr lang="en-US" sz="2400" dirty="0" smtClean="0"/>
              <a:t>are excreted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-Most hydrophilic </a:t>
            </a:r>
            <a:r>
              <a:rPr lang="it-IT" sz="2400" dirty="0" smtClean="0"/>
              <a:t>drugs</a:t>
            </a:r>
            <a:r>
              <a:rPr lang="en-US" sz="2400" dirty="0" smtClean="0"/>
              <a:t> need little </a:t>
            </a:r>
            <a:r>
              <a:rPr lang="en-US" sz="2400" dirty="0" err="1" smtClean="0"/>
              <a:t>biotransformed</a:t>
            </a:r>
            <a:r>
              <a:rPr lang="en-US" sz="2400" dirty="0" smtClean="0"/>
              <a:t> and are largely</a:t>
            </a:r>
          </a:p>
          <a:p>
            <a:pPr algn="just">
              <a:buNone/>
            </a:pPr>
            <a:r>
              <a:rPr lang="en-US" sz="2400" dirty="0" smtClean="0"/>
              <a:t>excreted unchanged !!!</a:t>
            </a:r>
          </a:p>
          <a:p>
            <a:pPr algn="just">
              <a:buNone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Site :-liver, kidney, intestine, lungs and plasma</a:t>
            </a:r>
          </a:p>
        </p:txBody>
      </p:sp>
    </p:spTree>
    <p:extLst>
      <p:ext uri="{BB962C8B-B14F-4D97-AF65-F5344CB8AC3E}">
        <p14:creationId xmlns:p14="http://schemas.microsoft.com/office/powerpoint/2010/main" val="39002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Biotransformation  lead to :-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Inactivation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(ii) Active metabolite from an active drug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(iii) Activation of inactive drug </a:t>
            </a:r>
            <a:r>
              <a:rPr lang="en-US" sz="2400" dirty="0" smtClean="0"/>
              <a:t>:-Few drugs are inactive as such </a:t>
            </a:r>
          </a:p>
          <a:p>
            <a:pPr>
              <a:buNone/>
            </a:pPr>
            <a:r>
              <a:rPr lang="en-US" sz="2400" dirty="0" smtClean="0"/>
              <a:t>and need conversion in the body to one or more active </a:t>
            </a:r>
          </a:p>
          <a:p>
            <a:pPr>
              <a:buNone/>
            </a:pPr>
            <a:r>
              <a:rPr lang="en-US" sz="2400" dirty="0" smtClean="0"/>
              <a:t>metabolites. Such a drug is called a </a:t>
            </a:r>
            <a:r>
              <a:rPr lang="en-US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prodrug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:-</a:t>
            </a:r>
            <a:r>
              <a:rPr lang="en-US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Levodopa</a:t>
            </a:r>
            <a:endParaRPr lang="en-US" sz="24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Biotransformation reactions classified</a:t>
            </a:r>
            <a:endParaRPr lang="en-US" sz="2400" dirty="0" smtClean="0"/>
          </a:p>
          <a:p>
            <a:pPr marL="457200" indent="-457200">
              <a:buAutoNum type="alphaLcParenBoth"/>
            </a:pP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Nonsynthetic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/Phase I/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Functionalization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 reactions</a:t>
            </a:r>
            <a:r>
              <a:rPr lang="en-US" sz="2400" dirty="0" smtClean="0"/>
              <a:t>: a functional </a:t>
            </a:r>
          </a:p>
          <a:p>
            <a:pPr marL="457200" indent="-457200">
              <a:buNone/>
            </a:pPr>
            <a:r>
              <a:rPr lang="en-US" sz="2400" dirty="0" smtClean="0"/>
              <a:t>group is generated or  exposed—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metabolite may be active or 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Inactive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(b</a:t>
            </a:r>
            <a:r>
              <a:rPr lang="en-US" sz="2400" u="sng" dirty="0" smtClean="0"/>
              <a:t>)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Synthetic/Conjugation/ Phase II reactions</a:t>
            </a:r>
            <a:r>
              <a:rPr lang="en-US" sz="2400" dirty="0" smtClean="0"/>
              <a:t>: </a:t>
            </a:r>
            <a:r>
              <a:rPr lang="en-US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endogenous radical </a:t>
            </a:r>
          </a:p>
          <a:p>
            <a:pPr>
              <a:buNone/>
            </a:pPr>
            <a:r>
              <a:rPr lang="en-US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conjugated to the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drug—metabolite is mostly inactive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Nonsynthetic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reactions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pPr marL="514350" indent="-514350" algn="just">
              <a:buAutoNum type="romanLcParenBoth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Oxidation :-</a:t>
            </a:r>
            <a:r>
              <a:rPr lang="en-US" sz="2400" dirty="0" smtClean="0"/>
              <a:t> Involves addition of O2/ -</a:t>
            </a:r>
            <a:r>
              <a:rPr lang="en-US" sz="2400" dirty="0" err="1" smtClean="0"/>
              <a:t>vely</a:t>
            </a:r>
            <a:r>
              <a:rPr lang="en-US" sz="2400" dirty="0" smtClean="0"/>
              <a:t> charged radical or </a:t>
            </a:r>
          </a:p>
          <a:p>
            <a:pPr marL="514350" indent="-514350" algn="just">
              <a:buNone/>
            </a:pPr>
            <a:r>
              <a:rPr lang="en-US" sz="2400" dirty="0" smtClean="0"/>
              <a:t>removal of  hydrogen/+</a:t>
            </a:r>
            <a:r>
              <a:rPr lang="en-US" sz="2400" dirty="0" err="1" smtClean="0"/>
              <a:t>vely</a:t>
            </a:r>
            <a:r>
              <a:rPr lang="en-US" sz="2400" dirty="0" smtClean="0"/>
              <a:t> charged radical</a:t>
            </a:r>
          </a:p>
          <a:p>
            <a:pPr marL="514350" indent="-514350" algn="just">
              <a:buNone/>
            </a:pPr>
            <a:r>
              <a:rPr lang="en-US" sz="2400" dirty="0" smtClean="0"/>
              <a:t>**Most important drug metabolizing reactions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(ii) Reduction :-C</a:t>
            </a:r>
            <a:r>
              <a:rPr lang="en-US" sz="2400" dirty="0" smtClean="0"/>
              <a:t>onverse of oxidation and involves </a:t>
            </a:r>
            <a:r>
              <a:rPr lang="en-US" sz="2400" dirty="0" err="1" smtClean="0"/>
              <a:t>cytochrome</a:t>
            </a:r>
            <a:r>
              <a:rPr lang="en-US" sz="2400" dirty="0" smtClean="0"/>
              <a:t> P-450 </a:t>
            </a:r>
          </a:p>
          <a:p>
            <a:pPr>
              <a:buNone/>
            </a:pPr>
            <a:r>
              <a:rPr lang="en-US" sz="2400" dirty="0" smtClean="0"/>
              <a:t>enzymes working in the opposite direction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iii) Hydrolysis :-</a:t>
            </a:r>
            <a:r>
              <a:rPr lang="en-US" sz="2400" dirty="0" smtClean="0"/>
              <a:t>This is cleavage of drug molecule by taking up a </a:t>
            </a:r>
          </a:p>
          <a:p>
            <a:pPr>
              <a:buNone/>
            </a:pPr>
            <a:r>
              <a:rPr lang="en-US" sz="2400" dirty="0" smtClean="0"/>
              <a:t>molecule of water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(iv)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Cyclization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:-</a:t>
            </a:r>
            <a:r>
              <a:rPr lang="en-US" sz="2400" dirty="0" smtClean="0"/>
              <a:t>This is formation of ring structure from a straight </a:t>
            </a:r>
          </a:p>
          <a:p>
            <a:pPr>
              <a:buNone/>
            </a:pPr>
            <a:r>
              <a:rPr lang="en-US" sz="2400" dirty="0" smtClean="0"/>
              <a:t>chain compound, e.g. </a:t>
            </a:r>
            <a:r>
              <a:rPr lang="en-US" sz="2400" dirty="0" err="1" smtClean="0"/>
              <a:t>proguanil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(v)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Decyclization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:-</a:t>
            </a:r>
            <a:r>
              <a:rPr lang="en-US" sz="2400" dirty="0" smtClean="0"/>
              <a:t>This is opening up of ring structure of the cyclic </a:t>
            </a:r>
          </a:p>
          <a:p>
            <a:pPr>
              <a:buNone/>
            </a:pPr>
            <a:r>
              <a:rPr lang="en-US" sz="2400" dirty="0" smtClean="0"/>
              <a:t>drug molecule, e.g. </a:t>
            </a:r>
            <a:r>
              <a:rPr lang="en-US" sz="2400" dirty="0" err="1" smtClean="0"/>
              <a:t>barbiturates,phenytoin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Synthetic reactions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Conjugation of the drug or its phase I metabolite with </a:t>
            </a:r>
          </a:p>
          <a:p>
            <a:pPr>
              <a:buNone/>
            </a:pPr>
            <a:r>
              <a:rPr lang="en-US" sz="2400" dirty="0" smtClean="0"/>
              <a:t>an endogenous </a:t>
            </a:r>
            <a:r>
              <a:rPr lang="en-US" sz="2400" dirty="0" err="1" smtClean="0"/>
              <a:t>substrate,usually</a:t>
            </a:r>
            <a:r>
              <a:rPr lang="en-US" sz="2400" dirty="0" smtClean="0"/>
              <a:t> derived from carbohydrate or </a:t>
            </a:r>
          </a:p>
          <a:p>
            <a:pPr>
              <a:buNone/>
            </a:pPr>
            <a:r>
              <a:rPr lang="en-US" sz="2400" dirty="0" smtClean="0"/>
              <a:t>amino acid, to form a polar highly ionized organic acid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easily </a:t>
            </a:r>
          </a:p>
          <a:p>
            <a:pPr>
              <a:buNone/>
            </a:pPr>
            <a:r>
              <a:rPr lang="en-US" sz="2400" dirty="0" smtClean="0"/>
              <a:t>excreted in urine or bile</a:t>
            </a:r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Conjugation reactions have high energy requirement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Glucuronide conjugation</a:t>
            </a:r>
            <a:r>
              <a:rPr lang="en-US" sz="2400" i="1" dirty="0" smtClean="0"/>
              <a:t>:-</a:t>
            </a:r>
            <a:r>
              <a:rPr lang="en-US" sz="2400" dirty="0" smtClean="0"/>
              <a:t>most important synthetic reaction </a:t>
            </a:r>
          </a:p>
          <a:p>
            <a:pPr marL="514350" indent="-514350">
              <a:buNone/>
            </a:pPr>
            <a:r>
              <a:rPr lang="en-US" sz="2400" dirty="0" smtClean="0"/>
              <a:t>Carried out by a group of DP-</a:t>
            </a:r>
            <a:r>
              <a:rPr lang="en-US" sz="2400" dirty="0" err="1" smtClean="0"/>
              <a:t>glucuronosyl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transferases</a:t>
            </a:r>
            <a:r>
              <a:rPr lang="en-US" sz="2400" dirty="0" smtClean="0"/>
              <a:t> (UGTs).</a:t>
            </a:r>
          </a:p>
          <a:p>
            <a:pPr>
              <a:buNone/>
            </a:pPr>
            <a:r>
              <a:rPr lang="en-US" sz="2400" dirty="0" smtClean="0"/>
              <a:t>-Not only drugs but endogenous substrates like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steroidal hormones and </a:t>
            </a:r>
            <a:r>
              <a:rPr lang="en-US" sz="2400" dirty="0" err="1" smtClean="0"/>
              <a:t>thyroxine</a:t>
            </a:r>
            <a:r>
              <a:rPr lang="en-US" sz="2400" dirty="0" smtClean="0"/>
              <a:t> utilize this pathway </a:t>
            </a:r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Glucuronidation</a:t>
            </a:r>
            <a:r>
              <a:rPr lang="en-US" sz="2400" dirty="0" smtClean="0"/>
              <a:t> increases the molecular weight of the drug which </a:t>
            </a:r>
          </a:p>
          <a:p>
            <a:pPr>
              <a:buNone/>
            </a:pPr>
            <a:r>
              <a:rPr lang="en-US" sz="2400" dirty="0" err="1" smtClean="0"/>
              <a:t>favours</a:t>
            </a:r>
            <a:r>
              <a:rPr lang="en-US" sz="2400" dirty="0" smtClean="0"/>
              <a:t> its excretion in bile.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inducers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Drugs which increase the M of other drugs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Decreased response</a:t>
            </a:r>
          </a:p>
          <a:p>
            <a:pPr>
              <a:buNone/>
            </a:pPr>
            <a:r>
              <a:rPr lang="en-US" sz="2400" dirty="0" smtClean="0"/>
              <a:t>**Dose of the affected drugs should be  increased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G   - </a:t>
            </a:r>
            <a:r>
              <a:rPr lang="en-US" sz="2400" b="1" dirty="0" err="1" smtClean="0">
                <a:solidFill>
                  <a:srgbClr val="FF0000"/>
                </a:solidFill>
              </a:rPr>
              <a:t>Griseofulvin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P    - Phenytoin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R   -  </a:t>
            </a:r>
            <a:r>
              <a:rPr lang="en-US" sz="2400" b="1" dirty="0" err="1" smtClean="0">
                <a:solidFill>
                  <a:srgbClr val="FF0000"/>
                </a:solidFill>
              </a:rPr>
              <a:t>Rifampicin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S   -  Smoking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Cell    - Carbamazepine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Phone  - </a:t>
            </a:r>
            <a:r>
              <a:rPr lang="en-US" sz="2400" b="1" dirty="0" err="1" smtClean="0">
                <a:solidFill>
                  <a:srgbClr val="FF0000"/>
                </a:solidFill>
              </a:rPr>
              <a:t>Phenobarbitone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57600" y="1981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 inhibitors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Vitamin - </a:t>
            </a:r>
            <a:r>
              <a:rPr lang="en-US" b="1" dirty="0" err="1" smtClean="0">
                <a:solidFill>
                  <a:srgbClr val="FF0000"/>
                </a:solidFill>
              </a:rPr>
              <a:t>Valproate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K           -  </a:t>
            </a:r>
            <a:r>
              <a:rPr lang="en-US" b="1" dirty="0" err="1" smtClean="0">
                <a:solidFill>
                  <a:srgbClr val="FF0000"/>
                </a:solidFill>
              </a:rPr>
              <a:t>Ketoconazole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Cannot  -  </a:t>
            </a:r>
            <a:r>
              <a:rPr lang="en-US" b="1" dirty="0" err="1" smtClean="0">
                <a:solidFill>
                  <a:srgbClr val="FF0000"/>
                </a:solidFill>
              </a:rPr>
              <a:t>Cimetidine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Cause    -   Ciprofloxacin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Enzyme  -  Erythromycin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Inhibition - INH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PASS (PRESYSTEMIC)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METABOLISM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This refers to metabolism of a drug during its passage from the </a:t>
            </a:r>
          </a:p>
          <a:p>
            <a:pPr>
              <a:buNone/>
            </a:pPr>
            <a:r>
              <a:rPr lang="en-US" sz="2400" dirty="0" smtClean="0"/>
              <a:t>site of absorption into the systemic circulation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-All orally administered drugs are exposed to drug </a:t>
            </a:r>
          </a:p>
          <a:p>
            <a:pPr>
              <a:buNone/>
            </a:pPr>
            <a:r>
              <a:rPr lang="en-US" sz="2400" dirty="0" smtClean="0"/>
              <a:t>metabolizing  enzymes in the intestinal wall and liver (where </a:t>
            </a:r>
          </a:p>
          <a:p>
            <a:pPr>
              <a:buNone/>
            </a:pPr>
            <a:r>
              <a:rPr lang="en-US" sz="2400" dirty="0" smtClean="0"/>
              <a:t>they first reach through the portal vein)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Presystemic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metabolism in the gut and liver can be avoided by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administering the drug through sublingual,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transdermal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parenteral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routes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 smtClean="0"/>
              <a:t>				</a:t>
            </a:r>
            <a:r>
              <a:rPr lang="en-US" altLang="en-US" dirty="0" smtClean="0">
                <a:latin typeface="Arial Black" pitchFamily="34" charset="0"/>
              </a:rPr>
              <a:t>Routes</a:t>
            </a:r>
            <a:endParaRPr lang="en-US" altLang="en-US" dirty="0" smtClean="0">
              <a:latin typeface="Arial Unicode MS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 Unicode MS" pitchFamily="34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Arial Black" pitchFamily="34" charset="0"/>
              </a:rPr>
              <a:t>Local</a:t>
            </a:r>
            <a:r>
              <a:rPr lang="en-US" altLang="en-US" dirty="0" smtClean="0">
                <a:latin typeface="Arial Unicode MS" pitchFamily="34" charset="0"/>
              </a:rPr>
              <a:t>						</a:t>
            </a:r>
            <a:r>
              <a:rPr lang="en-US" altLang="en-US" dirty="0" smtClean="0">
                <a:latin typeface="Arial Black" pitchFamily="34" charset="0"/>
              </a:rPr>
              <a:t>Systemic</a:t>
            </a:r>
          </a:p>
          <a:p>
            <a:pPr>
              <a:buFontTx/>
              <a:buNone/>
            </a:pPr>
            <a:endParaRPr lang="en-US" altLang="en-US" dirty="0" smtClean="0">
              <a:latin typeface="Arial Unicode MS" pitchFamily="34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				Enteral    Parenteral   Others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Topical  Deeper tissue  ↓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</a:t>
            </a:r>
            <a:r>
              <a:rPr lang="en-US" altLang="en-US" dirty="0" smtClean="0">
                <a:solidFill>
                  <a:srgbClr val="C00000"/>
                </a:solidFill>
                <a:latin typeface="Arial Unicode MS" pitchFamily="34" charset="0"/>
              </a:rPr>
              <a:t>			                   </a:t>
            </a:r>
            <a:r>
              <a:rPr lang="en-US" altLang="en-US" b="1" dirty="0" smtClean="0">
                <a:solidFill>
                  <a:srgbClr val="C00000"/>
                </a:solidFill>
                <a:latin typeface="Arial Unicode MS" pitchFamily="34" charset="0"/>
              </a:rPr>
              <a:t>IM    IV    SC     ID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Arial Unicode MS" pitchFamily="34" charset="0"/>
              </a:rPr>
              <a:t>Skin   MM	</a:t>
            </a:r>
            <a:r>
              <a:rPr lang="en-US" altLang="en-US" dirty="0" smtClean="0">
                <a:latin typeface="Arial Unicode MS" pitchFamily="34" charset="0"/>
              </a:rPr>
              <a:t>		 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				</a:t>
            </a:r>
            <a:r>
              <a:rPr lang="en-US" altLang="en-US" dirty="0" smtClean="0">
                <a:solidFill>
                  <a:srgbClr val="002060"/>
                </a:solidFill>
                <a:latin typeface="Arial Unicode MS" pitchFamily="34" charset="0"/>
              </a:rPr>
              <a:t>Oral     SL   Rectal </a:t>
            </a:r>
            <a:r>
              <a:rPr lang="en-US" altLang="en-US" dirty="0" smtClean="0">
                <a:latin typeface="Arial Unicode MS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	</a:t>
            </a:r>
            <a:r>
              <a:rPr lang="en-US" altLang="en-US" b="1" dirty="0" smtClean="0">
                <a:solidFill>
                  <a:srgbClr val="00B050"/>
                </a:solidFill>
                <a:latin typeface="Arial Unicode MS" pitchFamily="34" charset="0"/>
              </a:rPr>
              <a:t>Local    </a:t>
            </a:r>
            <a:r>
              <a:rPr lang="en-US" altLang="en-US" b="1" dirty="0" err="1" smtClean="0">
                <a:solidFill>
                  <a:srgbClr val="00B050"/>
                </a:solidFill>
                <a:latin typeface="Arial Unicode MS" pitchFamily="34" charset="0"/>
              </a:rPr>
              <a:t>Interarterial</a:t>
            </a:r>
            <a:r>
              <a:rPr lang="en-US" altLang="en-US" dirty="0" smtClean="0">
                <a:latin typeface="Arial Unicode MS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					</a:t>
            </a:r>
            <a:r>
              <a:rPr lang="en-US" altLang="en-US" b="1" dirty="0" smtClean="0">
                <a:solidFill>
                  <a:srgbClr val="7030A0"/>
                </a:solidFill>
                <a:latin typeface="Arial Unicode MS" pitchFamily="34" charset="0"/>
              </a:rPr>
              <a:t>Inhalational   Nasal   TD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Arial Unicode MS" pitchFamily="34" charset="0"/>
              </a:rPr>
              <a:t>						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276600" y="5334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8382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85800" y="838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315200" y="8382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315200" y="1676400"/>
            <a:ext cx="0" cy="3048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495800" y="1981200"/>
            <a:ext cx="3962400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4495800" y="1981200"/>
            <a:ext cx="0" cy="3810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248400" y="1981200"/>
            <a:ext cx="0" cy="3810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8458200" y="1981200"/>
            <a:ext cx="0" cy="3048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09600" y="1676400"/>
            <a:ext cx="0" cy="6858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04800" y="2362200"/>
            <a:ext cx="2362200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04800" y="2362200"/>
            <a:ext cx="0" cy="5334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667000" y="2362200"/>
            <a:ext cx="0" cy="5334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6324600" y="2895600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334000" y="3200400"/>
            <a:ext cx="26670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334000" y="3200400"/>
            <a:ext cx="0" cy="304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6019800" y="3200400"/>
            <a:ext cx="0" cy="304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934200" y="3200400"/>
            <a:ext cx="0" cy="304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8001000" y="3200400"/>
            <a:ext cx="0" cy="304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762000" y="34290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304800" y="38100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304800" y="3810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447800" y="3810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419600" y="28956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886200" y="4191000"/>
            <a:ext cx="2667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886200" y="41910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257800" y="4191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553200" y="4191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667000" y="3429000"/>
            <a:ext cx="0" cy="1447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676400" y="4876800"/>
            <a:ext cx="16002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676400" y="4876800"/>
            <a:ext cx="0" cy="381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3276600" y="4876800"/>
            <a:ext cx="0" cy="381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8458200" y="2819400"/>
            <a:ext cx="0" cy="2667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6096000" y="5486400"/>
            <a:ext cx="2667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6096000" y="5486400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7620000" y="5486400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8763000" y="5486400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5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RENAL EXCRETION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-Excreting all water soluble substances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-Amount of drug or its metabolites ultimately </a:t>
            </a:r>
          </a:p>
          <a:p>
            <a:pPr>
              <a:buNone/>
            </a:pPr>
            <a:r>
              <a:rPr lang="en-US" dirty="0" smtClean="0"/>
              <a:t>present in urine =  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Glomerular</a:t>
            </a:r>
            <a:r>
              <a:rPr lang="en-US" b="1" dirty="0" smtClean="0">
                <a:solidFill>
                  <a:srgbClr val="FF0000"/>
                </a:solidFill>
              </a:rPr>
              <a:t> Filtration+ tubular reabsorption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+tubular secretion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Tubular reabsorption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-By passive diffusion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-Depends on:- lipid solubility &amp; ionization of the drug at the existing </a:t>
            </a:r>
          </a:p>
          <a:p>
            <a:pPr>
              <a:buNone/>
            </a:pPr>
            <a:r>
              <a:rPr lang="en-US" sz="2400" dirty="0" smtClean="0"/>
              <a:t>urinary pH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-99% of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filtrate is reabsorbed:-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Except :-</a:t>
            </a:r>
            <a:r>
              <a:rPr lang="en-US" sz="2400" dirty="0" err="1" smtClean="0"/>
              <a:t>Nonlipid</a:t>
            </a:r>
            <a:r>
              <a:rPr lang="en-US" sz="2400" dirty="0" smtClean="0"/>
              <a:t>-soluble &amp; highly ionized drugs </a:t>
            </a:r>
            <a:r>
              <a:rPr lang="en-US" sz="2400" dirty="0" err="1" smtClean="0"/>
              <a:t>i.e.lipid</a:t>
            </a:r>
            <a:r>
              <a:rPr lang="en-US" sz="2400" dirty="0" smtClean="0"/>
              <a:t> soluble </a:t>
            </a:r>
          </a:p>
          <a:p>
            <a:pPr>
              <a:buNone/>
            </a:pPr>
            <a:r>
              <a:rPr lang="en-US" sz="2400" dirty="0" smtClean="0"/>
              <a:t>drugs are reabsorbed</a:t>
            </a:r>
          </a:p>
        </p:txBody>
      </p:sp>
    </p:spTree>
    <p:extLst>
      <p:ext uri="{BB962C8B-B14F-4D97-AF65-F5344CB8AC3E}">
        <p14:creationId xmlns:p14="http://schemas.microsoft.com/office/powerpoint/2010/main" val="1561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Acidic/basic poisoning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1.Weak bases ionize more and are less reabsorbed in acidic </a:t>
            </a:r>
          </a:p>
          <a:p>
            <a:pPr>
              <a:buNone/>
            </a:pPr>
            <a:r>
              <a:rPr lang="en-US" dirty="0" smtClean="0"/>
              <a:t>urine</a:t>
            </a:r>
          </a:p>
          <a:p>
            <a:pPr>
              <a:buNone/>
            </a:pPr>
            <a:r>
              <a:rPr lang="en-US" dirty="0" smtClean="0"/>
              <a:t>2. Weak acids ionize more and are less reabsorbed in alkaline </a:t>
            </a:r>
          </a:p>
          <a:p>
            <a:pPr>
              <a:buNone/>
            </a:pPr>
            <a:r>
              <a:rPr lang="en-US" dirty="0" smtClean="0"/>
              <a:t>Urine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Hence, urine is alkalinized in barbiturate and salicylate </a:t>
            </a:r>
          </a:p>
          <a:p>
            <a:pPr>
              <a:buNone/>
            </a:pPr>
            <a:r>
              <a:rPr lang="en-US" dirty="0" smtClean="0"/>
              <a:t>Poisoning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*Though elimination of weak bases (</a:t>
            </a:r>
            <a:r>
              <a:rPr lang="en-US" dirty="0" err="1" smtClean="0"/>
              <a:t>morphine,amphetamine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can be enhanced by acidifying urine, this is not practiced </a:t>
            </a:r>
          </a:p>
          <a:p>
            <a:pPr>
              <a:buNone/>
            </a:pPr>
            <a:r>
              <a:rPr lang="en-US" dirty="0" smtClean="0"/>
              <a:t>clinically, because acidosis can induce </a:t>
            </a:r>
            <a:r>
              <a:rPr lang="en-US" dirty="0" err="1" smtClean="0"/>
              <a:t>rhabdomyolysis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Cardiotoxicity</a:t>
            </a:r>
            <a:r>
              <a:rPr lang="en-US" dirty="0" smtClean="0"/>
              <a:t> and actually worsen outcome</a:t>
            </a:r>
            <a:endParaRPr lang="en-US" dirty="0"/>
          </a:p>
        </p:txBody>
      </p:sp>
      <p:pic>
        <p:nvPicPr>
          <p:cNvPr id="3074" name="Picture 2" descr="C:\Users\Piyush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6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KINETICS OF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Important for :-</a:t>
            </a:r>
          </a:p>
          <a:p>
            <a:pPr>
              <a:buNone/>
            </a:pPr>
            <a:r>
              <a:rPr lang="en-US" sz="2400" dirty="0" smtClean="0"/>
              <a:t>a)Devising rational dosage regimens </a:t>
            </a:r>
          </a:p>
          <a:p>
            <a:pPr>
              <a:buNone/>
            </a:pPr>
            <a:r>
              <a:rPr lang="en-US" sz="2400" dirty="0" smtClean="0"/>
              <a:t>b) Modify them according to individual needs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Drug elimination =  Metabolic inactivation + excretion</a:t>
            </a:r>
          </a:p>
          <a:p>
            <a:pPr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/>
              <a:t>Clearance (CL) The clearance of a drug is </a:t>
            </a:r>
            <a:r>
              <a:rPr lang="en-US" sz="2400" dirty="0" smtClean="0"/>
              <a:t>the theoretical volume of </a:t>
            </a:r>
          </a:p>
          <a:p>
            <a:pPr>
              <a:buNone/>
            </a:pPr>
            <a:r>
              <a:rPr lang="en-US" sz="2400" dirty="0" smtClean="0"/>
              <a:t>plasma from which the drug is completely removed in unit time</a:t>
            </a:r>
          </a:p>
          <a:p>
            <a:pPr>
              <a:buNone/>
            </a:pPr>
            <a:r>
              <a:rPr lang="en-US" sz="2400" i="1" dirty="0" smtClean="0"/>
              <a:t>CL = Rate of elimination/C </a:t>
            </a:r>
          </a:p>
          <a:p>
            <a:pPr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C is the plasma concentration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17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First order kinetics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rate of elimination is directly proportional to the drug </a:t>
            </a:r>
          </a:p>
          <a:p>
            <a:pPr>
              <a:buNone/>
            </a:pP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Concentration</a:t>
            </a:r>
          </a:p>
          <a:p>
            <a:pPr>
              <a:buFontTx/>
              <a:buChar char="-"/>
            </a:pPr>
            <a:r>
              <a:rPr lang="en-US" sz="2400" i="1" dirty="0" smtClean="0"/>
              <a:t>CL remains constant</a:t>
            </a:r>
          </a:p>
          <a:p>
            <a:pPr>
              <a:buNone/>
            </a:pPr>
            <a:r>
              <a:rPr lang="en-US" sz="2400" i="1" dirty="0" smtClean="0"/>
              <a:t>                                           </a:t>
            </a:r>
          </a:p>
          <a:p>
            <a:pPr>
              <a:buNone/>
            </a:pPr>
            <a:r>
              <a:rPr lang="en-US" sz="2400" i="1" dirty="0" smtClean="0"/>
              <a:t>                                                      OR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a 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constant fraction of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the  drug present in the body is </a:t>
            </a:r>
          </a:p>
          <a:p>
            <a:pPr>
              <a:buNone/>
            </a:pP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eliminated in unit tim</a:t>
            </a:r>
            <a:r>
              <a:rPr lang="en-US" sz="2400" dirty="0" smtClean="0"/>
              <a:t>e;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**Majority of  drugs which do not saturate the elimination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7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Zero order kinetics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The rate of elimination remains constant irrespective of drug </a:t>
            </a:r>
          </a:p>
          <a:p>
            <a:pPr algn="just">
              <a:buNone/>
            </a:pPr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</a:rPr>
              <a:t>Conc</a:t>
            </a:r>
            <a:endParaRPr lang="en-US" sz="24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2400" i="1" dirty="0" smtClean="0"/>
              <a:t>CL decreases with increase in concentration</a:t>
            </a:r>
          </a:p>
          <a:p>
            <a:pPr algn="just">
              <a:buNone/>
            </a:pPr>
            <a:r>
              <a:rPr lang="en-US" sz="2400" i="1" dirty="0" smtClean="0"/>
              <a:t> </a:t>
            </a:r>
            <a:r>
              <a:rPr lang="en-US" sz="2400" dirty="0" smtClean="0"/>
              <a:t>or</a:t>
            </a:r>
          </a:p>
          <a:p>
            <a:pPr algn="just">
              <a:buNone/>
            </a:pPr>
            <a:r>
              <a:rPr lang="en-US" sz="2400" dirty="0" smtClean="0"/>
              <a:t> a constant </a:t>
            </a:r>
            <a:r>
              <a:rPr lang="en-US" sz="2400" i="1" dirty="0" smtClean="0"/>
              <a:t>amount of the drug is </a:t>
            </a:r>
            <a:r>
              <a:rPr lang="en-US" sz="2400" dirty="0" smtClean="0"/>
              <a:t>eliminated in unit time, e.g. </a:t>
            </a:r>
          </a:p>
          <a:p>
            <a:pPr algn="just">
              <a:buNone/>
            </a:pPr>
            <a:r>
              <a:rPr lang="en-US" sz="2400" dirty="0" smtClean="0"/>
              <a:t>ethyl alcohol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**Also known as </a:t>
            </a:r>
            <a:r>
              <a:rPr lang="en-US" sz="2400" i="1" dirty="0" smtClean="0"/>
              <a:t>capacity limited elimination or </a:t>
            </a:r>
            <a:r>
              <a:rPr lang="en-US" sz="2400" i="1" dirty="0" err="1" smtClean="0"/>
              <a:t>Michaelis</a:t>
            </a:r>
            <a:r>
              <a:rPr lang="en-US" sz="2400" i="1" dirty="0" smtClean="0"/>
              <a:t>-</a:t>
            </a:r>
          </a:p>
          <a:p>
            <a:pPr algn="just">
              <a:buNone/>
            </a:pPr>
            <a:r>
              <a:rPr lang="en-US" sz="2400" i="1" dirty="0" err="1" smtClean="0"/>
              <a:t>Menten</a:t>
            </a:r>
            <a:r>
              <a:rPr lang="en-US" sz="2400" i="1" dirty="0" smtClean="0"/>
              <a:t> elimination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>
              <a:buNone/>
            </a:pPr>
            <a:r>
              <a:rPr lang="en-US" sz="2400" i="1" dirty="0" smtClean="0"/>
              <a:t>-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Plasma concentration increases disproportionately with </a:t>
            </a:r>
          </a:p>
          <a:p>
            <a:pPr algn="just">
              <a:buNone/>
            </a:pP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increase in dose, as occurs in case of </a:t>
            </a:r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</a:rPr>
              <a:t>phenytoin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</a:rPr>
              <a:t>tolbutamide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just">
              <a:buNone/>
            </a:pP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theophylline, warfarin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48768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Zero : -Zero order kinetics is shown by:-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   -Warfarin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   - Alcohol , Aspirin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     - </a:t>
            </a:r>
            <a:r>
              <a:rPr lang="en-US" b="1" dirty="0" err="1" smtClean="0">
                <a:solidFill>
                  <a:srgbClr val="FF0000"/>
                </a:solidFill>
              </a:rPr>
              <a:t>Theophyline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     -  </a:t>
            </a:r>
            <a:r>
              <a:rPr lang="en-US" b="1" dirty="0" err="1" smtClean="0">
                <a:solidFill>
                  <a:srgbClr val="FF0000"/>
                </a:solidFill>
              </a:rPr>
              <a:t>Tolbutamide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Power - Phenytoin</a:t>
            </a:r>
          </a:p>
        </p:txBody>
      </p:sp>
    </p:spTree>
    <p:extLst>
      <p:ext uri="{BB962C8B-B14F-4D97-AF65-F5344CB8AC3E}">
        <p14:creationId xmlns:p14="http://schemas.microsoft.com/office/powerpoint/2010/main" val="30815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600" smtClean="0"/>
          </a:p>
          <a:p>
            <a:r>
              <a:rPr lang="en-US" sz="9600" smtClean="0"/>
              <a:t>Thank </a:t>
            </a:r>
            <a:r>
              <a:rPr lang="en-US" sz="9600" dirty="0" smtClean="0"/>
              <a:t>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589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Routes of administration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rgbClr val="C00000"/>
                </a:solidFill>
                <a:latin typeface="Arial Black" pitchFamily="34" charset="0"/>
              </a:rPr>
              <a:t>Topical 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5410200"/>
          </a:xfrm>
        </p:spPr>
        <p:txBody>
          <a:bodyPr/>
          <a:lstStyle/>
          <a:p>
            <a:r>
              <a:rPr lang="en-US" altLang="en-US" sz="3600" dirty="0" smtClean="0">
                <a:latin typeface="Arial Black" pitchFamily="34" charset="0"/>
              </a:rPr>
              <a:t>Skin </a:t>
            </a:r>
            <a:endParaRPr lang="en-US" altLang="en-US" sz="3600" dirty="0" smtClean="0">
              <a:latin typeface="Arial Unicode MS" pitchFamily="34" charset="0"/>
            </a:endParaRPr>
          </a:p>
          <a:p>
            <a:r>
              <a:rPr lang="en-US" altLang="en-US" sz="3600" dirty="0" smtClean="0">
                <a:latin typeface="Arial Black" pitchFamily="34" charset="0"/>
              </a:rPr>
              <a:t>Mucous membranes</a:t>
            </a:r>
            <a:r>
              <a:rPr lang="en-US" altLang="en-US" sz="3600" dirty="0" smtClean="0">
                <a:latin typeface="Arial Unicode MS" pitchFamily="34" charset="0"/>
              </a:rPr>
              <a:t>- 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Mouth &amp; pharynx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Eyes, nose &amp; ear 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GIT - Neomycin, sucralfate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Bronchi - salbutamol, steroids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Genitourinary tract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Arial Unicode MS" pitchFamily="34" charset="0"/>
              </a:rPr>
              <a:t>	Anal canal</a:t>
            </a:r>
          </a:p>
        </p:txBody>
      </p:sp>
    </p:spTree>
    <p:extLst>
      <p:ext uri="{BB962C8B-B14F-4D97-AF65-F5344CB8AC3E}">
        <p14:creationId xmlns:p14="http://schemas.microsoft.com/office/powerpoint/2010/main" val="6046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9700" name="Picture 2" descr="C:\Users\Piyush\Documents\ITS\Department\MD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752600"/>
            <a:ext cx="559355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Absorption</a:t>
            </a:r>
            <a:endParaRPr lang="tr-T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The first stage for </a:t>
            </a:r>
            <a:r>
              <a:rPr lang="en-US" dirty="0" smtClean="0"/>
              <a:t>the </a:t>
            </a:r>
            <a:r>
              <a:rPr lang="en-US" dirty="0"/>
              <a:t>drugs to reach to their target organs is known as “</a:t>
            </a:r>
            <a:r>
              <a:rPr lang="en-US" dirty="0">
                <a:solidFill>
                  <a:srgbClr val="FFFF00"/>
                </a:solidFill>
              </a:rPr>
              <a:t>absorption</a:t>
            </a:r>
            <a:r>
              <a:rPr lang="en-US" dirty="0" smtClean="0"/>
              <a:t>”.</a:t>
            </a:r>
            <a:endParaRPr lang="tr-TR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In fact, the absorption is the transportation of the drug across the biological </a:t>
            </a:r>
            <a:r>
              <a:rPr lang="en-US" dirty="0" smtClean="0"/>
              <a:t>membranes</a:t>
            </a:r>
            <a:endParaRPr lang="tr-TR" dirty="0" smtClean="0"/>
          </a:p>
          <a:p>
            <a:pPr eaLnBrk="1" fontAlgn="auto">
              <a:buFont typeface="Arial" pitchFamily="34" charset="0"/>
              <a:buChar char="•"/>
              <a:defRPr/>
            </a:pPr>
            <a:r>
              <a:rPr lang="en-US" sz="1800" dirty="0"/>
              <a:t>There are different mechanisms for a drug to be transported across a biological membrane:</a:t>
            </a:r>
            <a:endParaRPr lang="tr-TR" sz="2400" dirty="0"/>
          </a:p>
          <a:p>
            <a:pPr lvl="1" eaLnBrk="1" fontAlgn="auto">
              <a:buFont typeface="Wingdings" pitchFamily="2" charset="2"/>
              <a:buChar char="ü"/>
              <a:defRPr/>
            </a:pPr>
            <a:r>
              <a:rPr lang="en-US" sz="1800" b="1" dirty="0"/>
              <a:t>Passive (simple) diffusion</a:t>
            </a:r>
            <a:endParaRPr lang="tr-TR" sz="2400" b="1" dirty="0"/>
          </a:p>
          <a:p>
            <a:pPr lvl="1" eaLnBrk="1" fontAlgn="auto">
              <a:buFont typeface="Wingdings" pitchFamily="2" charset="2"/>
              <a:buChar char="ü"/>
              <a:defRPr/>
            </a:pPr>
            <a:r>
              <a:rPr lang="en-US" sz="1800" b="1" dirty="0"/>
              <a:t>Active transport</a:t>
            </a:r>
            <a:endParaRPr lang="tr-TR" sz="2400" b="1" dirty="0"/>
          </a:p>
          <a:p>
            <a:pPr lvl="1" eaLnBrk="1" fontAlgn="auto">
              <a:buFont typeface="Wingdings" pitchFamily="2" charset="2"/>
              <a:buChar char="ü"/>
              <a:defRPr/>
            </a:pPr>
            <a:r>
              <a:rPr lang="en-US" sz="1800" b="1" dirty="0"/>
              <a:t>Pinocytosis</a:t>
            </a:r>
            <a:endParaRPr lang="tr-TR" sz="2400" b="1" dirty="0"/>
          </a:p>
          <a:p>
            <a:pPr lvl="1" eaLnBrk="1" fontAlgn="auto">
              <a:buFont typeface="Wingdings" pitchFamily="2" charset="2"/>
              <a:buChar char="ü"/>
              <a:defRPr/>
            </a:pPr>
            <a:r>
              <a:rPr lang="en-US" sz="1800" b="1" dirty="0"/>
              <a:t>Facilitated diffusion</a:t>
            </a:r>
            <a:endParaRPr lang="tr-TR" sz="2400" b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7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SIMPLE (PASSIVE) DIFFUSION</a:t>
            </a:r>
            <a:endParaRPr lang="tr-T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</a:rPr>
              <a:t>The major role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for the transportation of the drugs across the cell membrane is simple (passive) </a:t>
            </a:r>
            <a:r>
              <a:rPr lang="en-US" dirty="0" smtClean="0"/>
              <a:t>diffusion</a:t>
            </a:r>
            <a:r>
              <a:rPr lang="tr-TR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The substances move across a membrane according to a concentration </a:t>
            </a:r>
            <a:r>
              <a:rPr lang="en-US" dirty="0" smtClean="0"/>
              <a:t>gradient</a:t>
            </a:r>
            <a:r>
              <a:rPr lang="tr-TR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FF00"/>
                </a:solidFill>
              </a:rPr>
              <a:t>concentration gradient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the factor that determines the </a:t>
            </a:r>
            <a:r>
              <a:rPr lang="en-US" b="1" dirty="0"/>
              <a:t>route</a:t>
            </a:r>
            <a:r>
              <a:rPr lang="en-US" dirty="0"/>
              <a:t> and </a:t>
            </a:r>
            <a:r>
              <a:rPr lang="en-US" b="1" dirty="0"/>
              <a:t>rate</a:t>
            </a:r>
            <a:r>
              <a:rPr lang="en-US" dirty="0"/>
              <a:t> of the diffusion.</a:t>
            </a:r>
            <a:endParaRPr lang="tr-TR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No energy is required.</a:t>
            </a:r>
            <a:endParaRPr lang="tr-TR" dirty="0"/>
          </a:p>
          <a:p>
            <a:pPr eaLnBrk="1" fontAlgn="auto">
              <a:buFont typeface="Arial" pitchFamily="34" charset="0"/>
              <a:buChar char="•"/>
              <a:defRPr/>
            </a:pPr>
            <a:r>
              <a:rPr lang="en-US" dirty="0"/>
              <a:t>There is no special transport (carrier) protein.</a:t>
            </a:r>
            <a:endParaRPr lang="tr-TR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No saturation</a:t>
            </a:r>
            <a:r>
              <a:rPr lang="en-US" dirty="0" smtClean="0"/>
              <a:t>.</a:t>
            </a:r>
            <a:endParaRPr lang="tr-TR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213100"/>
            <a:ext cx="3494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5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ACTIVE TRANSPORT</a:t>
            </a:r>
            <a:endParaRPr lang="tr-T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5344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400" dirty="0"/>
              <a:t>The transportation of the drug molecules across the cell membrane </a:t>
            </a:r>
            <a:r>
              <a:rPr lang="en-US" sz="2400" b="1" dirty="0">
                <a:solidFill>
                  <a:srgbClr val="FFFF00"/>
                </a:solidFill>
              </a:rPr>
              <a:t>against a concentration or an electrochemical gradient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tr-TR" sz="2400" dirty="0" smtClean="0">
              <a:solidFill>
                <a:srgbClr val="FFFF00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It </a:t>
            </a:r>
            <a:r>
              <a:rPr lang="en-US" sz="2400" dirty="0"/>
              <a:t>requires </a:t>
            </a:r>
            <a:r>
              <a:rPr lang="en-US" sz="2400" b="1" dirty="0">
                <a:solidFill>
                  <a:srgbClr val="FFFF00"/>
                </a:solidFill>
              </a:rPr>
              <a:t>energy</a:t>
            </a:r>
            <a:r>
              <a:rPr lang="en-US" sz="2400" dirty="0"/>
              <a:t> (ATP) and a special </a:t>
            </a:r>
            <a:r>
              <a:rPr lang="en-US" sz="2400" b="1" dirty="0">
                <a:solidFill>
                  <a:srgbClr val="FFFF00"/>
                </a:solidFill>
              </a:rPr>
              <a:t>transporter (carrier) protein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tr-TR" sz="2400" dirty="0" smtClean="0"/>
              <a:t>There </a:t>
            </a:r>
            <a:r>
              <a:rPr lang="tr-TR" sz="2400" dirty="0" smtClean="0"/>
              <a:t>is «</a:t>
            </a:r>
            <a:r>
              <a:rPr lang="en-US" sz="2400" dirty="0" smtClean="0">
                <a:solidFill>
                  <a:srgbClr val="FFFF00"/>
                </a:solidFill>
              </a:rPr>
              <a:t>transport maximum</a:t>
            </a:r>
            <a:r>
              <a:rPr lang="tr-TR" sz="2400" dirty="0" smtClean="0"/>
              <a:t>» for the substances (the rate of active transport depends on the drug concentration in the enviroment).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983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000" u="sng" dirty="0" smtClean="0"/>
              <a:t>FACILITATED DIFFUSION</a:t>
            </a:r>
            <a:endParaRPr lang="tr-TR" sz="3000" u="sng" dirty="0" smtClean="0"/>
          </a:p>
          <a:p>
            <a:pPr>
              <a:defRPr/>
            </a:pPr>
            <a:r>
              <a:rPr lang="tr-TR" dirty="0" smtClean="0"/>
              <a:t>O</a:t>
            </a:r>
            <a:r>
              <a:rPr lang="en-US" dirty="0" err="1" smtClean="0"/>
              <a:t>ccurs</a:t>
            </a:r>
            <a:r>
              <a:rPr lang="en-US" dirty="0" smtClean="0"/>
              <a:t> by the </a:t>
            </a:r>
            <a:r>
              <a:rPr lang="en-US" b="1" dirty="0" smtClean="0">
                <a:solidFill>
                  <a:srgbClr val="FFFF00"/>
                </a:solidFill>
              </a:rPr>
              <a:t>carrier proteins</a:t>
            </a:r>
            <a:r>
              <a:rPr lang="tr-TR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tr-TR" dirty="0" smtClean="0"/>
              <a:t>N</a:t>
            </a:r>
            <a:r>
              <a:rPr lang="en-US" dirty="0" smtClean="0"/>
              <a:t>et flux of drug molecules is </a:t>
            </a:r>
            <a:r>
              <a:rPr lang="en-US" dirty="0" smtClean="0">
                <a:solidFill>
                  <a:srgbClr val="FFFF00"/>
                </a:solidFill>
              </a:rPr>
              <a:t>from the high concentration to low concentration</a:t>
            </a:r>
            <a:r>
              <a:rPr lang="tr-TR" dirty="0" smtClean="0"/>
              <a:t>.</a:t>
            </a:r>
          </a:p>
          <a:p>
            <a:pPr>
              <a:defRPr/>
            </a:pPr>
            <a:r>
              <a:rPr lang="en-US" dirty="0" smtClean="0"/>
              <a:t>No energy is required.</a:t>
            </a:r>
            <a:endParaRPr lang="tr-TR" dirty="0" smtClean="0"/>
          </a:p>
          <a:p>
            <a:pPr>
              <a:defRPr/>
            </a:pPr>
            <a:r>
              <a:rPr lang="en-US" dirty="0" err="1" smtClean="0"/>
              <a:t>Saturable</a:t>
            </a:r>
            <a:r>
              <a:rPr lang="en-US" dirty="0" smtClean="0"/>
              <a:t>.</a:t>
            </a:r>
            <a:endParaRPr lang="tr-TR" b="1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tr-TR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81733" y="2688574"/>
            <a:ext cx="3333334" cy="228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3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</TotalTime>
  <Words>1175</Words>
  <Application>Microsoft Office PowerPoint</Application>
  <PresentationFormat>On-screen Show (4:3)</PresentationFormat>
  <Paragraphs>250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-Routes of drug administration -Pharmacokinetics -Pharmacodynamics</vt:lpstr>
      <vt:lpstr>PowerPoint Presentation</vt:lpstr>
      <vt:lpstr>Routes of administration</vt:lpstr>
      <vt:lpstr>Topical </vt:lpstr>
      <vt:lpstr>PowerPoint Presentation</vt:lpstr>
      <vt:lpstr>Absorption</vt:lpstr>
      <vt:lpstr>SIMPLE (PASSIVE) DIFFUSION</vt:lpstr>
      <vt:lpstr>ACTIVE TRANSPORT</vt:lpstr>
      <vt:lpstr>PowerPoint Presentation</vt:lpstr>
      <vt:lpstr>Distribution</vt:lpstr>
      <vt:lpstr>TOTAL BODY WATER</vt:lpstr>
      <vt:lpstr>Plasma Protein Binding</vt:lpstr>
      <vt:lpstr> BIOTRANSFORMATION (Metabolism) </vt:lpstr>
      <vt:lpstr>Biotransformation  lead to :- </vt:lpstr>
      <vt:lpstr>Nonsynthetic reactions</vt:lpstr>
      <vt:lpstr>Synthetic reactions</vt:lpstr>
      <vt:lpstr>Enzyme inducers</vt:lpstr>
      <vt:lpstr>Enzyme inhibitors</vt:lpstr>
      <vt:lpstr>FIRST PASS (PRESYSTEMIC) METABOLISM</vt:lpstr>
      <vt:lpstr>RENAL EXCRETION</vt:lpstr>
      <vt:lpstr>Tubular reabsorption</vt:lpstr>
      <vt:lpstr>Acidic/basic poisoning</vt:lpstr>
      <vt:lpstr>KINETICS OF ELIMINATION</vt:lpstr>
      <vt:lpstr>First order kinetics</vt:lpstr>
      <vt:lpstr>Zero order kinetics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ROA,ADME</dc:title>
  <dc:creator>Piyush</dc:creator>
  <cp:lastModifiedBy>Piyush</cp:lastModifiedBy>
  <cp:revision>10</cp:revision>
  <dcterms:created xsi:type="dcterms:W3CDTF">2006-08-16T00:00:00Z</dcterms:created>
  <dcterms:modified xsi:type="dcterms:W3CDTF">2019-06-01T06:50:22Z</dcterms:modified>
</cp:coreProperties>
</file>