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48"/>
  </p:notesMasterIdLst>
  <p:sldIdLst>
    <p:sldId id="307" r:id="rId2"/>
    <p:sldId id="308" r:id="rId3"/>
    <p:sldId id="301" r:id="rId4"/>
    <p:sldId id="289" r:id="rId5"/>
    <p:sldId id="257" r:id="rId6"/>
    <p:sldId id="303" r:id="rId7"/>
    <p:sldId id="264" r:id="rId8"/>
    <p:sldId id="263" r:id="rId9"/>
    <p:sldId id="270" r:id="rId10"/>
    <p:sldId id="272" r:id="rId11"/>
    <p:sldId id="266" r:id="rId12"/>
    <p:sldId id="287" r:id="rId13"/>
    <p:sldId id="297" r:id="rId14"/>
    <p:sldId id="304" r:id="rId15"/>
    <p:sldId id="288" r:id="rId16"/>
    <p:sldId id="299" r:id="rId17"/>
    <p:sldId id="300" r:id="rId18"/>
    <p:sldId id="283" r:id="rId19"/>
    <p:sldId id="267" r:id="rId20"/>
    <p:sldId id="298" r:id="rId21"/>
    <p:sldId id="313" r:id="rId22"/>
    <p:sldId id="314" r:id="rId23"/>
    <p:sldId id="315" r:id="rId24"/>
    <p:sldId id="316" r:id="rId25"/>
    <p:sldId id="317" r:id="rId26"/>
    <p:sldId id="318" r:id="rId27"/>
    <p:sldId id="319" r:id="rId28"/>
    <p:sldId id="311" r:id="rId29"/>
    <p:sldId id="290" r:id="rId30"/>
    <p:sldId id="312" r:id="rId31"/>
    <p:sldId id="279" r:id="rId32"/>
    <p:sldId id="280" r:id="rId33"/>
    <p:sldId id="281" r:id="rId34"/>
    <p:sldId id="320" r:id="rId35"/>
    <p:sldId id="321" r:id="rId36"/>
    <p:sldId id="305" r:id="rId37"/>
    <p:sldId id="295" r:id="rId38"/>
    <p:sldId id="282" r:id="rId39"/>
    <p:sldId id="306" r:id="rId40"/>
    <p:sldId id="292" r:id="rId41"/>
    <p:sldId id="293" r:id="rId42"/>
    <p:sldId id="294" r:id="rId43"/>
    <p:sldId id="261" r:id="rId44"/>
    <p:sldId id="291" r:id="rId45"/>
    <p:sldId id="309" r:id="rId46"/>
    <p:sldId id="310" r:id="rId47"/>
  </p:sldIdLst>
  <p:sldSz cx="9144000" cy="6858000" type="screen4x3"/>
  <p:notesSz cx="6858000" cy="9144000"/>
  <p:defaultTextStyle>
    <a:defPPr>
      <a:defRPr lang="en-IN"/>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00FF"/>
    <a:srgbClr val="006600"/>
    <a:srgbClr val="00FFFF"/>
    <a:srgbClr val="FFFF00"/>
    <a:srgbClr val="FFCC00"/>
    <a:srgbClr val="96120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IN"/>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IN"/>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noProof="0"/>
              <a:t>Click to edit Master text styles</a:t>
            </a:r>
          </a:p>
          <a:p>
            <a:pPr lvl="1"/>
            <a:r>
              <a:rPr lang="en-IN" noProof="0"/>
              <a:t>Second level</a:t>
            </a:r>
          </a:p>
          <a:p>
            <a:pPr lvl="2"/>
            <a:r>
              <a:rPr lang="en-IN" noProof="0"/>
              <a:t>Third level</a:t>
            </a:r>
          </a:p>
          <a:p>
            <a:pPr lvl="3"/>
            <a:r>
              <a:rPr lang="en-IN" noProof="0"/>
              <a:t>Fourth level</a:t>
            </a:r>
          </a:p>
          <a:p>
            <a:pPr lvl="4"/>
            <a:r>
              <a:rPr lang="en-IN"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I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75049B2-C348-4DBC-BC31-9C5A165FB039}"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2BB8206-AE91-47CF-A38A-D78FA2F18D67}" type="slidenum">
              <a:rPr lang="en-IN"/>
              <a:pPr/>
              <a:t>4</a:t>
            </a:fld>
            <a:endParaRPr lang="en-IN"/>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7072B9D-1C96-4595-B19C-3255F176C8C0}" type="slidenum">
              <a:rPr lang="en-IN"/>
              <a:pPr/>
              <a:t>18</a:t>
            </a:fld>
            <a:endParaRPr lang="en-IN"/>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FFF53683-50BD-4BB7-B7DB-9F7259BB6163}" type="slidenum">
              <a:rPr lang="en-IN"/>
              <a:pPr/>
              <a:t>19</a:t>
            </a:fld>
            <a:endParaRPr lang="en-IN"/>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4A0195ED-8022-414B-92DF-E31094489939}" type="slidenum">
              <a:rPr lang="en-IN"/>
              <a:pPr/>
              <a:t>29</a:t>
            </a:fld>
            <a:endParaRPr lang="en-IN"/>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6D2DA199-A4AE-4034-AAFB-66A059DA6D1A}" type="slidenum">
              <a:rPr lang="en-IN"/>
              <a:pPr/>
              <a:t>31</a:t>
            </a:fld>
            <a:endParaRPr lang="en-IN"/>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73EEE31-B7C7-4CEE-A128-4877A41529D9}" type="slidenum">
              <a:rPr lang="en-IN"/>
              <a:pPr/>
              <a:t>32</a:t>
            </a:fld>
            <a:endParaRPr lang="en-IN"/>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44F1FA63-97D1-4B6E-AC47-20C18B2633CD}" type="slidenum">
              <a:rPr lang="en-IN"/>
              <a:pPr/>
              <a:t>33</a:t>
            </a:fld>
            <a:endParaRPr lang="en-IN"/>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CBEDA13-3327-47A5-BCA8-D02F9EDBC523}" type="slidenum">
              <a:rPr lang="en-IN"/>
              <a:pPr/>
              <a:t>37</a:t>
            </a:fld>
            <a:endParaRPr lang="en-IN"/>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3EE203FE-0786-49A5-B581-5B944C355EF6}" type="slidenum">
              <a:rPr lang="en-IN"/>
              <a:pPr/>
              <a:t>38</a:t>
            </a:fld>
            <a:endParaRPr lang="en-IN"/>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5DA2A937-2B9A-430D-99C1-2BE0E6D8067D}" type="slidenum">
              <a:rPr lang="en-IN"/>
              <a:pPr/>
              <a:t>40</a:t>
            </a:fld>
            <a:endParaRPr lang="en-IN"/>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6C395FF-FCBD-4DDB-B8F5-4DCDC994EACA}" type="slidenum">
              <a:rPr lang="en-IN"/>
              <a:pPr/>
              <a:t>41</a:t>
            </a:fld>
            <a:endParaRPr lang="en-IN"/>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EE29042-AC09-4F58-8D8C-E98042D87FE6}" type="slidenum">
              <a:rPr lang="en-IN"/>
              <a:pPr/>
              <a:t>5</a:t>
            </a:fld>
            <a:endParaRPr lang="en-IN"/>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CFEE860-461C-471D-A01A-0EA1C8E86607}" type="slidenum">
              <a:rPr lang="en-IN"/>
              <a:pPr/>
              <a:t>42</a:t>
            </a:fld>
            <a:endParaRPr lang="en-IN"/>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21996989-8799-4E49-8665-58BA1AE23E4C}" type="slidenum">
              <a:rPr lang="en-IN"/>
              <a:pPr/>
              <a:t>43</a:t>
            </a:fld>
            <a:endParaRPr lang="en-IN"/>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535AB9C6-F8B7-4701-9D15-F6BE4B85C6B8}" type="slidenum">
              <a:rPr lang="en-IN"/>
              <a:pPr/>
              <a:t>44</a:t>
            </a:fld>
            <a:endParaRPr lang="en-IN"/>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38C9F716-2220-431C-94B0-145791445076}" type="slidenum">
              <a:rPr lang="en-IN"/>
              <a:pPr/>
              <a:t>7</a:t>
            </a:fld>
            <a:endParaRPr lang="en-I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9F6BCB2E-B50D-4DE7-BD74-C6125A624F20}" type="slidenum">
              <a:rPr lang="en-IN"/>
              <a:pPr/>
              <a:t>8</a:t>
            </a:fld>
            <a:endParaRPr lang="en-IN"/>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B9348B4-DCF0-4F26-86A1-687CA2E4E0CD}" type="slidenum">
              <a:rPr lang="en-IN"/>
              <a:pPr/>
              <a:t>9</a:t>
            </a:fld>
            <a:endParaRPr lang="en-IN"/>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0CCDDBA-2F9F-4F44-945A-75750DA05C4B}" type="slidenum">
              <a:rPr lang="en-IN"/>
              <a:pPr/>
              <a:t>10</a:t>
            </a:fld>
            <a:endParaRPr lang="en-IN"/>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4F48E3AE-A104-4C64-B5FF-2654416C036A}" type="slidenum">
              <a:rPr lang="en-IN"/>
              <a:pPr/>
              <a:t>11</a:t>
            </a:fld>
            <a:endParaRPr lang="en-IN"/>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4427608-80B3-4C70-BFB2-1913574356B3}" type="slidenum">
              <a:rPr lang="en-IN"/>
              <a:pPr/>
              <a:t>12</a:t>
            </a:fld>
            <a:endParaRPr lang="en-IN"/>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9567C0B-D10B-457D-ACF5-BE9A465F7228}" type="slidenum">
              <a:rPr lang="en-IN"/>
              <a:pPr/>
              <a:t>15</a:t>
            </a:fld>
            <a:endParaRPr lang="en-IN"/>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2413" cy="6856413"/>
            <a:chOff x="0" y="0"/>
            <a:chExt cx="5759" cy="4319"/>
          </a:xfrm>
        </p:grpSpPr>
        <p:sp>
          <p:nvSpPr>
            <p:cNvPr id="5" name="Freeform 3"/>
            <p:cNvSpPr>
              <a:spLocks/>
            </p:cNvSpPr>
            <p:nvPr/>
          </p:nvSpPr>
          <p:spPr bwMode="hidden">
            <a:xfrm>
              <a:off x="0" y="0"/>
              <a:ext cx="5758" cy="1043"/>
            </a:xfrm>
            <a:custGeom>
              <a:avLst/>
              <a:gdLst/>
              <a:ahLst/>
              <a:cxnLst>
                <a:cxn ang="0">
                  <a:pos x="5740" y="1043"/>
                </a:cxn>
                <a:cxn ang="0">
                  <a:pos x="0" y="1043"/>
                </a:cxn>
                <a:cxn ang="0">
                  <a:pos x="0" y="0"/>
                </a:cxn>
                <a:cxn ang="0">
                  <a:pos x="5740" y="0"/>
                </a:cxn>
                <a:cxn ang="0">
                  <a:pos x="5740" y="1043"/>
                </a:cxn>
                <a:cxn ang="0">
                  <a:pos x="5740" y="1043"/>
                </a:cxn>
              </a:cxnLst>
              <a:rect l="0" t="0" r="r" b="b"/>
              <a:pathLst>
                <a:path w="5740" h="1043">
                  <a:moveTo>
                    <a:pt x="5740" y="1043"/>
                  </a:moveTo>
                  <a:lnTo>
                    <a:pt x="0" y="1043"/>
                  </a:lnTo>
                  <a:lnTo>
                    <a:pt x="0" y="0"/>
                  </a:lnTo>
                  <a:lnTo>
                    <a:pt x="5740" y="0"/>
                  </a:lnTo>
                  <a:lnTo>
                    <a:pt x="5740" y="1043"/>
                  </a:lnTo>
                  <a:lnTo>
                    <a:pt x="5740" y="1043"/>
                  </a:lnTo>
                  <a:close/>
                </a:path>
              </a:pathLst>
            </a:custGeom>
            <a:gradFill rotWithShape="0">
              <a:gsLst>
                <a:gs pos="0">
                  <a:schemeClr val="bg1"/>
                </a:gs>
                <a:gs pos="100000">
                  <a:schemeClr val="bg1">
                    <a:gamma/>
                    <a:shade val="69804"/>
                    <a:invGamma/>
                  </a:schemeClr>
                </a:gs>
              </a:gsLst>
              <a:lin ang="5400000" scaled="1"/>
            </a:gradFill>
            <a:ln w="9525">
              <a:noFill/>
              <a:round/>
              <a:headEnd/>
              <a:tailEnd/>
            </a:ln>
          </p:spPr>
          <p:txBody>
            <a:bodyPr/>
            <a:lstStyle/>
            <a:p>
              <a:pPr>
                <a:defRPr/>
              </a:pPr>
              <a:endParaRPr lang="en-IN"/>
            </a:p>
          </p:txBody>
        </p:sp>
        <p:grpSp>
          <p:nvGrpSpPr>
            <p:cNvPr id="6" name="Group 4"/>
            <p:cNvGrpSpPr>
              <a:grpSpLocks/>
            </p:cNvGrpSpPr>
            <p:nvPr userDrawn="1"/>
          </p:nvGrpSpPr>
          <p:grpSpPr bwMode="auto">
            <a:xfrm>
              <a:off x="0" y="0"/>
              <a:ext cx="5759" cy="4319"/>
              <a:chOff x="0" y="0"/>
              <a:chExt cx="5759" cy="4319"/>
            </a:xfrm>
          </p:grpSpPr>
          <p:sp>
            <p:nvSpPr>
              <p:cNvPr id="7" name="Freeform 5"/>
              <p:cNvSpPr>
                <a:spLocks/>
              </p:cNvSpPr>
              <p:nvPr/>
            </p:nvSpPr>
            <p:spPr bwMode="hidden">
              <a:xfrm>
                <a:off x="1" y="104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sp>
            <p:nvSpPr>
              <p:cNvPr id="8" name="Freeform 6"/>
              <p:cNvSpPr>
                <a:spLocks/>
              </p:cNvSpPr>
              <p:nvPr/>
            </p:nvSpPr>
            <p:spPr bwMode="hidden">
              <a:xfrm>
                <a:off x="0" y="3988"/>
                <a:ext cx="5758" cy="42"/>
              </a:xfrm>
              <a:custGeom>
                <a:avLst/>
                <a:gdLst/>
                <a:ahLst/>
                <a:cxnLst>
                  <a:cxn ang="0">
                    <a:pos x="0" y="42"/>
                  </a:cxn>
                  <a:cxn ang="0">
                    <a:pos x="5740" y="42"/>
                  </a:cxn>
                  <a:cxn ang="0">
                    <a:pos x="5740" y="0"/>
                  </a:cxn>
                  <a:cxn ang="0">
                    <a:pos x="0" y="0"/>
                  </a:cxn>
                  <a:cxn ang="0">
                    <a:pos x="0" y="42"/>
                  </a:cxn>
                  <a:cxn ang="0">
                    <a:pos x="0" y="42"/>
                  </a:cxn>
                </a:cxnLst>
                <a:rect l="0" t="0" r="r" b="b"/>
                <a:pathLst>
                  <a:path w="5740" h="42">
                    <a:moveTo>
                      <a:pt x="0" y="42"/>
                    </a:moveTo>
                    <a:lnTo>
                      <a:pt x="5740" y="42"/>
                    </a:lnTo>
                    <a:lnTo>
                      <a:pt x="5740" y="0"/>
                    </a:lnTo>
                    <a:lnTo>
                      <a:pt x="0" y="0"/>
                    </a:lnTo>
                    <a:lnTo>
                      <a:pt x="0" y="42"/>
                    </a:lnTo>
                    <a:lnTo>
                      <a:pt x="0" y="42"/>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a:defRPr/>
                </a:pPr>
                <a:endParaRPr lang="en-IN"/>
              </a:p>
            </p:txBody>
          </p:sp>
          <p:sp>
            <p:nvSpPr>
              <p:cNvPr id="9" name="Freeform 7"/>
              <p:cNvSpPr>
                <a:spLocks/>
              </p:cNvSpPr>
              <p:nvPr/>
            </p:nvSpPr>
            <p:spPr bwMode="hidden">
              <a:xfrm>
                <a:off x="0" y="3665"/>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a:defRPr/>
                </a:pPr>
                <a:endParaRPr lang="en-IN"/>
              </a:p>
            </p:txBody>
          </p:sp>
          <p:sp>
            <p:nvSpPr>
              <p:cNvPr id="10" name="Freeform 8"/>
              <p:cNvSpPr>
                <a:spLocks/>
              </p:cNvSpPr>
              <p:nvPr/>
            </p:nvSpPr>
            <p:spPr bwMode="hidden">
              <a:xfrm>
                <a:off x="0" y="3364"/>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a:defRPr/>
                </a:pPr>
                <a:endParaRPr lang="en-IN"/>
              </a:p>
            </p:txBody>
          </p:sp>
          <p:sp>
            <p:nvSpPr>
              <p:cNvPr id="11" name="Freeform 9"/>
              <p:cNvSpPr>
                <a:spLocks/>
              </p:cNvSpPr>
              <p:nvPr/>
            </p:nvSpPr>
            <p:spPr bwMode="hidden">
              <a:xfrm>
                <a:off x="0" y="3105"/>
                <a:ext cx="5758" cy="31"/>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a:defRPr/>
                </a:pPr>
                <a:endParaRPr lang="en-IN"/>
              </a:p>
            </p:txBody>
          </p:sp>
          <p:sp>
            <p:nvSpPr>
              <p:cNvPr id="12" name="Freeform 10"/>
              <p:cNvSpPr>
                <a:spLocks/>
              </p:cNvSpPr>
              <p:nvPr/>
            </p:nvSpPr>
            <p:spPr bwMode="hidden">
              <a:xfrm>
                <a:off x="0" y="2859"/>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a:defRPr/>
                </a:pPr>
                <a:endParaRPr lang="en-IN"/>
              </a:p>
            </p:txBody>
          </p:sp>
          <p:sp>
            <p:nvSpPr>
              <p:cNvPr id="13" name="Freeform 11"/>
              <p:cNvSpPr>
                <a:spLocks/>
              </p:cNvSpPr>
              <p:nvPr/>
            </p:nvSpPr>
            <p:spPr bwMode="hidden">
              <a:xfrm>
                <a:off x="0" y="264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a:defRPr/>
                </a:pPr>
                <a:endParaRPr lang="en-IN"/>
              </a:p>
            </p:txBody>
          </p:sp>
          <p:sp>
            <p:nvSpPr>
              <p:cNvPr id="14" name="Freeform 12"/>
              <p:cNvSpPr>
                <a:spLocks/>
              </p:cNvSpPr>
              <p:nvPr/>
            </p:nvSpPr>
            <p:spPr bwMode="hidden">
              <a:xfrm>
                <a:off x="0" y="2433"/>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pPr>
                  <a:defRPr/>
                </a:pPr>
                <a:endParaRPr lang="en-IN"/>
              </a:p>
            </p:txBody>
          </p:sp>
          <p:sp>
            <p:nvSpPr>
              <p:cNvPr id="15" name="Freeform 13"/>
              <p:cNvSpPr>
                <a:spLocks/>
              </p:cNvSpPr>
              <p:nvPr/>
            </p:nvSpPr>
            <p:spPr bwMode="hidden">
              <a:xfrm>
                <a:off x="0" y="2259"/>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pPr>
                  <a:defRPr/>
                </a:pPr>
                <a:endParaRPr lang="en-IN"/>
              </a:p>
            </p:txBody>
          </p:sp>
          <p:sp>
            <p:nvSpPr>
              <p:cNvPr id="16" name="Freeform 14"/>
              <p:cNvSpPr>
                <a:spLocks/>
              </p:cNvSpPr>
              <p:nvPr/>
            </p:nvSpPr>
            <p:spPr bwMode="hidden">
              <a:xfrm>
                <a:off x="0" y="209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sp>
            <p:nvSpPr>
              <p:cNvPr id="17" name="Freeform 15"/>
              <p:cNvSpPr>
                <a:spLocks/>
              </p:cNvSpPr>
              <p:nvPr/>
            </p:nvSpPr>
            <p:spPr bwMode="hidden">
              <a:xfrm>
                <a:off x="0" y="192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8" name="Freeform 16"/>
              <p:cNvSpPr>
                <a:spLocks/>
              </p:cNvSpPr>
              <p:nvPr/>
            </p:nvSpPr>
            <p:spPr bwMode="hidden">
              <a:xfrm>
                <a:off x="0" y="1645"/>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9" name="Freeform 17"/>
              <p:cNvSpPr>
                <a:spLocks/>
              </p:cNvSpPr>
              <p:nvPr/>
            </p:nvSpPr>
            <p:spPr bwMode="hidden">
              <a:xfrm>
                <a:off x="0" y="177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20" name="Freeform 18"/>
              <p:cNvSpPr>
                <a:spLocks/>
              </p:cNvSpPr>
              <p:nvPr/>
            </p:nvSpPr>
            <p:spPr bwMode="hidden">
              <a:xfrm>
                <a:off x="0" y="1520"/>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21" name="Freeform 19"/>
              <p:cNvSpPr>
                <a:spLocks/>
              </p:cNvSpPr>
              <p:nvPr/>
            </p:nvSpPr>
            <p:spPr bwMode="hidden">
              <a:xfrm>
                <a:off x="0" y="1394"/>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22" name="Freeform 20"/>
              <p:cNvSpPr>
                <a:spLocks/>
              </p:cNvSpPr>
              <p:nvPr/>
            </p:nvSpPr>
            <p:spPr bwMode="hidden">
              <a:xfrm>
                <a:off x="0" y="128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23" name="Freeform 21"/>
              <p:cNvSpPr>
                <a:spLocks/>
              </p:cNvSpPr>
              <p:nvPr/>
            </p:nvSpPr>
            <p:spPr bwMode="hidden">
              <a:xfrm>
                <a:off x="0" y="117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24" name="Freeform 22"/>
              <p:cNvSpPr>
                <a:spLocks/>
              </p:cNvSpPr>
              <p:nvPr/>
            </p:nvSpPr>
            <p:spPr bwMode="hidden">
              <a:xfrm>
                <a:off x="0" y="2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a:defRPr/>
                </a:pPr>
                <a:endParaRPr lang="en-IN"/>
              </a:p>
            </p:txBody>
          </p:sp>
          <p:sp>
            <p:nvSpPr>
              <p:cNvPr id="25" name="Freeform 23"/>
              <p:cNvSpPr>
                <a:spLocks/>
              </p:cNvSpPr>
              <p:nvPr/>
            </p:nvSpPr>
            <p:spPr bwMode="hidden">
              <a:xfrm>
                <a:off x="0" y="186"/>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a:defRPr/>
                </a:pPr>
                <a:endParaRPr lang="en-IN"/>
              </a:p>
            </p:txBody>
          </p:sp>
          <p:sp>
            <p:nvSpPr>
              <p:cNvPr id="26" name="Freeform 24"/>
              <p:cNvSpPr>
                <a:spLocks/>
              </p:cNvSpPr>
              <p:nvPr/>
            </p:nvSpPr>
            <p:spPr bwMode="hidden">
              <a:xfrm>
                <a:off x="0" y="475"/>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a:defRPr/>
                </a:pPr>
                <a:endParaRPr lang="en-IN"/>
              </a:p>
            </p:txBody>
          </p:sp>
          <p:sp>
            <p:nvSpPr>
              <p:cNvPr id="27" name="Freeform 25"/>
              <p:cNvSpPr>
                <a:spLocks/>
              </p:cNvSpPr>
              <p:nvPr/>
            </p:nvSpPr>
            <p:spPr bwMode="hidden">
              <a:xfrm>
                <a:off x="0" y="337"/>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a:defRPr/>
                </a:pPr>
                <a:endParaRPr lang="en-IN"/>
              </a:p>
            </p:txBody>
          </p:sp>
          <p:sp>
            <p:nvSpPr>
              <p:cNvPr id="28" name="Freeform 26"/>
              <p:cNvSpPr>
                <a:spLocks/>
              </p:cNvSpPr>
              <p:nvPr/>
            </p:nvSpPr>
            <p:spPr bwMode="hidden">
              <a:xfrm>
                <a:off x="0" y="60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29" name="Freeform 27"/>
              <p:cNvSpPr>
                <a:spLocks/>
              </p:cNvSpPr>
              <p:nvPr/>
            </p:nvSpPr>
            <p:spPr bwMode="hidden">
              <a:xfrm>
                <a:off x="0" y="72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sp>
            <p:nvSpPr>
              <p:cNvPr id="30" name="Freeform 28"/>
              <p:cNvSpPr>
                <a:spLocks/>
              </p:cNvSpPr>
              <p:nvPr/>
            </p:nvSpPr>
            <p:spPr bwMode="hidden">
              <a:xfrm>
                <a:off x="0" y="841"/>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sp>
            <p:nvSpPr>
              <p:cNvPr id="31" name="Freeform 29"/>
              <p:cNvSpPr>
                <a:spLocks/>
              </p:cNvSpPr>
              <p:nvPr/>
            </p:nvSpPr>
            <p:spPr bwMode="hidden">
              <a:xfrm>
                <a:off x="0" y="943"/>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grpSp>
            <p:nvGrpSpPr>
              <p:cNvPr id="32" name="Group 30"/>
              <p:cNvGrpSpPr>
                <a:grpSpLocks/>
              </p:cNvGrpSpPr>
              <p:nvPr/>
            </p:nvGrpSpPr>
            <p:grpSpPr bwMode="auto">
              <a:xfrm>
                <a:off x="0" y="0"/>
                <a:ext cx="5758" cy="1045"/>
                <a:chOff x="0" y="0"/>
                <a:chExt cx="5758" cy="1045"/>
              </a:xfrm>
            </p:grpSpPr>
            <p:sp>
              <p:nvSpPr>
                <p:cNvPr id="54" name="Freeform 31"/>
                <p:cNvSpPr>
                  <a:spLocks/>
                </p:cNvSpPr>
                <p:nvPr/>
              </p:nvSpPr>
              <p:spPr bwMode="hidden">
                <a:xfrm>
                  <a:off x="2849" y="0"/>
                  <a:ext cx="42" cy="1045"/>
                </a:xfrm>
                <a:custGeom>
                  <a:avLst/>
                  <a:gdLst/>
                  <a:ahLst/>
                  <a:cxnLst>
                    <a:cxn ang="0">
                      <a:pos x="18" y="1043"/>
                    </a:cxn>
                    <a:cxn ang="0">
                      <a:pos x="42" y="1043"/>
                    </a:cxn>
                    <a:cxn ang="0">
                      <a:pos x="42" y="0"/>
                    </a:cxn>
                    <a:cxn ang="0">
                      <a:pos x="0" y="0"/>
                    </a:cxn>
                    <a:cxn ang="0">
                      <a:pos x="0" y="1043"/>
                    </a:cxn>
                    <a:cxn ang="0">
                      <a:pos x="18" y="1043"/>
                    </a:cxn>
                    <a:cxn ang="0">
                      <a:pos x="18" y="1043"/>
                    </a:cxn>
                  </a:cxnLst>
                  <a:rect l="0" t="0" r="r" b="b"/>
                  <a:pathLst>
                    <a:path w="42" h="1043">
                      <a:moveTo>
                        <a:pt x="18" y="1043"/>
                      </a:moveTo>
                      <a:lnTo>
                        <a:pt x="42" y="1043"/>
                      </a:lnTo>
                      <a:lnTo>
                        <a:pt x="42" y="0"/>
                      </a:lnTo>
                      <a:lnTo>
                        <a:pt x="0"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55" name="Freeform 32"/>
                <p:cNvSpPr>
                  <a:spLocks/>
                </p:cNvSpPr>
                <p:nvPr/>
              </p:nvSpPr>
              <p:spPr bwMode="hidden">
                <a:xfrm>
                  <a:off x="2400" y="0"/>
                  <a:ext cx="155" cy="1045"/>
                </a:xfrm>
                <a:custGeom>
                  <a:avLst/>
                  <a:gdLst/>
                  <a:ahLst/>
                  <a:cxnLst>
                    <a:cxn ang="0">
                      <a:pos x="131" y="1043"/>
                    </a:cxn>
                    <a:cxn ang="0">
                      <a:pos x="155" y="1043"/>
                    </a:cxn>
                    <a:cxn ang="0">
                      <a:pos x="42" y="0"/>
                    </a:cxn>
                    <a:cxn ang="0">
                      <a:pos x="0" y="0"/>
                    </a:cxn>
                    <a:cxn ang="0">
                      <a:pos x="113" y="1043"/>
                    </a:cxn>
                    <a:cxn ang="0">
                      <a:pos x="131" y="1043"/>
                    </a:cxn>
                    <a:cxn ang="0">
                      <a:pos x="131" y="1043"/>
                    </a:cxn>
                  </a:cxnLst>
                  <a:rect l="0" t="0" r="r" b="b"/>
                  <a:pathLst>
                    <a:path w="155" h="1043">
                      <a:moveTo>
                        <a:pt x="131" y="1043"/>
                      </a:moveTo>
                      <a:lnTo>
                        <a:pt x="155" y="1043"/>
                      </a:lnTo>
                      <a:lnTo>
                        <a:pt x="42" y="0"/>
                      </a:lnTo>
                      <a:lnTo>
                        <a:pt x="0" y="0"/>
                      </a:lnTo>
                      <a:lnTo>
                        <a:pt x="113" y="1043"/>
                      </a:lnTo>
                      <a:lnTo>
                        <a:pt x="131" y="1043"/>
                      </a:lnTo>
                      <a:lnTo>
                        <a:pt x="13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56" name="Freeform 33"/>
                <p:cNvSpPr>
                  <a:spLocks/>
                </p:cNvSpPr>
                <p:nvPr/>
              </p:nvSpPr>
              <p:spPr bwMode="hidden">
                <a:xfrm>
                  <a:off x="1967" y="0"/>
                  <a:ext cx="240" cy="1045"/>
                </a:xfrm>
                <a:custGeom>
                  <a:avLst/>
                  <a:gdLst/>
                  <a:ahLst/>
                  <a:cxnLst>
                    <a:cxn ang="0">
                      <a:pos x="221" y="1043"/>
                    </a:cxn>
                    <a:cxn ang="0">
                      <a:pos x="239" y="1043"/>
                    </a:cxn>
                    <a:cxn ang="0">
                      <a:pos x="36" y="0"/>
                    </a:cxn>
                    <a:cxn ang="0">
                      <a:pos x="0" y="0"/>
                    </a:cxn>
                    <a:cxn ang="0">
                      <a:pos x="203" y="1043"/>
                    </a:cxn>
                    <a:cxn ang="0">
                      <a:pos x="221" y="1043"/>
                    </a:cxn>
                    <a:cxn ang="0">
                      <a:pos x="221" y="1043"/>
                    </a:cxn>
                  </a:cxnLst>
                  <a:rect l="0" t="0" r="r" b="b"/>
                  <a:pathLst>
                    <a:path w="239" h="1043">
                      <a:moveTo>
                        <a:pt x="221" y="1043"/>
                      </a:moveTo>
                      <a:lnTo>
                        <a:pt x="239" y="1043"/>
                      </a:lnTo>
                      <a:lnTo>
                        <a:pt x="36" y="0"/>
                      </a:lnTo>
                      <a:lnTo>
                        <a:pt x="0" y="0"/>
                      </a:lnTo>
                      <a:lnTo>
                        <a:pt x="203" y="1043"/>
                      </a:lnTo>
                      <a:lnTo>
                        <a:pt x="221" y="1043"/>
                      </a:lnTo>
                      <a:lnTo>
                        <a:pt x="22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57" name="Freeform 34"/>
                <p:cNvSpPr>
                  <a:spLocks/>
                </p:cNvSpPr>
                <p:nvPr/>
              </p:nvSpPr>
              <p:spPr bwMode="hidden">
                <a:xfrm>
                  <a:off x="1554" y="0"/>
                  <a:ext cx="353" cy="1045"/>
                </a:xfrm>
                <a:custGeom>
                  <a:avLst/>
                  <a:gdLst/>
                  <a:ahLst/>
                  <a:cxnLst>
                    <a:cxn ang="0">
                      <a:pos x="334" y="1043"/>
                    </a:cxn>
                    <a:cxn ang="0">
                      <a:pos x="352" y="1043"/>
                    </a:cxn>
                    <a:cxn ang="0">
                      <a:pos x="41" y="0"/>
                    </a:cxn>
                    <a:cxn ang="0">
                      <a:pos x="0" y="0"/>
                    </a:cxn>
                    <a:cxn ang="0">
                      <a:pos x="311" y="1043"/>
                    </a:cxn>
                    <a:cxn ang="0">
                      <a:pos x="334" y="1043"/>
                    </a:cxn>
                    <a:cxn ang="0">
                      <a:pos x="334" y="1043"/>
                    </a:cxn>
                  </a:cxnLst>
                  <a:rect l="0" t="0" r="r" b="b"/>
                  <a:pathLst>
                    <a:path w="352" h="1043">
                      <a:moveTo>
                        <a:pt x="334" y="1043"/>
                      </a:moveTo>
                      <a:lnTo>
                        <a:pt x="352" y="1043"/>
                      </a:lnTo>
                      <a:lnTo>
                        <a:pt x="41" y="0"/>
                      </a:lnTo>
                      <a:lnTo>
                        <a:pt x="0" y="0"/>
                      </a:lnTo>
                      <a:lnTo>
                        <a:pt x="311" y="1043"/>
                      </a:lnTo>
                      <a:lnTo>
                        <a:pt x="334" y="1043"/>
                      </a:lnTo>
                      <a:lnTo>
                        <a:pt x="33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58" name="Freeform 35"/>
                <p:cNvSpPr>
                  <a:spLocks/>
                </p:cNvSpPr>
                <p:nvPr/>
              </p:nvSpPr>
              <p:spPr bwMode="hidden">
                <a:xfrm>
                  <a:off x="1134" y="0"/>
                  <a:ext cx="450" cy="1045"/>
                </a:xfrm>
                <a:custGeom>
                  <a:avLst/>
                  <a:gdLst/>
                  <a:ahLst/>
                  <a:cxnLst>
                    <a:cxn ang="0">
                      <a:pos x="425" y="1043"/>
                    </a:cxn>
                    <a:cxn ang="0">
                      <a:pos x="449" y="1043"/>
                    </a:cxn>
                    <a:cxn ang="0">
                      <a:pos x="42" y="0"/>
                    </a:cxn>
                    <a:cxn ang="0">
                      <a:pos x="0" y="0"/>
                    </a:cxn>
                    <a:cxn ang="0">
                      <a:pos x="407" y="1043"/>
                    </a:cxn>
                    <a:cxn ang="0">
                      <a:pos x="425" y="1043"/>
                    </a:cxn>
                    <a:cxn ang="0">
                      <a:pos x="425" y="1043"/>
                    </a:cxn>
                  </a:cxnLst>
                  <a:rect l="0" t="0" r="r" b="b"/>
                  <a:pathLst>
                    <a:path w="449" h="1043">
                      <a:moveTo>
                        <a:pt x="425" y="1043"/>
                      </a:moveTo>
                      <a:lnTo>
                        <a:pt x="449" y="1043"/>
                      </a:lnTo>
                      <a:lnTo>
                        <a:pt x="42" y="0"/>
                      </a:lnTo>
                      <a:lnTo>
                        <a:pt x="0" y="0"/>
                      </a:lnTo>
                      <a:lnTo>
                        <a:pt x="407" y="1043"/>
                      </a:lnTo>
                      <a:lnTo>
                        <a:pt x="425" y="1043"/>
                      </a:lnTo>
                      <a:lnTo>
                        <a:pt x="425"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59" name="Freeform 36"/>
                <p:cNvSpPr>
                  <a:spLocks/>
                </p:cNvSpPr>
                <p:nvPr/>
              </p:nvSpPr>
              <p:spPr bwMode="hidden">
                <a:xfrm>
                  <a:off x="714" y="0"/>
                  <a:ext cx="540" cy="1045"/>
                </a:xfrm>
                <a:custGeom>
                  <a:avLst/>
                  <a:gdLst/>
                  <a:ahLst/>
                  <a:cxnLst>
                    <a:cxn ang="0">
                      <a:pos x="520" y="1043"/>
                    </a:cxn>
                    <a:cxn ang="0">
                      <a:pos x="538" y="1043"/>
                    </a:cxn>
                    <a:cxn ang="0">
                      <a:pos x="41" y="0"/>
                    </a:cxn>
                    <a:cxn ang="0">
                      <a:pos x="0" y="0"/>
                    </a:cxn>
                    <a:cxn ang="0">
                      <a:pos x="496" y="1043"/>
                    </a:cxn>
                    <a:cxn ang="0">
                      <a:pos x="520" y="1043"/>
                    </a:cxn>
                    <a:cxn ang="0">
                      <a:pos x="520" y="1043"/>
                    </a:cxn>
                  </a:cxnLst>
                  <a:rect l="0" t="0" r="r" b="b"/>
                  <a:pathLst>
                    <a:path w="538" h="1043">
                      <a:moveTo>
                        <a:pt x="520" y="1043"/>
                      </a:moveTo>
                      <a:lnTo>
                        <a:pt x="538" y="1043"/>
                      </a:lnTo>
                      <a:lnTo>
                        <a:pt x="41" y="0"/>
                      </a:lnTo>
                      <a:lnTo>
                        <a:pt x="0" y="0"/>
                      </a:lnTo>
                      <a:lnTo>
                        <a:pt x="496" y="1043"/>
                      </a:lnTo>
                      <a:lnTo>
                        <a:pt x="520" y="1043"/>
                      </a:lnTo>
                      <a:lnTo>
                        <a:pt x="520"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60" name="Freeform 37"/>
                <p:cNvSpPr>
                  <a:spLocks/>
                </p:cNvSpPr>
                <p:nvPr/>
              </p:nvSpPr>
              <p:spPr bwMode="hidden">
                <a:xfrm>
                  <a:off x="306" y="0"/>
                  <a:ext cx="642" cy="1045"/>
                </a:xfrm>
                <a:custGeom>
                  <a:avLst/>
                  <a:gdLst/>
                  <a:ahLst/>
                  <a:cxnLst>
                    <a:cxn ang="0">
                      <a:pos x="622" y="1043"/>
                    </a:cxn>
                    <a:cxn ang="0">
                      <a:pos x="640" y="1043"/>
                    </a:cxn>
                    <a:cxn ang="0">
                      <a:pos x="48" y="0"/>
                    </a:cxn>
                    <a:cxn ang="0">
                      <a:pos x="0" y="0"/>
                    </a:cxn>
                    <a:cxn ang="0">
                      <a:pos x="598" y="1043"/>
                    </a:cxn>
                    <a:cxn ang="0">
                      <a:pos x="622" y="1043"/>
                    </a:cxn>
                    <a:cxn ang="0">
                      <a:pos x="622" y="1043"/>
                    </a:cxn>
                  </a:cxnLst>
                  <a:rect l="0" t="0" r="r" b="b"/>
                  <a:pathLst>
                    <a:path w="640" h="1043">
                      <a:moveTo>
                        <a:pt x="622" y="1043"/>
                      </a:moveTo>
                      <a:lnTo>
                        <a:pt x="640" y="1043"/>
                      </a:lnTo>
                      <a:lnTo>
                        <a:pt x="48" y="0"/>
                      </a:lnTo>
                      <a:lnTo>
                        <a:pt x="0" y="0"/>
                      </a:lnTo>
                      <a:lnTo>
                        <a:pt x="598" y="1043"/>
                      </a:lnTo>
                      <a:lnTo>
                        <a:pt x="622" y="1043"/>
                      </a:lnTo>
                      <a:lnTo>
                        <a:pt x="622"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61" name="Freeform 38"/>
                <p:cNvSpPr>
                  <a:spLocks/>
                </p:cNvSpPr>
                <p:nvPr/>
              </p:nvSpPr>
              <p:spPr bwMode="hidden">
                <a:xfrm>
                  <a:off x="0" y="108"/>
                  <a:ext cx="630" cy="937"/>
                </a:xfrm>
                <a:custGeom>
                  <a:avLst/>
                  <a:gdLst/>
                  <a:ahLst/>
                  <a:cxnLst>
                    <a:cxn ang="0">
                      <a:pos x="604" y="935"/>
                    </a:cxn>
                    <a:cxn ang="0">
                      <a:pos x="628" y="935"/>
                    </a:cxn>
                    <a:cxn ang="0">
                      <a:pos x="0" y="0"/>
                    </a:cxn>
                    <a:cxn ang="0">
                      <a:pos x="0" y="66"/>
                    </a:cxn>
                    <a:cxn ang="0">
                      <a:pos x="580" y="935"/>
                    </a:cxn>
                    <a:cxn ang="0">
                      <a:pos x="604" y="935"/>
                    </a:cxn>
                    <a:cxn ang="0">
                      <a:pos x="604" y="935"/>
                    </a:cxn>
                  </a:cxnLst>
                  <a:rect l="0" t="0" r="r" b="b"/>
                  <a:pathLst>
                    <a:path w="628" h="935">
                      <a:moveTo>
                        <a:pt x="604" y="935"/>
                      </a:moveTo>
                      <a:lnTo>
                        <a:pt x="628" y="935"/>
                      </a:lnTo>
                      <a:lnTo>
                        <a:pt x="0" y="0"/>
                      </a:lnTo>
                      <a:lnTo>
                        <a:pt x="0" y="66"/>
                      </a:lnTo>
                      <a:lnTo>
                        <a:pt x="580" y="935"/>
                      </a:lnTo>
                      <a:lnTo>
                        <a:pt x="604" y="935"/>
                      </a:lnTo>
                      <a:lnTo>
                        <a:pt x="604" y="93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62" name="Freeform 39"/>
                <p:cNvSpPr>
                  <a:spLocks/>
                </p:cNvSpPr>
                <p:nvPr/>
              </p:nvSpPr>
              <p:spPr bwMode="hidden">
                <a:xfrm>
                  <a:off x="3191" y="0"/>
                  <a:ext cx="155" cy="1045"/>
                </a:xfrm>
                <a:custGeom>
                  <a:avLst/>
                  <a:gdLst/>
                  <a:ahLst/>
                  <a:cxnLst>
                    <a:cxn ang="0">
                      <a:pos x="18" y="1043"/>
                    </a:cxn>
                    <a:cxn ang="0">
                      <a:pos x="42" y="1043"/>
                    </a:cxn>
                    <a:cxn ang="0">
                      <a:pos x="155" y="0"/>
                    </a:cxn>
                    <a:cxn ang="0">
                      <a:pos x="114" y="0"/>
                    </a:cxn>
                    <a:cxn ang="0">
                      <a:pos x="0" y="1043"/>
                    </a:cxn>
                    <a:cxn ang="0">
                      <a:pos x="18" y="1043"/>
                    </a:cxn>
                    <a:cxn ang="0">
                      <a:pos x="18" y="1043"/>
                    </a:cxn>
                  </a:cxnLst>
                  <a:rect l="0" t="0" r="r" b="b"/>
                  <a:pathLst>
                    <a:path w="155" h="1043">
                      <a:moveTo>
                        <a:pt x="18" y="1043"/>
                      </a:moveTo>
                      <a:lnTo>
                        <a:pt x="42" y="1043"/>
                      </a:lnTo>
                      <a:lnTo>
                        <a:pt x="155" y="0"/>
                      </a:lnTo>
                      <a:lnTo>
                        <a:pt x="114"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63" name="Freeform 40"/>
                <p:cNvSpPr>
                  <a:spLocks/>
                </p:cNvSpPr>
                <p:nvPr/>
              </p:nvSpPr>
              <p:spPr bwMode="hidden">
                <a:xfrm>
                  <a:off x="3533" y="0"/>
                  <a:ext cx="240" cy="1045"/>
                </a:xfrm>
                <a:custGeom>
                  <a:avLst/>
                  <a:gdLst/>
                  <a:ahLst/>
                  <a:cxnLst>
                    <a:cxn ang="0">
                      <a:pos x="18" y="1043"/>
                    </a:cxn>
                    <a:cxn ang="0">
                      <a:pos x="36" y="1043"/>
                    </a:cxn>
                    <a:cxn ang="0">
                      <a:pos x="239" y="0"/>
                    </a:cxn>
                    <a:cxn ang="0">
                      <a:pos x="203" y="0"/>
                    </a:cxn>
                    <a:cxn ang="0">
                      <a:pos x="0" y="1043"/>
                    </a:cxn>
                    <a:cxn ang="0">
                      <a:pos x="18" y="1043"/>
                    </a:cxn>
                    <a:cxn ang="0">
                      <a:pos x="18" y="1043"/>
                    </a:cxn>
                  </a:cxnLst>
                  <a:rect l="0" t="0" r="r" b="b"/>
                  <a:pathLst>
                    <a:path w="239" h="1043">
                      <a:moveTo>
                        <a:pt x="18" y="1043"/>
                      </a:moveTo>
                      <a:lnTo>
                        <a:pt x="36" y="1043"/>
                      </a:lnTo>
                      <a:lnTo>
                        <a:pt x="239" y="0"/>
                      </a:lnTo>
                      <a:lnTo>
                        <a:pt x="203"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64" name="Freeform 41"/>
                <p:cNvSpPr>
                  <a:spLocks/>
                </p:cNvSpPr>
                <p:nvPr/>
              </p:nvSpPr>
              <p:spPr bwMode="hidden">
                <a:xfrm>
                  <a:off x="3821" y="0"/>
                  <a:ext cx="359" cy="1045"/>
                </a:xfrm>
                <a:custGeom>
                  <a:avLst/>
                  <a:gdLst/>
                  <a:ahLst/>
                  <a:cxnLst>
                    <a:cxn ang="0">
                      <a:pos x="24" y="1043"/>
                    </a:cxn>
                    <a:cxn ang="0">
                      <a:pos x="42" y="1043"/>
                    </a:cxn>
                    <a:cxn ang="0">
                      <a:pos x="358" y="0"/>
                    </a:cxn>
                    <a:cxn ang="0">
                      <a:pos x="317" y="0"/>
                    </a:cxn>
                    <a:cxn ang="0">
                      <a:pos x="0" y="1043"/>
                    </a:cxn>
                    <a:cxn ang="0">
                      <a:pos x="24" y="1043"/>
                    </a:cxn>
                    <a:cxn ang="0">
                      <a:pos x="24" y="1043"/>
                    </a:cxn>
                  </a:cxnLst>
                  <a:rect l="0" t="0" r="r" b="b"/>
                  <a:pathLst>
                    <a:path w="358" h="1043">
                      <a:moveTo>
                        <a:pt x="24" y="1043"/>
                      </a:moveTo>
                      <a:lnTo>
                        <a:pt x="42" y="1043"/>
                      </a:lnTo>
                      <a:lnTo>
                        <a:pt x="358" y="0"/>
                      </a:lnTo>
                      <a:lnTo>
                        <a:pt x="317" y="0"/>
                      </a:lnTo>
                      <a:lnTo>
                        <a:pt x="0" y="1043"/>
                      </a:lnTo>
                      <a:lnTo>
                        <a:pt x="24" y="1043"/>
                      </a:lnTo>
                      <a:lnTo>
                        <a:pt x="2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65" name="Freeform 42"/>
                <p:cNvSpPr>
                  <a:spLocks/>
                </p:cNvSpPr>
                <p:nvPr/>
              </p:nvSpPr>
              <p:spPr bwMode="hidden">
                <a:xfrm>
                  <a:off x="4139" y="0"/>
                  <a:ext cx="449" cy="1045"/>
                </a:xfrm>
                <a:custGeom>
                  <a:avLst/>
                  <a:gdLst/>
                  <a:ahLst/>
                  <a:cxnLst>
                    <a:cxn ang="0">
                      <a:pos x="18" y="1043"/>
                    </a:cxn>
                    <a:cxn ang="0">
                      <a:pos x="41" y="1043"/>
                    </a:cxn>
                    <a:cxn ang="0">
                      <a:pos x="448" y="0"/>
                    </a:cxn>
                    <a:cxn ang="0">
                      <a:pos x="406" y="0"/>
                    </a:cxn>
                    <a:cxn ang="0">
                      <a:pos x="0" y="1043"/>
                    </a:cxn>
                    <a:cxn ang="0">
                      <a:pos x="18" y="1043"/>
                    </a:cxn>
                    <a:cxn ang="0">
                      <a:pos x="18" y="1043"/>
                    </a:cxn>
                  </a:cxnLst>
                  <a:rect l="0" t="0" r="r" b="b"/>
                  <a:pathLst>
                    <a:path w="448" h="1043">
                      <a:moveTo>
                        <a:pt x="18" y="1043"/>
                      </a:moveTo>
                      <a:lnTo>
                        <a:pt x="41" y="1043"/>
                      </a:lnTo>
                      <a:lnTo>
                        <a:pt x="448" y="0"/>
                      </a:lnTo>
                      <a:lnTo>
                        <a:pt x="406"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66" name="Freeform 43"/>
                <p:cNvSpPr>
                  <a:spLocks/>
                </p:cNvSpPr>
                <p:nvPr/>
              </p:nvSpPr>
              <p:spPr bwMode="hidden">
                <a:xfrm>
                  <a:off x="4480" y="0"/>
                  <a:ext cx="541" cy="1045"/>
                </a:xfrm>
                <a:custGeom>
                  <a:avLst/>
                  <a:gdLst/>
                  <a:ahLst/>
                  <a:cxnLst>
                    <a:cxn ang="0">
                      <a:pos x="18" y="1043"/>
                    </a:cxn>
                    <a:cxn ang="0">
                      <a:pos x="42" y="1043"/>
                    </a:cxn>
                    <a:cxn ang="0">
                      <a:pos x="539" y="0"/>
                    </a:cxn>
                    <a:cxn ang="0">
                      <a:pos x="497" y="0"/>
                    </a:cxn>
                    <a:cxn ang="0">
                      <a:pos x="0" y="1043"/>
                    </a:cxn>
                    <a:cxn ang="0">
                      <a:pos x="18" y="1043"/>
                    </a:cxn>
                    <a:cxn ang="0">
                      <a:pos x="18" y="1043"/>
                    </a:cxn>
                  </a:cxnLst>
                  <a:rect l="0" t="0" r="r" b="b"/>
                  <a:pathLst>
                    <a:path w="539" h="1043">
                      <a:moveTo>
                        <a:pt x="18" y="1043"/>
                      </a:moveTo>
                      <a:lnTo>
                        <a:pt x="42" y="1043"/>
                      </a:lnTo>
                      <a:lnTo>
                        <a:pt x="539" y="0"/>
                      </a:lnTo>
                      <a:lnTo>
                        <a:pt x="497"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67" name="Freeform 44"/>
                <p:cNvSpPr>
                  <a:spLocks/>
                </p:cNvSpPr>
                <p:nvPr/>
              </p:nvSpPr>
              <p:spPr bwMode="hidden">
                <a:xfrm>
                  <a:off x="4768" y="0"/>
                  <a:ext cx="642" cy="1045"/>
                </a:xfrm>
                <a:custGeom>
                  <a:avLst/>
                  <a:gdLst/>
                  <a:ahLst/>
                  <a:cxnLst>
                    <a:cxn ang="0">
                      <a:pos x="18" y="1043"/>
                    </a:cxn>
                    <a:cxn ang="0">
                      <a:pos x="42" y="1043"/>
                    </a:cxn>
                    <a:cxn ang="0">
                      <a:pos x="640" y="0"/>
                    </a:cxn>
                    <a:cxn ang="0">
                      <a:pos x="592" y="0"/>
                    </a:cxn>
                    <a:cxn ang="0">
                      <a:pos x="0" y="1043"/>
                    </a:cxn>
                    <a:cxn ang="0">
                      <a:pos x="18" y="1043"/>
                    </a:cxn>
                    <a:cxn ang="0">
                      <a:pos x="18" y="1043"/>
                    </a:cxn>
                  </a:cxnLst>
                  <a:rect l="0" t="0" r="r" b="b"/>
                  <a:pathLst>
                    <a:path w="640" h="1043">
                      <a:moveTo>
                        <a:pt x="18" y="1043"/>
                      </a:moveTo>
                      <a:lnTo>
                        <a:pt x="42" y="1043"/>
                      </a:lnTo>
                      <a:lnTo>
                        <a:pt x="640" y="0"/>
                      </a:lnTo>
                      <a:lnTo>
                        <a:pt x="592"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68" name="Freeform 45"/>
                <p:cNvSpPr>
                  <a:spLocks/>
                </p:cNvSpPr>
                <p:nvPr/>
              </p:nvSpPr>
              <p:spPr bwMode="hidden">
                <a:xfrm>
                  <a:off x="5086" y="48"/>
                  <a:ext cx="672" cy="997"/>
                </a:xfrm>
                <a:custGeom>
                  <a:avLst/>
                  <a:gdLst/>
                  <a:ahLst/>
                  <a:cxnLst>
                    <a:cxn ang="0">
                      <a:pos x="24" y="995"/>
                    </a:cxn>
                    <a:cxn ang="0">
                      <a:pos x="48" y="995"/>
                    </a:cxn>
                    <a:cxn ang="0">
                      <a:pos x="670" y="72"/>
                    </a:cxn>
                    <a:cxn ang="0">
                      <a:pos x="670" y="0"/>
                    </a:cxn>
                    <a:cxn ang="0">
                      <a:pos x="0" y="995"/>
                    </a:cxn>
                    <a:cxn ang="0">
                      <a:pos x="24" y="995"/>
                    </a:cxn>
                    <a:cxn ang="0">
                      <a:pos x="24" y="995"/>
                    </a:cxn>
                  </a:cxnLst>
                  <a:rect l="0" t="0" r="r" b="b"/>
                  <a:pathLst>
                    <a:path w="670" h="995">
                      <a:moveTo>
                        <a:pt x="24" y="995"/>
                      </a:moveTo>
                      <a:lnTo>
                        <a:pt x="48" y="995"/>
                      </a:lnTo>
                      <a:lnTo>
                        <a:pt x="670" y="72"/>
                      </a:lnTo>
                      <a:lnTo>
                        <a:pt x="670" y="0"/>
                      </a:lnTo>
                      <a:lnTo>
                        <a:pt x="0" y="995"/>
                      </a:lnTo>
                      <a:lnTo>
                        <a:pt x="24" y="995"/>
                      </a:lnTo>
                      <a:lnTo>
                        <a:pt x="24" y="99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grpSp>
          <p:grpSp>
            <p:nvGrpSpPr>
              <p:cNvPr id="33" name="Group 46"/>
              <p:cNvGrpSpPr>
                <a:grpSpLocks/>
              </p:cNvGrpSpPr>
              <p:nvPr/>
            </p:nvGrpSpPr>
            <p:grpSpPr bwMode="auto">
              <a:xfrm>
                <a:off x="0" y="558"/>
                <a:ext cx="5758" cy="487"/>
                <a:chOff x="0" y="558"/>
                <a:chExt cx="5758" cy="487"/>
              </a:xfrm>
            </p:grpSpPr>
            <p:sp>
              <p:nvSpPr>
                <p:cNvPr id="52" name="Freeform 47"/>
                <p:cNvSpPr>
                  <a:spLocks/>
                </p:cNvSpPr>
                <p:nvPr/>
              </p:nvSpPr>
              <p:spPr bwMode="hidden">
                <a:xfrm>
                  <a:off x="0" y="618"/>
                  <a:ext cx="306" cy="427"/>
                </a:xfrm>
                <a:custGeom>
                  <a:avLst/>
                  <a:gdLst/>
                  <a:ahLst/>
                  <a:cxnLst>
                    <a:cxn ang="0">
                      <a:pos x="281" y="426"/>
                    </a:cxn>
                    <a:cxn ang="0">
                      <a:pos x="305" y="426"/>
                    </a:cxn>
                    <a:cxn ang="0">
                      <a:pos x="0" y="0"/>
                    </a:cxn>
                    <a:cxn ang="0">
                      <a:pos x="0" y="66"/>
                    </a:cxn>
                    <a:cxn ang="0">
                      <a:pos x="251" y="426"/>
                    </a:cxn>
                    <a:cxn ang="0">
                      <a:pos x="281" y="426"/>
                    </a:cxn>
                    <a:cxn ang="0">
                      <a:pos x="281" y="426"/>
                    </a:cxn>
                  </a:cxnLst>
                  <a:rect l="0" t="0" r="r" b="b"/>
                  <a:pathLst>
                    <a:path w="305" h="426">
                      <a:moveTo>
                        <a:pt x="281" y="426"/>
                      </a:moveTo>
                      <a:lnTo>
                        <a:pt x="305" y="426"/>
                      </a:lnTo>
                      <a:lnTo>
                        <a:pt x="0" y="0"/>
                      </a:lnTo>
                      <a:lnTo>
                        <a:pt x="0" y="66"/>
                      </a:lnTo>
                      <a:lnTo>
                        <a:pt x="251" y="426"/>
                      </a:lnTo>
                      <a:lnTo>
                        <a:pt x="281" y="426"/>
                      </a:lnTo>
                      <a:lnTo>
                        <a:pt x="281" y="426"/>
                      </a:lnTo>
                      <a:close/>
                    </a:path>
                  </a:pathLst>
                </a:custGeom>
                <a:solidFill>
                  <a:schemeClr val="accent2"/>
                </a:solidFill>
                <a:ln w="9525">
                  <a:noFill/>
                  <a:round/>
                  <a:headEnd/>
                  <a:tailEnd/>
                </a:ln>
              </p:spPr>
              <p:txBody>
                <a:bodyPr/>
                <a:lstStyle/>
                <a:p>
                  <a:pPr>
                    <a:defRPr/>
                  </a:pPr>
                  <a:endParaRPr lang="en-IN"/>
                </a:p>
              </p:txBody>
            </p:sp>
            <p:sp>
              <p:nvSpPr>
                <p:cNvPr id="53" name="Freeform 48"/>
                <p:cNvSpPr>
                  <a:spLocks/>
                </p:cNvSpPr>
                <p:nvPr/>
              </p:nvSpPr>
              <p:spPr bwMode="hidden">
                <a:xfrm>
                  <a:off x="5410" y="558"/>
                  <a:ext cx="348" cy="487"/>
                </a:xfrm>
                <a:custGeom>
                  <a:avLst/>
                  <a:gdLst/>
                  <a:ahLst/>
                  <a:cxnLst>
                    <a:cxn ang="0">
                      <a:pos x="24" y="486"/>
                    </a:cxn>
                    <a:cxn ang="0">
                      <a:pos x="48" y="486"/>
                    </a:cxn>
                    <a:cxn ang="0">
                      <a:pos x="347" y="72"/>
                    </a:cxn>
                    <a:cxn ang="0">
                      <a:pos x="347" y="0"/>
                    </a:cxn>
                    <a:cxn ang="0">
                      <a:pos x="0" y="486"/>
                    </a:cxn>
                    <a:cxn ang="0">
                      <a:pos x="24" y="486"/>
                    </a:cxn>
                    <a:cxn ang="0">
                      <a:pos x="24" y="486"/>
                    </a:cxn>
                  </a:cxnLst>
                  <a:rect l="0" t="0" r="r" b="b"/>
                  <a:pathLst>
                    <a:path w="347" h="486">
                      <a:moveTo>
                        <a:pt x="24" y="486"/>
                      </a:moveTo>
                      <a:lnTo>
                        <a:pt x="48" y="486"/>
                      </a:lnTo>
                      <a:lnTo>
                        <a:pt x="347" y="72"/>
                      </a:lnTo>
                      <a:lnTo>
                        <a:pt x="347" y="0"/>
                      </a:lnTo>
                      <a:lnTo>
                        <a:pt x="0" y="486"/>
                      </a:lnTo>
                      <a:lnTo>
                        <a:pt x="24" y="486"/>
                      </a:lnTo>
                      <a:lnTo>
                        <a:pt x="24" y="486"/>
                      </a:lnTo>
                      <a:close/>
                    </a:path>
                  </a:pathLst>
                </a:custGeom>
                <a:solidFill>
                  <a:schemeClr val="accent2"/>
                </a:solidFill>
                <a:ln w="9525">
                  <a:noFill/>
                  <a:round/>
                  <a:headEnd/>
                  <a:tailEnd/>
                </a:ln>
              </p:spPr>
              <p:txBody>
                <a:bodyPr/>
                <a:lstStyle/>
                <a:p>
                  <a:pPr>
                    <a:defRPr/>
                  </a:pPr>
                  <a:endParaRPr lang="en-IN"/>
                </a:p>
              </p:txBody>
            </p:sp>
          </p:grpSp>
          <p:grpSp>
            <p:nvGrpSpPr>
              <p:cNvPr id="34" name="Group 49"/>
              <p:cNvGrpSpPr>
                <a:grpSpLocks/>
              </p:cNvGrpSpPr>
              <p:nvPr/>
            </p:nvGrpSpPr>
            <p:grpSpPr bwMode="auto">
              <a:xfrm>
                <a:off x="264" y="1039"/>
                <a:ext cx="5200" cy="3280"/>
                <a:chOff x="264" y="1039"/>
                <a:chExt cx="5200" cy="3280"/>
              </a:xfrm>
            </p:grpSpPr>
            <p:sp>
              <p:nvSpPr>
                <p:cNvPr id="43" name="Freeform 50"/>
                <p:cNvSpPr>
                  <a:spLocks/>
                </p:cNvSpPr>
                <p:nvPr/>
              </p:nvSpPr>
              <p:spPr bwMode="hidden">
                <a:xfrm>
                  <a:off x="2849" y="1039"/>
                  <a:ext cx="42" cy="3280"/>
                </a:xfrm>
                <a:custGeom>
                  <a:avLst/>
                  <a:gdLst/>
                  <a:ahLst/>
                  <a:cxnLst>
                    <a:cxn ang="0">
                      <a:pos x="18" y="0"/>
                    </a:cxn>
                    <a:cxn ang="0">
                      <a:pos x="0" y="0"/>
                    </a:cxn>
                    <a:cxn ang="0">
                      <a:pos x="0" y="3273"/>
                    </a:cxn>
                    <a:cxn ang="0">
                      <a:pos x="42" y="3273"/>
                    </a:cxn>
                    <a:cxn ang="0">
                      <a:pos x="42" y="0"/>
                    </a:cxn>
                    <a:cxn ang="0">
                      <a:pos x="18" y="0"/>
                    </a:cxn>
                    <a:cxn ang="0">
                      <a:pos x="18" y="0"/>
                    </a:cxn>
                  </a:cxnLst>
                  <a:rect l="0" t="0" r="r" b="b"/>
                  <a:pathLst>
                    <a:path w="42" h="3273">
                      <a:moveTo>
                        <a:pt x="18" y="0"/>
                      </a:moveTo>
                      <a:lnTo>
                        <a:pt x="0" y="0"/>
                      </a:lnTo>
                      <a:lnTo>
                        <a:pt x="0" y="3273"/>
                      </a:lnTo>
                      <a:lnTo>
                        <a:pt x="42"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44" name="Freeform 51"/>
                <p:cNvSpPr>
                  <a:spLocks/>
                </p:cNvSpPr>
                <p:nvPr/>
              </p:nvSpPr>
              <p:spPr bwMode="hidden">
                <a:xfrm>
                  <a:off x="2154" y="1039"/>
                  <a:ext cx="401" cy="3280"/>
                </a:xfrm>
                <a:custGeom>
                  <a:avLst/>
                  <a:gdLst/>
                  <a:ahLst/>
                  <a:cxnLst>
                    <a:cxn ang="0">
                      <a:pos x="376" y="0"/>
                    </a:cxn>
                    <a:cxn ang="0">
                      <a:pos x="358" y="0"/>
                    </a:cxn>
                    <a:cxn ang="0">
                      <a:pos x="0" y="3273"/>
                    </a:cxn>
                    <a:cxn ang="0">
                      <a:pos x="41" y="3273"/>
                    </a:cxn>
                    <a:cxn ang="0">
                      <a:pos x="400" y="0"/>
                    </a:cxn>
                    <a:cxn ang="0">
                      <a:pos x="376" y="0"/>
                    </a:cxn>
                    <a:cxn ang="0">
                      <a:pos x="376" y="0"/>
                    </a:cxn>
                  </a:cxnLst>
                  <a:rect l="0" t="0" r="r" b="b"/>
                  <a:pathLst>
                    <a:path w="400" h="3273">
                      <a:moveTo>
                        <a:pt x="376" y="0"/>
                      </a:moveTo>
                      <a:lnTo>
                        <a:pt x="358" y="0"/>
                      </a:lnTo>
                      <a:lnTo>
                        <a:pt x="0" y="3273"/>
                      </a:lnTo>
                      <a:lnTo>
                        <a:pt x="41" y="3273"/>
                      </a:lnTo>
                      <a:lnTo>
                        <a:pt x="400" y="0"/>
                      </a:lnTo>
                      <a:lnTo>
                        <a:pt x="376" y="0"/>
                      </a:lnTo>
                      <a:lnTo>
                        <a:pt x="37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45" name="Freeform 52"/>
                <p:cNvSpPr>
                  <a:spLocks/>
                </p:cNvSpPr>
                <p:nvPr/>
              </p:nvSpPr>
              <p:spPr bwMode="hidden">
                <a:xfrm>
                  <a:off x="1530" y="1039"/>
                  <a:ext cx="677" cy="3280"/>
                </a:xfrm>
                <a:custGeom>
                  <a:avLst/>
                  <a:gdLst/>
                  <a:ahLst/>
                  <a:cxnLst>
                    <a:cxn ang="0">
                      <a:pos x="657" y="0"/>
                    </a:cxn>
                    <a:cxn ang="0">
                      <a:pos x="639" y="0"/>
                    </a:cxn>
                    <a:cxn ang="0">
                      <a:pos x="0" y="3273"/>
                    </a:cxn>
                    <a:cxn ang="0">
                      <a:pos x="42" y="3273"/>
                    </a:cxn>
                    <a:cxn ang="0">
                      <a:pos x="675" y="0"/>
                    </a:cxn>
                    <a:cxn ang="0">
                      <a:pos x="657" y="0"/>
                    </a:cxn>
                    <a:cxn ang="0">
                      <a:pos x="657" y="0"/>
                    </a:cxn>
                  </a:cxnLst>
                  <a:rect l="0" t="0" r="r" b="b"/>
                  <a:pathLst>
                    <a:path w="675" h="3273">
                      <a:moveTo>
                        <a:pt x="657" y="0"/>
                      </a:moveTo>
                      <a:lnTo>
                        <a:pt x="639" y="0"/>
                      </a:lnTo>
                      <a:lnTo>
                        <a:pt x="0" y="3273"/>
                      </a:lnTo>
                      <a:lnTo>
                        <a:pt x="42" y="3273"/>
                      </a:lnTo>
                      <a:lnTo>
                        <a:pt x="675" y="0"/>
                      </a:lnTo>
                      <a:lnTo>
                        <a:pt x="657" y="0"/>
                      </a:lnTo>
                      <a:lnTo>
                        <a:pt x="657"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46" name="Freeform 53"/>
                <p:cNvSpPr>
                  <a:spLocks/>
                </p:cNvSpPr>
                <p:nvPr/>
              </p:nvSpPr>
              <p:spPr bwMode="hidden">
                <a:xfrm>
                  <a:off x="876" y="1039"/>
                  <a:ext cx="1031" cy="3280"/>
                </a:xfrm>
                <a:custGeom>
                  <a:avLst/>
                  <a:gdLst/>
                  <a:ahLst/>
                  <a:cxnLst>
                    <a:cxn ang="0">
                      <a:pos x="1013" y="0"/>
                    </a:cxn>
                    <a:cxn ang="0">
                      <a:pos x="990" y="0"/>
                    </a:cxn>
                    <a:cxn ang="0">
                      <a:pos x="0" y="3280"/>
                    </a:cxn>
                    <a:cxn ang="0">
                      <a:pos x="42" y="3280"/>
                    </a:cxn>
                    <a:cxn ang="0">
                      <a:pos x="1031" y="4"/>
                    </a:cxn>
                    <a:cxn ang="0">
                      <a:pos x="1013" y="0"/>
                    </a:cxn>
                    <a:cxn ang="0">
                      <a:pos x="1013" y="0"/>
                    </a:cxn>
                  </a:cxnLst>
                  <a:rect l="0" t="0" r="r" b="b"/>
                  <a:pathLst>
                    <a:path w="1031" h="3280">
                      <a:moveTo>
                        <a:pt x="1013" y="0"/>
                      </a:moveTo>
                      <a:lnTo>
                        <a:pt x="990" y="0"/>
                      </a:lnTo>
                      <a:lnTo>
                        <a:pt x="0" y="3280"/>
                      </a:lnTo>
                      <a:lnTo>
                        <a:pt x="42" y="3280"/>
                      </a:lnTo>
                      <a:lnTo>
                        <a:pt x="1031" y="4"/>
                      </a:lnTo>
                      <a:lnTo>
                        <a:pt x="1013" y="0"/>
                      </a:lnTo>
                      <a:lnTo>
                        <a:pt x="101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47" name="Freeform 54"/>
                <p:cNvSpPr>
                  <a:spLocks/>
                </p:cNvSpPr>
                <p:nvPr/>
              </p:nvSpPr>
              <p:spPr bwMode="hidden">
                <a:xfrm>
                  <a:off x="264" y="1039"/>
                  <a:ext cx="1319" cy="3280"/>
                </a:xfrm>
                <a:custGeom>
                  <a:avLst/>
                  <a:gdLst/>
                  <a:ahLst/>
                  <a:cxnLst>
                    <a:cxn ang="0">
                      <a:pos x="1296" y="0"/>
                    </a:cxn>
                    <a:cxn ang="0">
                      <a:pos x="1278" y="0"/>
                    </a:cxn>
                    <a:cxn ang="0">
                      <a:pos x="0" y="3280"/>
                    </a:cxn>
                    <a:cxn ang="0">
                      <a:pos x="42" y="3280"/>
                    </a:cxn>
                    <a:cxn ang="0">
                      <a:pos x="1319" y="5"/>
                    </a:cxn>
                    <a:cxn ang="0">
                      <a:pos x="1296" y="0"/>
                    </a:cxn>
                    <a:cxn ang="0">
                      <a:pos x="1296" y="0"/>
                    </a:cxn>
                  </a:cxnLst>
                  <a:rect l="0" t="0" r="r" b="b"/>
                  <a:pathLst>
                    <a:path w="1319" h="3280">
                      <a:moveTo>
                        <a:pt x="1296" y="0"/>
                      </a:moveTo>
                      <a:lnTo>
                        <a:pt x="1278" y="0"/>
                      </a:lnTo>
                      <a:lnTo>
                        <a:pt x="0" y="3280"/>
                      </a:lnTo>
                      <a:lnTo>
                        <a:pt x="42" y="3280"/>
                      </a:lnTo>
                      <a:lnTo>
                        <a:pt x="1319" y="5"/>
                      </a:lnTo>
                      <a:lnTo>
                        <a:pt x="1296" y="0"/>
                      </a:lnTo>
                      <a:lnTo>
                        <a:pt x="129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48" name="Freeform 55"/>
                <p:cNvSpPr>
                  <a:spLocks/>
                </p:cNvSpPr>
                <p:nvPr/>
              </p:nvSpPr>
              <p:spPr bwMode="hidden">
                <a:xfrm>
                  <a:off x="3191" y="1039"/>
                  <a:ext cx="402" cy="3280"/>
                </a:xfrm>
                <a:custGeom>
                  <a:avLst/>
                  <a:gdLst/>
                  <a:ahLst/>
                  <a:cxnLst>
                    <a:cxn ang="0">
                      <a:pos x="18" y="0"/>
                    </a:cxn>
                    <a:cxn ang="0">
                      <a:pos x="0" y="0"/>
                    </a:cxn>
                    <a:cxn ang="0">
                      <a:pos x="359" y="3273"/>
                    </a:cxn>
                    <a:cxn ang="0">
                      <a:pos x="401" y="3273"/>
                    </a:cxn>
                    <a:cxn ang="0">
                      <a:pos x="42" y="0"/>
                    </a:cxn>
                    <a:cxn ang="0">
                      <a:pos x="18" y="0"/>
                    </a:cxn>
                    <a:cxn ang="0">
                      <a:pos x="18" y="0"/>
                    </a:cxn>
                  </a:cxnLst>
                  <a:rect l="0" t="0" r="r" b="b"/>
                  <a:pathLst>
                    <a:path w="401" h="3273">
                      <a:moveTo>
                        <a:pt x="18" y="0"/>
                      </a:moveTo>
                      <a:lnTo>
                        <a:pt x="0" y="0"/>
                      </a:lnTo>
                      <a:lnTo>
                        <a:pt x="359" y="3273"/>
                      </a:lnTo>
                      <a:lnTo>
                        <a:pt x="401"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49" name="Freeform 56"/>
                <p:cNvSpPr>
                  <a:spLocks/>
                </p:cNvSpPr>
                <p:nvPr/>
              </p:nvSpPr>
              <p:spPr bwMode="hidden">
                <a:xfrm>
                  <a:off x="3533" y="1039"/>
                  <a:ext cx="677" cy="3280"/>
                </a:xfrm>
                <a:custGeom>
                  <a:avLst/>
                  <a:gdLst/>
                  <a:ahLst/>
                  <a:cxnLst>
                    <a:cxn ang="0">
                      <a:pos x="18" y="0"/>
                    </a:cxn>
                    <a:cxn ang="0">
                      <a:pos x="0" y="0"/>
                    </a:cxn>
                    <a:cxn ang="0">
                      <a:pos x="640" y="3273"/>
                    </a:cxn>
                    <a:cxn ang="0">
                      <a:pos x="675" y="3273"/>
                    </a:cxn>
                    <a:cxn ang="0">
                      <a:pos x="36" y="0"/>
                    </a:cxn>
                    <a:cxn ang="0">
                      <a:pos x="18" y="0"/>
                    </a:cxn>
                    <a:cxn ang="0">
                      <a:pos x="18" y="0"/>
                    </a:cxn>
                  </a:cxnLst>
                  <a:rect l="0" t="0" r="r" b="b"/>
                  <a:pathLst>
                    <a:path w="675" h="3273">
                      <a:moveTo>
                        <a:pt x="18" y="0"/>
                      </a:moveTo>
                      <a:lnTo>
                        <a:pt x="0" y="0"/>
                      </a:lnTo>
                      <a:lnTo>
                        <a:pt x="640" y="3273"/>
                      </a:lnTo>
                      <a:lnTo>
                        <a:pt x="675" y="3273"/>
                      </a:lnTo>
                      <a:lnTo>
                        <a:pt x="36"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50" name="Freeform 57"/>
                <p:cNvSpPr>
                  <a:spLocks/>
                </p:cNvSpPr>
                <p:nvPr/>
              </p:nvSpPr>
              <p:spPr bwMode="hidden">
                <a:xfrm>
                  <a:off x="3822" y="1039"/>
                  <a:ext cx="1036" cy="3280"/>
                </a:xfrm>
                <a:custGeom>
                  <a:avLst/>
                  <a:gdLst/>
                  <a:ahLst/>
                  <a:cxnLst>
                    <a:cxn ang="0">
                      <a:pos x="23" y="0"/>
                    </a:cxn>
                    <a:cxn ang="0">
                      <a:pos x="0" y="5"/>
                    </a:cxn>
                    <a:cxn ang="0">
                      <a:pos x="994" y="3280"/>
                    </a:cxn>
                    <a:cxn ang="0">
                      <a:pos x="1036" y="3280"/>
                    </a:cxn>
                    <a:cxn ang="0">
                      <a:pos x="41" y="0"/>
                    </a:cxn>
                    <a:cxn ang="0">
                      <a:pos x="23" y="0"/>
                    </a:cxn>
                    <a:cxn ang="0">
                      <a:pos x="23" y="0"/>
                    </a:cxn>
                  </a:cxnLst>
                  <a:rect l="0" t="0" r="r" b="b"/>
                  <a:pathLst>
                    <a:path w="1036" h="3280">
                      <a:moveTo>
                        <a:pt x="23" y="0"/>
                      </a:moveTo>
                      <a:lnTo>
                        <a:pt x="0" y="5"/>
                      </a:lnTo>
                      <a:lnTo>
                        <a:pt x="994" y="3280"/>
                      </a:lnTo>
                      <a:lnTo>
                        <a:pt x="1036" y="3280"/>
                      </a:lnTo>
                      <a:lnTo>
                        <a:pt x="41" y="0"/>
                      </a:lnTo>
                      <a:lnTo>
                        <a:pt x="23" y="0"/>
                      </a:lnTo>
                      <a:lnTo>
                        <a:pt x="2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51" name="Freeform 58"/>
                <p:cNvSpPr>
                  <a:spLocks/>
                </p:cNvSpPr>
                <p:nvPr/>
              </p:nvSpPr>
              <p:spPr bwMode="hidden">
                <a:xfrm>
                  <a:off x="4137" y="1039"/>
                  <a:ext cx="1327" cy="3280"/>
                </a:xfrm>
                <a:custGeom>
                  <a:avLst/>
                  <a:gdLst/>
                  <a:ahLst/>
                  <a:cxnLst>
                    <a:cxn ang="0">
                      <a:pos x="20" y="0"/>
                    </a:cxn>
                    <a:cxn ang="0">
                      <a:pos x="0" y="7"/>
                    </a:cxn>
                    <a:cxn ang="0">
                      <a:pos x="1285" y="3280"/>
                    </a:cxn>
                    <a:cxn ang="0">
                      <a:pos x="1327" y="3280"/>
                    </a:cxn>
                    <a:cxn ang="0">
                      <a:pos x="43" y="0"/>
                    </a:cxn>
                    <a:cxn ang="0">
                      <a:pos x="20" y="0"/>
                    </a:cxn>
                    <a:cxn ang="0">
                      <a:pos x="20" y="0"/>
                    </a:cxn>
                  </a:cxnLst>
                  <a:rect l="0" t="0" r="r" b="b"/>
                  <a:pathLst>
                    <a:path w="1327" h="3280">
                      <a:moveTo>
                        <a:pt x="20" y="0"/>
                      </a:moveTo>
                      <a:lnTo>
                        <a:pt x="0" y="7"/>
                      </a:lnTo>
                      <a:lnTo>
                        <a:pt x="1285" y="3280"/>
                      </a:lnTo>
                      <a:lnTo>
                        <a:pt x="1327" y="3280"/>
                      </a:lnTo>
                      <a:lnTo>
                        <a:pt x="43" y="0"/>
                      </a:lnTo>
                      <a:lnTo>
                        <a:pt x="20" y="0"/>
                      </a:lnTo>
                      <a:lnTo>
                        <a:pt x="20"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grpSp>
          <p:sp>
            <p:nvSpPr>
              <p:cNvPr id="35" name="Freeform 59"/>
              <p:cNvSpPr>
                <a:spLocks/>
              </p:cNvSpPr>
              <p:nvPr/>
            </p:nvSpPr>
            <p:spPr bwMode="hidden">
              <a:xfrm>
                <a:off x="0" y="1039"/>
                <a:ext cx="1254" cy="2632"/>
              </a:xfrm>
              <a:custGeom>
                <a:avLst/>
                <a:gdLst/>
                <a:ahLst/>
                <a:cxnLst>
                  <a:cxn ang="0">
                    <a:pos x="1236" y="0"/>
                  </a:cxn>
                  <a:cxn ang="0">
                    <a:pos x="1212" y="0"/>
                  </a:cxn>
                  <a:cxn ang="0">
                    <a:pos x="0" y="2542"/>
                  </a:cxn>
                  <a:cxn ang="0">
                    <a:pos x="0" y="2632"/>
                  </a:cxn>
                  <a:cxn ang="0">
                    <a:pos x="1254" y="7"/>
                  </a:cxn>
                  <a:cxn ang="0">
                    <a:pos x="1236" y="0"/>
                  </a:cxn>
                  <a:cxn ang="0">
                    <a:pos x="1236" y="0"/>
                  </a:cxn>
                </a:cxnLst>
                <a:rect l="0" t="0" r="r" b="b"/>
                <a:pathLst>
                  <a:path w="1254" h="2632">
                    <a:moveTo>
                      <a:pt x="1236" y="0"/>
                    </a:moveTo>
                    <a:lnTo>
                      <a:pt x="1212" y="0"/>
                    </a:lnTo>
                    <a:lnTo>
                      <a:pt x="0" y="2542"/>
                    </a:lnTo>
                    <a:lnTo>
                      <a:pt x="0" y="2632"/>
                    </a:lnTo>
                    <a:lnTo>
                      <a:pt x="1254" y="7"/>
                    </a:lnTo>
                    <a:lnTo>
                      <a:pt x="1236" y="0"/>
                    </a:lnTo>
                    <a:lnTo>
                      <a:pt x="123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36" name="Freeform 60"/>
              <p:cNvSpPr>
                <a:spLocks/>
              </p:cNvSpPr>
              <p:nvPr/>
            </p:nvSpPr>
            <p:spPr bwMode="hidden">
              <a:xfrm>
                <a:off x="0" y="1039"/>
                <a:ext cx="948" cy="1676"/>
              </a:xfrm>
              <a:custGeom>
                <a:avLst/>
                <a:gdLst/>
                <a:ahLst/>
                <a:cxnLst>
                  <a:cxn ang="0">
                    <a:pos x="930" y="0"/>
                  </a:cxn>
                  <a:cxn ang="0">
                    <a:pos x="906" y="0"/>
                  </a:cxn>
                  <a:cxn ang="0">
                    <a:pos x="0" y="1593"/>
                  </a:cxn>
                  <a:cxn ang="0">
                    <a:pos x="0" y="1676"/>
                  </a:cxn>
                  <a:cxn ang="0">
                    <a:pos x="948" y="5"/>
                  </a:cxn>
                  <a:cxn ang="0">
                    <a:pos x="930" y="0"/>
                  </a:cxn>
                  <a:cxn ang="0">
                    <a:pos x="930" y="0"/>
                  </a:cxn>
                </a:cxnLst>
                <a:rect l="0" t="0" r="r" b="b"/>
                <a:pathLst>
                  <a:path w="948" h="1676">
                    <a:moveTo>
                      <a:pt x="930" y="0"/>
                    </a:moveTo>
                    <a:lnTo>
                      <a:pt x="906" y="0"/>
                    </a:lnTo>
                    <a:lnTo>
                      <a:pt x="0" y="1593"/>
                    </a:lnTo>
                    <a:lnTo>
                      <a:pt x="0" y="1676"/>
                    </a:lnTo>
                    <a:lnTo>
                      <a:pt x="948" y="5"/>
                    </a:lnTo>
                    <a:lnTo>
                      <a:pt x="930" y="0"/>
                    </a:lnTo>
                    <a:lnTo>
                      <a:pt x="930" y="0"/>
                    </a:lnTo>
                    <a:close/>
                  </a:path>
                </a:pathLst>
              </a:custGeom>
              <a:solidFill>
                <a:schemeClr val="accent2"/>
              </a:solidFill>
              <a:ln w="9525">
                <a:noFill/>
                <a:round/>
                <a:headEnd/>
                <a:tailEnd/>
              </a:ln>
            </p:spPr>
            <p:txBody>
              <a:bodyPr/>
              <a:lstStyle/>
              <a:p>
                <a:pPr>
                  <a:defRPr/>
                </a:pPr>
                <a:endParaRPr lang="en-IN"/>
              </a:p>
            </p:txBody>
          </p:sp>
          <p:sp>
            <p:nvSpPr>
              <p:cNvPr id="37" name="Freeform 61"/>
              <p:cNvSpPr>
                <a:spLocks/>
              </p:cNvSpPr>
              <p:nvPr/>
            </p:nvSpPr>
            <p:spPr bwMode="hidden">
              <a:xfrm>
                <a:off x="0" y="1039"/>
                <a:ext cx="629" cy="937"/>
              </a:xfrm>
              <a:custGeom>
                <a:avLst/>
                <a:gdLst/>
                <a:ahLst/>
                <a:cxnLst>
                  <a:cxn ang="0">
                    <a:pos x="606" y="0"/>
                  </a:cxn>
                  <a:cxn ang="0">
                    <a:pos x="582" y="0"/>
                  </a:cxn>
                  <a:cxn ang="0">
                    <a:pos x="0" y="871"/>
                  </a:cxn>
                  <a:cxn ang="0">
                    <a:pos x="0" y="937"/>
                  </a:cxn>
                  <a:cxn ang="0">
                    <a:pos x="629" y="4"/>
                  </a:cxn>
                  <a:cxn ang="0">
                    <a:pos x="606" y="0"/>
                  </a:cxn>
                  <a:cxn ang="0">
                    <a:pos x="606" y="0"/>
                  </a:cxn>
                </a:cxnLst>
                <a:rect l="0" t="0" r="r" b="b"/>
                <a:pathLst>
                  <a:path w="629" h="937">
                    <a:moveTo>
                      <a:pt x="606" y="0"/>
                    </a:moveTo>
                    <a:lnTo>
                      <a:pt x="582" y="0"/>
                    </a:lnTo>
                    <a:lnTo>
                      <a:pt x="0" y="871"/>
                    </a:lnTo>
                    <a:lnTo>
                      <a:pt x="0" y="937"/>
                    </a:lnTo>
                    <a:lnTo>
                      <a:pt x="629" y="4"/>
                    </a:lnTo>
                    <a:lnTo>
                      <a:pt x="606" y="0"/>
                    </a:lnTo>
                    <a:lnTo>
                      <a:pt x="606" y="0"/>
                    </a:lnTo>
                    <a:close/>
                  </a:path>
                </a:pathLst>
              </a:custGeom>
              <a:solidFill>
                <a:schemeClr val="accent2"/>
              </a:solidFill>
              <a:ln w="9525">
                <a:noFill/>
                <a:round/>
                <a:headEnd/>
                <a:tailEnd/>
              </a:ln>
            </p:spPr>
            <p:txBody>
              <a:bodyPr/>
              <a:lstStyle/>
              <a:p>
                <a:pPr>
                  <a:defRPr/>
                </a:pPr>
                <a:endParaRPr lang="en-IN"/>
              </a:p>
            </p:txBody>
          </p:sp>
          <p:sp>
            <p:nvSpPr>
              <p:cNvPr id="38" name="Freeform 62"/>
              <p:cNvSpPr>
                <a:spLocks/>
              </p:cNvSpPr>
              <p:nvPr/>
            </p:nvSpPr>
            <p:spPr bwMode="hidden">
              <a:xfrm>
                <a:off x="0" y="1039"/>
                <a:ext cx="305" cy="427"/>
              </a:xfrm>
              <a:custGeom>
                <a:avLst/>
                <a:gdLst/>
                <a:ahLst/>
                <a:cxnLst>
                  <a:cxn ang="0">
                    <a:pos x="282" y="0"/>
                  </a:cxn>
                  <a:cxn ang="0">
                    <a:pos x="252" y="0"/>
                  </a:cxn>
                  <a:cxn ang="0">
                    <a:pos x="0" y="361"/>
                  </a:cxn>
                  <a:cxn ang="0">
                    <a:pos x="0" y="427"/>
                  </a:cxn>
                  <a:cxn ang="0">
                    <a:pos x="305" y="5"/>
                  </a:cxn>
                  <a:cxn ang="0">
                    <a:pos x="282" y="0"/>
                  </a:cxn>
                  <a:cxn ang="0">
                    <a:pos x="282" y="0"/>
                  </a:cxn>
                </a:cxnLst>
                <a:rect l="0" t="0" r="r" b="b"/>
                <a:pathLst>
                  <a:path w="305" h="427">
                    <a:moveTo>
                      <a:pt x="282" y="0"/>
                    </a:moveTo>
                    <a:lnTo>
                      <a:pt x="252" y="0"/>
                    </a:lnTo>
                    <a:lnTo>
                      <a:pt x="0" y="361"/>
                    </a:lnTo>
                    <a:lnTo>
                      <a:pt x="0" y="427"/>
                    </a:lnTo>
                    <a:lnTo>
                      <a:pt x="305" y="5"/>
                    </a:lnTo>
                    <a:lnTo>
                      <a:pt x="282" y="0"/>
                    </a:lnTo>
                    <a:lnTo>
                      <a:pt x="282" y="0"/>
                    </a:lnTo>
                    <a:close/>
                  </a:path>
                </a:pathLst>
              </a:custGeom>
              <a:solidFill>
                <a:schemeClr val="accent2"/>
              </a:solidFill>
              <a:ln w="9525">
                <a:noFill/>
                <a:round/>
                <a:headEnd/>
                <a:tailEnd/>
              </a:ln>
            </p:spPr>
            <p:txBody>
              <a:bodyPr/>
              <a:lstStyle/>
              <a:p>
                <a:pPr>
                  <a:defRPr/>
                </a:pPr>
                <a:endParaRPr lang="en-IN"/>
              </a:p>
            </p:txBody>
          </p:sp>
          <p:sp>
            <p:nvSpPr>
              <p:cNvPr id="39" name="Freeform 63"/>
              <p:cNvSpPr>
                <a:spLocks/>
              </p:cNvSpPr>
              <p:nvPr/>
            </p:nvSpPr>
            <p:spPr bwMode="hidden">
              <a:xfrm>
                <a:off x="4481" y="1039"/>
                <a:ext cx="1277" cy="2686"/>
              </a:xfrm>
              <a:custGeom>
                <a:avLst/>
                <a:gdLst/>
                <a:ahLst/>
                <a:cxnLst>
                  <a:cxn ang="0">
                    <a:pos x="41" y="0"/>
                  </a:cxn>
                  <a:cxn ang="0">
                    <a:pos x="17" y="0"/>
                  </a:cxn>
                  <a:cxn ang="0">
                    <a:pos x="0" y="4"/>
                  </a:cxn>
                  <a:cxn ang="0">
                    <a:pos x="1277" y="2686"/>
                  </a:cxn>
                  <a:cxn ang="0">
                    <a:pos x="1277" y="2596"/>
                  </a:cxn>
                  <a:cxn ang="0">
                    <a:pos x="41" y="0"/>
                  </a:cxn>
                  <a:cxn ang="0">
                    <a:pos x="41" y="0"/>
                  </a:cxn>
                </a:cxnLst>
                <a:rect l="0" t="0" r="r" b="b"/>
                <a:pathLst>
                  <a:path w="1277" h="2686">
                    <a:moveTo>
                      <a:pt x="41" y="0"/>
                    </a:moveTo>
                    <a:lnTo>
                      <a:pt x="17" y="0"/>
                    </a:lnTo>
                    <a:lnTo>
                      <a:pt x="0" y="4"/>
                    </a:lnTo>
                    <a:lnTo>
                      <a:pt x="1277" y="2686"/>
                    </a:lnTo>
                    <a:lnTo>
                      <a:pt x="1277" y="2596"/>
                    </a:lnTo>
                    <a:lnTo>
                      <a:pt x="41" y="0"/>
                    </a:lnTo>
                    <a:lnTo>
                      <a:pt x="41"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40" name="Freeform 64"/>
              <p:cNvSpPr>
                <a:spLocks/>
              </p:cNvSpPr>
              <p:nvPr/>
            </p:nvSpPr>
            <p:spPr bwMode="hidden">
              <a:xfrm>
                <a:off x="4770" y="1039"/>
                <a:ext cx="988" cy="1730"/>
              </a:xfrm>
              <a:custGeom>
                <a:avLst/>
                <a:gdLst/>
                <a:ahLst/>
                <a:cxnLst>
                  <a:cxn ang="0">
                    <a:pos x="16" y="0"/>
                  </a:cxn>
                  <a:cxn ang="0">
                    <a:pos x="0" y="7"/>
                  </a:cxn>
                  <a:cxn ang="0">
                    <a:pos x="988" y="1730"/>
                  </a:cxn>
                  <a:cxn ang="0">
                    <a:pos x="988" y="1653"/>
                  </a:cxn>
                  <a:cxn ang="0">
                    <a:pos x="40" y="0"/>
                  </a:cxn>
                  <a:cxn ang="0">
                    <a:pos x="16" y="0"/>
                  </a:cxn>
                  <a:cxn ang="0">
                    <a:pos x="16" y="0"/>
                  </a:cxn>
                </a:cxnLst>
                <a:rect l="0" t="0" r="r" b="b"/>
                <a:pathLst>
                  <a:path w="988" h="1730">
                    <a:moveTo>
                      <a:pt x="16" y="0"/>
                    </a:moveTo>
                    <a:lnTo>
                      <a:pt x="0" y="7"/>
                    </a:lnTo>
                    <a:lnTo>
                      <a:pt x="988" y="1730"/>
                    </a:lnTo>
                    <a:lnTo>
                      <a:pt x="988" y="1653"/>
                    </a:lnTo>
                    <a:lnTo>
                      <a:pt x="40" y="0"/>
                    </a:lnTo>
                    <a:lnTo>
                      <a:pt x="16" y="0"/>
                    </a:lnTo>
                    <a:lnTo>
                      <a:pt x="16" y="0"/>
                    </a:lnTo>
                    <a:close/>
                  </a:path>
                </a:pathLst>
              </a:custGeom>
              <a:solidFill>
                <a:schemeClr val="accent2"/>
              </a:solidFill>
              <a:ln w="9525">
                <a:noFill/>
                <a:round/>
                <a:headEnd/>
                <a:tailEnd/>
              </a:ln>
            </p:spPr>
            <p:txBody>
              <a:bodyPr/>
              <a:lstStyle/>
              <a:p>
                <a:pPr>
                  <a:defRPr/>
                </a:pPr>
                <a:endParaRPr lang="en-IN"/>
              </a:p>
            </p:txBody>
          </p:sp>
          <p:sp>
            <p:nvSpPr>
              <p:cNvPr id="41" name="Freeform 65"/>
              <p:cNvSpPr>
                <a:spLocks/>
              </p:cNvSpPr>
              <p:nvPr/>
            </p:nvSpPr>
            <p:spPr bwMode="hidden">
              <a:xfrm>
                <a:off x="5088" y="1039"/>
                <a:ext cx="670" cy="997"/>
              </a:xfrm>
              <a:custGeom>
                <a:avLst/>
                <a:gdLst/>
                <a:ahLst/>
                <a:cxnLst>
                  <a:cxn ang="0">
                    <a:pos x="22" y="0"/>
                  </a:cxn>
                  <a:cxn ang="0">
                    <a:pos x="0" y="4"/>
                  </a:cxn>
                  <a:cxn ang="0">
                    <a:pos x="670" y="997"/>
                  </a:cxn>
                  <a:cxn ang="0">
                    <a:pos x="670" y="925"/>
                  </a:cxn>
                  <a:cxn ang="0">
                    <a:pos x="46" y="0"/>
                  </a:cxn>
                  <a:cxn ang="0">
                    <a:pos x="22" y="0"/>
                  </a:cxn>
                  <a:cxn ang="0">
                    <a:pos x="22" y="0"/>
                  </a:cxn>
                </a:cxnLst>
                <a:rect l="0" t="0" r="r" b="b"/>
                <a:pathLst>
                  <a:path w="670" h="997">
                    <a:moveTo>
                      <a:pt x="22" y="0"/>
                    </a:moveTo>
                    <a:lnTo>
                      <a:pt x="0" y="4"/>
                    </a:lnTo>
                    <a:lnTo>
                      <a:pt x="670" y="997"/>
                    </a:lnTo>
                    <a:lnTo>
                      <a:pt x="670" y="925"/>
                    </a:lnTo>
                    <a:lnTo>
                      <a:pt x="46" y="0"/>
                    </a:lnTo>
                    <a:lnTo>
                      <a:pt x="22" y="0"/>
                    </a:lnTo>
                    <a:lnTo>
                      <a:pt x="22" y="0"/>
                    </a:lnTo>
                    <a:close/>
                  </a:path>
                </a:pathLst>
              </a:custGeom>
              <a:solidFill>
                <a:schemeClr val="accent2"/>
              </a:solidFill>
              <a:ln w="9525">
                <a:noFill/>
                <a:round/>
                <a:headEnd/>
                <a:tailEnd/>
              </a:ln>
            </p:spPr>
            <p:txBody>
              <a:bodyPr/>
              <a:lstStyle/>
              <a:p>
                <a:pPr>
                  <a:defRPr/>
                </a:pPr>
                <a:endParaRPr lang="en-IN"/>
              </a:p>
            </p:txBody>
          </p:sp>
          <p:sp>
            <p:nvSpPr>
              <p:cNvPr id="42" name="Freeform 66"/>
              <p:cNvSpPr>
                <a:spLocks/>
              </p:cNvSpPr>
              <p:nvPr/>
            </p:nvSpPr>
            <p:spPr bwMode="hidden">
              <a:xfrm>
                <a:off x="5412" y="1039"/>
                <a:ext cx="346" cy="487"/>
              </a:xfrm>
              <a:custGeom>
                <a:avLst/>
                <a:gdLst/>
                <a:ahLst/>
                <a:cxnLst>
                  <a:cxn ang="0">
                    <a:pos x="22" y="0"/>
                  </a:cxn>
                  <a:cxn ang="0">
                    <a:pos x="0" y="7"/>
                  </a:cxn>
                  <a:cxn ang="0">
                    <a:pos x="346" y="487"/>
                  </a:cxn>
                  <a:cxn ang="0">
                    <a:pos x="346" y="415"/>
                  </a:cxn>
                  <a:cxn ang="0">
                    <a:pos x="46" y="0"/>
                  </a:cxn>
                  <a:cxn ang="0">
                    <a:pos x="22" y="0"/>
                  </a:cxn>
                  <a:cxn ang="0">
                    <a:pos x="22" y="0"/>
                  </a:cxn>
                </a:cxnLst>
                <a:rect l="0" t="0" r="r" b="b"/>
                <a:pathLst>
                  <a:path w="346" h="487">
                    <a:moveTo>
                      <a:pt x="22" y="0"/>
                    </a:moveTo>
                    <a:lnTo>
                      <a:pt x="0" y="7"/>
                    </a:lnTo>
                    <a:lnTo>
                      <a:pt x="346" y="487"/>
                    </a:lnTo>
                    <a:lnTo>
                      <a:pt x="346" y="415"/>
                    </a:lnTo>
                    <a:lnTo>
                      <a:pt x="46" y="0"/>
                    </a:lnTo>
                    <a:lnTo>
                      <a:pt x="22" y="0"/>
                    </a:lnTo>
                    <a:lnTo>
                      <a:pt x="22" y="0"/>
                    </a:lnTo>
                    <a:close/>
                  </a:path>
                </a:pathLst>
              </a:custGeom>
              <a:solidFill>
                <a:schemeClr val="accent2"/>
              </a:solidFill>
              <a:ln w="9525">
                <a:noFill/>
                <a:round/>
                <a:headEnd/>
                <a:tailEnd/>
              </a:ln>
            </p:spPr>
            <p:txBody>
              <a:bodyPr/>
              <a:lstStyle/>
              <a:p>
                <a:pPr>
                  <a:defRPr/>
                </a:pPr>
                <a:endParaRPr lang="en-IN"/>
              </a:p>
            </p:txBody>
          </p:sp>
        </p:grpSp>
      </p:grpSp>
      <p:sp>
        <p:nvSpPr>
          <p:cNvPr id="108611" name="Rectangle 67"/>
          <p:cNvSpPr>
            <a:spLocks noGrp="1" noChangeArrowheads="1"/>
          </p:cNvSpPr>
          <p:nvPr>
            <p:ph type="ctrTitle" sz="quarter"/>
          </p:nvPr>
        </p:nvSpPr>
        <p:spPr>
          <a:xfrm>
            <a:off x="455613" y="1920875"/>
            <a:ext cx="8226425" cy="1736725"/>
          </a:xfrm>
        </p:spPr>
        <p:txBody>
          <a:bodyPr anchor="b"/>
          <a:lstStyle>
            <a:lvl1pPr>
              <a:defRPr sz="5400"/>
            </a:lvl1pPr>
          </a:lstStyle>
          <a:p>
            <a:r>
              <a:rPr lang="en-IN"/>
              <a:t>Click to edit Master title style</a:t>
            </a:r>
          </a:p>
        </p:txBody>
      </p:sp>
      <p:sp>
        <p:nvSpPr>
          <p:cNvPr id="108612" name="Rectangle 68"/>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IN"/>
              <a:t>Click to edit Master subtitle style</a:t>
            </a:r>
          </a:p>
        </p:txBody>
      </p:sp>
      <p:sp>
        <p:nvSpPr>
          <p:cNvPr id="69" name="Rectangle 69"/>
          <p:cNvSpPr>
            <a:spLocks noGrp="1" noChangeArrowheads="1"/>
          </p:cNvSpPr>
          <p:nvPr>
            <p:ph type="dt" sz="quarter" idx="10"/>
          </p:nvPr>
        </p:nvSpPr>
        <p:spPr/>
        <p:txBody>
          <a:bodyPr/>
          <a:lstStyle>
            <a:lvl1pPr>
              <a:defRPr smtClean="0"/>
            </a:lvl1pPr>
          </a:lstStyle>
          <a:p>
            <a:pPr>
              <a:defRPr/>
            </a:pPr>
            <a:endParaRPr lang="en-IN"/>
          </a:p>
        </p:txBody>
      </p:sp>
      <p:sp>
        <p:nvSpPr>
          <p:cNvPr id="70" name="Rectangle 70"/>
          <p:cNvSpPr>
            <a:spLocks noGrp="1" noChangeArrowheads="1"/>
          </p:cNvSpPr>
          <p:nvPr>
            <p:ph type="ftr" sz="quarter" idx="11"/>
          </p:nvPr>
        </p:nvSpPr>
        <p:spPr/>
        <p:txBody>
          <a:bodyPr/>
          <a:lstStyle>
            <a:lvl1pPr>
              <a:defRPr smtClean="0"/>
            </a:lvl1pPr>
          </a:lstStyle>
          <a:p>
            <a:pPr>
              <a:defRPr/>
            </a:pPr>
            <a:endParaRPr lang="en-IN"/>
          </a:p>
        </p:txBody>
      </p:sp>
      <p:sp>
        <p:nvSpPr>
          <p:cNvPr id="71" name="Rectangle 71"/>
          <p:cNvSpPr>
            <a:spLocks noGrp="1" noChangeArrowheads="1"/>
          </p:cNvSpPr>
          <p:nvPr>
            <p:ph type="sldNum" sz="quarter" idx="12"/>
          </p:nvPr>
        </p:nvSpPr>
        <p:spPr/>
        <p:txBody>
          <a:bodyPr/>
          <a:lstStyle>
            <a:lvl1pPr>
              <a:defRPr smtClean="0"/>
            </a:lvl1pPr>
          </a:lstStyle>
          <a:p>
            <a:pPr>
              <a:defRPr/>
            </a:pPr>
            <a:fld id="{410B2579-B1E1-4C5A-9E20-B92D7792BB80}" type="slidenum">
              <a:rPr lang="en-IN"/>
              <a:pPr>
                <a:defRPr/>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68"/>
          <p:cNvSpPr>
            <a:spLocks noGrp="1" noChangeArrowheads="1"/>
          </p:cNvSpPr>
          <p:nvPr>
            <p:ph type="dt" sz="half" idx="10"/>
          </p:nvPr>
        </p:nvSpPr>
        <p:spPr>
          <a:ln/>
        </p:spPr>
        <p:txBody>
          <a:bodyPr/>
          <a:lstStyle>
            <a:lvl1pPr>
              <a:defRPr/>
            </a:lvl1pPr>
          </a:lstStyle>
          <a:p>
            <a:pPr>
              <a:defRPr/>
            </a:pPr>
            <a:endParaRPr lang="en-IN"/>
          </a:p>
        </p:txBody>
      </p:sp>
      <p:sp>
        <p:nvSpPr>
          <p:cNvPr id="5" name="Rectangle 69"/>
          <p:cNvSpPr>
            <a:spLocks noGrp="1" noChangeArrowheads="1"/>
          </p:cNvSpPr>
          <p:nvPr>
            <p:ph type="ftr" sz="quarter" idx="11"/>
          </p:nvPr>
        </p:nvSpPr>
        <p:spPr>
          <a:ln/>
        </p:spPr>
        <p:txBody>
          <a:bodyPr/>
          <a:lstStyle>
            <a:lvl1pPr>
              <a:defRPr/>
            </a:lvl1pPr>
          </a:lstStyle>
          <a:p>
            <a:pPr>
              <a:defRPr/>
            </a:pPr>
            <a:endParaRPr lang="en-IN"/>
          </a:p>
        </p:txBody>
      </p:sp>
      <p:sp>
        <p:nvSpPr>
          <p:cNvPr id="6" name="Rectangle 70"/>
          <p:cNvSpPr>
            <a:spLocks noGrp="1" noChangeArrowheads="1"/>
          </p:cNvSpPr>
          <p:nvPr>
            <p:ph type="sldNum" sz="quarter" idx="12"/>
          </p:nvPr>
        </p:nvSpPr>
        <p:spPr>
          <a:ln/>
        </p:spPr>
        <p:txBody>
          <a:bodyPr/>
          <a:lstStyle>
            <a:lvl1pPr>
              <a:defRPr/>
            </a:lvl1pPr>
          </a:lstStyle>
          <a:p>
            <a:pPr>
              <a:defRPr/>
            </a:pPr>
            <a:fld id="{A6D82D7C-A540-4A77-A7FC-CF4C555B8238}" type="slidenum">
              <a:rPr lang="en-IN"/>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3050"/>
            <a:ext cx="2055813" cy="5822950"/>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5613" y="273050"/>
            <a:ext cx="6018212" cy="5822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68"/>
          <p:cNvSpPr>
            <a:spLocks noGrp="1" noChangeArrowheads="1"/>
          </p:cNvSpPr>
          <p:nvPr>
            <p:ph type="dt" sz="half" idx="10"/>
          </p:nvPr>
        </p:nvSpPr>
        <p:spPr>
          <a:ln/>
        </p:spPr>
        <p:txBody>
          <a:bodyPr/>
          <a:lstStyle>
            <a:lvl1pPr>
              <a:defRPr/>
            </a:lvl1pPr>
          </a:lstStyle>
          <a:p>
            <a:pPr>
              <a:defRPr/>
            </a:pPr>
            <a:endParaRPr lang="en-IN"/>
          </a:p>
        </p:txBody>
      </p:sp>
      <p:sp>
        <p:nvSpPr>
          <p:cNvPr id="5" name="Rectangle 69"/>
          <p:cNvSpPr>
            <a:spLocks noGrp="1" noChangeArrowheads="1"/>
          </p:cNvSpPr>
          <p:nvPr>
            <p:ph type="ftr" sz="quarter" idx="11"/>
          </p:nvPr>
        </p:nvSpPr>
        <p:spPr>
          <a:ln/>
        </p:spPr>
        <p:txBody>
          <a:bodyPr/>
          <a:lstStyle>
            <a:lvl1pPr>
              <a:defRPr/>
            </a:lvl1pPr>
          </a:lstStyle>
          <a:p>
            <a:pPr>
              <a:defRPr/>
            </a:pPr>
            <a:endParaRPr lang="en-IN"/>
          </a:p>
        </p:txBody>
      </p:sp>
      <p:sp>
        <p:nvSpPr>
          <p:cNvPr id="6" name="Rectangle 70"/>
          <p:cNvSpPr>
            <a:spLocks noGrp="1" noChangeArrowheads="1"/>
          </p:cNvSpPr>
          <p:nvPr>
            <p:ph type="sldNum" sz="quarter" idx="12"/>
          </p:nvPr>
        </p:nvSpPr>
        <p:spPr>
          <a:ln/>
        </p:spPr>
        <p:txBody>
          <a:bodyPr/>
          <a:lstStyle>
            <a:lvl1pPr>
              <a:defRPr/>
            </a:lvl1pPr>
          </a:lstStyle>
          <a:p>
            <a:pPr>
              <a:defRPr/>
            </a:pPr>
            <a:fld id="{0049CBB1-67AA-4C17-A297-F96146EE698C}" type="slidenum">
              <a:rPr lang="en-IN"/>
              <a:pPr>
                <a:defRPr/>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26425" cy="1143000"/>
          </a:xfrm>
        </p:spPr>
        <p:txBody>
          <a:bodyPr/>
          <a:lstStyle/>
          <a:p>
            <a:r>
              <a:rPr lang="en-US"/>
              <a:t>Click to edit Master title style</a:t>
            </a:r>
            <a:endParaRPr lang="en-IN"/>
          </a:p>
        </p:txBody>
      </p:sp>
      <p:sp>
        <p:nvSpPr>
          <p:cNvPr id="3" name="Content Placeholder 2"/>
          <p:cNvSpPr>
            <a:spLocks noGrp="1"/>
          </p:cNvSpPr>
          <p:nvPr>
            <p:ph sz="half" idx="1"/>
          </p:nvPr>
        </p:nvSpPr>
        <p:spPr>
          <a:xfrm>
            <a:off x="455613" y="1598613"/>
            <a:ext cx="4037012" cy="4497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645025" y="1598613"/>
            <a:ext cx="4037013" cy="4497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68"/>
          <p:cNvSpPr>
            <a:spLocks noGrp="1" noChangeArrowheads="1"/>
          </p:cNvSpPr>
          <p:nvPr>
            <p:ph type="dt" sz="half" idx="10"/>
          </p:nvPr>
        </p:nvSpPr>
        <p:spPr>
          <a:ln/>
        </p:spPr>
        <p:txBody>
          <a:bodyPr/>
          <a:lstStyle>
            <a:lvl1pPr>
              <a:defRPr/>
            </a:lvl1pPr>
          </a:lstStyle>
          <a:p>
            <a:pPr>
              <a:defRPr/>
            </a:pPr>
            <a:endParaRPr lang="en-IN"/>
          </a:p>
        </p:txBody>
      </p:sp>
      <p:sp>
        <p:nvSpPr>
          <p:cNvPr id="6" name="Rectangle 69"/>
          <p:cNvSpPr>
            <a:spLocks noGrp="1" noChangeArrowheads="1"/>
          </p:cNvSpPr>
          <p:nvPr>
            <p:ph type="ftr" sz="quarter" idx="11"/>
          </p:nvPr>
        </p:nvSpPr>
        <p:spPr>
          <a:ln/>
        </p:spPr>
        <p:txBody>
          <a:bodyPr/>
          <a:lstStyle>
            <a:lvl1pPr>
              <a:defRPr/>
            </a:lvl1pPr>
          </a:lstStyle>
          <a:p>
            <a:pPr>
              <a:defRPr/>
            </a:pPr>
            <a:endParaRPr lang="en-IN"/>
          </a:p>
        </p:txBody>
      </p:sp>
      <p:sp>
        <p:nvSpPr>
          <p:cNvPr id="7" name="Rectangle 70"/>
          <p:cNvSpPr>
            <a:spLocks noGrp="1" noChangeArrowheads="1"/>
          </p:cNvSpPr>
          <p:nvPr>
            <p:ph type="sldNum" sz="quarter" idx="12"/>
          </p:nvPr>
        </p:nvSpPr>
        <p:spPr>
          <a:ln/>
        </p:spPr>
        <p:txBody>
          <a:bodyPr/>
          <a:lstStyle>
            <a:lvl1pPr>
              <a:defRPr/>
            </a:lvl1pPr>
          </a:lstStyle>
          <a:p>
            <a:pPr>
              <a:defRPr/>
            </a:pPr>
            <a:fld id="{9C948BA7-D92A-447C-9C5C-4A4BE69AD5DB}" type="slidenum">
              <a:rPr lang="en-IN"/>
              <a:pPr>
                <a:defRPr/>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68"/>
          <p:cNvSpPr>
            <a:spLocks noGrp="1" noChangeArrowheads="1"/>
          </p:cNvSpPr>
          <p:nvPr>
            <p:ph type="dt" sz="half" idx="10"/>
          </p:nvPr>
        </p:nvSpPr>
        <p:spPr>
          <a:ln/>
        </p:spPr>
        <p:txBody>
          <a:bodyPr/>
          <a:lstStyle>
            <a:lvl1pPr>
              <a:defRPr/>
            </a:lvl1pPr>
          </a:lstStyle>
          <a:p>
            <a:pPr>
              <a:defRPr/>
            </a:pPr>
            <a:endParaRPr lang="en-IN"/>
          </a:p>
        </p:txBody>
      </p:sp>
      <p:sp>
        <p:nvSpPr>
          <p:cNvPr id="5" name="Rectangle 69"/>
          <p:cNvSpPr>
            <a:spLocks noGrp="1" noChangeArrowheads="1"/>
          </p:cNvSpPr>
          <p:nvPr>
            <p:ph type="ftr" sz="quarter" idx="11"/>
          </p:nvPr>
        </p:nvSpPr>
        <p:spPr>
          <a:ln/>
        </p:spPr>
        <p:txBody>
          <a:bodyPr/>
          <a:lstStyle>
            <a:lvl1pPr>
              <a:defRPr/>
            </a:lvl1pPr>
          </a:lstStyle>
          <a:p>
            <a:pPr>
              <a:defRPr/>
            </a:pPr>
            <a:endParaRPr lang="en-IN"/>
          </a:p>
        </p:txBody>
      </p:sp>
      <p:sp>
        <p:nvSpPr>
          <p:cNvPr id="6" name="Rectangle 70"/>
          <p:cNvSpPr>
            <a:spLocks noGrp="1" noChangeArrowheads="1"/>
          </p:cNvSpPr>
          <p:nvPr>
            <p:ph type="sldNum" sz="quarter" idx="12"/>
          </p:nvPr>
        </p:nvSpPr>
        <p:spPr>
          <a:ln/>
        </p:spPr>
        <p:txBody>
          <a:bodyPr/>
          <a:lstStyle>
            <a:lvl1pPr>
              <a:defRPr/>
            </a:lvl1pPr>
          </a:lstStyle>
          <a:p>
            <a:pPr>
              <a:defRPr/>
            </a:pPr>
            <a:fld id="{5B67EEEA-AF50-4B62-B023-86B2D0A9124B}" type="slidenum">
              <a:rPr lang="en-IN"/>
              <a:pPr>
                <a:defRPr/>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8"/>
          <p:cNvSpPr>
            <a:spLocks noGrp="1" noChangeArrowheads="1"/>
          </p:cNvSpPr>
          <p:nvPr>
            <p:ph type="dt" sz="half" idx="10"/>
          </p:nvPr>
        </p:nvSpPr>
        <p:spPr>
          <a:ln/>
        </p:spPr>
        <p:txBody>
          <a:bodyPr/>
          <a:lstStyle>
            <a:lvl1pPr>
              <a:defRPr/>
            </a:lvl1pPr>
          </a:lstStyle>
          <a:p>
            <a:pPr>
              <a:defRPr/>
            </a:pPr>
            <a:endParaRPr lang="en-IN"/>
          </a:p>
        </p:txBody>
      </p:sp>
      <p:sp>
        <p:nvSpPr>
          <p:cNvPr id="5" name="Rectangle 69"/>
          <p:cNvSpPr>
            <a:spLocks noGrp="1" noChangeArrowheads="1"/>
          </p:cNvSpPr>
          <p:nvPr>
            <p:ph type="ftr" sz="quarter" idx="11"/>
          </p:nvPr>
        </p:nvSpPr>
        <p:spPr>
          <a:ln/>
        </p:spPr>
        <p:txBody>
          <a:bodyPr/>
          <a:lstStyle>
            <a:lvl1pPr>
              <a:defRPr/>
            </a:lvl1pPr>
          </a:lstStyle>
          <a:p>
            <a:pPr>
              <a:defRPr/>
            </a:pPr>
            <a:endParaRPr lang="en-IN"/>
          </a:p>
        </p:txBody>
      </p:sp>
      <p:sp>
        <p:nvSpPr>
          <p:cNvPr id="6" name="Rectangle 70"/>
          <p:cNvSpPr>
            <a:spLocks noGrp="1" noChangeArrowheads="1"/>
          </p:cNvSpPr>
          <p:nvPr>
            <p:ph type="sldNum" sz="quarter" idx="12"/>
          </p:nvPr>
        </p:nvSpPr>
        <p:spPr>
          <a:ln/>
        </p:spPr>
        <p:txBody>
          <a:bodyPr/>
          <a:lstStyle>
            <a:lvl1pPr>
              <a:defRPr/>
            </a:lvl1pPr>
          </a:lstStyle>
          <a:p>
            <a:pPr>
              <a:defRPr/>
            </a:pPr>
            <a:fld id="{62A02993-38C2-46D2-8A1D-A81FF11120EF}" type="slidenum">
              <a:rPr lang="en-IN"/>
              <a:pPr>
                <a:defRPr/>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5613" y="1598613"/>
            <a:ext cx="4037012"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5025" y="1598613"/>
            <a:ext cx="40370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68"/>
          <p:cNvSpPr>
            <a:spLocks noGrp="1" noChangeArrowheads="1"/>
          </p:cNvSpPr>
          <p:nvPr>
            <p:ph type="dt" sz="half" idx="10"/>
          </p:nvPr>
        </p:nvSpPr>
        <p:spPr>
          <a:ln/>
        </p:spPr>
        <p:txBody>
          <a:bodyPr/>
          <a:lstStyle>
            <a:lvl1pPr>
              <a:defRPr/>
            </a:lvl1pPr>
          </a:lstStyle>
          <a:p>
            <a:pPr>
              <a:defRPr/>
            </a:pPr>
            <a:endParaRPr lang="en-IN"/>
          </a:p>
        </p:txBody>
      </p:sp>
      <p:sp>
        <p:nvSpPr>
          <p:cNvPr id="6" name="Rectangle 69"/>
          <p:cNvSpPr>
            <a:spLocks noGrp="1" noChangeArrowheads="1"/>
          </p:cNvSpPr>
          <p:nvPr>
            <p:ph type="ftr" sz="quarter" idx="11"/>
          </p:nvPr>
        </p:nvSpPr>
        <p:spPr>
          <a:ln/>
        </p:spPr>
        <p:txBody>
          <a:bodyPr/>
          <a:lstStyle>
            <a:lvl1pPr>
              <a:defRPr/>
            </a:lvl1pPr>
          </a:lstStyle>
          <a:p>
            <a:pPr>
              <a:defRPr/>
            </a:pPr>
            <a:endParaRPr lang="en-IN"/>
          </a:p>
        </p:txBody>
      </p:sp>
      <p:sp>
        <p:nvSpPr>
          <p:cNvPr id="7" name="Rectangle 70"/>
          <p:cNvSpPr>
            <a:spLocks noGrp="1" noChangeArrowheads="1"/>
          </p:cNvSpPr>
          <p:nvPr>
            <p:ph type="sldNum" sz="quarter" idx="12"/>
          </p:nvPr>
        </p:nvSpPr>
        <p:spPr>
          <a:ln/>
        </p:spPr>
        <p:txBody>
          <a:bodyPr/>
          <a:lstStyle>
            <a:lvl1pPr>
              <a:defRPr/>
            </a:lvl1pPr>
          </a:lstStyle>
          <a:p>
            <a:pPr>
              <a:defRPr/>
            </a:pPr>
            <a:fld id="{0667DBC8-9876-4425-994F-1DC39E46FBFE}" type="slidenum">
              <a:rPr lang="en-IN"/>
              <a:pPr>
                <a:defRPr/>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68"/>
          <p:cNvSpPr>
            <a:spLocks noGrp="1" noChangeArrowheads="1"/>
          </p:cNvSpPr>
          <p:nvPr>
            <p:ph type="dt" sz="half" idx="10"/>
          </p:nvPr>
        </p:nvSpPr>
        <p:spPr>
          <a:ln/>
        </p:spPr>
        <p:txBody>
          <a:bodyPr/>
          <a:lstStyle>
            <a:lvl1pPr>
              <a:defRPr/>
            </a:lvl1pPr>
          </a:lstStyle>
          <a:p>
            <a:pPr>
              <a:defRPr/>
            </a:pPr>
            <a:endParaRPr lang="en-IN"/>
          </a:p>
        </p:txBody>
      </p:sp>
      <p:sp>
        <p:nvSpPr>
          <p:cNvPr id="8" name="Rectangle 69"/>
          <p:cNvSpPr>
            <a:spLocks noGrp="1" noChangeArrowheads="1"/>
          </p:cNvSpPr>
          <p:nvPr>
            <p:ph type="ftr" sz="quarter" idx="11"/>
          </p:nvPr>
        </p:nvSpPr>
        <p:spPr>
          <a:ln/>
        </p:spPr>
        <p:txBody>
          <a:bodyPr/>
          <a:lstStyle>
            <a:lvl1pPr>
              <a:defRPr/>
            </a:lvl1pPr>
          </a:lstStyle>
          <a:p>
            <a:pPr>
              <a:defRPr/>
            </a:pPr>
            <a:endParaRPr lang="en-IN"/>
          </a:p>
        </p:txBody>
      </p:sp>
      <p:sp>
        <p:nvSpPr>
          <p:cNvPr id="9" name="Rectangle 70"/>
          <p:cNvSpPr>
            <a:spLocks noGrp="1" noChangeArrowheads="1"/>
          </p:cNvSpPr>
          <p:nvPr>
            <p:ph type="sldNum" sz="quarter" idx="12"/>
          </p:nvPr>
        </p:nvSpPr>
        <p:spPr>
          <a:ln/>
        </p:spPr>
        <p:txBody>
          <a:bodyPr/>
          <a:lstStyle>
            <a:lvl1pPr>
              <a:defRPr/>
            </a:lvl1pPr>
          </a:lstStyle>
          <a:p>
            <a:pPr>
              <a:defRPr/>
            </a:pPr>
            <a:fld id="{98AC25F1-668F-4545-AD81-CC0D964370B5}" type="slidenum">
              <a:rPr lang="en-IN"/>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68"/>
          <p:cNvSpPr>
            <a:spLocks noGrp="1" noChangeArrowheads="1"/>
          </p:cNvSpPr>
          <p:nvPr>
            <p:ph type="dt" sz="half" idx="10"/>
          </p:nvPr>
        </p:nvSpPr>
        <p:spPr>
          <a:ln/>
        </p:spPr>
        <p:txBody>
          <a:bodyPr/>
          <a:lstStyle>
            <a:lvl1pPr>
              <a:defRPr/>
            </a:lvl1pPr>
          </a:lstStyle>
          <a:p>
            <a:pPr>
              <a:defRPr/>
            </a:pPr>
            <a:endParaRPr lang="en-IN"/>
          </a:p>
        </p:txBody>
      </p:sp>
      <p:sp>
        <p:nvSpPr>
          <p:cNvPr id="4" name="Rectangle 69"/>
          <p:cNvSpPr>
            <a:spLocks noGrp="1" noChangeArrowheads="1"/>
          </p:cNvSpPr>
          <p:nvPr>
            <p:ph type="ftr" sz="quarter" idx="11"/>
          </p:nvPr>
        </p:nvSpPr>
        <p:spPr>
          <a:ln/>
        </p:spPr>
        <p:txBody>
          <a:bodyPr/>
          <a:lstStyle>
            <a:lvl1pPr>
              <a:defRPr/>
            </a:lvl1pPr>
          </a:lstStyle>
          <a:p>
            <a:pPr>
              <a:defRPr/>
            </a:pPr>
            <a:endParaRPr lang="en-IN"/>
          </a:p>
        </p:txBody>
      </p:sp>
      <p:sp>
        <p:nvSpPr>
          <p:cNvPr id="5" name="Rectangle 70"/>
          <p:cNvSpPr>
            <a:spLocks noGrp="1" noChangeArrowheads="1"/>
          </p:cNvSpPr>
          <p:nvPr>
            <p:ph type="sldNum" sz="quarter" idx="12"/>
          </p:nvPr>
        </p:nvSpPr>
        <p:spPr>
          <a:ln/>
        </p:spPr>
        <p:txBody>
          <a:bodyPr/>
          <a:lstStyle>
            <a:lvl1pPr>
              <a:defRPr/>
            </a:lvl1pPr>
          </a:lstStyle>
          <a:p>
            <a:pPr>
              <a:defRPr/>
            </a:pPr>
            <a:fld id="{F26C1182-887B-470C-B01E-F9BF38B9E8E3}" type="slidenum">
              <a:rPr lang="en-IN"/>
              <a:pPr>
                <a:defRPr/>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8"/>
          <p:cNvSpPr>
            <a:spLocks noGrp="1" noChangeArrowheads="1"/>
          </p:cNvSpPr>
          <p:nvPr>
            <p:ph type="dt" sz="half" idx="10"/>
          </p:nvPr>
        </p:nvSpPr>
        <p:spPr>
          <a:ln/>
        </p:spPr>
        <p:txBody>
          <a:bodyPr/>
          <a:lstStyle>
            <a:lvl1pPr>
              <a:defRPr/>
            </a:lvl1pPr>
          </a:lstStyle>
          <a:p>
            <a:pPr>
              <a:defRPr/>
            </a:pPr>
            <a:endParaRPr lang="en-IN"/>
          </a:p>
        </p:txBody>
      </p:sp>
      <p:sp>
        <p:nvSpPr>
          <p:cNvPr id="3" name="Rectangle 69"/>
          <p:cNvSpPr>
            <a:spLocks noGrp="1" noChangeArrowheads="1"/>
          </p:cNvSpPr>
          <p:nvPr>
            <p:ph type="ftr" sz="quarter" idx="11"/>
          </p:nvPr>
        </p:nvSpPr>
        <p:spPr>
          <a:ln/>
        </p:spPr>
        <p:txBody>
          <a:bodyPr/>
          <a:lstStyle>
            <a:lvl1pPr>
              <a:defRPr/>
            </a:lvl1pPr>
          </a:lstStyle>
          <a:p>
            <a:pPr>
              <a:defRPr/>
            </a:pPr>
            <a:endParaRPr lang="en-IN"/>
          </a:p>
        </p:txBody>
      </p:sp>
      <p:sp>
        <p:nvSpPr>
          <p:cNvPr id="4" name="Rectangle 70"/>
          <p:cNvSpPr>
            <a:spLocks noGrp="1" noChangeArrowheads="1"/>
          </p:cNvSpPr>
          <p:nvPr>
            <p:ph type="sldNum" sz="quarter" idx="12"/>
          </p:nvPr>
        </p:nvSpPr>
        <p:spPr>
          <a:ln/>
        </p:spPr>
        <p:txBody>
          <a:bodyPr/>
          <a:lstStyle>
            <a:lvl1pPr>
              <a:defRPr/>
            </a:lvl1pPr>
          </a:lstStyle>
          <a:p>
            <a:pPr>
              <a:defRPr/>
            </a:pPr>
            <a:fld id="{1C5918B3-2CDA-4DA2-BE6C-9199D31E364A}" type="slidenum">
              <a:rPr lang="en-IN"/>
              <a:pPr>
                <a:defRPr/>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p:cNvSpPr>
            <a:spLocks noGrp="1" noChangeArrowheads="1"/>
          </p:cNvSpPr>
          <p:nvPr>
            <p:ph type="dt" sz="half" idx="10"/>
          </p:nvPr>
        </p:nvSpPr>
        <p:spPr>
          <a:ln/>
        </p:spPr>
        <p:txBody>
          <a:bodyPr/>
          <a:lstStyle>
            <a:lvl1pPr>
              <a:defRPr/>
            </a:lvl1pPr>
          </a:lstStyle>
          <a:p>
            <a:pPr>
              <a:defRPr/>
            </a:pPr>
            <a:endParaRPr lang="en-IN"/>
          </a:p>
        </p:txBody>
      </p:sp>
      <p:sp>
        <p:nvSpPr>
          <p:cNvPr id="6" name="Rectangle 69"/>
          <p:cNvSpPr>
            <a:spLocks noGrp="1" noChangeArrowheads="1"/>
          </p:cNvSpPr>
          <p:nvPr>
            <p:ph type="ftr" sz="quarter" idx="11"/>
          </p:nvPr>
        </p:nvSpPr>
        <p:spPr>
          <a:ln/>
        </p:spPr>
        <p:txBody>
          <a:bodyPr/>
          <a:lstStyle>
            <a:lvl1pPr>
              <a:defRPr/>
            </a:lvl1pPr>
          </a:lstStyle>
          <a:p>
            <a:pPr>
              <a:defRPr/>
            </a:pPr>
            <a:endParaRPr lang="en-IN"/>
          </a:p>
        </p:txBody>
      </p:sp>
      <p:sp>
        <p:nvSpPr>
          <p:cNvPr id="7" name="Rectangle 70"/>
          <p:cNvSpPr>
            <a:spLocks noGrp="1" noChangeArrowheads="1"/>
          </p:cNvSpPr>
          <p:nvPr>
            <p:ph type="sldNum" sz="quarter" idx="12"/>
          </p:nvPr>
        </p:nvSpPr>
        <p:spPr>
          <a:ln/>
        </p:spPr>
        <p:txBody>
          <a:bodyPr/>
          <a:lstStyle>
            <a:lvl1pPr>
              <a:defRPr/>
            </a:lvl1pPr>
          </a:lstStyle>
          <a:p>
            <a:pPr>
              <a:defRPr/>
            </a:pPr>
            <a:fld id="{309E412F-E806-41FB-B0CC-FA469272423B}" type="slidenum">
              <a:rPr lang="en-IN"/>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p:cNvSpPr>
            <a:spLocks noGrp="1" noChangeArrowheads="1"/>
          </p:cNvSpPr>
          <p:nvPr>
            <p:ph type="dt" sz="half" idx="10"/>
          </p:nvPr>
        </p:nvSpPr>
        <p:spPr>
          <a:ln/>
        </p:spPr>
        <p:txBody>
          <a:bodyPr/>
          <a:lstStyle>
            <a:lvl1pPr>
              <a:defRPr/>
            </a:lvl1pPr>
          </a:lstStyle>
          <a:p>
            <a:pPr>
              <a:defRPr/>
            </a:pPr>
            <a:endParaRPr lang="en-IN"/>
          </a:p>
        </p:txBody>
      </p:sp>
      <p:sp>
        <p:nvSpPr>
          <p:cNvPr id="6" name="Rectangle 69"/>
          <p:cNvSpPr>
            <a:spLocks noGrp="1" noChangeArrowheads="1"/>
          </p:cNvSpPr>
          <p:nvPr>
            <p:ph type="ftr" sz="quarter" idx="11"/>
          </p:nvPr>
        </p:nvSpPr>
        <p:spPr>
          <a:ln/>
        </p:spPr>
        <p:txBody>
          <a:bodyPr/>
          <a:lstStyle>
            <a:lvl1pPr>
              <a:defRPr/>
            </a:lvl1pPr>
          </a:lstStyle>
          <a:p>
            <a:pPr>
              <a:defRPr/>
            </a:pPr>
            <a:endParaRPr lang="en-IN"/>
          </a:p>
        </p:txBody>
      </p:sp>
      <p:sp>
        <p:nvSpPr>
          <p:cNvPr id="7" name="Rectangle 70"/>
          <p:cNvSpPr>
            <a:spLocks noGrp="1" noChangeArrowheads="1"/>
          </p:cNvSpPr>
          <p:nvPr>
            <p:ph type="sldNum" sz="quarter" idx="12"/>
          </p:nvPr>
        </p:nvSpPr>
        <p:spPr>
          <a:ln/>
        </p:spPr>
        <p:txBody>
          <a:bodyPr/>
          <a:lstStyle>
            <a:lvl1pPr>
              <a:defRPr/>
            </a:lvl1pPr>
          </a:lstStyle>
          <a:p>
            <a:pPr>
              <a:defRPr/>
            </a:pPr>
            <a:fld id="{DD40EF98-98F1-409C-9DB7-FFCFC437F4F9}" type="slidenum">
              <a:rPr lang="en-IN"/>
              <a:pPr>
                <a:defRPr/>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63529"/>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2413" cy="6856413"/>
            <a:chOff x="0" y="0"/>
            <a:chExt cx="5759" cy="4319"/>
          </a:xfrm>
        </p:grpSpPr>
        <p:sp>
          <p:nvSpPr>
            <p:cNvPr id="107523" name="Freeform 3"/>
            <p:cNvSpPr>
              <a:spLocks/>
            </p:cNvSpPr>
            <p:nvPr userDrawn="1"/>
          </p:nvSpPr>
          <p:spPr bwMode="hidden">
            <a:xfrm>
              <a:off x="0" y="0"/>
              <a:ext cx="5758" cy="1043"/>
            </a:xfrm>
            <a:custGeom>
              <a:avLst/>
              <a:gdLst/>
              <a:ahLst/>
              <a:cxnLst>
                <a:cxn ang="0">
                  <a:pos x="5740" y="1043"/>
                </a:cxn>
                <a:cxn ang="0">
                  <a:pos x="0" y="1043"/>
                </a:cxn>
                <a:cxn ang="0">
                  <a:pos x="0" y="0"/>
                </a:cxn>
                <a:cxn ang="0">
                  <a:pos x="5740" y="0"/>
                </a:cxn>
                <a:cxn ang="0">
                  <a:pos x="5740" y="1043"/>
                </a:cxn>
                <a:cxn ang="0">
                  <a:pos x="5740" y="1043"/>
                </a:cxn>
              </a:cxnLst>
              <a:rect l="0" t="0" r="r" b="b"/>
              <a:pathLst>
                <a:path w="5740" h="1043">
                  <a:moveTo>
                    <a:pt x="5740" y="1043"/>
                  </a:moveTo>
                  <a:lnTo>
                    <a:pt x="0" y="1043"/>
                  </a:lnTo>
                  <a:lnTo>
                    <a:pt x="0" y="0"/>
                  </a:lnTo>
                  <a:lnTo>
                    <a:pt x="5740" y="0"/>
                  </a:lnTo>
                  <a:lnTo>
                    <a:pt x="5740" y="1043"/>
                  </a:lnTo>
                  <a:lnTo>
                    <a:pt x="5740" y="1043"/>
                  </a:lnTo>
                  <a:close/>
                </a:path>
              </a:pathLst>
            </a:custGeom>
            <a:gradFill rotWithShape="0">
              <a:gsLst>
                <a:gs pos="0">
                  <a:schemeClr val="bg1"/>
                </a:gs>
                <a:gs pos="100000">
                  <a:schemeClr val="bg1">
                    <a:gamma/>
                    <a:shade val="69804"/>
                    <a:invGamma/>
                  </a:schemeClr>
                </a:gs>
              </a:gsLst>
              <a:lin ang="5400000" scaled="1"/>
            </a:gradFill>
            <a:ln w="9525">
              <a:noFill/>
              <a:round/>
              <a:headEnd/>
              <a:tailEnd/>
            </a:ln>
          </p:spPr>
          <p:txBody>
            <a:bodyPr/>
            <a:lstStyle/>
            <a:p>
              <a:pPr>
                <a:defRPr/>
              </a:pPr>
              <a:endParaRPr lang="en-IN"/>
            </a:p>
          </p:txBody>
        </p:sp>
        <p:grpSp>
          <p:nvGrpSpPr>
            <p:cNvPr id="1033" name="Group 4"/>
            <p:cNvGrpSpPr>
              <a:grpSpLocks/>
            </p:cNvGrpSpPr>
            <p:nvPr userDrawn="1"/>
          </p:nvGrpSpPr>
          <p:grpSpPr bwMode="auto">
            <a:xfrm>
              <a:off x="0" y="0"/>
              <a:ext cx="5759" cy="4319"/>
              <a:chOff x="0" y="0"/>
              <a:chExt cx="5759" cy="4319"/>
            </a:xfrm>
          </p:grpSpPr>
          <p:sp>
            <p:nvSpPr>
              <p:cNvPr id="107525" name="Freeform 5"/>
              <p:cNvSpPr>
                <a:spLocks/>
              </p:cNvSpPr>
              <p:nvPr userDrawn="1"/>
            </p:nvSpPr>
            <p:spPr bwMode="hidden">
              <a:xfrm>
                <a:off x="1" y="104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sp>
            <p:nvSpPr>
              <p:cNvPr id="107526" name="Freeform 6"/>
              <p:cNvSpPr>
                <a:spLocks/>
              </p:cNvSpPr>
              <p:nvPr userDrawn="1"/>
            </p:nvSpPr>
            <p:spPr bwMode="hidden">
              <a:xfrm>
                <a:off x="0" y="3988"/>
                <a:ext cx="5758" cy="42"/>
              </a:xfrm>
              <a:custGeom>
                <a:avLst/>
                <a:gdLst/>
                <a:ahLst/>
                <a:cxnLst>
                  <a:cxn ang="0">
                    <a:pos x="0" y="42"/>
                  </a:cxn>
                  <a:cxn ang="0">
                    <a:pos x="5740" y="42"/>
                  </a:cxn>
                  <a:cxn ang="0">
                    <a:pos x="5740" y="0"/>
                  </a:cxn>
                  <a:cxn ang="0">
                    <a:pos x="0" y="0"/>
                  </a:cxn>
                  <a:cxn ang="0">
                    <a:pos x="0" y="42"/>
                  </a:cxn>
                  <a:cxn ang="0">
                    <a:pos x="0" y="42"/>
                  </a:cxn>
                </a:cxnLst>
                <a:rect l="0" t="0" r="r" b="b"/>
                <a:pathLst>
                  <a:path w="5740" h="42">
                    <a:moveTo>
                      <a:pt x="0" y="42"/>
                    </a:moveTo>
                    <a:lnTo>
                      <a:pt x="5740" y="42"/>
                    </a:lnTo>
                    <a:lnTo>
                      <a:pt x="5740" y="0"/>
                    </a:lnTo>
                    <a:lnTo>
                      <a:pt x="0" y="0"/>
                    </a:lnTo>
                    <a:lnTo>
                      <a:pt x="0" y="42"/>
                    </a:lnTo>
                    <a:lnTo>
                      <a:pt x="0" y="42"/>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a:defRPr/>
                </a:pPr>
                <a:endParaRPr lang="en-IN"/>
              </a:p>
            </p:txBody>
          </p:sp>
          <p:sp>
            <p:nvSpPr>
              <p:cNvPr id="107527" name="Freeform 7"/>
              <p:cNvSpPr>
                <a:spLocks/>
              </p:cNvSpPr>
              <p:nvPr userDrawn="1"/>
            </p:nvSpPr>
            <p:spPr bwMode="hidden">
              <a:xfrm>
                <a:off x="0" y="3665"/>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a:defRPr/>
                </a:pPr>
                <a:endParaRPr lang="en-IN"/>
              </a:p>
            </p:txBody>
          </p:sp>
          <p:sp>
            <p:nvSpPr>
              <p:cNvPr id="107528" name="Freeform 8"/>
              <p:cNvSpPr>
                <a:spLocks/>
              </p:cNvSpPr>
              <p:nvPr userDrawn="1"/>
            </p:nvSpPr>
            <p:spPr bwMode="hidden">
              <a:xfrm>
                <a:off x="0" y="3364"/>
                <a:ext cx="5758" cy="30"/>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a:defRPr/>
                </a:pPr>
                <a:endParaRPr lang="en-IN"/>
              </a:p>
            </p:txBody>
          </p:sp>
          <p:sp>
            <p:nvSpPr>
              <p:cNvPr id="107529" name="Freeform 9"/>
              <p:cNvSpPr>
                <a:spLocks/>
              </p:cNvSpPr>
              <p:nvPr userDrawn="1"/>
            </p:nvSpPr>
            <p:spPr bwMode="hidden">
              <a:xfrm>
                <a:off x="0" y="3105"/>
                <a:ext cx="5758" cy="31"/>
              </a:xfrm>
              <a:custGeom>
                <a:avLst/>
                <a:gdLst/>
                <a:ahLst/>
                <a:cxnLst>
                  <a:cxn ang="0">
                    <a:pos x="0" y="30"/>
                  </a:cxn>
                  <a:cxn ang="0">
                    <a:pos x="5740" y="30"/>
                  </a:cxn>
                  <a:cxn ang="0">
                    <a:pos x="5740" y="0"/>
                  </a:cxn>
                  <a:cxn ang="0">
                    <a:pos x="0" y="0"/>
                  </a:cxn>
                  <a:cxn ang="0">
                    <a:pos x="0" y="30"/>
                  </a:cxn>
                  <a:cxn ang="0">
                    <a:pos x="0" y="30"/>
                  </a:cxn>
                </a:cxnLst>
                <a:rect l="0" t="0" r="r" b="b"/>
                <a:pathLst>
                  <a:path w="5740" h="30">
                    <a:moveTo>
                      <a:pt x="0" y="30"/>
                    </a:moveTo>
                    <a:lnTo>
                      <a:pt x="5740" y="30"/>
                    </a:lnTo>
                    <a:lnTo>
                      <a:pt x="5740" y="0"/>
                    </a:lnTo>
                    <a:lnTo>
                      <a:pt x="0" y="0"/>
                    </a:lnTo>
                    <a:lnTo>
                      <a:pt x="0" y="30"/>
                    </a:lnTo>
                    <a:lnTo>
                      <a:pt x="0" y="3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a:defRPr/>
                </a:pPr>
                <a:endParaRPr lang="en-IN"/>
              </a:p>
            </p:txBody>
          </p:sp>
          <p:sp>
            <p:nvSpPr>
              <p:cNvPr id="107530" name="Freeform 10"/>
              <p:cNvSpPr>
                <a:spLocks/>
              </p:cNvSpPr>
              <p:nvPr userDrawn="1"/>
            </p:nvSpPr>
            <p:spPr bwMode="hidden">
              <a:xfrm>
                <a:off x="0" y="2859"/>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a:defRPr/>
                </a:pPr>
                <a:endParaRPr lang="en-IN"/>
              </a:p>
            </p:txBody>
          </p:sp>
          <p:sp>
            <p:nvSpPr>
              <p:cNvPr id="107531" name="Freeform 11"/>
              <p:cNvSpPr>
                <a:spLocks/>
              </p:cNvSpPr>
              <p:nvPr userDrawn="1"/>
            </p:nvSpPr>
            <p:spPr bwMode="hidden">
              <a:xfrm>
                <a:off x="0" y="264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a:defRPr/>
                </a:pPr>
                <a:endParaRPr lang="en-IN"/>
              </a:p>
            </p:txBody>
          </p:sp>
          <p:sp>
            <p:nvSpPr>
              <p:cNvPr id="107532" name="Freeform 12"/>
              <p:cNvSpPr>
                <a:spLocks/>
              </p:cNvSpPr>
              <p:nvPr userDrawn="1"/>
            </p:nvSpPr>
            <p:spPr bwMode="hidden">
              <a:xfrm>
                <a:off x="0" y="2433"/>
                <a:ext cx="5758" cy="36"/>
              </a:xfrm>
              <a:custGeom>
                <a:avLst/>
                <a:gdLst/>
                <a:ahLst/>
                <a:cxnLst>
                  <a:cxn ang="0">
                    <a:pos x="5740" y="0"/>
                  </a:cxn>
                  <a:cxn ang="0">
                    <a:pos x="0" y="0"/>
                  </a:cxn>
                  <a:cxn ang="0">
                    <a:pos x="0" y="36"/>
                  </a:cxn>
                  <a:cxn ang="0">
                    <a:pos x="5740" y="36"/>
                  </a:cxn>
                  <a:cxn ang="0">
                    <a:pos x="5740" y="0"/>
                  </a:cxn>
                  <a:cxn ang="0">
                    <a:pos x="5740" y="0"/>
                  </a:cxn>
                </a:cxnLst>
                <a:rect l="0" t="0" r="r" b="b"/>
                <a:pathLst>
                  <a:path w="5740" h="36">
                    <a:moveTo>
                      <a:pt x="5740" y="0"/>
                    </a:moveTo>
                    <a:lnTo>
                      <a:pt x="0" y="0"/>
                    </a:lnTo>
                    <a:lnTo>
                      <a:pt x="0" y="36"/>
                    </a:lnTo>
                    <a:lnTo>
                      <a:pt x="5740" y="36"/>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pPr>
                  <a:defRPr/>
                </a:pPr>
                <a:endParaRPr lang="en-IN"/>
              </a:p>
            </p:txBody>
          </p:sp>
          <p:sp>
            <p:nvSpPr>
              <p:cNvPr id="107533" name="Freeform 13"/>
              <p:cNvSpPr>
                <a:spLocks/>
              </p:cNvSpPr>
              <p:nvPr userDrawn="1"/>
            </p:nvSpPr>
            <p:spPr bwMode="hidden">
              <a:xfrm>
                <a:off x="0" y="2259"/>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4706"/>
                      <a:invGamma/>
                    </a:schemeClr>
                  </a:gs>
                  <a:gs pos="100000">
                    <a:schemeClr val="bg2"/>
                  </a:gs>
                </a:gsLst>
                <a:lin ang="5400000" scaled="1"/>
              </a:gradFill>
              <a:ln w="9525">
                <a:noFill/>
                <a:round/>
                <a:headEnd/>
                <a:tailEnd/>
              </a:ln>
            </p:spPr>
            <p:txBody>
              <a:bodyPr/>
              <a:lstStyle/>
              <a:p>
                <a:pPr>
                  <a:defRPr/>
                </a:pPr>
                <a:endParaRPr lang="en-IN"/>
              </a:p>
            </p:txBody>
          </p:sp>
          <p:sp>
            <p:nvSpPr>
              <p:cNvPr id="107534" name="Freeform 14"/>
              <p:cNvSpPr>
                <a:spLocks/>
              </p:cNvSpPr>
              <p:nvPr userDrawn="1"/>
            </p:nvSpPr>
            <p:spPr bwMode="hidden">
              <a:xfrm>
                <a:off x="0" y="209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sp>
            <p:nvSpPr>
              <p:cNvPr id="107535" name="Freeform 15"/>
              <p:cNvSpPr>
                <a:spLocks/>
              </p:cNvSpPr>
              <p:nvPr userDrawn="1"/>
            </p:nvSpPr>
            <p:spPr bwMode="hidden">
              <a:xfrm>
                <a:off x="0" y="192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07536" name="Freeform 16"/>
              <p:cNvSpPr>
                <a:spLocks/>
              </p:cNvSpPr>
              <p:nvPr userDrawn="1"/>
            </p:nvSpPr>
            <p:spPr bwMode="hidden">
              <a:xfrm>
                <a:off x="0" y="1645"/>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07537" name="Freeform 17"/>
              <p:cNvSpPr>
                <a:spLocks/>
              </p:cNvSpPr>
              <p:nvPr userDrawn="1"/>
            </p:nvSpPr>
            <p:spPr bwMode="hidden">
              <a:xfrm>
                <a:off x="0" y="1778"/>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07538" name="Freeform 18"/>
              <p:cNvSpPr>
                <a:spLocks/>
              </p:cNvSpPr>
              <p:nvPr userDrawn="1"/>
            </p:nvSpPr>
            <p:spPr bwMode="hidden">
              <a:xfrm>
                <a:off x="0" y="1520"/>
                <a:ext cx="5758" cy="12"/>
              </a:xfrm>
              <a:custGeom>
                <a:avLst/>
                <a:gdLst/>
                <a:ahLst/>
                <a:cxnLst>
                  <a:cxn ang="0">
                    <a:pos x="5740" y="0"/>
                  </a:cxn>
                  <a:cxn ang="0">
                    <a:pos x="0" y="0"/>
                  </a:cxn>
                  <a:cxn ang="0">
                    <a:pos x="0" y="12"/>
                  </a:cxn>
                  <a:cxn ang="0">
                    <a:pos x="5740" y="12"/>
                  </a:cxn>
                  <a:cxn ang="0">
                    <a:pos x="5740" y="0"/>
                  </a:cxn>
                  <a:cxn ang="0">
                    <a:pos x="5740" y="0"/>
                  </a:cxn>
                </a:cxnLst>
                <a:rect l="0" t="0" r="r" b="b"/>
                <a:pathLst>
                  <a:path w="5740" h="12">
                    <a:moveTo>
                      <a:pt x="5740" y="0"/>
                    </a:moveTo>
                    <a:lnTo>
                      <a:pt x="0" y="0"/>
                    </a:lnTo>
                    <a:lnTo>
                      <a:pt x="0" y="12"/>
                    </a:lnTo>
                    <a:lnTo>
                      <a:pt x="5740" y="12"/>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07539" name="Freeform 19"/>
              <p:cNvSpPr>
                <a:spLocks/>
              </p:cNvSpPr>
              <p:nvPr userDrawn="1"/>
            </p:nvSpPr>
            <p:spPr bwMode="hidden">
              <a:xfrm>
                <a:off x="0" y="1394"/>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07540" name="Freeform 20"/>
              <p:cNvSpPr>
                <a:spLocks/>
              </p:cNvSpPr>
              <p:nvPr userDrawn="1"/>
            </p:nvSpPr>
            <p:spPr bwMode="hidden">
              <a:xfrm>
                <a:off x="0" y="1280"/>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07541" name="Freeform 21"/>
              <p:cNvSpPr>
                <a:spLocks/>
              </p:cNvSpPr>
              <p:nvPr userDrawn="1"/>
            </p:nvSpPr>
            <p:spPr bwMode="hidden">
              <a:xfrm>
                <a:off x="0" y="117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07542" name="Freeform 22"/>
              <p:cNvSpPr>
                <a:spLocks/>
              </p:cNvSpPr>
              <p:nvPr userDrawn="1"/>
            </p:nvSpPr>
            <p:spPr bwMode="hidden">
              <a:xfrm>
                <a:off x="0" y="24"/>
                <a:ext cx="5758" cy="30"/>
              </a:xfrm>
              <a:custGeom>
                <a:avLst/>
                <a:gdLst/>
                <a:ahLst/>
                <a:cxnLst>
                  <a:cxn ang="0">
                    <a:pos x="5740" y="0"/>
                  </a:cxn>
                  <a:cxn ang="0">
                    <a:pos x="0" y="0"/>
                  </a:cxn>
                  <a:cxn ang="0">
                    <a:pos x="0" y="30"/>
                  </a:cxn>
                  <a:cxn ang="0">
                    <a:pos x="5740" y="30"/>
                  </a:cxn>
                  <a:cxn ang="0">
                    <a:pos x="5740" y="0"/>
                  </a:cxn>
                  <a:cxn ang="0">
                    <a:pos x="5740" y="0"/>
                  </a:cxn>
                </a:cxnLst>
                <a:rect l="0" t="0" r="r" b="b"/>
                <a:pathLst>
                  <a:path w="5740" h="30">
                    <a:moveTo>
                      <a:pt x="5740" y="0"/>
                    </a:moveTo>
                    <a:lnTo>
                      <a:pt x="0" y="0"/>
                    </a:lnTo>
                    <a:lnTo>
                      <a:pt x="0" y="30"/>
                    </a:lnTo>
                    <a:lnTo>
                      <a:pt x="5740" y="30"/>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a:defRPr/>
                </a:pPr>
                <a:endParaRPr lang="en-IN"/>
              </a:p>
            </p:txBody>
          </p:sp>
          <p:sp>
            <p:nvSpPr>
              <p:cNvPr id="107543" name="Freeform 23"/>
              <p:cNvSpPr>
                <a:spLocks/>
              </p:cNvSpPr>
              <p:nvPr userDrawn="1"/>
            </p:nvSpPr>
            <p:spPr bwMode="hidden">
              <a:xfrm>
                <a:off x="0" y="186"/>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4118"/>
                      <a:invGamma/>
                    </a:schemeClr>
                  </a:gs>
                  <a:gs pos="100000">
                    <a:schemeClr val="bg2"/>
                  </a:gs>
                </a:gsLst>
                <a:lin ang="5400000" scaled="1"/>
              </a:gradFill>
              <a:ln w="9525">
                <a:noFill/>
                <a:round/>
                <a:headEnd/>
                <a:tailEnd/>
              </a:ln>
            </p:spPr>
            <p:txBody>
              <a:bodyPr/>
              <a:lstStyle/>
              <a:p>
                <a:pPr>
                  <a:defRPr/>
                </a:pPr>
                <a:endParaRPr lang="en-IN"/>
              </a:p>
            </p:txBody>
          </p:sp>
          <p:sp>
            <p:nvSpPr>
              <p:cNvPr id="107544" name="Freeform 24"/>
              <p:cNvSpPr>
                <a:spLocks/>
              </p:cNvSpPr>
              <p:nvPr userDrawn="1"/>
            </p:nvSpPr>
            <p:spPr bwMode="hidden">
              <a:xfrm>
                <a:off x="0" y="475"/>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87843"/>
                      <a:invGamma/>
                    </a:schemeClr>
                  </a:gs>
                  <a:gs pos="100000">
                    <a:schemeClr val="bg2"/>
                  </a:gs>
                </a:gsLst>
                <a:lin ang="5400000" scaled="1"/>
              </a:gradFill>
              <a:ln w="9525">
                <a:noFill/>
                <a:round/>
                <a:headEnd/>
                <a:tailEnd/>
              </a:ln>
            </p:spPr>
            <p:txBody>
              <a:bodyPr/>
              <a:lstStyle/>
              <a:p>
                <a:pPr>
                  <a:defRPr/>
                </a:pPr>
                <a:endParaRPr lang="en-IN"/>
              </a:p>
            </p:txBody>
          </p:sp>
          <p:sp>
            <p:nvSpPr>
              <p:cNvPr id="107545" name="Freeform 25"/>
              <p:cNvSpPr>
                <a:spLocks/>
              </p:cNvSpPr>
              <p:nvPr userDrawn="1"/>
            </p:nvSpPr>
            <p:spPr bwMode="hidden">
              <a:xfrm>
                <a:off x="0" y="337"/>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90980"/>
                      <a:invGamma/>
                    </a:schemeClr>
                  </a:gs>
                  <a:gs pos="100000">
                    <a:schemeClr val="bg2"/>
                  </a:gs>
                </a:gsLst>
                <a:lin ang="5400000" scaled="1"/>
              </a:gradFill>
              <a:ln w="9525">
                <a:noFill/>
                <a:round/>
                <a:headEnd/>
                <a:tailEnd/>
              </a:ln>
            </p:spPr>
            <p:txBody>
              <a:bodyPr/>
              <a:lstStyle/>
              <a:p>
                <a:pPr>
                  <a:defRPr/>
                </a:pPr>
                <a:endParaRPr lang="en-IN"/>
              </a:p>
            </p:txBody>
          </p:sp>
          <p:sp>
            <p:nvSpPr>
              <p:cNvPr id="107546" name="Freeform 26"/>
              <p:cNvSpPr>
                <a:spLocks/>
              </p:cNvSpPr>
              <p:nvPr userDrawn="1"/>
            </p:nvSpPr>
            <p:spPr bwMode="hidden">
              <a:xfrm>
                <a:off x="0" y="600"/>
                <a:ext cx="5758" cy="24"/>
              </a:xfrm>
              <a:custGeom>
                <a:avLst/>
                <a:gdLst/>
                <a:ahLst/>
                <a:cxnLst>
                  <a:cxn ang="0">
                    <a:pos x="5740" y="0"/>
                  </a:cxn>
                  <a:cxn ang="0">
                    <a:pos x="0" y="0"/>
                  </a:cxn>
                  <a:cxn ang="0">
                    <a:pos x="0" y="24"/>
                  </a:cxn>
                  <a:cxn ang="0">
                    <a:pos x="5740" y="24"/>
                  </a:cxn>
                  <a:cxn ang="0">
                    <a:pos x="5740" y="0"/>
                  </a:cxn>
                  <a:cxn ang="0">
                    <a:pos x="5740" y="0"/>
                  </a:cxn>
                </a:cxnLst>
                <a:rect l="0" t="0" r="r" b="b"/>
                <a:pathLst>
                  <a:path w="5740" h="24">
                    <a:moveTo>
                      <a:pt x="5740" y="0"/>
                    </a:moveTo>
                    <a:lnTo>
                      <a:pt x="0" y="0"/>
                    </a:lnTo>
                    <a:lnTo>
                      <a:pt x="0" y="24"/>
                    </a:lnTo>
                    <a:lnTo>
                      <a:pt x="5740" y="24"/>
                    </a:lnTo>
                    <a:lnTo>
                      <a:pt x="5740" y="0"/>
                    </a:lnTo>
                    <a:lnTo>
                      <a:pt x="5740"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IN"/>
              </a:p>
            </p:txBody>
          </p:sp>
          <p:sp>
            <p:nvSpPr>
              <p:cNvPr id="107547" name="Freeform 27"/>
              <p:cNvSpPr>
                <a:spLocks/>
              </p:cNvSpPr>
              <p:nvPr userDrawn="1"/>
            </p:nvSpPr>
            <p:spPr bwMode="hidden">
              <a:xfrm>
                <a:off x="0" y="727"/>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sp>
            <p:nvSpPr>
              <p:cNvPr id="107548" name="Freeform 28"/>
              <p:cNvSpPr>
                <a:spLocks/>
              </p:cNvSpPr>
              <p:nvPr userDrawn="1"/>
            </p:nvSpPr>
            <p:spPr bwMode="hidden">
              <a:xfrm>
                <a:off x="0" y="841"/>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sp>
            <p:nvSpPr>
              <p:cNvPr id="107549" name="Freeform 29"/>
              <p:cNvSpPr>
                <a:spLocks/>
              </p:cNvSpPr>
              <p:nvPr userDrawn="1"/>
            </p:nvSpPr>
            <p:spPr bwMode="hidden">
              <a:xfrm>
                <a:off x="0" y="943"/>
                <a:ext cx="5758" cy="18"/>
              </a:xfrm>
              <a:custGeom>
                <a:avLst/>
                <a:gdLst/>
                <a:ahLst/>
                <a:cxnLst>
                  <a:cxn ang="0">
                    <a:pos x="5740" y="0"/>
                  </a:cxn>
                  <a:cxn ang="0">
                    <a:pos x="0" y="0"/>
                  </a:cxn>
                  <a:cxn ang="0">
                    <a:pos x="0" y="18"/>
                  </a:cxn>
                  <a:cxn ang="0">
                    <a:pos x="5740" y="18"/>
                  </a:cxn>
                  <a:cxn ang="0">
                    <a:pos x="5740" y="0"/>
                  </a:cxn>
                  <a:cxn ang="0">
                    <a:pos x="5740" y="0"/>
                  </a:cxn>
                </a:cxnLst>
                <a:rect l="0" t="0" r="r" b="b"/>
                <a:pathLst>
                  <a:path w="5740" h="18">
                    <a:moveTo>
                      <a:pt x="5740" y="0"/>
                    </a:moveTo>
                    <a:lnTo>
                      <a:pt x="0" y="0"/>
                    </a:lnTo>
                    <a:lnTo>
                      <a:pt x="0" y="18"/>
                    </a:lnTo>
                    <a:lnTo>
                      <a:pt x="5740" y="18"/>
                    </a:lnTo>
                    <a:lnTo>
                      <a:pt x="5740" y="0"/>
                    </a:lnTo>
                    <a:lnTo>
                      <a:pt x="5740" y="0"/>
                    </a:lnTo>
                    <a:close/>
                  </a:path>
                </a:pathLst>
              </a:custGeom>
              <a:gradFill rotWithShape="0">
                <a:gsLst>
                  <a:gs pos="0">
                    <a:schemeClr val="bg2">
                      <a:gamma/>
                      <a:shade val="81961"/>
                      <a:invGamma/>
                    </a:schemeClr>
                  </a:gs>
                  <a:gs pos="100000">
                    <a:schemeClr val="bg2"/>
                  </a:gs>
                </a:gsLst>
                <a:lin ang="5400000" scaled="1"/>
              </a:gradFill>
              <a:ln w="9525">
                <a:noFill/>
                <a:round/>
                <a:headEnd/>
                <a:tailEnd/>
              </a:ln>
            </p:spPr>
            <p:txBody>
              <a:bodyPr/>
              <a:lstStyle/>
              <a:p>
                <a:pPr>
                  <a:defRPr/>
                </a:pPr>
                <a:endParaRPr lang="en-IN"/>
              </a:p>
            </p:txBody>
          </p:sp>
          <p:grpSp>
            <p:nvGrpSpPr>
              <p:cNvPr id="1059" name="Group 30"/>
              <p:cNvGrpSpPr>
                <a:grpSpLocks/>
              </p:cNvGrpSpPr>
              <p:nvPr userDrawn="1"/>
            </p:nvGrpSpPr>
            <p:grpSpPr bwMode="auto">
              <a:xfrm>
                <a:off x="0" y="0"/>
                <a:ext cx="5758" cy="1045"/>
                <a:chOff x="0" y="0"/>
                <a:chExt cx="5758" cy="1045"/>
              </a:xfrm>
            </p:grpSpPr>
            <p:sp>
              <p:nvSpPr>
                <p:cNvPr id="107551" name="Freeform 31"/>
                <p:cNvSpPr>
                  <a:spLocks/>
                </p:cNvSpPr>
                <p:nvPr/>
              </p:nvSpPr>
              <p:spPr bwMode="hidden">
                <a:xfrm>
                  <a:off x="2849" y="0"/>
                  <a:ext cx="42" cy="1045"/>
                </a:xfrm>
                <a:custGeom>
                  <a:avLst/>
                  <a:gdLst/>
                  <a:ahLst/>
                  <a:cxnLst>
                    <a:cxn ang="0">
                      <a:pos x="18" y="1043"/>
                    </a:cxn>
                    <a:cxn ang="0">
                      <a:pos x="42" y="1043"/>
                    </a:cxn>
                    <a:cxn ang="0">
                      <a:pos x="42" y="0"/>
                    </a:cxn>
                    <a:cxn ang="0">
                      <a:pos x="0" y="0"/>
                    </a:cxn>
                    <a:cxn ang="0">
                      <a:pos x="0" y="1043"/>
                    </a:cxn>
                    <a:cxn ang="0">
                      <a:pos x="18" y="1043"/>
                    </a:cxn>
                    <a:cxn ang="0">
                      <a:pos x="18" y="1043"/>
                    </a:cxn>
                  </a:cxnLst>
                  <a:rect l="0" t="0" r="r" b="b"/>
                  <a:pathLst>
                    <a:path w="42" h="1043">
                      <a:moveTo>
                        <a:pt x="18" y="1043"/>
                      </a:moveTo>
                      <a:lnTo>
                        <a:pt x="42" y="1043"/>
                      </a:lnTo>
                      <a:lnTo>
                        <a:pt x="42" y="0"/>
                      </a:lnTo>
                      <a:lnTo>
                        <a:pt x="0"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52" name="Freeform 32"/>
                <p:cNvSpPr>
                  <a:spLocks/>
                </p:cNvSpPr>
                <p:nvPr/>
              </p:nvSpPr>
              <p:spPr bwMode="hidden">
                <a:xfrm>
                  <a:off x="2400" y="0"/>
                  <a:ext cx="155" cy="1045"/>
                </a:xfrm>
                <a:custGeom>
                  <a:avLst/>
                  <a:gdLst/>
                  <a:ahLst/>
                  <a:cxnLst>
                    <a:cxn ang="0">
                      <a:pos x="131" y="1043"/>
                    </a:cxn>
                    <a:cxn ang="0">
                      <a:pos x="155" y="1043"/>
                    </a:cxn>
                    <a:cxn ang="0">
                      <a:pos x="42" y="0"/>
                    </a:cxn>
                    <a:cxn ang="0">
                      <a:pos x="0" y="0"/>
                    </a:cxn>
                    <a:cxn ang="0">
                      <a:pos x="113" y="1043"/>
                    </a:cxn>
                    <a:cxn ang="0">
                      <a:pos x="131" y="1043"/>
                    </a:cxn>
                    <a:cxn ang="0">
                      <a:pos x="131" y="1043"/>
                    </a:cxn>
                  </a:cxnLst>
                  <a:rect l="0" t="0" r="r" b="b"/>
                  <a:pathLst>
                    <a:path w="155" h="1043">
                      <a:moveTo>
                        <a:pt x="131" y="1043"/>
                      </a:moveTo>
                      <a:lnTo>
                        <a:pt x="155" y="1043"/>
                      </a:lnTo>
                      <a:lnTo>
                        <a:pt x="42" y="0"/>
                      </a:lnTo>
                      <a:lnTo>
                        <a:pt x="0" y="0"/>
                      </a:lnTo>
                      <a:lnTo>
                        <a:pt x="113" y="1043"/>
                      </a:lnTo>
                      <a:lnTo>
                        <a:pt x="131" y="1043"/>
                      </a:lnTo>
                      <a:lnTo>
                        <a:pt x="13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53" name="Freeform 33"/>
                <p:cNvSpPr>
                  <a:spLocks/>
                </p:cNvSpPr>
                <p:nvPr/>
              </p:nvSpPr>
              <p:spPr bwMode="hidden">
                <a:xfrm>
                  <a:off x="1967" y="0"/>
                  <a:ext cx="240" cy="1045"/>
                </a:xfrm>
                <a:custGeom>
                  <a:avLst/>
                  <a:gdLst/>
                  <a:ahLst/>
                  <a:cxnLst>
                    <a:cxn ang="0">
                      <a:pos x="221" y="1043"/>
                    </a:cxn>
                    <a:cxn ang="0">
                      <a:pos x="239" y="1043"/>
                    </a:cxn>
                    <a:cxn ang="0">
                      <a:pos x="36" y="0"/>
                    </a:cxn>
                    <a:cxn ang="0">
                      <a:pos x="0" y="0"/>
                    </a:cxn>
                    <a:cxn ang="0">
                      <a:pos x="203" y="1043"/>
                    </a:cxn>
                    <a:cxn ang="0">
                      <a:pos x="221" y="1043"/>
                    </a:cxn>
                    <a:cxn ang="0">
                      <a:pos x="221" y="1043"/>
                    </a:cxn>
                  </a:cxnLst>
                  <a:rect l="0" t="0" r="r" b="b"/>
                  <a:pathLst>
                    <a:path w="239" h="1043">
                      <a:moveTo>
                        <a:pt x="221" y="1043"/>
                      </a:moveTo>
                      <a:lnTo>
                        <a:pt x="239" y="1043"/>
                      </a:lnTo>
                      <a:lnTo>
                        <a:pt x="36" y="0"/>
                      </a:lnTo>
                      <a:lnTo>
                        <a:pt x="0" y="0"/>
                      </a:lnTo>
                      <a:lnTo>
                        <a:pt x="203" y="1043"/>
                      </a:lnTo>
                      <a:lnTo>
                        <a:pt x="221" y="1043"/>
                      </a:lnTo>
                      <a:lnTo>
                        <a:pt x="221"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54" name="Freeform 34"/>
                <p:cNvSpPr>
                  <a:spLocks/>
                </p:cNvSpPr>
                <p:nvPr/>
              </p:nvSpPr>
              <p:spPr bwMode="hidden">
                <a:xfrm>
                  <a:off x="1554" y="0"/>
                  <a:ext cx="353" cy="1045"/>
                </a:xfrm>
                <a:custGeom>
                  <a:avLst/>
                  <a:gdLst/>
                  <a:ahLst/>
                  <a:cxnLst>
                    <a:cxn ang="0">
                      <a:pos x="334" y="1043"/>
                    </a:cxn>
                    <a:cxn ang="0">
                      <a:pos x="352" y="1043"/>
                    </a:cxn>
                    <a:cxn ang="0">
                      <a:pos x="41" y="0"/>
                    </a:cxn>
                    <a:cxn ang="0">
                      <a:pos x="0" y="0"/>
                    </a:cxn>
                    <a:cxn ang="0">
                      <a:pos x="311" y="1043"/>
                    </a:cxn>
                    <a:cxn ang="0">
                      <a:pos x="334" y="1043"/>
                    </a:cxn>
                    <a:cxn ang="0">
                      <a:pos x="334" y="1043"/>
                    </a:cxn>
                  </a:cxnLst>
                  <a:rect l="0" t="0" r="r" b="b"/>
                  <a:pathLst>
                    <a:path w="352" h="1043">
                      <a:moveTo>
                        <a:pt x="334" y="1043"/>
                      </a:moveTo>
                      <a:lnTo>
                        <a:pt x="352" y="1043"/>
                      </a:lnTo>
                      <a:lnTo>
                        <a:pt x="41" y="0"/>
                      </a:lnTo>
                      <a:lnTo>
                        <a:pt x="0" y="0"/>
                      </a:lnTo>
                      <a:lnTo>
                        <a:pt x="311" y="1043"/>
                      </a:lnTo>
                      <a:lnTo>
                        <a:pt x="334" y="1043"/>
                      </a:lnTo>
                      <a:lnTo>
                        <a:pt x="33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55" name="Freeform 35"/>
                <p:cNvSpPr>
                  <a:spLocks/>
                </p:cNvSpPr>
                <p:nvPr/>
              </p:nvSpPr>
              <p:spPr bwMode="hidden">
                <a:xfrm>
                  <a:off x="1134" y="0"/>
                  <a:ext cx="450" cy="1045"/>
                </a:xfrm>
                <a:custGeom>
                  <a:avLst/>
                  <a:gdLst/>
                  <a:ahLst/>
                  <a:cxnLst>
                    <a:cxn ang="0">
                      <a:pos x="425" y="1043"/>
                    </a:cxn>
                    <a:cxn ang="0">
                      <a:pos x="449" y="1043"/>
                    </a:cxn>
                    <a:cxn ang="0">
                      <a:pos x="42" y="0"/>
                    </a:cxn>
                    <a:cxn ang="0">
                      <a:pos x="0" y="0"/>
                    </a:cxn>
                    <a:cxn ang="0">
                      <a:pos x="407" y="1043"/>
                    </a:cxn>
                    <a:cxn ang="0">
                      <a:pos x="425" y="1043"/>
                    </a:cxn>
                    <a:cxn ang="0">
                      <a:pos x="425" y="1043"/>
                    </a:cxn>
                  </a:cxnLst>
                  <a:rect l="0" t="0" r="r" b="b"/>
                  <a:pathLst>
                    <a:path w="449" h="1043">
                      <a:moveTo>
                        <a:pt x="425" y="1043"/>
                      </a:moveTo>
                      <a:lnTo>
                        <a:pt x="449" y="1043"/>
                      </a:lnTo>
                      <a:lnTo>
                        <a:pt x="42" y="0"/>
                      </a:lnTo>
                      <a:lnTo>
                        <a:pt x="0" y="0"/>
                      </a:lnTo>
                      <a:lnTo>
                        <a:pt x="407" y="1043"/>
                      </a:lnTo>
                      <a:lnTo>
                        <a:pt x="425" y="1043"/>
                      </a:lnTo>
                      <a:lnTo>
                        <a:pt x="425"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56" name="Freeform 36"/>
                <p:cNvSpPr>
                  <a:spLocks/>
                </p:cNvSpPr>
                <p:nvPr/>
              </p:nvSpPr>
              <p:spPr bwMode="hidden">
                <a:xfrm>
                  <a:off x="714" y="0"/>
                  <a:ext cx="540" cy="1045"/>
                </a:xfrm>
                <a:custGeom>
                  <a:avLst/>
                  <a:gdLst/>
                  <a:ahLst/>
                  <a:cxnLst>
                    <a:cxn ang="0">
                      <a:pos x="520" y="1043"/>
                    </a:cxn>
                    <a:cxn ang="0">
                      <a:pos x="538" y="1043"/>
                    </a:cxn>
                    <a:cxn ang="0">
                      <a:pos x="41" y="0"/>
                    </a:cxn>
                    <a:cxn ang="0">
                      <a:pos x="0" y="0"/>
                    </a:cxn>
                    <a:cxn ang="0">
                      <a:pos x="496" y="1043"/>
                    </a:cxn>
                    <a:cxn ang="0">
                      <a:pos x="520" y="1043"/>
                    </a:cxn>
                    <a:cxn ang="0">
                      <a:pos x="520" y="1043"/>
                    </a:cxn>
                  </a:cxnLst>
                  <a:rect l="0" t="0" r="r" b="b"/>
                  <a:pathLst>
                    <a:path w="538" h="1043">
                      <a:moveTo>
                        <a:pt x="520" y="1043"/>
                      </a:moveTo>
                      <a:lnTo>
                        <a:pt x="538" y="1043"/>
                      </a:lnTo>
                      <a:lnTo>
                        <a:pt x="41" y="0"/>
                      </a:lnTo>
                      <a:lnTo>
                        <a:pt x="0" y="0"/>
                      </a:lnTo>
                      <a:lnTo>
                        <a:pt x="496" y="1043"/>
                      </a:lnTo>
                      <a:lnTo>
                        <a:pt x="520" y="1043"/>
                      </a:lnTo>
                      <a:lnTo>
                        <a:pt x="520"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57" name="Freeform 37"/>
                <p:cNvSpPr>
                  <a:spLocks/>
                </p:cNvSpPr>
                <p:nvPr/>
              </p:nvSpPr>
              <p:spPr bwMode="hidden">
                <a:xfrm>
                  <a:off x="306" y="0"/>
                  <a:ext cx="642" cy="1045"/>
                </a:xfrm>
                <a:custGeom>
                  <a:avLst/>
                  <a:gdLst/>
                  <a:ahLst/>
                  <a:cxnLst>
                    <a:cxn ang="0">
                      <a:pos x="622" y="1043"/>
                    </a:cxn>
                    <a:cxn ang="0">
                      <a:pos x="640" y="1043"/>
                    </a:cxn>
                    <a:cxn ang="0">
                      <a:pos x="48" y="0"/>
                    </a:cxn>
                    <a:cxn ang="0">
                      <a:pos x="0" y="0"/>
                    </a:cxn>
                    <a:cxn ang="0">
                      <a:pos x="598" y="1043"/>
                    </a:cxn>
                    <a:cxn ang="0">
                      <a:pos x="622" y="1043"/>
                    </a:cxn>
                    <a:cxn ang="0">
                      <a:pos x="622" y="1043"/>
                    </a:cxn>
                  </a:cxnLst>
                  <a:rect l="0" t="0" r="r" b="b"/>
                  <a:pathLst>
                    <a:path w="640" h="1043">
                      <a:moveTo>
                        <a:pt x="622" y="1043"/>
                      </a:moveTo>
                      <a:lnTo>
                        <a:pt x="640" y="1043"/>
                      </a:lnTo>
                      <a:lnTo>
                        <a:pt x="48" y="0"/>
                      </a:lnTo>
                      <a:lnTo>
                        <a:pt x="0" y="0"/>
                      </a:lnTo>
                      <a:lnTo>
                        <a:pt x="598" y="1043"/>
                      </a:lnTo>
                      <a:lnTo>
                        <a:pt x="622" y="1043"/>
                      </a:lnTo>
                      <a:lnTo>
                        <a:pt x="622"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58" name="Freeform 38"/>
                <p:cNvSpPr>
                  <a:spLocks/>
                </p:cNvSpPr>
                <p:nvPr/>
              </p:nvSpPr>
              <p:spPr bwMode="hidden">
                <a:xfrm>
                  <a:off x="0" y="108"/>
                  <a:ext cx="630" cy="937"/>
                </a:xfrm>
                <a:custGeom>
                  <a:avLst/>
                  <a:gdLst/>
                  <a:ahLst/>
                  <a:cxnLst>
                    <a:cxn ang="0">
                      <a:pos x="604" y="935"/>
                    </a:cxn>
                    <a:cxn ang="0">
                      <a:pos x="628" y="935"/>
                    </a:cxn>
                    <a:cxn ang="0">
                      <a:pos x="0" y="0"/>
                    </a:cxn>
                    <a:cxn ang="0">
                      <a:pos x="0" y="66"/>
                    </a:cxn>
                    <a:cxn ang="0">
                      <a:pos x="580" y="935"/>
                    </a:cxn>
                    <a:cxn ang="0">
                      <a:pos x="604" y="935"/>
                    </a:cxn>
                    <a:cxn ang="0">
                      <a:pos x="604" y="935"/>
                    </a:cxn>
                  </a:cxnLst>
                  <a:rect l="0" t="0" r="r" b="b"/>
                  <a:pathLst>
                    <a:path w="628" h="935">
                      <a:moveTo>
                        <a:pt x="604" y="935"/>
                      </a:moveTo>
                      <a:lnTo>
                        <a:pt x="628" y="935"/>
                      </a:lnTo>
                      <a:lnTo>
                        <a:pt x="0" y="0"/>
                      </a:lnTo>
                      <a:lnTo>
                        <a:pt x="0" y="66"/>
                      </a:lnTo>
                      <a:lnTo>
                        <a:pt x="580" y="935"/>
                      </a:lnTo>
                      <a:lnTo>
                        <a:pt x="604" y="935"/>
                      </a:lnTo>
                      <a:lnTo>
                        <a:pt x="604" y="93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59" name="Freeform 39"/>
                <p:cNvSpPr>
                  <a:spLocks/>
                </p:cNvSpPr>
                <p:nvPr/>
              </p:nvSpPr>
              <p:spPr bwMode="hidden">
                <a:xfrm>
                  <a:off x="3191" y="0"/>
                  <a:ext cx="155" cy="1045"/>
                </a:xfrm>
                <a:custGeom>
                  <a:avLst/>
                  <a:gdLst/>
                  <a:ahLst/>
                  <a:cxnLst>
                    <a:cxn ang="0">
                      <a:pos x="18" y="1043"/>
                    </a:cxn>
                    <a:cxn ang="0">
                      <a:pos x="42" y="1043"/>
                    </a:cxn>
                    <a:cxn ang="0">
                      <a:pos x="155" y="0"/>
                    </a:cxn>
                    <a:cxn ang="0">
                      <a:pos x="114" y="0"/>
                    </a:cxn>
                    <a:cxn ang="0">
                      <a:pos x="0" y="1043"/>
                    </a:cxn>
                    <a:cxn ang="0">
                      <a:pos x="18" y="1043"/>
                    </a:cxn>
                    <a:cxn ang="0">
                      <a:pos x="18" y="1043"/>
                    </a:cxn>
                  </a:cxnLst>
                  <a:rect l="0" t="0" r="r" b="b"/>
                  <a:pathLst>
                    <a:path w="155" h="1043">
                      <a:moveTo>
                        <a:pt x="18" y="1043"/>
                      </a:moveTo>
                      <a:lnTo>
                        <a:pt x="42" y="1043"/>
                      </a:lnTo>
                      <a:lnTo>
                        <a:pt x="155" y="0"/>
                      </a:lnTo>
                      <a:lnTo>
                        <a:pt x="114"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60" name="Freeform 40"/>
                <p:cNvSpPr>
                  <a:spLocks/>
                </p:cNvSpPr>
                <p:nvPr/>
              </p:nvSpPr>
              <p:spPr bwMode="hidden">
                <a:xfrm>
                  <a:off x="3533" y="0"/>
                  <a:ext cx="240" cy="1045"/>
                </a:xfrm>
                <a:custGeom>
                  <a:avLst/>
                  <a:gdLst/>
                  <a:ahLst/>
                  <a:cxnLst>
                    <a:cxn ang="0">
                      <a:pos x="18" y="1043"/>
                    </a:cxn>
                    <a:cxn ang="0">
                      <a:pos x="36" y="1043"/>
                    </a:cxn>
                    <a:cxn ang="0">
                      <a:pos x="239" y="0"/>
                    </a:cxn>
                    <a:cxn ang="0">
                      <a:pos x="203" y="0"/>
                    </a:cxn>
                    <a:cxn ang="0">
                      <a:pos x="0" y="1043"/>
                    </a:cxn>
                    <a:cxn ang="0">
                      <a:pos x="18" y="1043"/>
                    </a:cxn>
                    <a:cxn ang="0">
                      <a:pos x="18" y="1043"/>
                    </a:cxn>
                  </a:cxnLst>
                  <a:rect l="0" t="0" r="r" b="b"/>
                  <a:pathLst>
                    <a:path w="239" h="1043">
                      <a:moveTo>
                        <a:pt x="18" y="1043"/>
                      </a:moveTo>
                      <a:lnTo>
                        <a:pt x="36" y="1043"/>
                      </a:lnTo>
                      <a:lnTo>
                        <a:pt x="239" y="0"/>
                      </a:lnTo>
                      <a:lnTo>
                        <a:pt x="203"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61" name="Freeform 41"/>
                <p:cNvSpPr>
                  <a:spLocks/>
                </p:cNvSpPr>
                <p:nvPr/>
              </p:nvSpPr>
              <p:spPr bwMode="hidden">
                <a:xfrm>
                  <a:off x="3821" y="0"/>
                  <a:ext cx="359" cy="1045"/>
                </a:xfrm>
                <a:custGeom>
                  <a:avLst/>
                  <a:gdLst/>
                  <a:ahLst/>
                  <a:cxnLst>
                    <a:cxn ang="0">
                      <a:pos x="24" y="1043"/>
                    </a:cxn>
                    <a:cxn ang="0">
                      <a:pos x="42" y="1043"/>
                    </a:cxn>
                    <a:cxn ang="0">
                      <a:pos x="358" y="0"/>
                    </a:cxn>
                    <a:cxn ang="0">
                      <a:pos x="317" y="0"/>
                    </a:cxn>
                    <a:cxn ang="0">
                      <a:pos x="0" y="1043"/>
                    </a:cxn>
                    <a:cxn ang="0">
                      <a:pos x="24" y="1043"/>
                    </a:cxn>
                    <a:cxn ang="0">
                      <a:pos x="24" y="1043"/>
                    </a:cxn>
                  </a:cxnLst>
                  <a:rect l="0" t="0" r="r" b="b"/>
                  <a:pathLst>
                    <a:path w="358" h="1043">
                      <a:moveTo>
                        <a:pt x="24" y="1043"/>
                      </a:moveTo>
                      <a:lnTo>
                        <a:pt x="42" y="1043"/>
                      </a:lnTo>
                      <a:lnTo>
                        <a:pt x="358" y="0"/>
                      </a:lnTo>
                      <a:lnTo>
                        <a:pt x="317" y="0"/>
                      </a:lnTo>
                      <a:lnTo>
                        <a:pt x="0" y="1043"/>
                      </a:lnTo>
                      <a:lnTo>
                        <a:pt x="24" y="1043"/>
                      </a:lnTo>
                      <a:lnTo>
                        <a:pt x="24"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62" name="Freeform 42"/>
                <p:cNvSpPr>
                  <a:spLocks/>
                </p:cNvSpPr>
                <p:nvPr/>
              </p:nvSpPr>
              <p:spPr bwMode="hidden">
                <a:xfrm>
                  <a:off x="4139" y="0"/>
                  <a:ext cx="449" cy="1045"/>
                </a:xfrm>
                <a:custGeom>
                  <a:avLst/>
                  <a:gdLst/>
                  <a:ahLst/>
                  <a:cxnLst>
                    <a:cxn ang="0">
                      <a:pos x="18" y="1043"/>
                    </a:cxn>
                    <a:cxn ang="0">
                      <a:pos x="41" y="1043"/>
                    </a:cxn>
                    <a:cxn ang="0">
                      <a:pos x="448" y="0"/>
                    </a:cxn>
                    <a:cxn ang="0">
                      <a:pos x="406" y="0"/>
                    </a:cxn>
                    <a:cxn ang="0">
                      <a:pos x="0" y="1043"/>
                    </a:cxn>
                    <a:cxn ang="0">
                      <a:pos x="18" y="1043"/>
                    </a:cxn>
                    <a:cxn ang="0">
                      <a:pos x="18" y="1043"/>
                    </a:cxn>
                  </a:cxnLst>
                  <a:rect l="0" t="0" r="r" b="b"/>
                  <a:pathLst>
                    <a:path w="448" h="1043">
                      <a:moveTo>
                        <a:pt x="18" y="1043"/>
                      </a:moveTo>
                      <a:lnTo>
                        <a:pt x="41" y="1043"/>
                      </a:lnTo>
                      <a:lnTo>
                        <a:pt x="448" y="0"/>
                      </a:lnTo>
                      <a:lnTo>
                        <a:pt x="406"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63" name="Freeform 43"/>
                <p:cNvSpPr>
                  <a:spLocks/>
                </p:cNvSpPr>
                <p:nvPr/>
              </p:nvSpPr>
              <p:spPr bwMode="hidden">
                <a:xfrm>
                  <a:off x="4480" y="0"/>
                  <a:ext cx="541" cy="1045"/>
                </a:xfrm>
                <a:custGeom>
                  <a:avLst/>
                  <a:gdLst/>
                  <a:ahLst/>
                  <a:cxnLst>
                    <a:cxn ang="0">
                      <a:pos x="18" y="1043"/>
                    </a:cxn>
                    <a:cxn ang="0">
                      <a:pos x="42" y="1043"/>
                    </a:cxn>
                    <a:cxn ang="0">
                      <a:pos x="539" y="0"/>
                    </a:cxn>
                    <a:cxn ang="0">
                      <a:pos x="497" y="0"/>
                    </a:cxn>
                    <a:cxn ang="0">
                      <a:pos x="0" y="1043"/>
                    </a:cxn>
                    <a:cxn ang="0">
                      <a:pos x="18" y="1043"/>
                    </a:cxn>
                    <a:cxn ang="0">
                      <a:pos x="18" y="1043"/>
                    </a:cxn>
                  </a:cxnLst>
                  <a:rect l="0" t="0" r="r" b="b"/>
                  <a:pathLst>
                    <a:path w="539" h="1043">
                      <a:moveTo>
                        <a:pt x="18" y="1043"/>
                      </a:moveTo>
                      <a:lnTo>
                        <a:pt x="42" y="1043"/>
                      </a:lnTo>
                      <a:lnTo>
                        <a:pt x="539" y="0"/>
                      </a:lnTo>
                      <a:lnTo>
                        <a:pt x="497"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64" name="Freeform 44"/>
                <p:cNvSpPr>
                  <a:spLocks/>
                </p:cNvSpPr>
                <p:nvPr/>
              </p:nvSpPr>
              <p:spPr bwMode="hidden">
                <a:xfrm>
                  <a:off x="4768" y="0"/>
                  <a:ext cx="642" cy="1045"/>
                </a:xfrm>
                <a:custGeom>
                  <a:avLst/>
                  <a:gdLst/>
                  <a:ahLst/>
                  <a:cxnLst>
                    <a:cxn ang="0">
                      <a:pos x="18" y="1043"/>
                    </a:cxn>
                    <a:cxn ang="0">
                      <a:pos x="42" y="1043"/>
                    </a:cxn>
                    <a:cxn ang="0">
                      <a:pos x="640" y="0"/>
                    </a:cxn>
                    <a:cxn ang="0">
                      <a:pos x="592" y="0"/>
                    </a:cxn>
                    <a:cxn ang="0">
                      <a:pos x="0" y="1043"/>
                    </a:cxn>
                    <a:cxn ang="0">
                      <a:pos x="18" y="1043"/>
                    </a:cxn>
                    <a:cxn ang="0">
                      <a:pos x="18" y="1043"/>
                    </a:cxn>
                  </a:cxnLst>
                  <a:rect l="0" t="0" r="r" b="b"/>
                  <a:pathLst>
                    <a:path w="640" h="1043">
                      <a:moveTo>
                        <a:pt x="18" y="1043"/>
                      </a:moveTo>
                      <a:lnTo>
                        <a:pt x="42" y="1043"/>
                      </a:lnTo>
                      <a:lnTo>
                        <a:pt x="640" y="0"/>
                      </a:lnTo>
                      <a:lnTo>
                        <a:pt x="592" y="0"/>
                      </a:lnTo>
                      <a:lnTo>
                        <a:pt x="0" y="1043"/>
                      </a:lnTo>
                      <a:lnTo>
                        <a:pt x="18" y="1043"/>
                      </a:lnTo>
                      <a:lnTo>
                        <a:pt x="18" y="1043"/>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sp>
              <p:nvSpPr>
                <p:cNvPr id="107565" name="Freeform 45"/>
                <p:cNvSpPr>
                  <a:spLocks/>
                </p:cNvSpPr>
                <p:nvPr/>
              </p:nvSpPr>
              <p:spPr bwMode="hidden">
                <a:xfrm>
                  <a:off x="5086" y="48"/>
                  <a:ext cx="672" cy="997"/>
                </a:xfrm>
                <a:custGeom>
                  <a:avLst/>
                  <a:gdLst/>
                  <a:ahLst/>
                  <a:cxnLst>
                    <a:cxn ang="0">
                      <a:pos x="24" y="995"/>
                    </a:cxn>
                    <a:cxn ang="0">
                      <a:pos x="48" y="995"/>
                    </a:cxn>
                    <a:cxn ang="0">
                      <a:pos x="670" y="72"/>
                    </a:cxn>
                    <a:cxn ang="0">
                      <a:pos x="670" y="0"/>
                    </a:cxn>
                    <a:cxn ang="0">
                      <a:pos x="0" y="995"/>
                    </a:cxn>
                    <a:cxn ang="0">
                      <a:pos x="24" y="995"/>
                    </a:cxn>
                    <a:cxn ang="0">
                      <a:pos x="24" y="995"/>
                    </a:cxn>
                  </a:cxnLst>
                  <a:rect l="0" t="0" r="r" b="b"/>
                  <a:pathLst>
                    <a:path w="670" h="995">
                      <a:moveTo>
                        <a:pt x="24" y="995"/>
                      </a:moveTo>
                      <a:lnTo>
                        <a:pt x="48" y="995"/>
                      </a:lnTo>
                      <a:lnTo>
                        <a:pt x="670" y="72"/>
                      </a:lnTo>
                      <a:lnTo>
                        <a:pt x="670" y="0"/>
                      </a:lnTo>
                      <a:lnTo>
                        <a:pt x="0" y="995"/>
                      </a:lnTo>
                      <a:lnTo>
                        <a:pt x="24" y="995"/>
                      </a:lnTo>
                      <a:lnTo>
                        <a:pt x="24" y="995"/>
                      </a:lnTo>
                      <a:close/>
                    </a:path>
                  </a:pathLst>
                </a:custGeom>
                <a:gradFill rotWithShape="0">
                  <a:gsLst>
                    <a:gs pos="0">
                      <a:schemeClr val="bg2"/>
                    </a:gs>
                    <a:gs pos="100000">
                      <a:schemeClr val="bg2">
                        <a:gamma/>
                        <a:shade val="69804"/>
                        <a:invGamma/>
                      </a:schemeClr>
                    </a:gs>
                  </a:gsLst>
                  <a:lin ang="5400000" scaled="1"/>
                </a:gradFill>
                <a:ln w="9525">
                  <a:noFill/>
                  <a:round/>
                  <a:headEnd/>
                  <a:tailEnd/>
                </a:ln>
              </p:spPr>
              <p:txBody>
                <a:bodyPr/>
                <a:lstStyle/>
                <a:p>
                  <a:pPr>
                    <a:defRPr/>
                  </a:pPr>
                  <a:endParaRPr lang="en-IN"/>
                </a:p>
              </p:txBody>
            </p:sp>
          </p:grpSp>
          <p:grpSp>
            <p:nvGrpSpPr>
              <p:cNvPr id="1060" name="Group 46"/>
              <p:cNvGrpSpPr>
                <a:grpSpLocks/>
              </p:cNvGrpSpPr>
              <p:nvPr userDrawn="1"/>
            </p:nvGrpSpPr>
            <p:grpSpPr bwMode="auto">
              <a:xfrm>
                <a:off x="0" y="558"/>
                <a:ext cx="5758" cy="487"/>
                <a:chOff x="0" y="558"/>
                <a:chExt cx="5758" cy="487"/>
              </a:xfrm>
            </p:grpSpPr>
            <p:sp>
              <p:nvSpPr>
                <p:cNvPr id="107567" name="Freeform 47"/>
                <p:cNvSpPr>
                  <a:spLocks/>
                </p:cNvSpPr>
                <p:nvPr/>
              </p:nvSpPr>
              <p:spPr bwMode="hidden">
                <a:xfrm>
                  <a:off x="0" y="618"/>
                  <a:ext cx="306" cy="427"/>
                </a:xfrm>
                <a:custGeom>
                  <a:avLst/>
                  <a:gdLst/>
                  <a:ahLst/>
                  <a:cxnLst>
                    <a:cxn ang="0">
                      <a:pos x="281" y="426"/>
                    </a:cxn>
                    <a:cxn ang="0">
                      <a:pos x="305" y="426"/>
                    </a:cxn>
                    <a:cxn ang="0">
                      <a:pos x="0" y="0"/>
                    </a:cxn>
                    <a:cxn ang="0">
                      <a:pos x="0" y="66"/>
                    </a:cxn>
                    <a:cxn ang="0">
                      <a:pos x="251" y="426"/>
                    </a:cxn>
                    <a:cxn ang="0">
                      <a:pos x="281" y="426"/>
                    </a:cxn>
                    <a:cxn ang="0">
                      <a:pos x="281" y="426"/>
                    </a:cxn>
                  </a:cxnLst>
                  <a:rect l="0" t="0" r="r" b="b"/>
                  <a:pathLst>
                    <a:path w="305" h="426">
                      <a:moveTo>
                        <a:pt x="281" y="426"/>
                      </a:moveTo>
                      <a:lnTo>
                        <a:pt x="305" y="426"/>
                      </a:lnTo>
                      <a:lnTo>
                        <a:pt x="0" y="0"/>
                      </a:lnTo>
                      <a:lnTo>
                        <a:pt x="0" y="66"/>
                      </a:lnTo>
                      <a:lnTo>
                        <a:pt x="251" y="426"/>
                      </a:lnTo>
                      <a:lnTo>
                        <a:pt x="281" y="426"/>
                      </a:lnTo>
                      <a:lnTo>
                        <a:pt x="281" y="426"/>
                      </a:lnTo>
                      <a:close/>
                    </a:path>
                  </a:pathLst>
                </a:custGeom>
                <a:solidFill>
                  <a:schemeClr val="accent2"/>
                </a:solidFill>
                <a:ln w="9525">
                  <a:noFill/>
                  <a:round/>
                  <a:headEnd/>
                  <a:tailEnd/>
                </a:ln>
              </p:spPr>
              <p:txBody>
                <a:bodyPr/>
                <a:lstStyle/>
                <a:p>
                  <a:pPr>
                    <a:defRPr/>
                  </a:pPr>
                  <a:endParaRPr lang="en-IN"/>
                </a:p>
              </p:txBody>
            </p:sp>
            <p:sp>
              <p:nvSpPr>
                <p:cNvPr id="107568" name="Freeform 48"/>
                <p:cNvSpPr>
                  <a:spLocks/>
                </p:cNvSpPr>
                <p:nvPr/>
              </p:nvSpPr>
              <p:spPr bwMode="hidden">
                <a:xfrm>
                  <a:off x="5410" y="558"/>
                  <a:ext cx="348" cy="487"/>
                </a:xfrm>
                <a:custGeom>
                  <a:avLst/>
                  <a:gdLst/>
                  <a:ahLst/>
                  <a:cxnLst>
                    <a:cxn ang="0">
                      <a:pos x="24" y="486"/>
                    </a:cxn>
                    <a:cxn ang="0">
                      <a:pos x="48" y="486"/>
                    </a:cxn>
                    <a:cxn ang="0">
                      <a:pos x="347" y="72"/>
                    </a:cxn>
                    <a:cxn ang="0">
                      <a:pos x="347" y="0"/>
                    </a:cxn>
                    <a:cxn ang="0">
                      <a:pos x="0" y="486"/>
                    </a:cxn>
                    <a:cxn ang="0">
                      <a:pos x="24" y="486"/>
                    </a:cxn>
                    <a:cxn ang="0">
                      <a:pos x="24" y="486"/>
                    </a:cxn>
                  </a:cxnLst>
                  <a:rect l="0" t="0" r="r" b="b"/>
                  <a:pathLst>
                    <a:path w="347" h="486">
                      <a:moveTo>
                        <a:pt x="24" y="486"/>
                      </a:moveTo>
                      <a:lnTo>
                        <a:pt x="48" y="486"/>
                      </a:lnTo>
                      <a:lnTo>
                        <a:pt x="347" y="72"/>
                      </a:lnTo>
                      <a:lnTo>
                        <a:pt x="347" y="0"/>
                      </a:lnTo>
                      <a:lnTo>
                        <a:pt x="0" y="486"/>
                      </a:lnTo>
                      <a:lnTo>
                        <a:pt x="24" y="486"/>
                      </a:lnTo>
                      <a:lnTo>
                        <a:pt x="24" y="486"/>
                      </a:lnTo>
                      <a:close/>
                    </a:path>
                  </a:pathLst>
                </a:custGeom>
                <a:solidFill>
                  <a:schemeClr val="accent2"/>
                </a:solidFill>
                <a:ln w="9525">
                  <a:noFill/>
                  <a:round/>
                  <a:headEnd/>
                  <a:tailEnd/>
                </a:ln>
              </p:spPr>
              <p:txBody>
                <a:bodyPr/>
                <a:lstStyle/>
                <a:p>
                  <a:pPr>
                    <a:defRPr/>
                  </a:pPr>
                  <a:endParaRPr lang="en-IN"/>
                </a:p>
              </p:txBody>
            </p:sp>
          </p:grpSp>
          <p:grpSp>
            <p:nvGrpSpPr>
              <p:cNvPr id="1061" name="Group 49"/>
              <p:cNvGrpSpPr>
                <a:grpSpLocks/>
              </p:cNvGrpSpPr>
              <p:nvPr userDrawn="1"/>
            </p:nvGrpSpPr>
            <p:grpSpPr bwMode="auto">
              <a:xfrm>
                <a:off x="264" y="1039"/>
                <a:ext cx="5200" cy="3280"/>
                <a:chOff x="264" y="1039"/>
                <a:chExt cx="5200" cy="3280"/>
              </a:xfrm>
            </p:grpSpPr>
            <p:sp>
              <p:nvSpPr>
                <p:cNvPr id="107570" name="Freeform 50"/>
                <p:cNvSpPr>
                  <a:spLocks/>
                </p:cNvSpPr>
                <p:nvPr/>
              </p:nvSpPr>
              <p:spPr bwMode="hidden">
                <a:xfrm>
                  <a:off x="2849" y="1039"/>
                  <a:ext cx="42" cy="3280"/>
                </a:xfrm>
                <a:custGeom>
                  <a:avLst/>
                  <a:gdLst/>
                  <a:ahLst/>
                  <a:cxnLst>
                    <a:cxn ang="0">
                      <a:pos x="18" y="0"/>
                    </a:cxn>
                    <a:cxn ang="0">
                      <a:pos x="0" y="0"/>
                    </a:cxn>
                    <a:cxn ang="0">
                      <a:pos x="0" y="3273"/>
                    </a:cxn>
                    <a:cxn ang="0">
                      <a:pos x="42" y="3273"/>
                    </a:cxn>
                    <a:cxn ang="0">
                      <a:pos x="42" y="0"/>
                    </a:cxn>
                    <a:cxn ang="0">
                      <a:pos x="18" y="0"/>
                    </a:cxn>
                    <a:cxn ang="0">
                      <a:pos x="18" y="0"/>
                    </a:cxn>
                  </a:cxnLst>
                  <a:rect l="0" t="0" r="r" b="b"/>
                  <a:pathLst>
                    <a:path w="42" h="3273">
                      <a:moveTo>
                        <a:pt x="18" y="0"/>
                      </a:moveTo>
                      <a:lnTo>
                        <a:pt x="0" y="0"/>
                      </a:lnTo>
                      <a:lnTo>
                        <a:pt x="0" y="3273"/>
                      </a:lnTo>
                      <a:lnTo>
                        <a:pt x="42"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71" name="Freeform 51"/>
                <p:cNvSpPr>
                  <a:spLocks/>
                </p:cNvSpPr>
                <p:nvPr/>
              </p:nvSpPr>
              <p:spPr bwMode="hidden">
                <a:xfrm>
                  <a:off x="2154" y="1039"/>
                  <a:ext cx="401" cy="3280"/>
                </a:xfrm>
                <a:custGeom>
                  <a:avLst/>
                  <a:gdLst/>
                  <a:ahLst/>
                  <a:cxnLst>
                    <a:cxn ang="0">
                      <a:pos x="376" y="0"/>
                    </a:cxn>
                    <a:cxn ang="0">
                      <a:pos x="358" y="0"/>
                    </a:cxn>
                    <a:cxn ang="0">
                      <a:pos x="0" y="3273"/>
                    </a:cxn>
                    <a:cxn ang="0">
                      <a:pos x="41" y="3273"/>
                    </a:cxn>
                    <a:cxn ang="0">
                      <a:pos x="400" y="0"/>
                    </a:cxn>
                    <a:cxn ang="0">
                      <a:pos x="376" y="0"/>
                    </a:cxn>
                    <a:cxn ang="0">
                      <a:pos x="376" y="0"/>
                    </a:cxn>
                  </a:cxnLst>
                  <a:rect l="0" t="0" r="r" b="b"/>
                  <a:pathLst>
                    <a:path w="400" h="3273">
                      <a:moveTo>
                        <a:pt x="376" y="0"/>
                      </a:moveTo>
                      <a:lnTo>
                        <a:pt x="358" y="0"/>
                      </a:lnTo>
                      <a:lnTo>
                        <a:pt x="0" y="3273"/>
                      </a:lnTo>
                      <a:lnTo>
                        <a:pt x="41" y="3273"/>
                      </a:lnTo>
                      <a:lnTo>
                        <a:pt x="400" y="0"/>
                      </a:lnTo>
                      <a:lnTo>
                        <a:pt x="376" y="0"/>
                      </a:lnTo>
                      <a:lnTo>
                        <a:pt x="37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72" name="Freeform 52"/>
                <p:cNvSpPr>
                  <a:spLocks/>
                </p:cNvSpPr>
                <p:nvPr/>
              </p:nvSpPr>
              <p:spPr bwMode="hidden">
                <a:xfrm>
                  <a:off x="1530" y="1039"/>
                  <a:ext cx="677" cy="3280"/>
                </a:xfrm>
                <a:custGeom>
                  <a:avLst/>
                  <a:gdLst/>
                  <a:ahLst/>
                  <a:cxnLst>
                    <a:cxn ang="0">
                      <a:pos x="657" y="0"/>
                    </a:cxn>
                    <a:cxn ang="0">
                      <a:pos x="639" y="0"/>
                    </a:cxn>
                    <a:cxn ang="0">
                      <a:pos x="0" y="3273"/>
                    </a:cxn>
                    <a:cxn ang="0">
                      <a:pos x="42" y="3273"/>
                    </a:cxn>
                    <a:cxn ang="0">
                      <a:pos x="675" y="0"/>
                    </a:cxn>
                    <a:cxn ang="0">
                      <a:pos x="657" y="0"/>
                    </a:cxn>
                    <a:cxn ang="0">
                      <a:pos x="657" y="0"/>
                    </a:cxn>
                  </a:cxnLst>
                  <a:rect l="0" t="0" r="r" b="b"/>
                  <a:pathLst>
                    <a:path w="675" h="3273">
                      <a:moveTo>
                        <a:pt x="657" y="0"/>
                      </a:moveTo>
                      <a:lnTo>
                        <a:pt x="639" y="0"/>
                      </a:lnTo>
                      <a:lnTo>
                        <a:pt x="0" y="3273"/>
                      </a:lnTo>
                      <a:lnTo>
                        <a:pt x="42" y="3273"/>
                      </a:lnTo>
                      <a:lnTo>
                        <a:pt x="675" y="0"/>
                      </a:lnTo>
                      <a:lnTo>
                        <a:pt x="657" y="0"/>
                      </a:lnTo>
                      <a:lnTo>
                        <a:pt x="657"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73" name="Freeform 53"/>
                <p:cNvSpPr>
                  <a:spLocks/>
                </p:cNvSpPr>
                <p:nvPr/>
              </p:nvSpPr>
              <p:spPr bwMode="hidden">
                <a:xfrm>
                  <a:off x="876" y="1039"/>
                  <a:ext cx="1031" cy="3280"/>
                </a:xfrm>
                <a:custGeom>
                  <a:avLst/>
                  <a:gdLst/>
                  <a:ahLst/>
                  <a:cxnLst>
                    <a:cxn ang="0">
                      <a:pos x="1013" y="0"/>
                    </a:cxn>
                    <a:cxn ang="0">
                      <a:pos x="990" y="0"/>
                    </a:cxn>
                    <a:cxn ang="0">
                      <a:pos x="0" y="3280"/>
                    </a:cxn>
                    <a:cxn ang="0">
                      <a:pos x="42" y="3280"/>
                    </a:cxn>
                    <a:cxn ang="0">
                      <a:pos x="1031" y="4"/>
                    </a:cxn>
                    <a:cxn ang="0">
                      <a:pos x="1013" y="0"/>
                    </a:cxn>
                    <a:cxn ang="0">
                      <a:pos x="1013" y="0"/>
                    </a:cxn>
                  </a:cxnLst>
                  <a:rect l="0" t="0" r="r" b="b"/>
                  <a:pathLst>
                    <a:path w="1031" h="3280">
                      <a:moveTo>
                        <a:pt x="1013" y="0"/>
                      </a:moveTo>
                      <a:lnTo>
                        <a:pt x="990" y="0"/>
                      </a:lnTo>
                      <a:lnTo>
                        <a:pt x="0" y="3280"/>
                      </a:lnTo>
                      <a:lnTo>
                        <a:pt x="42" y="3280"/>
                      </a:lnTo>
                      <a:lnTo>
                        <a:pt x="1031" y="4"/>
                      </a:lnTo>
                      <a:lnTo>
                        <a:pt x="1013" y="0"/>
                      </a:lnTo>
                      <a:lnTo>
                        <a:pt x="101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74" name="Freeform 54"/>
                <p:cNvSpPr>
                  <a:spLocks/>
                </p:cNvSpPr>
                <p:nvPr/>
              </p:nvSpPr>
              <p:spPr bwMode="hidden">
                <a:xfrm>
                  <a:off x="264" y="1039"/>
                  <a:ext cx="1319" cy="3280"/>
                </a:xfrm>
                <a:custGeom>
                  <a:avLst/>
                  <a:gdLst/>
                  <a:ahLst/>
                  <a:cxnLst>
                    <a:cxn ang="0">
                      <a:pos x="1296" y="0"/>
                    </a:cxn>
                    <a:cxn ang="0">
                      <a:pos x="1278" y="0"/>
                    </a:cxn>
                    <a:cxn ang="0">
                      <a:pos x="0" y="3280"/>
                    </a:cxn>
                    <a:cxn ang="0">
                      <a:pos x="42" y="3280"/>
                    </a:cxn>
                    <a:cxn ang="0">
                      <a:pos x="1319" y="5"/>
                    </a:cxn>
                    <a:cxn ang="0">
                      <a:pos x="1296" y="0"/>
                    </a:cxn>
                    <a:cxn ang="0">
                      <a:pos x="1296" y="0"/>
                    </a:cxn>
                  </a:cxnLst>
                  <a:rect l="0" t="0" r="r" b="b"/>
                  <a:pathLst>
                    <a:path w="1319" h="3280">
                      <a:moveTo>
                        <a:pt x="1296" y="0"/>
                      </a:moveTo>
                      <a:lnTo>
                        <a:pt x="1278" y="0"/>
                      </a:lnTo>
                      <a:lnTo>
                        <a:pt x="0" y="3280"/>
                      </a:lnTo>
                      <a:lnTo>
                        <a:pt x="42" y="3280"/>
                      </a:lnTo>
                      <a:lnTo>
                        <a:pt x="1319" y="5"/>
                      </a:lnTo>
                      <a:lnTo>
                        <a:pt x="1296" y="0"/>
                      </a:lnTo>
                      <a:lnTo>
                        <a:pt x="129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75" name="Freeform 55"/>
                <p:cNvSpPr>
                  <a:spLocks/>
                </p:cNvSpPr>
                <p:nvPr/>
              </p:nvSpPr>
              <p:spPr bwMode="hidden">
                <a:xfrm>
                  <a:off x="3191" y="1039"/>
                  <a:ext cx="402" cy="3280"/>
                </a:xfrm>
                <a:custGeom>
                  <a:avLst/>
                  <a:gdLst/>
                  <a:ahLst/>
                  <a:cxnLst>
                    <a:cxn ang="0">
                      <a:pos x="18" y="0"/>
                    </a:cxn>
                    <a:cxn ang="0">
                      <a:pos x="0" y="0"/>
                    </a:cxn>
                    <a:cxn ang="0">
                      <a:pos x="359" y="3273"/>
                    </a:cxn>
                    <a:cxn ang="0">
                      <a:pos x="401" y="3273"/>
                    </a:cxn>
                    <a:cxn ang="0">
                      <a:pos x="42" y="0"/>
                    </a:cxn>
                    <a:cxn ang="0">
                      <a:pos x="18" y="0"/>
                    </a:cxn>
                    <a:cxn ang="0">
                      <a:pos x="18" y="0"/>
                    </a:cxn>
                  </a:cxnLst>
                  <a:rect l="0" t="0" r="r" b="b"/>
                  <a:pathLst>
                    <a:path w="401" h="3273">
                      <a:moveTo>
                        <a:pt x="18" y="0"/>
                      </a:moveTo>
                      <a:lnTo>
                        <a:pt x="0" y="0"/>
                      </a:lnTo>
                      <a:lnTo>
                        <a:pt x="359" y="3273"/>
                      </a:lnTo>
                      <a:lnTo>
                        <a:pt x="401" y="3273"/>
                      </a:lnTo>
                      <a:lnTo>
                        <a:pt x="42"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76" name="Freeform 56"/>
                <p:cNvSpPr>
                  <a:spLocks/>
                </p:cNvSpPr>
                <p:nvPr/>
              </p:nvSpPr>
              <p:spPr bwMode="hidden">
                <a:xfrm>
                  <a:off x="3533" y="1039"/>
                  <a:ext cx="677" cy="3280"/>
                </a:xfrm>
                <a:custGeom>
                  <a:avLst/>
                  <a:gdLst/>
                  <a:ahLst/>
                  <a:cxnLst>
                    <a:cxn ang="0">
                      <a:pos x="18" y="0"/>
                    </a:cxn>
                    <a:cxn ang="0">
                      <a:pos x="0" y="0"/>
                    </a:cxn>
                    <a:cxn ang="0">
                      <a:pos x="640" y="3273"/>
                    </a:cxn>
                    <a:cxn ang="0">
                      <a:pos x="675" y="3273"/>
                    </a:cxn>
                    <a:cxn ang="0">
                      <a:pos x="36" y="0"/>
                    </a:cxn>
                    <a:cxn ang="0">
                      <a:pos x="18" y="0"/>
                    </a:cxn>
                    <a:cxn ang="0">
                      <a:pos x="18" y="0"/>
                    </a:cxn>
                  </a:cxnLst>
                  <a:rect l="0" t="0" r="r" b="b"/>
                  <a:pathLst>
                    <a:path w="675" h="3273">
                      <a:moveTo>
                        <a:pt x="18" y="0"/>
                      </a:moveTo>
                      <a:lnTo>
                        <a:pt x="0" y="0"/>
                      </a:lnTo>
                      <a:lnTo>
                        <a:pt x="640" y="3273"/>
                      </a:lnTo>
                      <a:lnTo>
                        <a:pt x="675" y="3273"/>
                      </a:lnTo>
                      <a:lnTo>
                        <a:pt x="36" y="0"/>
                      </a:lnTo>
                      <a:lnTo>
                        <a:pt x="18" y="0"/>
                      </a:lnTo>
                      <a:lnTo>
                        <a:pt x="18"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77" name="Freeform 57"/>
                <p:cNvSpPr>
                  <a:spLocks/>
                </p:cNvSpPr>
                <p:nvPr/>
              </p:nvSpPr>
              <p:spPr bwMode="hidden">
                <a:xfrm>
                  <a:off x="3822" y="1039"/>
                  <a:ext cx="1036" cy="3280"/>
                </a:xfrm>
                <a:custGeom>
                  <a:avLst/>
                  <a:gdLst/>
                  <a:ahLst/>
                  <a:cxnLst>
                    <a:cxn ang="0">
                      <a:pos x="23" y="0"/>
                    </a:cxn>
                    <a:cxn ang="0">
                      <a:pos x="0" y="5"/>
                    </a:cxn>
                    <a:cxn ang="0">
                      <a:pos x="994" y="3280"/>
                    </a:cxn>
                    <a:cxn ang="0">
                      <a:pos x="1036" y="3280"/>
                    </a:cxn>
                    <a:cxn ang="0">
                      <a:pos x="41" y="0"/>
                    </a:cxn>
                    <a:cxn ang="0">
                      <a:pos x="23" y="0"/>
                    </a:cxn>
                    <a:cxn ang="0">
                      <a:pos x="23" y="0"/>
                    </a:cxn>
                  </a:cxnLst>
                  <a:rect l="0" t="0" r="r" b="b"/>
                  <a:pathLst>
                    <a:path w="1036" h="3280">
                      <a:moveTo>
                        <a:pt x="23" y="0"/>
                      </a:moveTo>
                      <a:lnTo>
                        <a:pt x="0" y="5"/>
                      </a:lnTo>
                      <a:lnTo>
                        <a:pt x="994" y="3280"/>
                      </a:lnTo>
                      <a:lnTo>
                        <a:pt x="1036" y="3280"/>
                      </a:lnTo>
                      <a:lnTo>
                        <a:pt x="41" y="0"/>
                      </a:lnTo>
                      <a:lnTo>
                        <a:pt x="23" y="0"/>
                      </a:lnTo>
                      <a:lnTo>
                        <a:pt x="23"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78" name="Freeform 58"/>
                <p:cNvSpPr>
                  <a:spLocks/>
                </p:cNvSpPr>
                <p:nvPr/>
              </p:nvSpPr>
              <p:spPr bwMode="hidden">
                <a:xfrm>
                  <a:off x="4137" y="1039"/>
                  <a:ext cx="1327" cy="3280"/>
                </a:xfrm>
                <a:custGeom>
                  <a:avLst/>
                  <a:gdLst/>
                  <a:ahLst/>
                  <a:cxnLst>
                    <a:cxn ang="0">
                      <a:pos x="20" y="0"/>
                    </a:cxn>
                    <a:cxn ang="0">
                      <a:pos x="0" y="7"/>
                    </a:cxn>
                    <a:cxn ang="0">
                      <a:pos x="1285" y="3280"/>
                    </a:cxn>
                    <a:cxn ang="0">
                      <a:pos x="1327" y="3280"/>
                    </a:cxn>
                    <a:cxn ang="0">
                      <a:pos x="43" y="0"/>
                    </a:cxn>
                    <a:cxn ang="0">
                      <a:pos x="20" y="0"/>
                    </a:cxn>
                    <a:cxn ang="0">
                      <a:pos x="20" y="0"/>
                    </a:cxn>
                  </a:cxnLst>
                  <a:rect l="0" t="0" r="r" b="b"/>
                  <a:pathLst>
                    <a:path w="1327" h="3280">
                      <a:moveTo>
                        <a:pt x="20" y="0"/>
                      </a:moveTo>
                      <a:lnTo>
                        <a:pt x="0" y="7"/>
                      </a:lnTo>
                      <a:lnTo>
                        <a:pt x="1285" y="3280"/>
                      </a:lnTo>
                      <a:lnTo>
                        <a:pt x="1327" y="3280"/>
                      </a:lnTo>
                      <a:lnTo>
                        <a:pt x="43" y="0"/>
                      </a:lnTo>
                      <a:lnTo>
                        <a:pt x="20" y="0"/>
                      </a:lnTo>
                      <a:lnTo>
                        <a:pt x="20"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grpSp>
          <p:sp>
            <p:nvSpPr>
              <p:cNvPr id="107579" name="Freeform 59"/>
              <p:cNvSpPr>
                <a:spLocks/>
              </p:cNvSpPr>
              <p:nvPr userDrawn="1"/>
            </p:nvSpPr>
            <p:spPr bwMode="hidden">
              <a:xfrm>
                <a:off x="0" y="1039"/>
                <a:ext cx="1254" cy="2632"/>
              </a:xfrm>
              <a:custGeom>
                <a:avLst/>
                <a:gdLst/>
                <a:ahLst/>
                <a:cxnLst>
                  <a:cxn ang="0">
                    <a:pos x="1236" y="0"/>
                  </a:cxn>
                  <a:cxn ang="0">
                    <a:pos x="1212" y="0"/>
                  </a:cxn>
                  <a:cxn ang="0">
                    <a:pos x="0" y="2542"/>
                  </a:cxn>
                  <a:cxn ang="0">
                    <a:pos x="0" y="2632"/>
                  </a:cxn>
                  <a:cxn ang="0">
                    <a:pos x="1254" y="7"/>
                  </a:cxn>
                  <a:cxn ang="0">
                    <a:pos x="1236" y="0"/>
                  </a:cxn>
                  <a:cxn ang="0">
                    <a:pos x="1236" y="0"/>
                  </a:cxn>
                </a:cxnLst>
                <a:rect l="0" t="0" r="r" b="b"/>
                <a:pathLst>
                  <a:path w="1254" h="2632">
                    <a:moveTo>
                      <a:pt x="1236" y="0"/>
                    </a:moveTo>
                    <a:lnTo>
                      <a:pt x="1212" y="0"/>
                    </a:lnTo>
                    <a:lnTo>
                      <a:pt x="0" y="2542"/>
                    </a:lnTo>
                    <a:lnTo>
                      <a:pt x="0" y="2632"/>
                    </a:lnTo>
                    <a:lnTo>
                      <a:pt x="1254" y="7"/>
                    </a:lnTo>
                    <a:lnTo>
                      <a:pt x="1236" y="0"/>
                    </a:lnTo>
                    <a:lnTo>
                      <a:pt x="1236"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80" name="Freeform 60"/>
              <p:cNvSpPr>
                <a:spLocks/>
              </p:cNvSpPr>
              <p:nvPr userDrawn="1"/>
            </p:nvSpPr>
            <p:spPr bwMode="hidden">
              <a:xfrm>
                <a:off x="0" y="1039"/>
                <a:ext cx="948" cy="1676"/>
              </a:xfrm>
              <a:custGeom>
                <a:avLst/>
                <a:gdLst/>
                <a:ahLst/>
                <a:cxnLst>
                  <a:cxn ang="0">
                    <a:pos x="930" y="0"/>
                  </a:cxn>
                  <a:cxn ang="0">
                    <a:pos x="906" y="0"/>
                  </a:cxn>
                  <a:cxn ang="0">
                    <a:pos x="0" y="1593"/>
                  </a:cxn>
                  <a:cxn ang="0">
                    <a:pos x="0" y="1676"/>
                  </a:cxn>
                  <a:cxn ang="0">
                    <a:pos x="948" y="5"/>
                  </a:cxn>
                  <a:cxn ang="0">
                    <a:pos x="930" y="0"/>
                  </a:cxn>
                  <a:cxn ang="0">
                    <a:pos x="930" y="0"/>
                  </a:cxn>
                </a:cxnLst>
                <a:rect l="0" t="0" r="r" b="b"/>
                <a:pathLst>
                  <a:path w="948" h="1676">
                    <a:moveTo>
                      <a:pt x="930" y="0"/>
                    </a:moveTo>
                    <a:lnTo>
                      <a:pt x="906" y="0"/>
                    </a:lnTo>
                    <a:lnTo>
                      <a:pt x="0" y="1593"/>
                    </a:lnTo>
                    <a:lnTo>
                      <a:pt x="0" y="1676"/>
                    </a:lnTo>
                    <a:lnTo>
                      <a:pt x="948" y="5"/>
                    </a:lnTo>
                    <a:lnTo>
                      <a:pt x="930" y="0"/>
                    </a:lnTo>
                    <a:lnTo>
                      <a:pt x="930" y="0"/>
                    </a:lnTo>
                    <a:close/>
                  </a:path>
                </a:pathLst>
              </a:custGeom>
              <a:solidFill>
                <a:schemeClr val="accent2"/>
              </a:solidFill>
              <a:ln w="9525">
                <a:noFill/>
                <a:round/>
                <a:headEnd/>
                <a:tailEnd/>
              </a:ln>
            </p:spPr>
            <p:txBody>
              <a:bodyPr/>
              <a:lstStyle/>
              <a:p>
                <a:pPr>
                  <a:defRPr/>
                </a:pPr>
                <a:endParaRPr lang="en-IN"/>
              </a:p>
            </p:txBody>
          </p:sp>
          <p:sp>
            <p:nvSpPr>
              <p:cNvPr id="107581" name="Freeform 61"/>
              <p:cNvSpPr>
                <a:spLocks/>
              </p:cNvSpPr>
              <p:nvPr userDrawn="1"/>
            </p:nvSpPr>
            <p:spPr bwMode="hidden">
              <a:xfrm>
                <a:off x="0" y="1039"/>
                <a:ext cx="629" cy="937"/>
              </a:xfrm>
              <a:custGeom>
                <a:avLst/>
                <a:gdLst/>
                <a:ahLst/>
                <a:cxnLst>
                  <a:cxn ang="0">
                    <a:pos x="606" y="0"/>
                  </a:cxn>
                  <a:cxn ang="0">
                    <a:pos x="582" y="0"/>
                  </a:cxn>
                  <a:cxn ang="0">
                    <a:pos x="0" y="871"/>
                  </a:cxn>
                  <a:cxn ang="0">
                    <a:pos x="0" y="937"/>
                  </a:cxn>
                  <a:cxn ang="0">
                    <a:pos x="629" y="4"/>
                  </a:cxn>
                  <a:cxn ang="0">
                    <a:pos x="606" y="0"/>
                  </a:cxn>
                  <a:cxn ang="0">
                    <a:pos x="606" y="0"/>
                  </a:cxn>
                </a:cxnLst>
                <a:rect l="0" t="0" r="r" b="b"/>
                <a:pathLst>
                  <a:path w="629" h="937">
                    <a:moveTo>
                      <a:pt x="606" y="0"/>
                    </a:moveTo>
                    <a:lnTo>
                      <a:pt x="582" y="0"/>
                    </a:lnTo>
                    <a:lnTo>
                      <a:pt x="0" y="871"/>
                    </a:lnTo>
                    <a:lnTo>
                      <a:pt x="0" y="937"/>
                    </a:lnTo>
                    <a:lnTo>
                      <a:pt x="629" y="4"/>
                    </a:lnTo>
                    <a:lnTo>
                      <a:pt x="606" y="0"/>
                    </a:lnTo>
                    <a:lnTo>
                      <a:pt x="606" y="0"/>
                    </a:lnTo>
                    <a:close/>
                  </a:path>
                </a:pathLst>
              </a:custGeom>
              <a:solidFill>
                <a:schemeClr val="accent2"/>
              </a:solidFill>
              <a:ln w="9525">
                <a:noFill/>
                <a:round/>
                <a:headEnd/>
                <a:tailEnd/>
              </a:ln>
            </p:spPr>
            <p:txBody>
              <a:bodyPr/>
              <a:lstStyle/>
              <a:p>
                <a:pPr>
                  <a:defRPr/>
                </a:pPr>
                <a:endParaRPr lang="en-IN"/>
              </a:p>
            </p:txBody>
          </p:sp>
          <p:sp>
            <p:nvSpPr>
              <p:cNvPr id="107582" name="Freeform 62"/>
              <p:cNvSpPr>
                <a:spLocks/>
              </p:cNvSpPr>
              <p:nvPr userDrawn="1"/>
            </p:nvSpPr>
            <p:spPr bwMode="hidden">
              <a:xfrm>
                <a:off x="0" y="1039"/>
                <a:ext cx="305" cy="427"/>
              </a:xfrm>
              <a:custGeom>
                <a:avLst/>
                <a:gdLst/>
                <a:ahLst/>
                <a:cxnLst>
                  <a:cxn ang="0">
                    <a:pos x="282" y="0"/>
                  </a:cxn>
                  <a:cxn ang="0">
                    <a:pos x="252" y="0"/>
                  </a:cxn>
                  <a:cxn ang="0">
                    <a:pos x="0" y="361"/>
                  </a:cxn>
                  <a:cxn ang="0">
                    <a:pos x="0" y="427"/>
                  </a:cxn>
                  <a:cxn ang="0">
                    <a:pos x="305" y="5"/>
                  </a:cxn>
                  <a:cxn ang="0">
                    <a:pos x="282" y="0"/>
                  </a:cxn>
                  <a:cxn ang="0">
                    <a:pos x="282" y="0"/>
                  </a:cxn>
                </a:cxnLst>
                <a:rect l="0" t="0" r="r" b="b"/>
                <a:pathLst>
                  <a:path w="305" h="427">
                    <a:moveTo>
                      <a:pt x="282" y="0"/>
                    </a:moveTo>
                    <a:lnTo>
                      <a:pt x="252" y="0"/>
                    </a:lnTo>
                    <a:lnTo>
                      <a:pt x="0" y="361"/>
                    </a:lnTo>
                    <a:lnTo>
                      <a:pt x="0" y="427"/>
                    </a:lnTo>
                    <a:lnTo>
                      <a:pt x="305" y="5"/>
                    </a:lnTo>
                    <a:lnTo>
                      <a:pt x="282" y="0"/>
                    </a:lnTo>
                    <a:lnTo>
                      <a:pt x="282" y="0"/>
                    </a:lnTo>
                    <a:close/>
                  </a:path>
                </a:pathLst>
              </a:custGeom>
              <a:solidFill>
                <a:schemeClr val="accent2"/>
              </a:solidFill>
              <a:ln w="9525">
                <a:noFill/>
                <a:round/>
                <a:headEnd/>
                <a:tailEnd/>
              </a:ln>
            </p:spPr>
            <p:txBody>
              <a:bodyPr/>
              <a:lstStyle/>
              <a:p>
                <a:pPr>
                  <a:defRPr/>
                </a:pPr>
                <a:endParaRPr lang="en-IN"/>
              </a:p>
            </p:txBody>
          </p:sp>
          <p:sp>
            <p:nvSpPr>
              <p:cNvPr id="107583" name="Freeform 63"/>
              <p:cNvSpPr>
                <a:spLocks/>
              </p:cNvSpPr>
              <p:nvPr userDrawn="1"/>
            </p:nvSpPr>
            <p:spPr bwMode="hidden">
              <a:xfrm>
                <a:off x="4481" y="1039"/>
                <a:ext cx="1277" cy="2686"/>
              </a:xfrm>
              <a:custGeom>
                <a:avLst/>
                <a:gdLst/>
                <a:ahLst/>
                <a:cxnLst>
                  <a:cxn ang="0">
                    <a:pos x="41" y="0"/>
                  </a:cxn>
                  <a:cxn ang="0">
                    <a:pos x="17" y="0"/>
                  </a:cxn>
                  <a:cxn ang="0">
                    <a:pos x="0" y="4"/>
                  </a:cxn>
                  <a:cxn ang="0">
                    <a:pos x="1277" y="2686"/>
                  </a:cxn>
                  <a:cxn ang="0">
                    <a:pos x="1277" y="2596"/>
                  </a:cxn>
                  <a:cxn ang="0">
                    <a:pos x="41" y="0"/>
                  </a:cxn>
                  <a:cxn ang="0">
                    <a:pos x="41" y="0"/>
                  </a:cxn>
                </a:cxnLst>
                <a:rect l="0" t="0" r="r" b="b"/>
                <a:pathLst>
                  <a:path w="1277" h="2686">
                    <a:moveTo>
                      <a:pt x="41" y="0"/>
                    </a:moveTo>
                    <a:lnTo>
                      <a:pt x="17" y="0"/>
                    </a:lnTo>
                    <a:lnTo>
                      <a:pt x="0" y="4"/>
                    </a:lnTo>
                    <a:lnTo>
                      <a:pt x="1277" y="2686"/>
                    </a:lnTo>
                    <a:lnTo>
                      <a:pt x="1277" y="2596"/>
                    </a:lnTo>
                    <a:lnTo>
                      <a:pt x="41" y="0"/>
                    </a:lnTo>
                    <a:lnTo>
                      <a:pt x="41"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IN"/>
              </a:p>
            </p:txBody>
          </p:sp>
          <p:sp>
            <p:nvSpPr>
              <p:cNvPr id="107584" name="Freeform 64"/>
              <p:cNvSpPr>
                <a:spLocks/>
              </p:cNvSpPr>
              <p:nvPr userDrawn="1"/>
            </p:nvSpPr>
            <p:spPr bwMode="hidden">
              <a:xfrm>
                <a:off x="4770" y="1039"/>
                <a:ext cx="988" cy="1730"/>
              </a:xfrm>
              <a:custGeom>
                <a:avLst/>
                <a:gdLst/>
                <a:ahLst/>
                <a:cxnLst>
                  <a:cxn ang="0">
                    <a:pos x="16" y="0"/>
                  </a:cxn>
                  <a:cxn ang="0">
                    <a:pos x="0" y="7"/>
                  </a:cxn>
                  <a:cxn ang="0">
                    <a:pos x="988" y="1730"/>
                  </a:cxn>
                  <a:cxn ang="0">
                    <a:pos x="988" y="1653"/>
                  </a:cxn>
                  <a:cxn ang="0">
                    <a:pos x="40" y="0"/>
                  </a:cxn>
                  <a:cxn ang="0">
                    <a:pos x="16" y="0"/>
                  </a:cxn>
                  <a:cxn ang="0">
                    <a:pos x="16" y="0"/>
                  </a:cxn>
                </a:cxnLst>
                <a:rect l="0" t="0" r="r" b="b"/>
                <a:pathLst>
                  <a:path w="988" h="1730">
                    <a:moveTo>
                      <a:pt x="16" y="0"/>
                    </a:moveTo>
                    <a:lnTo>
                      <a:pt x="0" y="7"/>
                    </a:lnTo>
                    <a:lnTo>
                      <a:pt x="988" y="1730"/>
                    </a:lnTo>
                    <a:lnTo>
                      <a:pt x="988" y="1653"/>
                    </a:lnTo>
                    <a:lnTo>
                      <a:pt x="40" y="0"/>
                    </a:lnTo>
                    <a:lnTo>
                      <a:pt x="16" y="0"/>
                    </a:lnTo>
                    <a:lnTo>
                      <a:pt x="16" y="0"/>
                    </a:lnTo>
                    <a:close/>
                  </a:path>
                </a:pathLst>
              </a:custGeom>
              <a:solidFill>
                <a:schemeClr val="accent2"/>
              </a:solidFill>
              <a:ln w="9525">
                <a:noFill/>
                <a:round/>
                <a:headEnd/>
                <a:tailEnd/>
              </a:ln>
            </p:spPr>
            <p:txBody>
              <a:bodyPr/>
              <a:lstStyle/>
              <a:p>
                <a:pPr>
                  <a:defRPr/>
                </a:pPr>
                <a:endParaRPr lang="en-IN"/>
              </a:p>
            </p:txBody>
          </p:sp>
          <p:sp>
            <p:nvSpPr>
              <p:cNvPr id="107585" name="Freeform 65"/>
              <p:cNvSpPr>
                <a:spLocks/>
              </p:cNvSpPr>
              <p:nvPr userDrawn="1"/>
            </p:nvSpPr>
            <p:spPr bwMode="hidden">
              <a:xfrm>
                <a:off x="5088" y="1039"/>
                <a:ext cx="670" cy="997"/>
              </a:xfrm>
              <a:custGeom>
                <a:avLst/>
                <a:gdLst/>
                <a:ahLst/>
                <a:cxnLst>
                  <a:cxn ang="0">
                    <a:pos x="22" y="0"/>
                  </a:cxn>
                  <a:cxn ang="0">
                    <a:pos x="0" y="4"/>
                  </a:cxn>
                  <a:cxn ang="0">
                    <a:pos x="670" y="997"/>
                  </a:cxn>
                  <a:cxn ang="0">
                    <a:pos x="670" y="925"/>
                  </a:cxn>
                  <a:cxn ang="0">
                    <a:pos x="46" y="0"/>
                  </a:cxn>
                  <a:cxn ang="0">
                    <a:pos x="22" y="0"/>
                  </a:cxn>
                  <a:cxn ang="0">
                    <a:pos x="22" y="0"/>
                  </a:cxn>
                </a:cxnLst>
                <a:rect l="0" t="0" r="r" b="b"/>
                <a:pathLst>
                  <a:path w="670" h="997">
                    <a:moveTo>
                      <a:pt x="22" y="0"/>
                    </a:moveTo>
                    <a:lnTo>
                      <a:pt x="0" y="4"/>
                    </a:lnTo>
                    <a:lnTo>
                      <a:pt x="670" y="997"/>
                    </a:lnTo>
                    <a:lnTo>
                      <a:pt x="670" y="925"/>
                    </a:lnTo>
                    <a:lnTo>
                      <a:pt x="46" y="0"/>
                    </a:lnTo>
                    <a:lnTo>
                      <a:pt x="22" y="0"/>
                    </a:lnTo>
                    <a:lnTo>
                      <a:pt x="22" y="0"/>
                    </a:lnTo>
                    <a:close/>
                  </a:path>
                </a:pathLst>
              </a:custGeom>
              <a:solidFill>
                <a:schemeClr val="accent2"/>
              </a:solidFill>
              <a:ln w="9525">
                <a:noFill/>
                <a:round/>
                <a:headEnd/>
                <a:tailEnd/>
              </a:ln>
            </p:spPr>
            <p:txBody>
              <a:bodyPr/>
              <a:lstStyle/>
              <a:p>
                <a:pPr>
                  <a:defRPr/>
                </a:pPr>
                <a:endParaRPr lang="en-IN"/>
              </a:p>
            </p:txBody>
          </p:sp>
          <p:sp>
            <p:nvSpPr>
              <p:cNvPr id="107586" name="Freeform 66"/>
              <p:cNvSpPr>
                <a:spLocks/>
              </p:cNvSpPr>
              <p:nvPr userDrawn="1"/>
            </p:nvSpPr>
            <p:spPr bwMode="hidden">
              <a:xfrm>
                <a:off x="5412" y="1039"/>
                <a:ext cx="346" cy="487"/>
              </a:xfrm>
              <a:custGeom>
                <a:avLst/>
                <a:gdLst/>
                <a:ahLst/>
                <a:cxnLst>
                  <a:cxn ang="0">
                    <a:pos x="22" y="0"/>
                  </a:cxn>
                  <a:cxn ang="0">
                    <a:pos x="0" y="7"/>
                  </a:cxn>
                  <a:cxn ang="0">
                    <a:pos x="346" y="487"/>
                  </a:cxn>
                  <a:cxn ang="0">
                    <a:pos x="346" y="415"/>
                  </a:cxn>
                  <a:cxn ang="0">
                    <a:pos x="46" y="0"/>
                  </a:cxn>
                  <a:cxn ang="0">
                    <a:pos x="22" y="0"/>
                  </a:cxn>
                  <a:cxn ang="0">
                    <a:pos x="22" y="0"/>
                  </a:cxn>
                </a:cxnLst>
                <a:rect l="0" t="0" r="r" b="b"/>
                <a:pathLst>
                  <a:path w="346" h="487">
                    <a:moveTo>
                      <a:pt x="22" y="0"/>
                    </a:moveTo>
                    <a:lnTo>
                      <a:pt x="0" y="7"/>
                    </a:lnTo>
                    <a:lnTo>
                      <a:pt x="346" y="487"/>
                    </a:lnTo>
                    <a:lnTo>
                      <a:pt x="346" y="415"/>
                    </a:lnTo>
                    <a:lnTo>
                      <a:pt x="46" y="0"/>
                    </a:lnTo>
                    <a:lnTo>
                      <a:pt x="22" y="0"/>
                    </a:lnTo>
                    <a:lnTo>
                      <a:pt x="22" y="0"/>
                    </a:lnTo>
                    <a:close/>
                  </a:path>
                </a:pathLst>
              </a:custGeom>
              <a:solidFill>
                <a:schemeClr val="accent2"/>
              </a:solidFill>
              <a:ln w="9525">
                <a:noFill/>
                <a:round/>
                <a:headEnd/>
                <a:tailEnd/>
              </a:ln>
            </p:spPr>
            <p:txBody>
              <a:bodyPr/>
              <a:lstStyle/>
              <a:p>
                <a:pPr>
                  <a:defRPr/>
                </a:pPr>
                <a:endParaRPr lang="en-IN"/>
              </a:p>
            </p:txBody>
          </p:sp>
        </p:grpSp>
      </p:grpSp>
      <p:sp>
        <p:nvSpPr>
          <p:cNvPr id="107587" name="Rectangle 67"/>
          <p:cNvSpPr>
            <a:spLocks noGrp="1" noChangeArrowheads="1"/>
          </p:cNvSpPr>
          <p:nvPr>
            <p:ph type="title"/>
          </p:nvPr>
        </p:nvSpPr>
        <p:spPr bwMode="auto">
          <a:xfrm>
            <a:off x="455613" y="273050"/>
            <a:ext cx="8226425"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IN"/>
              <a:t>Click to edit Master title style</a:t>
            </a:r>
          </a:p>
        </p:txBody>
      </p:sp>
      <p:sp>
        <p:nvSpPr>
          <p:cNvPr id="107588" name="Rectangle 68"/>
          <p:cNvSpPr>
            <a:spLocks noGrp="1" noChangeArrowheads="1"/>
          </p:cNvSpPr>
          <p:nvPr>
            <p:ph type="dt" sz="half" idx="2"/>
          </p:nvPr>
        </p:nvSpPr>
        <p:spPr bwMode="auto">
          <a:xfrm>
            <a:off x="455613" y="6242050"/>
            <a:ext cx="213042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defRPr>
            </a:lvl1pPr>
          </a:lstStyle>
          <a:p>
            <a:pPr>
              <a:defRPr/>
            </a:pPr>
            <a:endParaRPr lang="en-IN"/>
          </a:p>
        </p:txBody>
      </p:sp>
      <p:sp>
        <p:nvSpPr>
          <p:cNvPr id="107589" name="Rectangle 69"/>
          <p:cNvSpPr>
            <a:spLocks noGrp="1" noChangeArrowheads="1"/>
          </p:cNvSpPr>
          <p:nvPr>
            <p:ph type="ftr" sz="quarter" idx="3"/>
          </p:nvPr>
        </p:nvSpPr>
        <p:spPr bwMode="auto">
          <a:xfrm>
            <a:off x="3124200" y="6242050"/>
            <a:ext cx="2895600"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defRPr>
            </a:lvl1pPr>
          </a:lstStyle>
          <a:p>
            <a:pPr>
              <a:defRPr/>
            </a:pPr>
            <a:endParaRPr lang="en-IN"/>
          </a:p>
        </p:txBody>
      </p:sp>
      <p:sp>
        <p:nvSpPr>
          <p:cNvPr id="107590" name="Rectangle 70"/>
          <p:cNvSpPr>
            <a:spLocks noGrp="1" noChangeArrowheads="1"/>
          </p:cNvSpPr>
          <p:nvPr>
            <p:ph type="sldNum" sz="quarter" idx="4"/>
          </p:nvPr>
        </p:nvSpPr>
        <p:spPr bwMode="auto">
          <a:xfrm>
            <a:off x="6553200" y="6242050"/>
            <a:ext cx="213042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defRPr>
            </a:lvl1pPr>
          </a:lstStyle>
          <a:p>
            <a:pPr>
              <a:defRPr/>
            </a:pPr>
            <a:fld id="{E96D1C28-8F2C-4E95-8FED-1243612BB138}" type="slidenum">
              <a:rPr lang="en-IN"/>
              <a:pPr>
                <a:defRPr/>
              </a:pPr>
              <a:t>‹#›</a:t>
            </a:fld>
            <a:endParaRPr lang="en-IN"/>
          </a:p>
        </p:txBody>
      </p:sp>
      <p:sp>
        <p:nvSpPr>
          <p:cNvPr id="107591" name="Rectangle 71"/>
          <p:cNvSpPr>
            <a:spLocks noGrp="1" noChangeArrowheads="1"/>
          </p:cNvSpPr>
          <p:nvPr>
            <p:ph type="body" idx="1"/>
          </p:nvPr>
        </p:nvSpPr>
        <p:spPr bwMode="auto">
          <a:xfrm>
            <a:off x="455613" y="1598613"/>
            <a:ext cx="8226425" cy="44973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Tree>
  </p:cSld>
  <p:clrMap bg1="dk2" tx1="lt1" bg2="dk1" tx2="lt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115000"/>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115000"/>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tx2"/>
        </a:buClr>
        <a:buSzPct val="115000"/>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2400"/>
              <a:t>ITS Dental College, Greater Noida</a:t>
            </a:r>
          </a:p>
        </p:txBody>
      </p:sp>
      <p:sp>
        <p:nvSpPr>
          <p:cNvPr id="3075" name="Content Placeholder 2"/>
          <p:cNvSpPr>
            <a:spLocks noGrp="1"/>
          </p:cNvSpPr>
          <p:nvPr>
            <p:ph idx="4294967295"/>
          </p:nvPr>
        </p:nvSpPr>
        <p:spPr>
          <a:xfrm>
            <a:off x="457200" y="1600200"/>
            <a:ext cx="8229600" cy="4525963"/>
          </a:xfrm>
          <a:prstGeom prst="rect">
            <a:avLst/>
          </a:prstGeom>
        </p:spPr>
        <p:txBody>
          <a:bodyPr/>
          <a:lstStyle/>
          <a:p>
            <a:endParaRPr lang="en-US" dirty="0"/>
          </a:p>
          <a:p>
            <a:pPr>
              <a:buFont typeface="Arial" charset="0"/>
              <a:buNone/>
            </a:pPr>
            <a:r>
              <a:rPr lang="en-US" sz="2000" dirty="0"/>
              <a:t>Subject :  Pharmacology</a:t>
            </a:r>
          </a:p>
          <a:p>
            <a:pPr>
              <a:buFont typeface="Arial" charset="0"/>
              <a:buNone/>
            </a:pPr>
            <a:endParaRPr lang="en-US" sz="2000" dirty="0"/>
          </a:p>
          <a:p>
            <a:pPr>
              <a:buFont typeface="Arial" charset="0"/>
              <a:buNone/>
            </a:pPr>
            <a:r>
              <a:rPr lang="en-US" sz="2000" dirty="0"/>
              <a:t>Lecture Topic:  Sedative Hypnotics</a:t>
            </a:r>
          </a:p>
          <a:p>
            <a:pPr>
              <a:buFont typeface="Arial" charset="0"/>
              <a:buNone/>
            </a:pPr>
            <a:r>
              <a:rPr lang="en-US" sz="2000" dirty="0"/>
              <a:t>  Lecture Number: L30</a:t>
            </a:r>
          </a:p>
          <a:p>
            <a:pPr>
              <a:buFont typeface="Arial" charset="0"/>
              <a:buNone/>
            </a:pPr>
            <a:endParaRPr lang="en-US" sz="2000" dirty="0"/>
          </a:p>
          <a:p>
            <a:pPr>
              <a:buFont typeface="Arial" charset="0"/>
              <a:buNone/>
            </a:pPr>
            <a:r>
              <a:rPr lang="en-US" sz="2000" dirty="0"/>
              <a:t>Program, Year: BDS, Second Year</a:t>
            </a:r>
          </a:p>
          <a:p>
            <a:pPr>
              <a:buFont typeface="Arial" charset="0"/>
              <a:buNone/>
            </a:pPr>
            <a:endParaRPr lang="en-US" sz="2000" dirty="0"/>
          </a:p>
          <a:p>
            <a:pPr>
              <a:buFont typeface="Arial" charset="0"/>
              <a:buNone/>
            </a:pPr>
            <a:r>
              <a:rPr lang="en-US" sz="2000" dirty="0"/>
              <a:t>Faculty : Dr. </a:t>
            </a:r>
            <a:r>
              <a:rPr lang="en-US" sz="2000"/>
              <a:t>Rajeshwari</a:t>
            </a:r>
            <a:endParaRPr lang="en-US" sz="2000" dirty="0"/>
          </a:p>
          <a:p>
            <a:pPr>
              <a:buFont typeface="Arial" charset="0"/>
              <a:buNone/>
            </a:pPr>
            <a:r>
              <a:rPr lang="en-US" dirty="0"/>
              <a:t>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228600"/>
            <a:ext cx="7772400" cy="762000"/>
          </a:xfrm>
          <a:solidFill>
            <a:srgbClr val="FFCC00"/>
          </a:solidFill>
        </p:spPr>
        <p:txBody>
          <a:bodyPr/>
          <a:lstStyle/>
          <a:p>
            <a:pPr eaLnBrk="1" hangingPunct="1">
              <a:defRPr/>
            </a:pPr>
            <a:r>
              <a:rPr lang="en-US" b="1">
                <a:solidFill>
                  <a:srgbClr val="800000"/>
                </a:solidFill>
              </a:rPr>
              <a:t>Sedative/Hypnotics</a:t>
            </a:r>
            <a:endParaRPr lang="en-US" sz="3200" b="1">
              <a:solidFill>
                <a:srgbClr val="FF6600"/>
              </a:solidFill>
            </a:endParaRPr>
          </a:p>
        </p:txBody>
      </p:sp>
      <p:sp>
        <p:nvSpPr>
          <p:cNvPr id="35843" name="Rectangle 3"/>
          <p:cNvSpPr>
            <a:spLocks noGrp="1" noChangeArrowheads="1"/>
          </p:cNvSpPr>
          <p:nvPr>
            <p:ph sz="half" idx="1"/>
          </p:nvPr>
        </p:nvSpPr>
        <p:spPr>
          <a:xfrm>
            <a:off x="304800" y="1981200"/>
            <a:ext cx="4191000" cy="4648200"/>
          </a:xfrm>
        </p:spPr>
        <p:txBody>
          <a:bodyPr/>
          <a:lstStyle/>
          <a:p>
            <a:pPr eaLnBrk="1" hangingPunct="1">
              <a:defRPr/>
            </a:pPr>
            <a:endParaRPr lang="en-US" sz="2800"/>
          </a:p>
        </p:txBody>
      </p:sp>
      <p:sp>
        <p:nvSpPr>
          <p:cNvPr id="35844" name="Rectangle 4"/>
          <p:cNvSpPr>
            <a:spLocks noGrp="1" noChangeArrowheads="1"/>
          </p:cNvSpPr>
          <p:nvPr>
            <p:ph type="body" sz="half" idx="2"/>
          </p:nvPr>
        </p:nvSpPr>
        <p:spPr>
          <a:xfrm>
            <a:off x="4714876" y="1214422"/>
            <a:ext cx="4369118" cy="5643577"/>
          </a:xfrm>
        </p:spPr>
        <p:txBody>
          <a:bodyPr/>
          <a:lstStyle/>
          <a:p>
            <a:pPr eaLnBrk="1" hangingPunct="1">
              <a:buClr>
                <a:srgbClr val="FFFF66"/>
              </a:buClr>
              <a:buFont typeface="Wingdings" pitchFamily="2" charset="2"/>
              <a:buNone/>
              <a:defRPr/>
            </a:pPr>
            <a:endParaRPr lang="en-US" sz="2400" dirty="0">
              <a:solidFill>
                <a:srgbClr val="FFFF66"/>
              </a:solidFill>
            </a:endParaRPr>
          </a:p>
          <a:p>
            <a:pPr marL="182880" lvl="1" eaLnBrk="1" hangingPunct="1">
              <a:lnSpc>
                <a:spcPct val="90000"/>
              </a:lnSpc>
              <a:buClr>
                <a:srgbClr val="FFFF66"/>
              </a:buClr>
              <a:defRPr/>
            </a:pPr>
            <a:endParaRPr lang="en-US" sz="2300" dirty="0">
              <a:solidFill>
                <a:srgbClr val="FFFF66"/>
              </a:solidFill>
            </a:endParaRPr>
          </a:p>
          <a:p>
            <a:pPr marL="182880" lvl="1" eaLnBrk="1" hangingPunct="1">
              <a:lnSpc>
                <a:spcPct val="90000"/>
              </a:lnSpc>
              <a:buClr>
                <a:srgbClr val="FFFF66"/>
              </a:buClr>
              <a:defRPr/>
            </a:pPr>
            <a:r>
              <a:rPr lang="en-US" sz="2300" u="sng" dirty="0">
                <a:solidFill>
                  <a:srgbClr val="FFFF66"/>
                </a:solidFill>
              </a:rPr>
              <a:t>Barbiturates</a:t>
            </a:r>
            <a:r>
              <a:rPr lang="en-US" sz="2300" dirty="0">
                <a:solidFill>
                  <a:srgbClr val="FFFF66"/>
                </a:solidFill>
              </a:rPr>
              <a:t> increase </a:t>
            </a:r>
            <a:r>
              <a:rPr lang="en-US" sz="2300" b="1" dirty="0">
                <a:solidFill>
                  <a:srgbClr val="0000FF"/>
                </a:solidFill>
              </a:rPr>
              <a:t>duration</a:t>
            </a:r>
            <a:r>
              <a:rPr lang="en-US" sz="2300" dirty="0">
                <a:solidFill>
                  <a:srgbClr val="FFFF66"/>
                </a:solidFill>
              </a:rPr>
              <a:t> of channel opening</a:t>
            </a:r>
          </a:p>
          <a:p>
            <a:pPr marL="182880" lvl="1" eaLnBrk="1" hangingPunct="1">
              <a:lnSpc>
                <a:spcPct val="90000"/>
              </a:lnSpc>
              <a:buClr>
                <a:srgbClr val="FFFF66"/>
              </a:buClr>
              <a:defRPr/>
            </a:pPr>
            <a:endParaRPr lang="en-US" sz="2300" dirty="0">
              <a:solidFill>
                <a:srgbClr val="FFFF66"/>
              </a:solidFill>
            </a:endParaRPr>
          </a:p>
          <a:p>
            <a:pPr marL="182880" lvl="1" eaLnBrk="1" hangingPunct="1">
              <a:lnSpc>
                <a:spcPct val="90000"/>
              </a:lnSpc>
              <a:buClr>
                <a:srgbClr val="FFFF66"/>
              </a:buClr>
              <a:defRPr/>
            </a:pPr>
            <a:r>
              <a:rPr lang="en-US" sz="2300" u="sng" dirty="0">
                <a:solidFill>
                  <a:srgbClr val="FFFF66"/>
                </a:solidFill>
              </a:rPr>
              <a:t>BZDs </a:t>
            </a:r>
            <a:r>
              <a:rPr lang="en-US" sz="2300" dirty="0">
                <a:solidFill>
                  <a:srgbClr val="FFFF66"/>
                </a:solidFill>
              </a:rPr>
              <a:t>increase </a:t>
            </a:r>
            <a:r>
              <a:rPr lang="en-US" sz="2300" b="1" dirty="0">
                <a:solidFill>
                  <a:srgbClr val="0000FF"/>
                </a:solidFill>
              </a:rPr>
              <a:t>frequency</a:t>
            </a:r>
            <a:r>
              <a:rPr lang="en-US" sz="2300" dirty="0">
                <a:solidFill>
                  <a:srgbClr val="FFFF66"/>
                </a:solidFill>
              </a:rPr>
              <a:t> of opening</a:t>
            </a:r>
          </a:p>
          <a:p>
            <a:pPr marL="182880" eaLnBrk="1" hangingPunct="1">
              <a:lnSpc>
                <a:spcPct val="90000"/>
              </a:lnSpc>
              <a:defRPr/>
            </a:pPr>
            <a:endParaRPr lang="en-US" sz="2400" dirty="0">
              <a:solidFill>
                <a:srgbClr val="FFFF66"/>
              </a:solidFill>
            </a:endParaRPr>
          </a:p>
        </p:txBody>
      </p:sp>
      <p:sp>
        <p:nvSpPr>
          <p:cNvPr id="11269" name="Rectangle 5"/>
          <p:cNvSpPr>
            <a:spLocks noChangeArrowheads="1"/>
          </p:cNvSpPr>
          <p:nvPr/>
        </p:nvSpPr>
        <p:spPr bwMode="auto">
          <a:xfrm>
            <a:off x="304800" y="1524000"/>
            <a:ext cx="4267200" cy="5105400"/>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sz="2400">
              <a:latin typeface="Times New Roman" pitchFamily="18" charset="0"/>
            </a:endParaRPr>
          </a:p>
        </p:txBody>
      </p:sp>
      <p:sp>
        <p:nvSpPr>
          <p:cNvPr id="11270" name="AutoShape 6"/>
          <p:cNvSpPr>
            <a:spLocks noChangeArrowheads="1"/>
          </p:cNvSpPr>
          <p:nvPr/>
        </p:nvSpPr>
        <p:spPr bwMode="auto">
          <a:xfrm>
            <a:off x="3276600" y="3276600"/>
            <a:ext cx="685800" cy="457200"/>
          </a:xfrm>
          <a:custGeom>
            <a:avLst/>
            <a:gdLst>
              <a:gd name="T0" fmla="*/ 600075 w 21600"/>
              <a:gd name="T1" fmla="*/ 228600 h 21600"/>
              <a:gd name="T2" fmla="*/ 342900 w 21600"/>
              <a:gd name="T3" fmla="*/ 457200 h 21600"/>
              <a:gd name="T4" fmla="*/ 85725 w 21600"/>
              <a:gd name="T5" fmla="*/ 228600 h 21600"/>
              <a:gd name="T6" fmla="*/ 3429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990099"/>
          </a:solidFill>
          <a:ln w="9525">
            <a:solidFill>
              <a:schemeClr val="bg1"/>
            </a:solidFill>
            <a:miter lim="800000"/>
            <a:headEnd/>
            <a:tailEnd/>
          </a:ln>
        </p:spPr>
        <p:txBody>
          <a:bodyPr wrap="none" anchor="ctr"/>
          <a:lstStyle/>
          <a:p>
            <a:endParaRPr lang="en-US"/>
          </a:p>
        </p:txBody>
      </p:sp>
      <p:sp>
        <p:nvSpPr>
          <p:cNvPr id="11271" name="Text Box 7"/>
          <p:cNvSpPr txBox="1">
            <a:spLocks noChangeArrowheads="1"/>
          </p:cNvSpPr>
          <p:nvPr/>
        </p:nvSpPr>
        <p:spPr bwMode="auto">
          <a:xfrm>
            <a:off x="2438400" y="2743200"/>
            <a:ext cx="2133600" cy="366713"/>
          </a:xfrm>
          <a:prstGeom prst="rect">
            <a:avLst/>
          </a:prstGeom>
          <a:solidFill>
            <a:srgbClr val="FFFFCC"/>
          </a:solidFill>
          <a:ln w="9525">
            <a:noFill/>
            <a:miter lim="800000"/>
            <a:headEnd/>
            <a:tailEnd/>
          </a:ln>
        </p:spPr>
        <p:txBody>
          <a:bodyPr>
            <a:spAutoFit/>
          </a:bodyPr>
          <a:lstStyle/>
          <a:p>
            <a:pPr eaLnBrk="0" hangingPunct="0"/>
            <a:r>
              <a:rPr lang="en-US" b="1">
                <a:solidFill>
                  <a:srgbClr val="9900FF"/>
                </a:solidFill>
                <a:latin typeface="Times New Roman" pitchFamily="18" charset="0"/>
              </a:rPr>
              <a:t>GABA AGONISTS</a:t>
            </a:r>
          </a:p>
        </p:txBody>
      </p:sp>
      <p:sp>
        <p:nvSpPr>
          <p:cNvPr id="11272" name="Oval 8"/>
          <p:cNvSpPr>
            <a:spLocks noChangeArrowheads="1"/>
          </p:cNvSpPr>
          <p:nvPr/>
        </p:nvSpPr>
        <p:spPr bwMode="auto">
          <a:xfrm>
            <a:off x="609600" y="43434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73" name="Oval 9"/>
          <p:cNvSpPr>
            <a:spLocks noChangeArrowheads="1"/>
          </p:cNvSpPr>
          <p:nvPr/>
        </p:nvSpPr>
        <p:spPr bwMode="auto">
          <a:xfrm>
            <a:off x="838200" y="43434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74" name="Oval 10"/>
          <p:cNvSpPr>
            <a:spLocks noChangeArrowheads="1"/>
          </p:cNvSpPr>
          <p:nvPr/>
        </p:nvSpPr>
        <p:spPr bwMode="auto">
          <a:xfrm>
            <a:off x="1066800" y="43434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75" name="Oval 11"/>
          <p:cNvSpPr>
            <a:spLocks noChangeArrowheads="1"/>
          </p:cNvSpPr>
          <p:nvPr/>
        </p:nvSpPr>
        <p:spPr bwMode="auto">
          <a:xfrm>
            <a:off x="1066800" y="56388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76" name="Oval 12"/>
          <p:cNvSpPr>
            <a:spLocks noChangeArrowheads="1"/>
          </p:cNvSpPr>
          <p:nvPr/>
        </p:nvSpPr>
        <p:spPr bwMode="auto">
          <a:xfrm>
            <a:off x="838200" y="56388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77" name="Oval 13"/>
          <p:cNvSpPr>
            <a:spLocks noChangeArrowheads="1"/>
          </p:cNvSpPr>
          <p:nvPr/>
        </p:nvSpPr>
        <p:spPr bwMode="auto">
          <a:xfrm>
            <a:off x="609600" y="56388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78" name="Oval 14"/>
          <p:cNvSpPr>
            <a:spLocks noChangeArrowheads="1"/>
          </p:cNvSpPr>
          <p:nvPr/>
        </p:nvSpPr>
        <p:spPr bwMode="auto">
          <a:xfrm>
            <a:off x="3733800" y="43434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79" name="Oval 15"/>
          <p:cNvSpPr>
            <a:spLocks noChangeArrowheads="1"/>
          </p:cNvSpPr>
          <p:nvPr/>
        </p:nvSpPr>
        <p:spPr bwMode="auto">
          <a:xfrm>
            <a:off x="3962400" y="43434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80" name="Oval 16"/>
          <p:cNvSpPr>
            <a:spLocks noChangeArrowheads="1"/>
          </p:cNvSpPr>
          <p:nvPr/>
        </p:nvSpPr>
        <p:spPr bwMode="auto">
          <a:xfrm>
            <a:off x="4191000" y="43434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81" name="Oval 17"/>
          <p:cNvSpPr>
            <a:spLocks noChangeArrowheads="1"/>
          </p:cNvSpPr>
          <p:nvPr/>
        </p:nvSpPr>
        <p:spPr bwMode="auto">
          <a:xfrm>
            <a:off x="3733800" y="56388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82" name="Oval 18"/>
          <p:cNvSpPr>
            <a:spLocks noChangeArrowheads="1"/>
          </p:cNvSpPr>
          <p:nvPr/>
        </p:nvSpPr>
        <p:spPr bwMode="auto">
          <a:xfrm>
            <a:off x="3962400" y="56388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83" name="Oval 19"/>
          <p:cNvSpPr>
            <a:spLocks noChangeArrowheads="1"/>
          </p:cNvSpPr>
          <p:nvPr/>
        </p:nvSpPr>
        <p:spPr bwMode="auto">
          <a:xfrm>
            <a:off x="4191000" y="56388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84" name="AutoShape 20"/>
          <p:cNvSpPr>
            <a:spLocks noChangeArrowheads="1"/>
          </p:cNvSpPr>
          <p:nvPr/>
        </p:nvSpPr>
        <p:spPr bwMode="auto">
          <a:xfrm>
            <a:off x="685800" y="4648200"/>
            <a:ext cx="152400" cy="990600"/>
          </a:xfrm>
          <a:prstGeom prst="flowChartDecision">
            <a:avLst/>
          </a:prstGeom>
          <a:solidFill>
            <a:srgbClr val="FFFF99"/>
          </a:solidFill>
          <a:ln w="28575">
            <a:solidFill>
              <a:schemeClr val="tx1"/>
            </a:solidFill>
            <a:miter lim="800000"/>
            <a:headEnd/>
            <a:tailEnd/>
          </a:ln>
        </p:spPr>
        <p:txBody>
          <a:bodyPr wrap="none" anchor="ctr"/>
          <a:lstStyle/>
          <a:p>
            <a:endParaRPr lang="en-US"/>
          </a:p>
        </p:txBody>
      </p:sp>
      <p:sp>
        <p:nvSpPr>
          <p:cNvPr id="11285" name="AutoShape 21"/>
          <p:cNvSpPr>
            <a:spLocks noChangeArrowheads="1"/>
          </p:cNvSpPr>
          <p:nvPr/>
        </p:nvSpPr>
        <p:spPr bwMode="auto">
          <a:xfrm>
            <a:off x="914400" y="4648200"/>
            <a:ext cx="152400" cy="990600"/>
          </a:xfrm>
          <a:prstGeom prst="flowChartDecision">
            <a:avLst/>
          </a:prstGeom>
          <a:solidFill>
            <a:srgbClr val="FFFF99"/>
          </a:solidFill>
          <a:ln w="28575">
            <a:solidFill>
              <a:schemeClr val="tx1"/>
            </a:solidFill>
            <a:miter lim="800000"/>
            <a:headEnd/>
            <a:tailEnd/>
          </a:ln>
        </p:spPr>
        <p:txBody>
          <a:bodyPr wrap="none" anchor="ctr"/>
          <a:lstStyle/>
          <a:p>
            <a:endParaRPr lang="en-US"/>
          </a:p>
        </p:txBody>
      </p:sp>
      <p:sp>
        <p:nvSpPr>
          <p:cNvPr id="11286" name="AutoShape 22"/>
          <p:cNvSpPr>
            <a:spLocks noChangeArrowheads="1"/>
          </p:cNvSpPr>
          <p:nvPr/>
        </p:nvSpPr>
        <p:spPr bwMode="auto">
          <a:xfrm>
            <a:off x="1143000" y="4648200"/>
            <a:ext cx="152400" cy="990600"/>
          </a:xfrm>
          <a:prstGeom prst="flowChartDecision">
            <a:avLst/>
          </a:prstGeom>
          <a:solidFill>
            <a:srgbClr val="FFFF99"/>
          </a:solidFill>
          <a:ln w="28575">
            <a:solidFill>
              <a:schemeClr val="tx1"/>
            </a:solidFill>
            <a:miter lim="800000"/>
            <a:headEnd/>
            <a:tailEnd/>
          </a:ln>
        </p:spPr>
        <p:txBody>
          <a:bodyPr wrap="none" anchor="ctr"/>
          <a:lstStyle/>
          <a:p>
            <a:endParaRPr lang="en-US"/>
          </a:p>
        </p:txBody>
      </p:sp>
      <p:sp>
        <p:nvSpPr>
          <p:cNvPr id="11287" name="AutoShape 23"/>
          <p:cNvSpPr>
            <a:spLocks noChangeArrowheads="1"/>
          </p:cNvSpPr>
          <p:nvPr/>
        </p:nvSpPr>
        <p:spPr bwMode="auto">
          <a:xfrm>
            <a:off x="3810000" y="4648200"/>
            <a:ext cx="152400" cy="990600"/>
          </a:xfrm>
          <a:prstGeom prst="flowChartDecision">
            <a:avLst/>
          </a:prstGeom>
          <a:solidFill>
            <a:srgbClr val="FFFF99"/>
          </a:solidFill>
          <a:ln w="28575">
            <a:solidFill>
              <a:schemeClr val="tx1"/>
            </a:solidFill>
            <a:miter lim="800000"/>
            <a:headEnd/>
            <a:tailEnd/>
          </a:ln>
        </p:spPr>
        <p:txBody>
          <a:bodyPr wrap="none" anchor="ctr"/>
          <a:lstStyle/>
          <a:p>
            <a:endParaRPr lang="en-US"/>
          </a:p>
        </p:txBody>
      </p:sp>
      <p:sp>
        <p:nvSpPr>
          <p:cNvPr id="11288" name="AutoShape 24"/>
          <p:cNvSpPr>
            <a:spLocks noChangeArrowheads="1"/>
          </p:cNvSpPr>
          <p:nvPr/>
        </p:nvSpPr>
        <p:spPr bwMode="auto">
          <a:xfrm>
            <a:off x="4038600" y="4648200"/>
            <a:ext cx="152400" cy="990600"/>
          </a:xfrm>
          <a:prstGeom prst="flowChartDecision">
            <a:avLst/>
          </a:prstGeom>
          <a:solidFill>
            <a:srgbClr val="FFFF99"/>
          </a:solidFill>
          <a:ln w="28575">
            <a:solidFill>
              <a:schemeClr val="tx1"/>
            </a:solidFill>
            <a:miter lim="800000"/>
            <a:headEnd/>
            <a:tailEnd/>
          </a:ln>
        </p:spPr>
        <p:txBody>
          <a:bodyPr wrap="none" anchor="ctr"/>
          <a:lstStyle/>
          <a:p>
            <a:endParaRPr lang="en-US"/>
          </a:p>
        </p:txBody>
      </p:sp>
      <p:sp>
        <p:nvSpPr>
          <p:cNvPr id="11289" name="AutoShape 25"/>
          <p:cNvSpPr>
            <a:spLocks noChangeArrowheads="1"/>
          </p:cNvSpPr>
          <p:nvPr/>
        </p:nvSpPr>
        <p:spPr bwMode="auto">
          <a:xfrm>
            <a:off x="4267200" y="4648200"/>
            <a:ext cx="152400" cy="990600"/>
          </a:xfrm>
          <a:prstGeom prst="flowChartDecision">
            <a:avLst/>
          </a:prstGeom>
          <a:solidFill>
            <a:srgbClr val="FFFF99"/>
          </a:solidFill>
          <a:ln w="28575">
            <a:solidFill>
              <a:schemeClr val="tx1"/>
            </a:solidFill>
            <a:miter lim="800000"/>
            <a:headEnd/>
            <a:tailEnd/>
          </a:ln>
        </p:spPr>
        <p:txBody>
          <a:bodyPr wrap="none" anchor="ctr"/>
          <a:lstStyle/>
          <a:p>
            <a:endParaRPr lang="en-US"/>
          </a:p>
        </p:txBody>
      </p:sp>
      <p:sp>
        <p:nvSpPr>
          <p:cNvPr id="11290" name="Oval 26"/>
          <p:cNvSpPr>
            <a:spLocks noChangeArrowheads="1"/>
          </p:cNvSpPr>
          <p:nvPr/>
        </p:nvSpPr>
        <p:spPr bwMode="auto">
          <a:xfrm>
            <a:off x="2133600" y="3505200"/>
            <a:ext cx="990600" cy="2057400"/>
          </a:xfrm>
          <a:prstGeom prst="ellipse">
            <a:avLst/>
          </a:prstGeom>
          <a:solidFill>
            <a:srgbClr val="99FFCC"/>
          </a:solidFill>
          <a:ln w="9525">
            <a:solidFill>
              <a:schemeClr val="tx1"/>
            </a:solidFill>
            <a:round/>
            <a:headEnd/>
            <a:tailEnd/>
          </a:ln>
        </p:spPr>
        <p:txBody>
          <a:bodyPr wrap="none" anchor="ctr"/>
          <a:lstStyle/>
          <a:p>
            <a:endParaRPr lang="en-US"/>
          </a:p>
        </p:txBody>
      </p:sp>
      <p:sp>
        <p:nvSpPr>
          <p:cNvPr id="11291" name="Oval 27"/>
          <p:cNvSpPr>
            <a:spLocks noChangeArrowheads="1"/>
          </p:cNvSpPr>
          <p:nvPr/>
        </p:nvSpPr>
        <p:spPr bwMode="auto">
          <a:xfrm>
            <a:off x="1371600" y="3733800"/>
            <a:ext cx="990600" cy="2057400"/>
          </a:xfrm>
          <a:prstGeom prst="ellipse">
            <a:avLst/>
          </a:prstGeom>
          <a:solidFill>
            <a:srgbClr val="99FFCC"/>
          </a:solidFill>
          <a:ln w="9525">
            <a:solidFill>
              <a:schemeClr val="tx1"/>
            </a:solidFill>
            <a:round/>
            <a:headEnd/>
            <a:tailEnd/>
          </a:ln>
        </p:spPr>
        <p:txBody>
          <a:bodyPr wrap="none" anchor="ctr"/>
          <a:lstStyle/>
          <a:p>
            <a:endParaRPr lang="en-US"/>
          </a:p>
        </p:txBody>
      </p:sp>
      <p:sp>
        <p:nvSpPr>
          <p:cNvPr id="11292" name="Oval 28"/>
          <p:cNvSpPr>
            <a:spLocks noChangeArrowheads="1"/>
          </p:cNvSpPr>
          <p:nvPr/>
        </p:nvSpPr>
        <p:spPr bwMode="auto">
          <a:xfrm>
            <a:off x="2743200" y="3886200"/>
            <a:ext cx="990600" cy="2057400"/>
          </a:xfrm>
          <a:prstGeom prst="ellipse">
            <a:avLst/>
          </a:prstGeom>
          <a:solidFill>
            <a:srgbClr val="99FFCC"/>
          </a:solidFill>
          <a:ln w="9525">
            <a:solidFill>
              <a:schemeClr val="tx1"/>
            </a:solidFill>
            <a:round/>
            <a:headEnd/>
            <a:tailEnd/>
          </a:ln>
        </p:spPr>
        <p:txBody>
          <a:bodyPr wrap="none" anchor="ctr"/>
          <a:lstStyle/>
          <a:p>
            <a:endParaRPr lang="en-US"/>
          </a:p>
        </p:txBody>
      </p:sp>
      <p:sp>
        <p:nvSpPr>
          <p:cNvPr id="11293" name="Oval 29"/>
          <p:cNvSpPr>
            <a:spLocks noChangeArrowheads="1"/>
          </p:cNvSpPr>
          <p:nvPr/>
        </p:nvSpPr>
        <p:spPr bwMode="auto">
          <a:xfrm>
            <a:off x="2286000" y="4343400"/>
            <a:ext cx="990600" cy="2057400"/>
          </a:xfrm>
          <a:prstGeom prst="ellipse">
            <a:avLst/>
          </a:prstGeom>
          <a:solidFill>
            <a:srgbClr val="99FFCC"/>
          </a:solidFill>
          <a:ln w="9525">
            <a:solidFill>
              <a:schemeClr val="tx1"/>
            </a:solidFill>
            <a:round/>
            <a:headEnd/>
            <a:tailEnd/>
          </a:ln>
        </p:spPr>
        <p:txBody>
          <a:bodyPr wrap="none" anchor="ctr"/>
          <a:lstStyle/>
          <a:p>
            <a:endParaRPr lang="en-US"/>
          </a:p>
        </p:txBody>
      </p:sp>
      <p:sp>
        <p:nvSpPr>
          <p:cNvPr id="11294" name="Oval 30"/>
          <p:cNvSpPr>
            <a:spLocks noChangeArrowheads="1"/>
          </p:cNvSpPr>
          <p:nvPr/>
        </p:nvSpPr>
        <p:spPr bwMode="auto">
          <a:xfrm>
            <a:off x="1295400" y="56388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95" name="Oval 31"/>
          <p:cNvSpPr>
            <a:spLocks noChangeArrowheads="1"/>
          </p:cNvSpPr>
          <p:nvPr/>
        </p:nvSpPr>
        <p:spPr bwMode="auto">
          <a:xfrm>
            <a:off x="3505200" y="5638800"/>
            <a:ext cx="228600" cy="228600"/>
          </a:xfrm>
          <a:prstGeom prst="ellipse">
            <a:avLst/>
          </a:prstGeom>
          <a:solidFill>
            <a:schemeClr val="hlink"/>
          </a:solidFill>
          <a:ln w="9525">
            <a:solidFill>
              <a:srgbClr val="000099"/>
            </a:solidFill>
            <a:round/>
            <a:headEnd/>
            <a:tailEnd/>
          </a:ln>
        </p:spPr>
        <p:txBody>
          <a:bodyPr wrap="none" anchor="ctr"/>
          <a:lstStyle/>
          <a:p>
            <a:endParaRPr lang="en-US"/>
          </a:p>
        </p:txBody>
      </p:sp>
      <p:sp>
        <p:nvSpPr>
          <p:cNvPr id="11296" name="AutoShape 32"/>
          <p:cNvSpPr>
            <a:spLocks noChangeArrowheads="1"/>
          </p:cNvSpPr>
          <p:nvPr/>
        </p:nvSpPr>
        <p:spPr bwMode="auto">
          <a:xfrm>
            <a:off x="2895600" y="4419600"/>
            <a:ext cx="304800" cy="228600"/>
          </a:xfrm>
          <a:custGeom>
            <a:avLst/>
            <a:gdLst>
              <a:gd name="T0" fmla="*/ 266700 w 21600"/>
              <a:gd name="T1" fmla="*/ 114300 h 21600"/>
              <a:gd name="T2" fmla="*/ 152400 w 21600"/>
              <a:gd name="T3" fmla="*/ 228600 h 21600"/>
              <a:gd name="T4" fmla="*/ 38100 w 21600"/>
              <a:gd name="T5" fmla="*/ 114300 h 21600"/>
              <a:gd name="T6" fmla="*/ 15240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990099"/>
          </a:solidFill>
          <a:ln w="9525">
            <a:solidFill>
              <a:schemeClr val="bg1"/>
            </a:solidFill>
            <a:miter lim="800000"/>
            <a:headEnd/>
            <a:tailEnd/>
          </a:ln>
        </p:spPr>
        <p:txBody>
          <a:bodyPr wrap="none" anchor="ctr"/>
          <a:lstStyle/>
          <a:p>
            <a:endParaRPr lang="en-US"/>
          </a:p>
        </p:txBody>
      </p:sp>
      <p:sp>
        <p:nvSpPr>
          <p:cNvPr id="11297" name="AutoShape 33"/>
          <p:cNvSpPr>
            <a:spLocks noChangeArrowheads="1"/>
          </p:cNvSpPr>
          <p:nvPr/>
        </p:nvSpPr>
        <p:spPr bwMode="auto">
          <a:xfrm>
            <a:off x="838200" y="2895600"/>
            <a:ext cx="609600" cy="685800"/>
          </a:xfrm>
          <a:prstGeom prst="triangle">
            <a:avLst>
              <a:gd name="adj" fmla="val 50000"/>
            </a:avLst>
          </a:prstGeom>
          <a:solidFill>
            <a:srgbClr val="FFFF00"/>
          </a:solidFill>
          <a:ln w="9525">
            <a:solidFill>
              <a:srgbClr val="000099"/>
            </a:solidFill>
            <a:miter lim="800000"/>
            <a:headEnd/>
            <a:tailEnd/>
          </a:ln>
        </p:spPr>
        <p:txBody>
          <a:bodyPr wrap="none" anchor="ctr"/>
          <a:lstStyle/>
          <a:p>
            <a:endParaRPr lang="en-US"/>
          </a:p>
        </p:txBody>
      </p:sp>
      <p:sp>
        <p:nvSpPr>
          <p:cNvPr id="11298" name="Text Box 34"/>
          <p:cNvSpPr txBox="1">
            <a:spLocks noChangeArrowheads="1"/>
          </p:cNvSpPr>
          <p:nvPr/>
        </p:nvSpPr>
        <p:spPr bwMode="auto">
          <a:xfrm>
            <a:off x="762000" y="2362200"/>
            <a:ext cx="815975" cy="381000"/>
          </a:xfrm>
          <a:prstGeom prst="rect">
            <a:avLst/>
          </a:prstGeom>
          <a:solidFill>
            <a:srgbClr val="9900FF"/>
          </a:solidFill>
          <a:ln w="9525">
            <a:noFill/>
            <a:miter lim="800000"/>
            <a:headEnd/>
            <a:tailEnd/>
          </a:ln>
        </p:spPr>
        <p:txBody>
          <a:bodyPr wrap="none">
            <a:spAutoFit/>
          </a:bodyPr>
          <a:lstStyle/>
          <a:p>
            <a:pPr eaLnBrk="0" hangingPunct="0"/>
            <a:r>
              <a:rPr lang="en-US" sz="2800" b="1" baseline="-16000">
                <a:solidFill>
                  <a:srgbClr val="FFFF66"/>
                </a:solidFill>
              </a:rPr>
              <a:t>BDZs</a:t>
            </a:r>
            <a:endParaRPr lang="en-US" sz="2800" baseline="-16000"/>
          </a:p>
        </p:txBody>
      </p:sp>
      <p:sp>
        <p:nvSpPr>
          <p:cNvPr id="11299" name="AutoShape 35"/>
          <p:cNvSpPr>
            <a:spLocks noChangeArrowheads="1"/>
          </p:cNvSpPr>
          <p:nvPr/>
        </p:nvSpPr>
        <p:spPr bwMode="auto">
          <a:xfrm rot="-10646197">
            <a:off x="2133600" y="3886200"/>
            <a:ext cx="304800" cy="304800"/>
          </a:xfrm>
          <a:prstGeom prst="triangle">
            <a:avLst>
              <a:gd name="adj" fmla="val 50000"/>
            </a:avLst>
          </a:prstGeom>
          <a:solidFill>
            <a:srgbClr val="FFFF00"/>
          </a:solidFill>
          <a:ln w="9525">
            <a:solidFill>
              <a:srgbClr val="000099"/>
            </a:solidFill>
            <a:miter lim="800000"/>
            <a:headEnd/>
            <a:tailEnd/>
          </a:ln>
        </p:spPr>
        <p:txBody>
          <a:bodyPr wrap="none" anchor="ctr"/>
          <a:lstStyle/>
          <a:p>
            <a:endParaRPr lang="en-US"/>
          </a:p>
        </p:txBody>
      </p:sp>
      <p:sp>
        <p:nvSpPr>
          <p:cNvPr id="11300" name="Text Box 36"/>
          <p:cNvSpPr txBox="1">
            <a:spLocks noChangeArrowheads="1"/>
          </p:cNvSpPr>
          <p:nvPr/>
        </p:nvSpPr>
        <p:spPr bwMode="auto">
          <a:xfrm>
            <a:off x="1371600" y="4191000"/>
            <a:ext cx="396875" cy="457200"/>
          </a:xfrm>
          <a:prstGeom prst="rect">
            <a:avLst/>
          </a:prstGeom>
          <a:noFill/>
          <a:ln w="9525">
            <a:noFill/>
            <a:miter lim="800000"/>
            <a:headEnd/>
            <a:tailEnd/>
          </a:ln>
        </p:spPr>
        <p:txBody>
          <a:bodyPr>
            <a:spAutoFit/>
          </a:bodyPr>
          <a:lstStyle/>
          <a:p>
            <a:pPr eaLnBrk="0" hangingPunct="0"/>
            <a:r>
              <a:rPr lang="en-US" sz="3600" baseline="-16000">
                <a:solidFill>
                  <a:srgbClr val="000099"/>
                </a:solidFill>
                <a:sym typeface="Symbol" pitchFamily="18" charset="2"/>
              </a:rPr>
              <a:t></a:t>
            </a:r>
            <a:endParaRPr lang="en-US" sz="2800" baseline="-16000">
              <a:solidFill>
                <a:srgbClr val="000099"/>
              </a:solidFill>
              <a:sym typeface="Symbol" pitchFamily="18" charset="2"/>
            </a:endParaRPr>
          </a:p>
        </p:txBody>
      </p:sp>
      <p:sp>
        <p:nvSpPr>
          <p:cNvPr id="11301" name="Text Box 37"/>
          <p:cNvSpPr txBox="1">
            <a:spLocks noChangeArrowheads="1"/>
          </p:cNvSpPr>
          <p:nvPr/>
        </p:nvSpPr>
        <p:spPr bwMode="auto">
          <a:xfrm>
            <a:off x="2819400" y="4876800"/>
            <a:ext cx="304800" cy="457200"/>
          </a:xfrm>
          <a:prstGeom prst="rect">
            <a:avLst/>
          </a:prstGeom>
          <a:noFill/>
          <a:ln w="9525">
            <a:noFill/>
            <a:miter lim="800000"/>
            <a:headEnd/>
            <a:tailEnd/>
          </a:ln>
        </p:spPr>
        <p:txBody>
          <a:bodyPr>
            <a:spAutoFit/>
          </a:bodyPr>
          <a:lstStyle/>
          <a:p>
            <a:pPr eaLnBrk="0" hangingPunct="0"/>
            <a:r>
              <a:rPr lang="en-US" sz="3600" baseline="-16000">
                <a:solidFill>
                  <a:srgbClr val="000099"/>
                </a:solidFill>
                <a:sym typeface="Symbol" pitchFamily="18" charset="2"/>
              </a:rPr>
              <a:t></a:t>
            </a:r>
            <a:endParaRPr lang="en-US" sz="2800" baseline="-16000">
              <a:sym typeface="Symbol" pitchFamily="18" charset="2"/>
            </a:endParaRPr>
          </a:p>
        </p:txBody>
      </p:sp>
      <p:sp>
        <p:nvSpPr>
          <p:cNvPr id="11302" name="Text Box 38"/>
          <p:cNvSpPr txBox="1">
            <a:spLocks noChangeArrowheads="1"/>
          </p:cNvSpPr>
          <p:nvPr/>
        </p:nvSpPr>
        <p:spPr bwMode="auto">
          <a:xfrm>
            <a:off x="3276600" y="4343400"/>
            <a:ext cx="320675" cy="457200"/>
          </a:xfrm>
          <a:prstGeom prst="rect">
            <a:avLst/>
          </a:prstGeom>
          <a:noFill/>
          <a:ln w="9525">
            <a:noFill/>
            <a:miter lim="800000"/>
            <a:headEnd/>
            <a:tailEnd/>
          </a:ln>
        </p:spPr>
        <p:txBody>
          <a:bodyPr>
            <a:spAutoFit/>
          </a:bodyPr>
          <a:lstStyle/>
          <a:p>
            <a:pPr eaLnBrk="0" hangingPunct="0"/>
            <a:r>
              <a:rPr lang="en-US" sz="3600" baseline="-16000">
                <a:solidFill>
                  <a:srgbClr val="000099"/>
                </a:solidFill>
                <a:sym typeface="Symbol" pitchFamily="18" charset="2"/>
              </a:rPr>
              <a:t></a:t>
            </a:r>
          </a:p>
        </p:txBody>
      </p:sp>
      <p:sp>
        <p:nvSpPr>
          <p:cNvPr id="11303" name="Text Box 39"/>
          <p:cNvSpPr txBox="1">
            <a:spLocks noChangeArrowheads="1"/>
          </p:cNvSpPr>
          <p:nvPr/>
        </p:nvSpPr>
        <p:spPr bwMode="auto">
          <a:xfrm>
            <a:off x="2514600" y="3733800"/>
            <a:ext cx="304800" cy="457200"/>
          </a:xfrm>
          <a:prstGeom prst="rect">
            <a:avLst/>
          </a:prstGeom>
          <a:noFill/>
          <a:ln w="9525">
            <a:noFill/>
            <a:miter lim="800000"/>
            <a:headEnd/>
            <a:tailEnd/>
          </a:ln>
        </p:spPr>
        <p:txBody>
          <a:bodyPr>
            <a:spAutoFit/>
          </a:bodyPr>
          <a:lstStyle/>
          <a:p>
            <a:pPr algn="ctr" eaLnBrk="0" hangingPunct="0"/>
            <a:r>
              <a:rPr lang="en-US" sz="3600" baseline="-16000">
                <a:solidFill>
                  <a:srgbClr val="000099"/>
                </a:solidFill>
                <a:sym typeface="Symbol" pitchFamily="18" charset="2"/>
              </a:rPr>
              <a:t></a:t>
            </a:r>
            <a:endParaRPr lang="en-US" sz="3600" baseline="-16000">
              <a:solidFill>
                <a:srgbClr val="000099"/>
              </a:solidFill>
            </a:endParaRPr>
          </a:p>
        </p:txBody>
      </p:sp>
      <p:sp>
        <p:nvSpPr>
          <p:cNvPr id="11304" name="Oval 40"/>
          <p:cNvSpPr>
            <a:spLocks noChangeArrowheads="1"/>
          </p:cNvSpPr>
          <p:nvPr/>
        </p:nvSpPr>
        <p:spPr bwMode="auto">
          <a:xfrm>
            <a:off x="1905000" y="29718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05" name="Oval 41"/>
          <p:cNvSpPr>
            <a:spLocks noChangeArrowheads="1"/>
          </p:cNvSpPr>
          <p:nvPr/>
        </p:nvSpPr>
        <p:spPr bwMode="auto">
          <a:xfrm>
            <a:off x="2057400" y="2057400"/>
            <a:ext cx="533400" cy="533400"/>
          </a:xfrm>
          <a:prstGeom prst="ellipse">
            <a:avLst/>
          </a:prstGeom>
          <a:solidFill>
            <a:srgbClr val="336600"/>
          </a:solidFill>
          <a:ln w="9525">
            <a:solidFill>
              <a:srgbClr val="FF9933"/>
            </a:solidFill>
            <a:round/>
            <a:headEnd/>
            <a:tailEnd/>
          </a:ln>
        </p:spPr>
        <p:txBody>
          <a:bodyPr wrap="none" anchor="ctr"/>
          <a:lstStyle/>
          <a:p>
            <a:pPr algn="ctr" eaLnBrk="0" hangingPunct="0"/>
            <a:endParaRPr lang="en-US" sz="2800" baseline="-16000">
              <a:solidFill>
                <a:schemeClr val="bg1"/>
              </a:solidFill>
            </a:endParaRPr>
          </a:p>
        </p:txBody>
      </p:sp>
      <p:sp>
        <p:nvSpPr>
          <p:cNvPr id="11306" name="Text Box 42"/>
          <p:cNvSpPr txBox="1">
            <a:spLocks noChangeArrowheads="1"/>
          </p:cNvSpPr>
          <p:nvPr/>
        </p:nvSpPr>
        <p:spPr bwMode="auto">
          <a:xfrm>
            <a:off x="1828800" y="1600200"/>
            <a:ext cx="1017588" cy="381000"/>
          </a:xfrm>
          <a:prstGeom prst="rect">
            <a:avLst/>
          </a:prstGeom>
          <a:solidFill>
            <a:srgbClr val="336600"/>
          </a:solidFill>
          <a:ln w="9525">
            <a:noFill/>
            <a:miter lim="800000"/>
            <a:headEnd/>
            <a:tailEnd/>
          </a:ln>
        </p:spPr>
        <p:txBody>
          <a:bodyPr wrap="none">
            <a:spAutoFit/>
          </a:bodyPr>
          <a:lstStyle/>
          <a:p>
            <a:pPr eaLnBrk="0" hangingPunct="0"/>
            <a:r>
              <a:rPr lang="en-US" sz="2800" b="1" baseline="-16000">
                <a:solidFill>
                  <a:srgbClr val="FF9933"/>
                </a:solidFill>
              </a:rPr>
              <a:t>BARBs</a:t>
            </a:r>
          </a:p>
        </p:txBody>
      </p:sp>
      <p:sp>
        <p:nvSpPr>
          <p:cNvPr id="11307" name="Oval 43"/>
          <p:cNvSpPr>
            <a:spLocks noChangeArrowheads="1"/>
          </p:cNvSpPr>
          <p:nvPr/>
        </p:nvSpPr>
        <p:spPr bwMode="auto">
          <a:xfrm>
            <a:off x="1828800" y="4191000"/>
            <a:ext cx="304800" cy="304800"/>
          </a:xfrm>
          <a:prstGeom prst="ellipse">
            <a:avLst/>
          </a:prstGeom>
          <a:solidFill>
            <a:srgbClr val="336600"/>
          </a:solidFill>
          <a:ln w="9525">
            <a:solidFill>
              <a:srgbClr val="FF9933"/>
            </a:solidFill>
            <a:round/>
            <a:headEnd/>
            <a:tailEnd/>
          </a:ln>
        </p:spPr>
        <p:txBody>
          <a:bodyPr wrap="none" anchor="ctr"/>
          <a:lstStyle/>
          <a:p>
            <a:endParaRPr lang="en-US"/>
          </a:p>
        </p:txBody>
      </p:sp>
      <p:sp>
        <p:nvSpPr>
          <p:cNvPr id="11308" name="Oval 44"/>
          <p:cNvSpPr>
            <a:spLocks noChangeArrowheads="1"/>
          </p:cNvSpPr>
          <p:nvPr/>
        </p:nvSpPr>
        <p:spPr bwMode="auto">
          <a:xfrm>
            <a:off x="1600200" y="4343400"/>
            <a:ext cx="990600" cy="2057400"/>
          </a:xfrm>
          <a:prstGeom prst="ellipse">
            <a:avLst/>
          </a:prstGeom>
          <a:solidFill>
            <a:srgbClr val="99FFCC"/>
          </a:solidFill>
          <a:ln w="9525">
            <a:solidFill>
              <a:schemeClr val="tx1"/>
            </a:solidFill>
            <a:round/>
            <a:headEnd/>
            <a:tailEnd/>
          </a:ln>
        </p:spPr>
        <p:txBody>
          <a:bodyPr wrap="none" anchor="ctr"/>
          <a:lstStyle/>
          <a:p>
            <a:pPr algn="ctr" eaLnBrk="0" hangingPunct="0"/>
            <a:endParaRPr lang="en-US" sz="2800" baseline="-16000"/>
          </a:p>
        </p:txBody>
      </p:sp>
      <p:sp>
        <p:nvSpPr>
          <p:cNvPr id="11309" name="Text Box 45"/>
          <p:cNvSpPr txBox="1">
            <a:spLocks noChangeArrowheads="1"/>
          </p:cNvSpPr>
          <p:nvPr/>
        </p:nvSpPr>
        <p:spPr bwMode="auto">
          <a:xfrm>
            <a:off x="1905000" y="4953000"/>
            <a:ext cx="396875" cy="457200"/>
          </a:xfrm>
          <a:prstGeom prst="rect">
            <a:avLst/>
          </a:prstGeom>
          <a:noFill/>
          <a:ln w="9525">
            <a:noFill/>
            <a:miter lim="800000"/>
            <a:headEnd/>
            <a:tailEnd/>
          </a:ln>
        </p:spPr>
        <p:txBody>
          <a:bodyPr>
            <a:spAutoFit/>
          </a:bodyPr>
          <a:lstStyle/>
          <a:p>
            <a:pPr eaLnBrk="0" hangingPunct="0"/>
            <a:r>
              <a:rPr lang="en-US" sz="3600" baseline="-16000">
                <a:solidFill>
                  <a:srgbClr val="000099"/>
                </a:solidFill>
                <a:sym typeface="Symbol" pitchFamily="18" charset="2"/>
              </a:rPr>
              <a:t></a:t>
            </a:r>
            <a:endParaRPr lang="en-US" sz="2800" baseline="-16000">
              <a:solidFill>
                <a:srgbClr val="000099"/>
              </a:solidFill>
              <a:sym typeface="Symbol" pitchFamily="18" charset="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549275"/>
            <a:ext cx="7772400" cy="762000"/>
          </a:xfrm>
        </p:spPr>
        <p:txBody>
          <a:bodyPr/>
          <a:lstStyle/>
          <a:p>
            <a:pPr eaLnBrk="1" hangingPunct="1">
              <a:defRPr/>
            </a:pPr>
            <a:r>
              <a:rPr lang="en-US" dirty="0">
                <a:solidFill>
                  <a:srgbClr val="FFFF66"/>
                </a:solidFill>
              </a:rPr>
              <a:t>Barbiturates:</a:t>
            </a:r>
            <a:endParaRPr lang="en-US" dirty="0"/>
          </a:p>
        </p:txBody>
      </p:sp>
      <p:sp>
        <p:nvSpPr>
          <p:cNvPr id="23555" name="Rectangle 3"/>
          <p:cNvSpPr>
            <a:spLocks noGrp="1" noChangeArrowheads="1"/>
          </p:cNvSpPr>
          <p:nvPr>
            <p:ph type="body" idx="1"/>
          </p:nvPr>
        </p:nvSpPr>
        <p:spPr>
          <a:xfrm>
            <a:off x="-612775" y="1371600"/>
            <a:ext cx="9361488" cy="5486400"/>
          </a:xfrm>
        </p:spPr>
        <p:txBody>
          <a:bodyPr/>
          <a:lstStyle/>
          <a:p>
            <a:pPr eaLnBrk="1" hangingPunct="1">
              <a:buClr>
                <a:srgbClr val="FFFF66"/>
              </a:buClr>
              <a:buFont typeface="Wingdings" pitchFamily="2" charset="2"/>
              <a:buNone/>
              <a:defRPr/>
            </a:pPr>
            <a:r>
              <a:rPr lang="en-US" sz="3600" dirty="0">
                <a:solidFill>
                  <a:srgbClr val="FFFF66"/>
                </a:solidFill>
              </a:rPr>
              <a:t>		</a:t>
            </a:r>
            <a:endParaRPr lang="en-US" sz="2800" dirty="0">
              <a:solidFill>
                <a:srgbClr val="FFFF66"/>
              </a:solidFill>
            </a:endParaRPr>
          </a:p>
          <a:p>
            <a:pPr lvl="2" eaLnBrk="1" hangingPunct="1">
              <a:buClr>
                <a:srgbClr val="FFFF66"/>
              </a:buClr>
              <a:buFont typeface="Wingdings" pitchFamily="2" charset="2"/>
              <a:buNone/>
              <a:defRPr/>
            </a:pPr>
            <a:r>
              <a:rPr lang="en-US" sz="3200" dirty="0">
                <a:solidFill>
                  <a:srgbClr val="FFFF66"/>
                </a:solidFill>
              </a:rPr>
              <a:t>Used clinically as anticonvulsant, </a:t>
            </a:r>
            <a:r>
              <a:rPr lang="en-US" sz="3200" dirty="0" err="1">
                <a:solidFill>
                  <a:srgbClr val="FFFF66"/>
                </a:solidFill>
              </a:rPr>
              <a:t>preanesthetics</a:t>
            </a:r>
            <a:r>
              <a:rPr lang="en-US" sz="3200" dirty="0">
                <a:solidFill>
                  <a:srgbClr val="FFFF66"/>
                </a:solidFill>
              </a:rPr>
              <a:t> and anti-anxiety drugs</a:t>
            </a:r>
          </a:p>
          <a:p>
            <a:pPr lvl="2" algn="just" eaLnBrk="1" hangingPunct="1">
              <a:buClr>
                <a:srgbClr val="FFFF66"/>
              </a:buClr>
              <a:buFont typeface="Wingdings" pitchFamily="2" charset="2"/>
              <a:buNone/>
              <a:defRPr/>
            </a:pPr>
            <a:endParaRPr lang="en-US" sz="3200" dirty="0">
              <a:solidFill>
                <a:srgbClr val="FFFF66"/>
              </a:solidFill>
            </a:endParaRPr>
          </a:p>
          <a:p>
            <a:pPr lvl="2" algn="just" eaLnBrk="1" hangingPunct="1">
              <a:buClr>
                <a:srgbClr val="FFFF66"/>
              </a:buClr>
              <a:buFont typeface="Wingdings" pitchFamily="2" charset="2"/>
              <a:buNone/>
              <a:defRPr/>
            </a:pPr>
            <a:r>
              <a:rPr lang="en-US" sz="2800" dirty="0">
                <a:solidFill>
                  <a:srgbClr val="00FFFF"/>
                </a:solidFill>
              </a:rPr>
              <a:t>Long acting             Short acting              </a:t>
            </a:r>
            <a:r>
              <a:rPr lang="en-US" sz="2800" dirty="0" err="1">
                <a:solidFill>
                  <a:srgbClr val="00FFFF"/>
                </a:solidFill>
              </a:rPr>
              <a:t>Ultrashort</a:t>
            </a:r>
            <a:endParaRPr lang="en-US" sz="2800" dirty="0">
              <a:solidFill>
                <a:srgbClr val="00FFFF"/>
              </a:solidFill>
            </a:endParaRPr>
          </a:p>
          <a:p>
            <a:pPr lvl="2" algn="just" eaLnBrk="1" hangingPunct="1">
              <a:buClr>
                <a:srgbClr val="FFFF66"/>
              </a:buClr>
              <a:buFont typeface="Wingdings" pitchFamily="2" charset="2"/>
              <a:buNone/>
              <a:defRPr/>
            </a:pPr>
            <a:r>
              <a:rPr lang="en-US" dirty="0">
                <a:solidFill>
                  <a:srgbClr val="FFFF66"/>
                </a:solidFill>
              </a:rPr>
              <a:t>	   </a:t>
            </a:r>
          </a:p>
          <a:p>
            <a:pPr lvl="2" algn="just" eaLnBrk="1" hangingPunct="1">
              <a:buClr>
                <a:srgbClr val="FFFF66"/>
              </a:buClr>
              <a:buFont typeface="Wingdings" pitchFamily="2" charset="2"/>
              <a:buNone/>
              <a:defRPr/>
            </a:pPr>
            <a:r>
              <a:rPr lang="en-US" dirty="0" err="1">
                <a:solidFill>
                  <a:srgbClr val="FFFF66"/>
                </a:solidFill>
              </a:rPr>
              <a:t>Phenobarbitone</a:t>
            </a:r>
            <a:r>
              <a:rPr lang="en-US" dirty="0">
                <a:solidFill>
                  <a:srgbClr val="FFFF66"/>
                </a:solidFill>
              </a:rPr>
              <a:t>           </a:t>
            </a:r>
            <a:r>
              <a:rPr lang="en-US" dirty="0" err="1">
                <a:solidFill>
                  <a:srgbClr val="FFFF66"/>
                </a:solidFill>
              </a:rPr>
              <a:t>Secobarbitone</a:t>
            </a:r>
            <a:r>
              <a:rPr lang="en-US" dirty="0">
                <a:solidFill>
                  <a:srgbClr val="FFFF66"/>
                </a:solidFill>
              </a:rPr>
              <a:t>             </a:t>
            </a:r>
            <a:r>
              <a:rPr lang="en-US" dirty="0" err="1">
                <a:solidFill>
                  <a:srgbClr val="FFFF66"/>
                </a:solidFill>
              </a:rPr>
              <a:t>Thiopentone</a:t>
            </a:r>
            <a:endParaRPr lang="en-US" dirty="0">
              <a:solidFill>
                <a:srgbClr val="FFFF66"/>
              </a:solidFill>
            </a:endParaRPr>
          </a:p>
          <a:p>
            <a:pPr lvl="2" algn="just" eaLnBrk="1" hangingPunct="1">
              <a:buClr>
                <a:srgbClr val="FFFF66"/>
              </a:buClr>
              <a:buFont typeface="Wingdings" pitchFamily="2" charset="2"/>
              <a:buNone/>
              <a:defRPr/>
            </a:pPr>
            <a:r>
              <a:rPr lang="en-US" dirty="0" err="1">
                <a:solidFill>
                  <a:srgbClr val="FFFF66"/>
                </a:solidFill>
              </a:rPr>
              <a:t>Mephobarbitone</a:t>
            </a:r>
            <a:r>
              <a:rPr lang="en-US" dirty="0">
                <a:solidFill>
                  <a:srgbClr val="FFFF66"/>
                </a:solidFill>
              </a:rPr>
              <a:t>          </a:t>
            </a:r>
            <a:r>
              <a:rPr lang="en-US" dirty="0" err="1">
                <a:solidFill>
                  <a:srgbClr val="FFFF66"/>
                </a:solidFill>
              </a:rPr>
              <a:t>Pentobarbitone</a:t>
            </a:r>
            <a:r>
              <a:rPr lang="en-US" dirty="0">
                <a:solidFill>
                  <a:srgbClr val="FFFF66"/>
                </a:solidFill>
              </a:rPr>
              <a:t>            </a:t>
            </a:r>
            <a:r>
              <a:rPr lang="en-US" dirty="0" err="1">
                <a:solidFill>
                  <a:srgbClr val="FFFF66"/>
                </a:solidFill>
              </a:rPr>
              <a:t>Methohexitone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defRPr/>
            </a:pPr>
            <a:r>
              <a:rPr lang="en-IN">
                <a:solidFill>
                  <a:srgbClr val="990000"/>
                </a:solidFill>
              </a:rPr>
              <a:t>Barbiturates</a:t>
            </a:r>
          </a:p>
        </p:txBody>
      </p:sp>
      <p:sp>
        <p:nvSpPr>
          <p:cNvPr id="90115" name="Rectangle 3"/>
          <p:cNvSpPr>
            <a:spLocks noGrp="1" noChangeArrowheads="1"/>
          </p:cNvSpPr>
          <p:nvPr>
            <p:ph type="body" idx="1"/>
          </p:nvPr>
        </p:nvSpPr>
        <p:spPr>
          <a:xfrm>
            <a:off x="0" y="1285860"/>
            <a:ext cx="9144000" cy="5572139"/>
          </a:xfrm>
        </p:spPr>
        <p:txBody>
          <a:bodyPr/>
          <a:lstStyle/>
          <a:p>
            <a:pPr eaLnBrk="1" hangingPunct="1">
              <a:buFont typeface="Wingdings" pitchFamily="2" charset="2"/>
              <a:buNone/>
              <a:defRPr/>
            </a:pPr>
            <a:r>
              <a:rPr lang="en-IN" sz="2400" dirty="0"/>
              <a:t>Can produce varying degrees of depression of the CNS, </a:t>
            </a:r>
            <a:br>
              <a:rPr lang="en-IN" sz="2400" dirty="0"/>
            </a:br>
            <a:r>
              <a:rPr lang="en-IN" sz="2400" dirty="0"/>
              <a:t>ranging from mild sedation to general </a:t>
            </a:r>
            <a:r>
              <a:rPr lang="en-IN" sz="2400" dirty="0" err="1"/>
              <a:t>anesthesia</a:t>
            </a:r>
            <a:endParaRPr lang="en-IN" sz="2400" dirty="0"/>
          </a:p>
          <a:p>
            <a:pPr eaLnBrk="1" hangingPunct="1">
              <a:buFont typeface="Wingdings" pitchFamily="2" charset="2"/>
              <a:buNone/>
              <a:defRPr/>
            </a:pPr>
            <a:endParaRPr lang="en-IN" sz="2400" dirty="0"/>
          </a:p>
          <a:p>
            <a:pPr eaLnBrk="1" hangingPunct="1">
              <a:defRPr/>
            </a:pPr>
            <a:r>
              <a:rPr lang="en-IN" sz="2400" dirty="0">
                <a:solidFill>
                  <a:srgbClr val="FFFF66"/>
                </a:solidFill>
              </a:rPr>
              <a:t>In low doses</a:t>
            </a:r>
            <a:r>
              <a:rPr lang="en-IN" sz="2400" dirty="0"/>
              <a:t> - Calming effect ; </a:t>
            </a:r>
            <a:r>
              <a:rPr lang="en-IN" sz="2400" dirty="0" err="1"/>
              <a:t>phenobarbital</a:t>
            </a:r>
            <a:r>
              <a:rPr lang="en-IN" sz="2400" dirty="0"/>
              <a:t> </a:t>
            </a:r>
            <a:r>
              <a:rPr lang="en-IN" sz="2400" dirty="0">
                <a:sym typeface="Wingdings" pitchFamily="2" charset="2"/>
              </a:rPr>
              <a:t></a:t>
            </a:r>
            <a:r>
              <a:rPr lang="en-IN" sz="2400" dirty="0"/>
              <a:t>selective anticonvulsant properties </a:t>
            </a:r>
          </a:p>
          <a:p>
            <a:pPr eaLnBrk="1" hangingPunct="1">
              <a:defRPr/>
            </a:pPr>
            <a:endParaRPr lang="en-IN" sz="2400" dirty="0"/>
          </a:p>
          <a:p>
            <a:pPr eaLnBrk="1" hangingPunct="1">
              <a:defRPr/>
            </a:pPr>
            <a:r>
              <a:rPr lang="en-IN" sz="2400" dirty="0">
                <a:solidFill>
                  <a:srgbClr val="FFFF66"/>
                </a:solidFill>
              </a:rPr>
              <a:t>In moderate doses-</a:t>
            </a:r>
            <a:r>
              <a:rPr lang="en-IN" sz="2400" dirty="0"/>
              <a:t> Produce a drunken euphoric state, </a:t>
            </a:r>
            <a:br>
              <a:rPr lang="en-IN" sz="2400" dirty="0"/>
            </a:br>
            <a:r>
              <a:rPr lang="en-IN" sz="2400" dirty="0"/>
              <a:t>			similar to alcohol</a:t>
            </a:r>
          </a:p>
          <a:p>
            <a:pPr eaLnBrk="1" hangingPunct="1">
              <a:buFont typeface="Wingdings" pitchFamily="2" charset="2"/>
              <a:buNone/>
              <a:defRPr/>
            </a:pPr>
            <a:r>
              <a:rPr lang="en-IN" sz="2400" dirty="0"/>
              <a:t>				Sedation &amp; sleep result from increasing doses</a:t>
            </a:r>
          </a:p>
          <a:p>
            <a:pPr eaLnBrk="1" hangingPunct="1">
              <a:buFont typeface="Wingdings" pitchFamily="2" charset="2"/>
              <a:buNone/>
              <a:defRPr/>
            </a:pPr>
            <a:endParaRPr lang="en-IN" sz="2400" dirty="0"/>
          </a:p>
          <a:p>
            <a:pPr eaLnBrk="1" hangingPunct="1">
              <a:defRPr/>
            </a:pPr>
            <a:r>
              <a:rPr lang="en-IN" sz="2400" dirty="0">
                <a:solidFill>
                  <a:srgbClr val="FFFF66"/>
                </a:solidFill>
              </a:rPr>
              <a:t>Higher doses</a:t>
            </a:r>
            <a:r>
              <a:rPr lang="en-IN" sz="2400" dirty="0"/>
              <a:t> produce surgical </a:t>
            </a:r>
            <a:r>
              <a:rPr lang="en-IN" sz="2400" dirty="0" err="1"/>
              <a:t>anesthesia</a:t>
            </a:r>
            <a:endParaRPr lang="en-IN" sz="2400" dirty="0"/>
          </a:p>
          <a:p>
            <a:pPr eaLnBrk="1" hangingPunct="1">
              <a:defRPr/>
            </a:pPr>
            <a:endParaRPr lang="en-IN" sz="2400" dirty="0"/>
          </a:p>
          <a:p>
            <a:pPr eaLnBrk="1" hangingPunct="1">
              <a:defRPr/>
            </a:pPr>
            <a:r>
              <a:rPr lang="en-IN" sz="2400" dirty="0"/>
              <a:t>Ability to produce sedation &amp; decrease sleep latency </a:t>
            </a:r>
            <a:endParaRPr lang="en-IN"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Mechanism of action:</a:t>
            </a:r>
            <a:br>
              <a:rPr lang="en-US" dirty="0"/>
            </a:br>
            <a:endParaRPr lang="en-US" dirty="0"/>
          </a:p>
        </p:txBody>
      </p:sp>
      <p:sp>
        <p:nvSpPr>
          <p:cNvPr id="3" name="Content Placeholder 2"/>
          <p:cNvSpPr>
            <a:spLocks noGrp="1"/>
          </p:cNvSpPr>
          <p:nvPr>
            <p:ph idx="1"/>
          </p:nvPr>
        </p:nvSpPr>
        <p:spPr/>
        <p:txBody>
          <a:bodyPr/>
          <a:lstStyle/>
          <a:p>
            <a:r>
              <a:rPr lang="en-US" dirty="0"/>
              <a:t>Act primarily at GABA:BZD receptor –</a:t>
            </a:r>
            <a:r>
              <a:rPr lang="en-US" dirty="0" err="1"/>
              <a:t>Cl</a:t>
            </a:r>
            <a:r>
              <a:rPr lang="en-US" dirty="0"/>
              <a:t> channel complex and potentiate GABA </a:t>
            </a:r>
            <a:r>
              <a:rPr lang="en-US" dirty="0" err="1"/>
              <a:t>nergic</a:t>
            </a:r>
            <a:r>
              <a:rPr lang="en-US" dirty="0"/>
              <a:t> inhibition by increasing life time of </a:t>
            </a:r>
            <a:r>
              <a:rPr lang="en-US" dirty="0" err="1"/>
              <a:t>Cl</a:t>
            </a:r>
            <a:r>
              <a:rPr lang="en-US" dirty="0"/>
              <a:t> channel opening</a:t>
            </a:r>
          </a:p>
          <a:p>
            <a:endParaRPr lang="en-US" dirty="0"/>
          </a:p>
          <a:p>
            <a:r>
              <a:rPr lang="en-US" dirty="0"/>
              <a:t>They do not bind to BZD receptor but bind to another site on the same complex to exert GABA facilitatory action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a:t>
            </a:r>
          </a:p>
        </p:txBody>
      </p:sp>
      <p:sp>
        <p:nvSpPr>
          <p:cNvPr id="3" name="Content Placeholder 2"/>
          <p:cNvSpPr>
            <a:spLocks noGrp="1"/>
          </p:cNvSpPr>
          <p:nvPr>
            <p:ph idx="1"/>
          </p:nvPr>
        </p:nvSpPr>
        <p:spPr>
          <a:xfrm>
            <a:off x="455613" y="1598613"/>
            <a:ext cx="8226425" cy="4973659"/>
          </a:xfrm>
        </p:spPr>
        <p:txBody>
          <a:bodyPr/>
          <a:lstStyle/>
          <a:p>
            <a:pPr>
              <a:buNone/>
            </a:pPr>
            <a:r>
              <a:rPr lang="en-US" dirty="0"/>
              <a:t>1.Phenobarbitone in epilepsy </a:t>
            </a:r>
          </a:p>
          <a:p>
            <a:pPr>
              <a:buNone/>
            </a:pPr>
            <a:r>
              <a:rPr lang="en-US" dirty="0"/>
              <a:t>2. Thiopentone in </a:t>
            </a:r>
            <a:r>
              <a:rPr lang="en-US" dirty="0" err="1"/>
              <a:t>anaesthesia</a:t>
            </a:r>
            <a:endParaRPr lang="en-US" dirty="0"/>
          </a:p>
          <a:p>
            <a:pPr>
              <a:buNone/>
            </a:pPr>
            <a:endParaRPr lang="en-US" dirty="0"/>
          </a:p>
          <a:p>
            <a:pPr>
              <a:buNone/>
            </a:pPr>
            <a:r>
              <a:rPr lang="en-US" dirty="0"/>
              <a:t>*As hypnotic and </a:t>
            </a:r>
            <a:r>
              <a:rPr lang="en-US" dirty="0" err="1"/>
              <a:t>anxiolytic</a:t>
            </a:r>
            <a:r>
              <a:rPr lang="en-US" dirty="0"/>
              <a:t> they have been </a:t>
            </a:r>
          </a:p>
          <a:p>
            <a:pPr>
              <a:buNone/>
            </a:pPr>
            <a:r>
              <a:rPr lang="en-US" dirty="0"/>
              <a:t>superseded by BZDs.</a:t>
            </a:r>
          </a:p>
          <a:p>
            <a:pPr>
              <a:buNone/>
            </a:pPr>
            <a:endParaRPr lang="en-US" dirty="0"/>
          </a:p>
          <a:p>
            <a:pPr>
              <a:buNone/>
            </a:pPr>
            <a:r>
              <a:rPr lang="en-US" dirty="0"/>
              <a:t>*Occasionally employed as </a:t>
            </a:r>
            <a:r>
              <a:rPr lang="en-US" dirty="0" err="1"/>
              <a:t>adjuvants</a:t>
            </a:r>
            <a:r>
              <a:rPr lang="en-US" dirty="0"/>
              <a:t> in</a:t>
            </a:r>
          </a:p>
          <a:p>
            <a:pPr>
              <a:buNone/>
            </a:pPr>
            <a:r>
              <a:rPr lang="en-US" dirty="0"/>
              <a:t>psychosomatic disorders.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68313" y="260350"/>
            <a:ext cx="8229600" cy="1384300"/>
          </a:xfrm>
        </p:spPr>
        <p:txBody>
          <a:bodyPr/>
          <a:lstStyle/>
          <a:p>
            <a:pPr eaLnBrk="1" hangingPunct="1">
              <a:defRPr/>
            </a:pPr>
            <a:r>
              <a:rPr lang="en-US">
                <a:solidFill>
                  <a:srgbClr val="990000"/>
                </a:solidFill>
              </a:rPr>
              <a:t>Adverse effects</a:t>
            </a:r>
            <a:endParaRPr lang="en-IN">
              <a:solidFill>
                <a:srgbClr val="990000"/>
              </a:solidFill>
            </a:endParaRPr>
          </a:p>
        </p:txBody>
      </p:sp>
      <p:sp>
        <p:nvSpPr>
          <p:cNvPr id="92163" name="Rectangle 3"/>
          <p:cNvSpPr>
            <a:spLocks noGrp="1" noChangeArrowheads="1"/>
          </p:cNvSpPr>
          <p:nvPr>
            <p:ph type="body" idx="1"/>
          </p:nvPr>
        </p:nvSpPr>
        <p:spPr>
          <a:xfrm>
            <a:off x="455613" y="1598613"/>
            <a:ext cx="8688387" cy="4497387"/>
          </a:xfrm>
        </p:spPr>
        <p:txBody>
          <a:bodyPr/>
          <a:lstStyle/>
          <a:p>
            <a:pPr eaLnBrk="1" hangingPunct="1">
              <a:defRPr/>
            </a:pPr>
            <a:endParaRPr lang="en-IN" sz="2800" dirty="0">
              <a:solidFill>
                <a:srgbClr val="FFFF66"/>
              </a:solidFill>
            </a:endParaRPr>
          </a:p>
          <a:p>
            <a:pPr eaLnBrk="1" hangingPunct="1">
              <a:defRPr/>
            </a:pPr>
            <a:r>
              <a:rPr lang="en-US" sz="2800" dirty="0">
                <a:solidFill>
                  <a:srgbClr val="FFFF66"/>
                </a:solidFill>
              </a:rPr>
              <a:t>Listlessness &amp; </a:t>
            </a:r>
            <a:r>
              <a:rPr lang="en-US" sz="2800" u="sng" dirty="0"/>
              <a:t>“hangover" effect</a:t>
            </a:r>
          </a:p>
          <a:p>
            <a:pPr eaLnBrk="1" hangingPunct="1">
              <a:defRPr/>
            </a:pPr>
            <a:endParaRPr lang="en-US" sz="2800" dirty="0">
              <a:solidFill>
                <a:srgbClr val="FFFF66"/>
              </a:solidFill>
            </a:endParaRPr>
          </a:p>
          <a:p>
            <a:pPr eaLnBrk="1" hangingPunct="1">
              <a:defRPr/>
            </a:pPr>
            <a:r>
              <a:rPr lang="en-US" sz="2800" dirty="0">
                <a:solidFill>
                  <a:srgbClr val="FFFF66"/>
                </a:solidFill>
              </a:rPr>
              <a:t> S/S: nausea, vomiting, dizziness </a:t>
            </a:r>
          </a:p>
          <a:p>
            <a:pPr eaLnBrk="1" hangingPunct="1">
              <a:buFont typeface="Wingdings" pitchFamily="2" charset="2"/>
              <a:buNone/>
              <a:defRPr/>
            </a:pPr>
            <a:r>
              <a:rPr lang="en-US" sz="2800" dirty="0">
                <a:solidFill>
                  <a:srgbClr val="FFFF66"/>
                </a:solidFill>
              </a:rPr>
              <a:t>			&amp; emotional disturbance</a:t>
            </a:r>
          </a:p>
          <a:p>
            <a:pPr eaLnBrk="1" hangingPunct="1">
              <a:buFont typeface="Wingdings" pitchFamily="2" charset="2"/>
              <a:buNone/>
              <a:defRPr/>
            </a:pPr>
            <a:endParaRPr lang="en-US" sz="2800" dirty="0">
              <a:solidFill>
                <a:srgbClr val="FFFF66"/>
              </a:solidFill>
            </a:endParaRPr>
          </a:p>
          <a:p>
            <a:pPr eaLnBrk="1" hangingPunct="1">
              <a:defRPr/>
            </a:pPr>
            <a:r>
              <a:rPr lang="en-US" sz="2800" dirty="0">
                <a:solidFill>
                  <a:srgbClr val="FFFF66"/>
                </a:solidFill>
              </a:rPr>
              <a:t>May </a:t>
            </a:r>
            <a:r>
              <a:rPr lang="en-US" sz="2800" u="sng" dirty="0">
                <a:solidFill>
                  <a:srgbClr val="FFFF66"/>
                </a:solidFill>
              </a:rPr>
              <a:t>cause physical dependence </a:t>
            </a:r>
            <a:r>
              <a:rPr lang="en-US" sz="2800" dirty="0">
                <a:solidFill>
                  <a:srgbClr val="FFFF66"/>
                </a:solidFill>
              </a:rPr>
              <a:t>with long use</a:t>
            </a:r>
          </a:p>
          <a:p>
            <a:pPr eaLnBrk="1" hangingPunct="1">
              <a:defRPr/>
            </a:pPr>
            <a:r>
              <a:rPr lang="en-US" sz="2800" dirty="0"/>
              <a:t>Abrupt withdrawal </a:t>
            </a:r>
            <a:r>
              <a:rPr lang="en-US" sz="2800" dirty="0">
                <a:solidFill>
                  <a:srgbClr val="FFFF66"/>
                </a:solidFill>
              </a:rPr>
              <a:t>can lead </a:t>
            </a:r>
            <a:r>
              <a:rPr lang="en-US" sz="2800" u="sng" dirty="0">
                <a:solidFill>
                  <a:srgbClr val="FFFF66"/>
                </a:solidFill>
              </a:rPr>
              <a:t>to </a:t>
            </a:r>
            <a:r>
              <a:rPr lang="en-US" sz="2800" u="sng" dirty="0"/>
              <a:t>seizures &amp; death</a:t>
            </a:r>
          </a:p>
          <a:p>
            <a:pPr eaLnBrk="1" hangingPunct="1">
              <a:defRPr/>
            </a:pPr>
            <a:r>
              <a:rPr lang="en-IN" sz="2800" dirty="0">
                <a:solidFill>
                  <a:srgbClr val="FFFF66"/>
                </a:solidFill>
              </a:rPr>
              <a:t>Tolerance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Barbiturate poisoning</a:t>
            </a:r>
          </a:p>
        </p:txBody>
      </p:sp>
      <p:sp>
        <p:nvSpPr>
          <p:cNvPr id="3" name="Content Placeholder 2"/>
          <p:cNvSpPr>
            <a:spLocks noGrp="1"/>
          </p:cNvSpPr>
          <p:nvPr>
            <p:ph idx="1"/>
          </p:nvPr>
        </p:nvSpPr>
        <p:spPr/>
        <p:txBody>
          <a:bodyPr/>
          <a:lstStyle/>
          <a:p>
            <a:r>
              <a:rPr lang="en-US" dirty="0"/>
              <a:t>Respiratory depression ,circulatory shock</a:t>
            </a:r>
          </a:p>
          <a:p>
            <a:r>
              <a:rPr lang="en-US" dirty="0"/>
              <a:t>Asphyxia</a:t>
            </a:r>
            <a:r>
              <a:rPr lang="en-US" dirty="0">
                <a:sym typeface="Wingdings" pitchFamily="2" charset="2"/>
              </a:rPr>
              <a:t> Pupil constriction f/b dilatation</a:t>
            </a:r>
          </a:p>
          <a:p>
            <a:r>
              <a:rPr lang="en-US" dirty="0">
                <a:sym typeface="Wingdings" pitchFamily="2" charset="2"/>
              </a:rPr>
              <a:t>Hypothermia</a:t>
            </a:r>
          </a:p>
          <a:p>
            <a:r>
              <a:rPr lang="en-US" dirty="0">
                <a:sym typeface="Wingdings" pitchFamily="2" charset="2"/>
              </a:rPr>
              <a:t>Renal failure</a:t>
            </a:r>
          </a:p>
          <a:p>
            <a:r>
              <a:rPr lang="en-US" dirty="0">
                <a:sym typeface="Wingdings" pitchFamily="2" charset="2"/>
              </a:rPr>
              <a:t>Pulmonary edema</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lstStyle/>
          <a:p>
            <a:r>
              <a:rPr lang="en-US" dirty="0"/>
              <a:t>Gastric </a:t>
            </a:r>
            <a:r>
              <a:rPr lang="en-US" dirty="0" err="1"/>
              <a:t>lavage</a:t>
            </a:r>
            <a:endParaRPr lang="en-US" dirty="0"/>
          </a:p>
          <a:p>
            <a:r>
              <a:rPr lang="en-US" dirty="0"/>
              <a:t>Maintenance of ABC</a:t>
            </a:r>
          </a:p>
          <a:p>
            <a:r>
              <a:rPr lang="en-US" dirty="0"/>
              <a:t>Oxygen inhalation</a:t>
            </a:r>
          </a:p>
          <a:p>
            <a:r>
              <a:rPr lang="en-US" dirty="0" err="1"/>
              <a:t>I.V.fluids</a:t>
            </a:r>
            <a:endParaRPr lang="en-US" dirty="0"/>
          </a:p>
          <a:p>
            <a:r>
              <a:rPr lang="en-US" dirty="0"/>
              <a:t>Forced </a:t>
            </a:r>
            <a:r>
              <a:rPr lang="en-US" dirty="0" err="1"/>
              <a:t>diuresis</a:t>
            </a:r>
            <a:endParaRPr lang="en-US" dirty="0"/>
          </a:p>
          <a:p>
            <a:r>
              <a:rPr lang="en-US" dirty="0" err="1"/>
              <a:t>Alkalinization</a:t>
            </a: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defRPr/>
            </a:pPr>
            <a:r>
              <a:rPr lang="en-US">
                <a:solidFill>
                  <a:srgbClr val="990000"/>
                </a:solidFill>
              </a:rPr>
              <a:t>Benzodiazepines</a:t>
            </a:r>
            <a:endParaRPr lang="en-IN">
              <a:solidFill>
                <a:srgbClr val="990000"/>
              </a:solidFill>
            </a:endParaRPr>
          </a:p>
        </p:txBody>
      </p:sp>
      <p:sp>
        <p:nvSpPr>
          <p:cNvPr id="81923" name="Rectangle 3"/>
          <p:cNvSpPr>
            <a:spLocks noGrp="1" noChangeArrowheads="1"/>
          </p:cNvSpPr>
          <p:nvPr>
            <p:ph type="body" idx="1"/>
          </p:nvPr>
        </p:nvSpPr>
        <p:spPr/>
        <p:txBody>
          <a:bodyPr/>
          <a:lstStyle/>
          <a:p>
            <a:pPr eaLnBrk="1" hangingPunct="1">
              <a:defRPr/>
            </a:pPr>
            <a:r>
              <a:rPr lang="en-US">
                <a:solidFill>
                  <a:srgbClr val="FFFF66"/>
                </a:solidFill>
              </a:rPr>
              <a:t>Antianxiety</a:t>
            </a:r>
          </a:p>
          <a:p>
            <a:pPr eaLnBrk="1" hangingPunct="1">
              <a:defRPr/>
            </a:pPr>
            <a:r>
              <a:rPr lang="en-US">
                <a:solidFill>
                  <a:srgbClr val="FFFF66"/>
                </a:solidFill>
              </a:rPr>
              <a:t>Sedative-hypnotic</a:t>
            </a:r>
          </a:p>
          <a:p>
            <a:pPr eaLnBrk="1" hangingPunct="1">
              <a:defRPr/>
            </a:pPr>
            <a:r>
              <a:rPr lang="en-US">
                <a:solidFill>
                  <a:srgbClr val="FFFF66"/>
                </a:solidFill>
              </a:rPr>
              <a:t>Amnesia</a:t>
            </a:r>
          </a:p>
          <a:p>
            <a:pPr eaLnBrk="1" hangingPunct="1">
              <a:defRPr/>
            </a:pPr>
            <a:r>
              <a:rPr lang="en-US">
                <a:solidFill>
                  <a:srgbClr val="FFFF66"/>
                </a:solidFill>
              </a:rPr>
              <a:t>Anticonvulsant</a:t>
            </a:r>
          </a:p>
          <a:p>
            <a:pPr eaLnBrk="1" hangingPunct="1">
              <a:defRPr/>
            </a:pPr>
            <a:r>
              <a:rPr lang="en-US">
                <a:solidFill>
                  <a:srgbClr val="FFFF66"/>
                </a:solidFill>
              </a:rPr>
              <a:t>Skeletal muscle relaxant</a:t>
            </a:r>
            <a:endParaRPr lang="en-IN">
              <a:solidFill>
                <a:srgbClr val="FFFF66"/>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27088" y="260350"/>
            <a:ext cx="7772400" cy="838200"/>
          </a:xfrm>
        </p:spPr>
        <p:txBody>
          <a:bodyPr/>
          <a:lstStyle/>
          <a:p>
            <a:pPr eaLnBrk="1" hangingPunct="1">
              <a:defRPr/>
            </a:pPr>
            <a:r>
              <a:rPr lang="en-US" sz="4800">
                <a:solidFill>
                  <a:srgbClr val="961204"/>
                </a:solidFill>
              </a:rPr>
              <a:t>Benzodiazepines:</a:t>
            </a:r>
          </a:p>
        </p:txBody>
      </p:sp>
      <p:sp>
        <p:nvSpPr>
          <p:cNvPr id="25603" name="Rectangle 3"/>
          <p:cNvSpPr>
            <a:spLocks noGrp="1" noChangeArrowheads="1"/>
          </p:cNvSpPr>
          <p:nvPr>
            <p:ph type="body" idx="1"/>
          </p:nvPr>
        </p:nvSpPr>
        <p:spPr>
          <a:xfrm>
            <a:off x="381000" y="1447800"/>
            <a:ext cx="8305800" cy="5181600"/>
          </a:xfrm>
        </p:spPr>
        <p:txBody>
          <a:bodyPr/>
          <a:lstStyle/>
          <a:p>
            <a:pPr eaLnBrk="1" hangingPunct="1">
              <a:buClr>
                <a:srgbClr val="FFFF66"/>
              </a:buClr>
              <a:buFont typeface="Wingdings" pitchFamily="2" charset="2"/>
              <a:buNone/>
              <a:defRPr/>
            </a:pPr>
            <a:endParaRPr lang="en-US" sz="4000">
              <a:solidFill>
                <a:srgbClr val="00FFFF"/>
              </a:solidFill>
            </a:endParaRPr>
          </a:p>
          <a:p>
            <a:pPr eaLnBrk="1" hangingPunct="1">
              <a:buClr>
                <a:srgbClr val="FFFF66"/>
              </a:buClr>
              <a:buFont typeface="Wingdings" pitchFamily="2" charset="2"/>
              <a:buNone/>
              <a:defRPr/>
            </a:pPr>
            <a:r>
              <a:rPr lang="en-US" sz="4000">
                <a:solidFill>
                  <a:srgbClr val="00FFFF"/>
                </a:solidFill>
              </a:rPr>
              <a:t>Long acting            Short acting</a:t>
            </a:r>
          </a:p>
          <a:p>
            <a:pPr eaLnBrk="1" hangingPunct="1">
              <a:buClr>
                <a:srgbClr val="FFFF66"/>
              </a:buClr>
              <a:buFont typeface="Wingdings" pitchFamily="2" charset="2"/>
              <a:buNone/>
              <a:defRPr/>
            </a:pPr>
            <a:r>
              <a:rPr lang="en-US" sz="2800">
                <a:solidFill>
                  <a:srgbClr val="FFFF66"/>
                </a:solidFill>
              </a:rPr>
              <a:t>Flurazepam                          Temazepam</a:t>
            </a:r>
          </a:p>
          <a:p>
            <a:pPr eaLnBrk="1" hangingPunct="1">
              <a:buClr>
                <a:srgbClr val="FFFF66"/>
              </a:buClr>
              <a:buFont typeface="Wingdings" pitchFamily="2" charset="2"/>
              <a:buNone/>
              <a:defRPr/>
            </a:pPr>
            <a:r>
              <a:rPr lang="en-US" sz="2800">
                <a:solidFill>
                  <a:srgbClr val="FFFF66"/>
                </a:solidFill>
              </a:rPr>
              <a:t>Diazepam                             Midazolam</a:t>
            </a:r>
          </a:p>
          <a:p>
            <a:pPr eaLnBrk="1" hangingPunct="1">
              <a:buClr>
                <a:srgbClr val="FFFF66"/>
              </a:buClr>
              <a:buFont typeface="Wingdings" pitchFamily="2" charset="2"/>
              <a:buNone/>
              <a:defRPr/>
            </a:pPr>
            <a:r>
              <a:rPr lang="en-US" sz="2800">
                <a:solidFill>
                  <a:srgbClr val="FFFF66"/>
                </a:solidFill>
              </a:rPr>
              <a:t>Nitrazepam                          Triazolam</a:t>
            </a:r>
          </a:p>
          <a:p>
            <a:pPr eaLnBrk="1" hangingPunct="1">
              <a:buClr>
                <a:srgbClr val="FFFF66"/>
              </a:buClr>
              <a:buFont typeface="Wingdings" pitchFamily="2" charset="2"/>
              <a:buNone/>
              <a:defRPr/>
            </a:pPr>
            <a:r>
              <a:rPr lang="en-US" sz="2800">
                <a:solidFill>
                  <a:srgbClr val="FFFF66"/>
                </a:solidFill>
              </a:rPr>
              <a:t>Flunitrazepam</a:t>
            </a:r>
          </a:p>
          <a:p>
            <a:pPr eaLnBrk="1" hangingPunct="1">
              <a:buClr>
                <a:srgbClr val="FFFF66"/>
              </a:buClr>
              <a:buFont typeface="Wingdings" pitchFamily="2" charset="2"/>
              <a:buNone/>
              <a:defRPr/>
            </a:pPr>
            <a:endParaRPr lang="en-US">
              <a:solidFill>
                <a:srgbClr val="FFFF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z="2400"/>
              <a:t>Lecture Objectives &amp; Learning Outcomes</a:t>
            </a: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pPr>
              <a:defRPr/>
            </a:pPr>
            <a:r>
              <a:rPr lang="en-US" sz="2000" dirty="0"/>
              <a:t>General Objective : To understand the various routes of absorption</a:t>
            </a:r>
          </a:p>
          <a:p>
            <a:pPr>
              <a:buFont typeface="Arial" charset="0"/>
              <a:buNone/>
              <a:defRPr/>
            </a:pPr>
            <a:endParaRPr lang="en-US" sz="2000" dirty="0"/>
          </a:p>
          <a:p>
            <a:pPr>
              <a:defRPr/>
            </a:pPr>
            <a:r>
              <a:rPr lang="en-US" sz="2000" dirty="0"/>
              <a:t>Specific Learning Outcomes:</a:t>
            </a:r>
          </a:p>
          <a:p>
            <a:pPr>
              <a:buFont typeface="Arial" charset="0"/>
              <a:buNone/>
              <a:defRPr/>
            </a:pPr>
            <a:r>
              <a:rPr lang="en-US" sz="2000" dirty="0"/>
              <a:t>At the end of the session, the learner should be able to know the following regarding sedatives and hypnotics</a:t>
            </a:r>
          </a:p>
          <a:p>
            <a:pPr>
              <a:buFont typeface="Arial" charset="0"/>
              <a:buNone/>
              <a:defRPr/>
            </a:pPr>
            <a:endParaRPr lang="en-US" sz="2000" dirty="0"/>
          </a:p>
          <a:p>
            <a:pPr>
              <a:buFont typeface="Arial" charset="0"/>
              <a:buNone/>
              <a:defRPr/>
            </a:pPr>
            <a:r>
              <a:rPr lang="en-US" sz="2000" dirty="0"/>
              <a:t>1.What are sedatives and hypnotics</a:t>
            </a:r>
          </a:p>
          <a:p>
            <a:pPr>
              <a:buFont typeface="Arial" charset="0"/>
              <a:buNone/>
              <a:defRPr/>
            </a:pPr>
            <a:r>
              <a:rPr lang="en-US" sz="2000" dirty="0"/>
              <a:t>2.Classification</a:t>
            </a:r>
          </a:p>
          <a:p>
            <a:pPr>
              <a:buFont typeface="Arial" charset="0"/>
              <a:buNone/>
              <a:defRPr/>
            </a:pPr>
            <a:r>
              <a:rPr lang="en-US" sz="2000" dirty="0"/>
              <a:t>3.Barbiturates</a:t>
            </a:r>
          </a:p>
          <a:p>
            <a:pPr>
              <a:buFont typeface="Arial" charset="0"/>
              <a:buNone/>
              <a:defRPr/>
            </a:pPr>
            <a:r>
              <a:rPr lang="en-US" sz="2000" dirty="0"/>
              <a:t>4.Benzodiazepines</a:t>
            </a:r>
          </a:p>
          <a:p>
            <a:pPr>
              <a:buFont typeface="Arial" charset="0"/>
              <a:buNone/>
              <a:defRPr/>
            </a:pPr>
            <a:r>
              <a:rPr lang="en-US" sz="2000" dirty="0"/>
              <a:t>5.Newer non-</a:t>
            </a:r>
            <a:r>
              <a:rPr lang="en-US" sz="2000" dirty="0" err="1"/>
              <a:t>benzodiapezines</a:t>
            </a:r>
            <a:endParaRPr lang="en-US" sz="20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MOA</a:t>
            </a:r>
          </a:p>
        </p:txBody>
      </p:sp>
      <p:sp>
        <p:nvSpPr>
          <p:cNvPr id="3" name="Content Placeholder 2"/>
          <p:cNvSpPr>
            <a:spLocks noGrp="1"/>
          </p:cNvSpPr>
          <p:nvPr>
            <p:ph idx="1"/>
          </p:nvPr>
        </p:nvSpPr>
        <p:spPr/>
        <p:txBody>
          <a:bodyPr/>
          <a:lstStyle/>
          <a:p>
            <a:r>
              <a:rPr lang="en-US" sz="2800" dirty="0"/>
              <a:t>They enhance pre and post synaptic inhibition through a </a:t>
            </a:r>
            <a:r>
              <a:rPr lang="en-US" sz="2800" dirty="0" err="1"/>
              <a:t>spc</a:t>
            </a:r>
            <a:r>
              <a:rPr lang="en-US" sz="2800" dirty="0"/>
              <a:t> BZD receptor on GABA A receptor-</a:t>
            </a:r>
            <a:r>
              <a:rPr lang="en-US" sz="2800" dirty="0" err="1"/>
              <a:t>Cl</a:t>
            </a:r>
            <a:r>
              <a:rPr lang="en-US" sz="2800" dirty="0"/>
              <a:t> channel complex</a:t>
            </a:r>
          </a:p>
          <a:p>
            <a:r>
              <a:rPr lang="en-US" sz="2800" dirty="0"/>
              <a:t>This receptor increases frequency of </a:t>
            </a:r>
            <a:r>
              <a:rPr lang="en-US" sz="2800" dirty="0" err="1"/>
              <a:t>Cl</a:t>
            </a:r>
            <a:r>
              <a:rPr lang="en-US" sz="2800" dirty="0"/>
              <a:t> channel opening induced by </a:t>
            </a:r>
            <a:r>
              <a:rPr lang="en-US" sz="2800" dirty="0" err="1"/>
              <a:t>submaximal</a:t>
            </a:r>
            <a:r>
              <a:rPr lang="en-US" sz="2800" dirty="0"/>
              <a:t> GABA </a:t>
            </a:r>
            <a:r>
              <a:rPr lang="en-US" sz="2800" dirty="0" err="1"/>
              <a:t>conc</a:t>
            </a:r>
            <a:endParaRPr lang="en-US" sz="2800" dirty="0"/>
          </a:p>
          <a:p>
            <a:r>
              <a:rPr lang="en-US" sz="2800" dirty="0"/>
              <a:t>They enhance GABA binding to GABA A receptor</a:t>
            </a:r>
          </a:p>
          <a:p>
            <a:r>
              <a:rPr lang="en-US" sz="2800" dirty="0"/>
              <a:t>They have GABA facilitatory not mimetic action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2A167-3641-4DFE-A55B-178B05CC22A5}"/>
              </a:ext>
            </a:extLst>
          </p:cNvPr>
          <p:cNvSpPr>
            <a:spLocks noGrp="1"/>
          </p:cNvSpPr>
          <p:nvPr>
            <p:ph type="title"/>
          </p:nvPr>
        </p:nvSpPr>
        <p:spPr/>
        <p:txBody>
          <a:bodyPr/>
          <a:lstStyle/>
          <a:p>
            <a:r>
              <a:rPr lang="en-IN" dirty="0"/>
              <a:t>Actions</a:t>
            </a:r>
          </a:p>
        </p:txBody>
      </p:sp>
      <p:sp>
        <p:nvSpPr>
          <p:cNvPr id="3" name="Content Placeholder 2">
            <a:extLst>
              <a:ext uri="{FF2B5EF4-FFF2-40B4-BE49-F238E27FC236}">
                <a16:creationId xmlns:a16="http://schemas.microsoft.com/office/drawing/2014/main" id="{24788C46-928D-47CF-B959-3B3A0F7D1A4A}"/>
              </a:ext>
            </a:extLst>
          </p:cNvPr>
          <p:cNvSpPr>
            <a:spLocks noGrp="1"/>
          </p:cNvSpPr>
          <p:nvPr>
            <p:ph idx="1"/>
          </p:nvPr>
        </p:nvSpPr>
        <p:spPr>
          <a:xfrm>
            <a:off x="1" y="1196753"/>
            <a:ext cx="8682038" cy="4899248"/>
          </a:xfrm>
        </p:spPr>
        <p:txBody>
          <a:bodyPr/>
          <a:lstStyle/>
          <a:p>
            <a:r>
              <a:rPr lang="en-US" dirty="0"/>
              <a:t>1. Sedation and hypnosis: </a:t>
            </a:r>
          </a:p>
          <a:p>
            <a:pPr marL="0" indent="0">
              <a:buNone/>
            </a:pPr>
            <a:r>
              <a:rPr lang="en-US" dirty="0"/>
              <a:t>-They decrease time required to fall asleep (sleep latency)</a:t>
            </a:r>
          </a:p>
          <a:p>
            <a:pPr>
              <a:buFontTx/>
              <a:buChar char="-"/>
            </a:pPr>
            <a:r>
              <a:rPr lang="en-US" dirty="0"/>
              <a:t>The total sleep time is increased. </a:t>
            </a:r>
          </a:p>
          <a:p>
            <a:pPr>
              <a:buFontTx/>
              <a:buChar char="-"/>
            </a:pPr>
            <a:r>
              <a:rPr lang="en-US" dirty="0"/>
              <a:t>They shorten all stages of NREM sleep except stage 2, which is prolonged. </a:t>
            </a:r>
          </a:p>
          <a:p>
            <a:pPr>
              <a:buFontTx/>
              <a:buChar char="-"/>
            </a:pPr>
            <a:r>
              <a:rPr lang="en-US" dirty="0"/>
              <a:t>The duration of REM sleep is usually decreased. </a:t>
            </a:r>
          </a:p>
          <a:p>
            <a:pPr>
              <a:buFontTx/>
              <a:buChar char="-"/>
            </a:pPr>
            <a:r>
              <a:rPr lang="en-US" dirty="0"/>
              <a:t>BZDs reduce night awakenings and produce refreshing sleep.  </a:t>
            </a:r>
            <a:endParaRPr lang="en-IN" dirty="0"/>
          </a:p>
        </p:txBody>
      </p:sp>
    </p:spTree>
    <p:extLst>
      <p:ext uri="{BB962C8B-B14F-4D97-AF65-F5344CB8AC3E}">
        <p14:creationId xmlns:p14="http://schemas.microsoft.com/office/powerpoint/2010/main" val="591312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C5DB4-7BC2-4398-8750-7BAEF57702E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9C848B3-184B-4744-8B47-2FEE632FFE18}"/>
              </a:ext>
            </a:extLst>
          </p:cNvPr>
          <p:cNvSpPr>
            <a:spLocks noGrp="1"/>
          </p:cNvSpPr>
          <p:nvPr>
            <p:ph idx="1"/>
          </p:nvPr>
        </p:nvSpPr>
        <p:spPr>
          <a:xfrm>
            <a:off x="1" y="116633"/>
            <a:ext cx="8682038" cy="5979368"/>
          </a:xfrm>
        </p:spPr>
        <p:txBody>
          <a:bodyPr/>
          <a:lstStyle/>
          <a:p>
            <a:r>
              <a:rPr lang="en-US" dirty="0"/>
              <a:t>At present, BZDs are the preferred drugs for treatment of short-term insomnia because:  a)They have a wide therapeutic index. </a:t>
            </a:r>
          </a:p>
          <a:p>
            <a:pPr marL="0" indent="0">
              <a:buNone/>
            </a:pPr>
            <a:r>
              <a:rPr lang="en-US" dirty="0"/>
              <a:t>b) They cause near-normal sleep; less rebound phenomena on withdrawal. </a:t>
            </a:r>
          </a:p>
          <a:p>
            <a:pPr marL="0" indent="0">
              <a:buNone/>
            </a:pPr>
            <a:r>
              <a:rPr lang="en-US" dirty="0"/>
              <a:t>c) They produce minimal hangover effects (headache and residual drowsiness on waking). </a:t>
            </a:r>
          </a:p>
          <a:p>
            <a:pPr marL="0" indent="0">
              <a:buNone/>
            </a:pPr>
            <a:r>
              <a:rPr lang="en-US" dirty="0"/>
              <a:t>d) They cause minimal respiratory depression.  e)They are less likely to cause tolerance and dependence when used for short period.  </a:t>
            </a:r>
            <a:endParaRPr lang="en-IN" dirty="0"/>
          </a:p>
        </p:txBody>
      </p:sp>
    </p:spTree>
    <p:extLst>
      <p:ext uri="{BB962C8B-B14F-4D97-AF65-F5344CB8AC3E}">
        <p14:creationId xmlns:p14="http://schemas.microsoft.com/office/powerpoint/2010/main" val="869095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C912E-60DC-49F6-9000-2D1A5987335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2F9EFC5-7D7C-40F6-B39D-9B8E5C9F9464}"/>
              </a:ext>
            </a:extLst>
          </p:cNvPr>
          <p:cNvSpPr>
            <a:spLocks noGrp="1"/>
          </p:cNvSpPr>
          <p:nvPr>
            <p:ph idx="1"/>
          </p:nvPr>
        </p:nvSpPr>
        <p:spPr>
          <a:xfrm>
            <a:off x="1" y="273051"/>
            <a:ext cx="9144000" cy="6468318"/>
          </a:xfrm>
        </p:spPr>
        <p:txBody>
          <a:bodyPr/>
          <a:lstStyle/>
          <a:p>
            <a:pPr marL="0" indent="0">
              <a:buNone/>
            </a:pPr>
            <a:r>
              <a:rPr lang="en-US" dirty="0"/>
              <a:t>f) They have no enzyme-inducing property; hence drug interactions are less.  </a:t>
            </a:r>
          </a:p>
          <a:p>
            <a:pPr marL="0" indent="0">
              <a:buNone/>
            </a:pPr>
            <a:r>
              <a:rPr lang="en-US" dirty="0"/>
              <a:t>g) They have a specific BZD receptor antagonist, flumazenil, for the treatment of overdosage.</a:t>
            </a:r>
          </a:p>
          <a:p>
            <a:pPr marL="0" indent="0">
              <a:buNone/>
            </a:pPr>
            <a:endParaRPr lang="en-US" dirty="0"/>
          </a:p>
          <a:p>
            <a:pPr marL="0" indent="0">
              <a:buNone/>
            </a:pPr>
            <a:endParaRPr lang="en-US" dirty="0"/>
          </a:p>
          <a:p>
            <a:pPr marL="0" indent="0">
              <a:buNone/>
            </a:pPr>
            <a:endParaRPr lang="en-US" dirty="0"/>
          </a:p>
          <a:p>
            <a:pPr marL="0" indent="0">
              <a:buNone/>
            </a:pPr>
            <a:r>
              <a:rPr lang="en-US" dirty="0"/>
              <a:t>* Long-term use of BZDs for insomnia is not recommended because of tolerance, dependence and hangover effects; but for occasional use by air </a:t>
            </a:r>
            <a:r>
              <a:rPr lang="en-US" dirty="0" err="1"/>
              <a:t>travellers</a:t>
            </a:r>
            <a:r>
              <a:rPr lang="en-US" dirty="0"/>
              <a:t>, shift workers, etc. these drugs are ideal.</a:t>
            </a:r>
            <a:endParaRPr lang="en-IN" dirty="0"/>
          </a:p>
        </p:txBody>
      </p:sp>
    </p:spTree>
    <p:extLst>
      <p:ext uri="{BB962C8B-B14F-4D97-AF65-F5344CB8AC3E}">
        <p14:creationId xmlns:p14="http://schemas.microsoft.com/office/powerpoint/2010/main" val="4051408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837A5-5224-4F61-8952-7F496CAEE67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D51E89D-B105-4655-95C4-A9641C1883B8}"/>
              </a:ext>
            </a:extLst>
          </p:cNvPr>
          <p:cNvSpPr>
            <a:spLocks noGrp="1"/>
          </p:cNvSpPr>
          <p:nvPr>
            <p:ph idx="1"/>
          </p:nvPr>
        </p:nvSpPr>
        <p:spPr>
          <a:xfrm>
            <a:off x="1" y="1"/>
            <a:ext cx="8682038" cy="6096000"/>
          </a:xfrm>
        </p:spPr>
        <p:txBody>
          <a:bodyPr/>
          <a:lstStyle/>
          <a:p>
            <a:pPr algn="just"/>
            <a:r>
              <a:rPr lang="en-IN" dirty="0"/>
              <a:t>2. Anticonvulsant: </a:t>
            </a:r>
            <a:r>
              <a:rPr lang="en-IN" dirty="0" err="1"/>
              <a:t>i.v.diazepam</a:t>
            </a:r>
            <a:r>
              <a:rPr lang="en-IN" dirty="0"/>
              <a:t>/lorazepam is used to control life-threatening seizures in status epilepticus, tetanus, drug-induced convulsions, febrile convulsions, etc. Clonazepam is used in the treatment of absence seizures.</a:t>
            </a:r>
          </a:p>
          <a:p>
            <a:pPr algn="just"/>
            <a:r>
              <a:rPr lang="en-IN" dirty="0"/>
              <a:t> 3. Diagnostic (endoscopies) and minor operative procedures: I.V BZDs are used because of their sedative–amnesic–analgesic and muscle-relaxant properties. </a:t>
            </a:r>
          </a:p>
        </p:txBody>
      </p:sp>
    </p:spTree>
    <p:extLst>
      <p:ext uri="{BB962C8B-B14F-4D97-AF65-F5344CB8AC3E}">
        <p14:creationId xmlns:p14="http://schemas.microsoft.com/office/powerpoint/2010/main" val="4210482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995F3-2F10-40EE-BC72-969A81D4C04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8E38904-E7B3-4066-9358-E23F9AE3D96E}"/>
              </a:ext>
            </a:extLst>
          </p:cNvPr>
          <p:cNvSpPr>
            <a:spLocks noGrp="1"/>
          </p:cNvSpPr>
          <p:nvPr>
            <p:ph idx="1"/>
          </p:nvPr>
        </p:nvSpPr>
        <p:spPr>
          <a:xfrm>
            <a:off x="1" y="116633"/>
            <a:ext cx="8682038" cy="5979368"/>
          </a:xfrm>
        </p:spPr>
        <p:txBody>
          <a:bodyPr/>
          <a:lstStyle/>
          <a:p>
            <a:r>
              <a:rPr lang="en-IN" dirty="0"/>
              <a:t>4. </a:t>
            </a:r>
            <a:r>
              <a:rPr lang="en-IN" dirty="0" err="1"/>
              <a:t>Preanaesthetic</a:t>
            </a:r>
            <a:r>
              <a:rPr lang="en-IN" dirty="0"/>
              <a:t> medication: These drugs are used as </a:t>
            </a:r>
            <a:r>
              <a:rPr lang="en-IN" dirty="0" err="1"/>
              <a:t>preanaesthetic</a:t>
            </a:r>
            <a:r>
              <a:rPr lang="en-IN" dirty="0"/>
              <a:t> medication because of their sedative–amnesic and anxiolytic effects. Hence, the patient cannot recall the perioperative events later. </a:t>
            </a:r>
          </a:p>
          <a:p>
            <a:endParaRPr lang="en-IN" dirty="0"/>
          </a:p>
          <a:p>
            <a:r>
              <a:rPr lang="en-IN" dirty="0"/>
              <a:t> BZDs do not cause true general anaesthesia (GA). Intravenous diazepam, lorazepam, midazolam, etc. are combined with other central nervous system (CNS) depressants to produce GA.</a:t>
            </a:r>
          </a:p>
          <a:p>
            <a:endParaRPr lang="en-IN" dirty="0"/>
          </a:p>
        </p:txBody>
      </p:sp>
    </p:spTree>
    <p:extLst>
      <p:ext uri="{BB962C8B-B14F-4D97-AF65-F5344CB8AC3E}">
        <p14:creationId xmlns:p14="http://schemas.microsoft.com/office/powerpoint/2010/main" val="3217150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F1998-695B-4498-B331-963EB3D7FF8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85EFE05-CB3F-4532-A374-2AF5FAC2511F}"/>
              </a:ext>
            </a:extLst>
          </p:cNvPr>
          <p:cNvSpPr>
            <a:spLocks noGrp="1"/>
          </p:cNvSpPr>
          <p:nvPr>
            <p:ph idx="1"/>
          </p:nvPr>
        </p:nvSpPr>
        <p:spPr>
          <a:xfrm>
            <a:off x="1" y="1"/>
            <a:ext cx="8682038" cy="6096000"/>
          </a:xfrm>
        </p:spPr>
        <p:txBody>
          <a:bodyPr/>
          <a:lstStyle/>
          <a:p>
            <a:r>
              <a:rPr lang="en-IN" dirty="0"/>
              <a:t>5. Antianxiety (anxiolytic) effect: Selective antianxiety action at low doses due to their action on limbic system.</a:t>
            </a:r>
          </a:p>
          <a:p>
            <a:r>
              <a:rPr lang="en-IN" dirty="0"/>
              <a:t> </a:t>
            </a:r>
          </a:p>
          <a:p>
            <a:r>
              <a:rPr lang="en-IN" dirty="0"/>
              <a:t>6. Muscle relaxant (centrally acting): They reduce skeletal muscle tone by inhibiting polysynaptic reflexes in the spinal cord. The relaxant effect of BZDs is useful in spinal injuries, tetanus, cerebral palsy and to reduce spasm due to joint injury or sprain. </a:t>
            </a:r>
          </a:p>
          <a:p>
            <a:r>
              <a:rPr lang="en-IN" dirty="0"/>
              <a:t>7. To treat alcohol-withdrawal symptoms. </a:t>
            </a:r>
          </a:p>
          <a:p>
            <a:r>
              <a:rPr lang="en-IN" dirty="0"/>
              <a:t>8. Conscious sedation: </a:t>
            </a:r>
          </a:p>
        </p:txBody>
      </p:sp>
    </p:spTree>
    <p:extLst>
      <p:ext uri="{BB962C8B-B14F-4D97-AF65-F5344CB8AC3E}">
        <p14:creationId xmlns:p14="http://schemas.microsoft.com/office/powerpoint/2010/main" val="429060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2FC93-2570-4F09-9897-3A0487194343}"/>
              </a:ext>
            </a:extLst>
          </p:cNvPr>
          <p:cNvSpPr>
            <a:spLocks noGrp="1"/>
          </p:cNvSpPr>
          <p:nvPr>
            <p:ph type="title"/>
          </p:nvPr>
        </p:nvSpPr>
        <p:spPr/>
        <p:txBody>
          <a:bodyPr/>
          <a:lstStyle/>
          <a:p>
            <a:endParaRPr lang="en-IN"/>
          </a:p>
        </p:txBody>
      </p:sp>
      <p:graphicFrame>
        <p:nvGraphicFramePr>
          <p:cNvPr id="4" name="Table 4">
            <a:extLst>
              <a:ext uri="{FF2B5EF4-FFF2-40B4-BE49-F238E27FC236}">
                <a16:creationId xmlns:a16="http://schemas.microsoft.com/office/drawing/2014/main" id="{4B4E0F39-8469-4952-99F8-E221365D7EBC}"/>
              </a:ext>
            </a:extLst>
          </p:cNvPr>
          <p:cNvGraphicFramePr>
            <a:graphicFrameLocks noGrp="1"/>
          </p:cNvGraphicFramePr>
          <p:nvPr>
            <p:ph idx="1"/>
            <p:extLst>
              <p:ext uri="{D42A27DB-BD31-4B8C-83A1-F6EECF244321}">
                <p14:modId xmlns:p14="http://schemas.microsoft.com/office/powerpoint/2010/main" val="3257533241"/>
              </p:ext>
            </p:extLst>
          </p:nvPr>
        </p:nvGraphicFramePr>
        <p:xfrm>
          <a:off x="0" y="0"/>
          <a:ext cx="9144000" cy="7293827"/>
        </p:xfrm>
        <a:graphic>
          <a:graphicData uri="http://schemas.openxmlformats.org/drawingml/2006/table">
            <a:tbl>
              <a:tblPr firstRow="1" bandRow="1">
                <a:tableStyleId>{5C22544A-7EE6-4342-B048-85BDC9FD1C3A}</a:tableStyleId>
              </a:tblPr>
              <a:tblGrid>
                <a:gridCol w="2632982">
                  <a:extLst>
                    <a:ext uri="{9D8B030D-6E8A-4147-A177-3AD203B41FA5}">
                      <a16:colId xmlns:a16="http://schemas.microsoft.com/office/drawing/2014/main" val="780371181"/>
                    </a:ext>
                  </a:extLst>
                </a:gridCol>
                <a:gridCol w="6511018">
                  <a:extLst>
                    <a:ext uri="{9D8B030D-6E8A-4147-A177-3AD203B41FA5}">
                      <a16:colId xmlns:a16="http://schemas.microsoft.com/office/drawing/2014/main" val="1240149583"/>
                    </a:ext>
                  </a:extLst>
                </a:gridCol>
              </a:tblGrid>
              <a:tr h="592082">
                <a:tc>
                  <a:txBody>
                    <a:bodyPr/>
                    <a:lstStyle/>
                    <a:p>
                      <a:r>
                        <a:rPr lang="en-IN" dirty="0"/>
                        <a:t>Drug</a:t>
                      </a:r>
                    </a:p>
                  </a:txBody>
                  <a:tcPr/>
                </a:tc>
                <a:tc>
                  <a:txBody>
                    <a:bodyPr/>
                    <a:lstStyle/>
                    <a:p>
                      <a:r>
                        <a:rPr lang="en-IN" dirty="0"/>
                        <a:t>Actions</a:t>
                      </a:r>
                    </a:p>
                  </a:txBody>
                  <a:tcPr/>
                </a:tc>
                <a:extLst>
                  <a:ext uri="{0D108BD9-81ED-4DB2-BD59-A6C34878D82A}">
                    <a16:rowId xmlns:a16="http://schemas.microsoft.com/office/drawing/2014/main" val="3147037498"/>
                  </a:ext>
                </a:extLst>
              </a:tr>
              <a:tr h="1208167">
                <a:tc>
                  <a:txBody>
                    <a:bodyPr/>
                    <a:lstStyle/>
                    <a:p>
                      <a:r>
                        <a:rPr lang="en-IN" dirty="0"/>
                        <a:t>Diazepam (prototype drug)</a:t>
                      </a:r>
                    </a:p>
                    <a:p>
                      <a:endParaRPr lang="en-IN" dirty="0"/>
                    </a:p>
                  </a:txBody>
                  <a:tcPr/>
                </a:tc>
                <a:tc>
                  <a:txBody>
                    <a:bodyPr/>
                    <a:lstStyle/>
                    <a:p>
                      <a:r>
                        <a:rPr lang="en-US" dirty="0"/>
                        <a:t>control convulsions but not for long-term therapy of epilepsy because of its sedative effect and rapid development of tolerance to anticonvulsant effect. • It can be used rectally to control convulsions </a:t>
                      </a:r>
                      <a:endParaRPr lang="en-IN" dirty="0"/>
                    </a:p>
                  </a:txBody>
                  <a:tcPr/>
                </a:tc>
                <a:extLst>
                  <a:ext uri="{0D108BD9-81ED-4DB2-BD59-A6C34878D82A}">
                    <a16:rowId xmlns:a16="http://schemas.microsoft.com/office/drawing/2014/main" val="578939551"/>
                  </a:ext>
                </a:extLst>
              </a:tr>
              <a:tr h="650552">
                <a:tc>
                  <a:txBody>
                    <a:bodyPr/>
                    <a:lstStyle/>
                    <a:p>
                      <a:r>
                        <a:rPr lang="en-IN" dirty="0"/>
                        <a:t>Flurazepam &amp; Nitrazepam</a:t>
                      </a:r>
                    </a:p>
                  </a:txBody>
                  <a:tcPr/>
                </a:tc>
                <a:tc>
                  <a:txBody>
                    <a:bodyPr/>
                    <a:lstStyle/>
                    <a:p>
                      <a:r>
                        <a:rPr lang="en-IN" dirty="0"/>
                        <a:t>Long </a:t>
                      </a:r>
                      <a:r>
                        <a:rPr lang="en-IN" dirty="0" err="1"/>
                        <a:t>duration,T</a:t>
                      </a:r>
                      <a:r>
                        <a:rPr lang="en-IN" dirty="0"/>
                        <a:t>/t of insomnia</a:t>
                      </a:r>
                    </a:p>
                  </a:txBody>
                  <a:tcPr/>
                </a:tc>
                <a:extLst>
                  <a:ext uri="{0D108BD9-81ED-4DB2-BD59-A6C34878D82A}">
                    <a16:rowId xmlns:a16="http://schemas.microsoft.com/office/drawing/2014/main" val="709993166"/>
                  </a:ext>
                </a:extLst>
              </a:tr>
              <a:tr h="592082">
                <a:tc>
                  <a:txBody>
                    <a:bodyPr/>
                    <a:lstStyle/>
                    <a:p>
                      <a:r>
                        <a:rPr lang="en-IN" dirty="0" err="1"/>
                        <a:t>Ozazepam</a:t>
                      </a:r>
                      <a:endParaRPr lang="en-IN" dirty="0"/>
                    </a:p>
                  </a:txBody>
                  <a:tcPr/>
                </a:tc>
                <a:tc>
                  <a:txBody>
                    <a:bodyPr/>
                    <a:lstStyle/>
                    <a:p>
                      <a:r>
                        <a:rPr lang="en-IN" dirty="0"/>
                        <a:t>Antianxiety drug, can be used in liver dis pts</a:t>
                      </a:r>
                    </a:p>
                  </a:txBody>
                  <a:tcPr/>
                </a:tc>
                <a:extLst>
                  <a:ext uri="{0D108BD9-81ED-4DB2-BD59-A6C34878D82A}">
                    <a16:rowId xmlns:a16="http://schemas.microsoft.com/office/drawing/2014/main" val="645600138"/>
                  </a:ext>
                </a:extLst>
              </a:tr>
              <a:tr h="592082">
                <a:tc>
                  <a:txBody>
                    <a:bodyPr/>
                    <a:lstStyle/>
                    <a:p>
                      <a:r>
                        <a:rPr lang="en-IN" dirty="0"/>
                        <a:t>Lorazepam</a:t>
                      </a:r>
                    </a:p>
                  </a:txBody>
                  <a:tcPr/>
                </a:tc>
                <a:tc>
                  <a:txBody>
                    <a:bodyPr/>
                    <a:lstStyle/>
                    <a:p>
                      <a:r>
                        <a:rPr lang="en-US" dirty="0"/>
                        <a:t> Anticonvulsant, antianxiety and </a:t>
                      </a:r>
                      <a:r>
                        <a:rPr lang="en-US" dirty="0" err="1"/>
                        <a:t>preanaesthetic</a:t>
                      </a:r>
                      <a:r>
                        <a:rPr lang="en-US" dirty="0"/>
                        <a:t> medication </a:t>
                      </a:r>
                      <a:endParaRPr lang="en-IN" dirty="0"/>
                    </a:p>
                  </a:txBody>
                  <a:tcPr/>
                </a:tc>
                <a:extLst>
                  <a:ext uri="{0D108BD9-81ED-4DB2-BD59-A6C34878D82A}">
                    <a16:rowId xmlns:a16="http://schemas.microsoft.com/office/drawing/2014/main" val="230657625"/>
                  </a:ext>
                </a:extLst>
              </a:tr>
              <a:tr h="592082">
                <a:tc>
                  <a:txBody>
                    <a:bodyPr/>
                    <a:lstStyle/>
                    <a:p>
                      <a:r>
                        <a:rPr lang="en-IN" dirty="0"/>
                        <a:t>Alprazolam</a:t>
                      </a:r>
                    </a:p>
                  </a:txBody>
                  <a:tcPr/>
                </a:tc>
                <a:tc>
                  <a:txBody>
                    <a:bodyPr/>
                    <a:lstStyle/>
                    <a:p>
                      <a:r>
                        <a:rPr lang="en-IN" dirty="0"/>
                        <a:t>antianxiety and antidepressant effects</a:t>
                      </a:r>
                    </a:p>
                  </a:txBody>
                  <a:tcPr/>
                </a:tc>
                <a:extLst>
                  <a:ext uri="{0D108BD9-81ED-4DB2-BD59-A6C34878D82A}">
                    <a16:rowId xmlns:a16="http://schemas.microsoft.com/office/drawing/2014/main" val="4162802619"/>
                  </a:ext>
                </a:extLst>
              </a:tr>
              <a:tr h="567982">
                <a:tc>
                  <a:txBody>
                    <a:bodyPr/>
                    <a:lstStyle/>
                    <a:p>
                      <a:r>
                        <a:rPr lang="en-IN" dirty="0"/>
                        <a:t>Temazepam</a:t>
                      </a:r>
                    </a:p>
                  </a:txBody>
                  <a:tcPr/>
                </a:tc>
                <a:tc>
                  <a:txBody>
                    <a:bodyPr/>
                    <a:lstStyle/>
                    <a:p>
                      <a:r>
                        <a:rPr lang="en-US" dirty="0"/>
                        <a:t>Is short acting • Mainly used for insomnia </a:t>
                      </a:r>
                      <a:endParaRPr lang="en-IN" dirty="0"/>
                    </a:p>
                  </a:txBody>
                  <a:tcPr/>
                </a:tc>
                <a:extLst>
                  <a:ext uri="{0D108BD9-81ED-4DB2-BD59-A6C34878D82A}">
                    <a16:rowId xmlns:a16="http://schemas.microsoft.com/office/drawing/2014/main" val="4099897512"/>
                  </a:ext>
                </a:extLst>
              </a:tr>
              <a:tr h="929359">
                <a:tc>
                  <a:txBody>
                    <a:bodyPr/>
                    <a:lstStyle/>
                    <a:p>
                      <a:r>
                        <a:rPr lang="en-IN" dirty="0"/>
                        <a:t>Triazolam</a:t>
                      </a:r>
                    </a:p>
                  </a:txBody>
                  <a:tcPr/>
                </a:tc>
                <a:tc>
                  <a:txBody>
                    <a:bodyPr/>
                    <a:lstStyle/>
                    <a:p>
                      <a:r>
                        <a:rPr lang="en-US" dirty="0"/>
                        <a:t> Has rapid onset of action; short acting • Mainly used for insomnia —reduces sleep latency</a:t>
                      </a:r>
                    </a:p>
                    <a:p>
                      <a:endParaRPr lang="en-IN" dirty="0"/>
                    </a:p>
                  </a:txBody>
                  <a:tcPr/>
                </a:tc>
                <a:extLst>
                  <a:ext uri="{0D108BD9-81ED-4DB2-BD59-A6C34878D82A}">
                    <a16:rowId xmlns:a16="http://schemas.microsoft.com/office/drawing/2014/main" val="1351519624"/>
                  </a:ext>
                </a:extLst>
              </a:tr>
              <a:tr h="929359">
                <a:tc>
                  <a:txBody>
                    <a:bodyPr/>
                    <a:lstStyle/>
                    <a:p>
                      <a:r>
                        <a:rPr lang="en-IN" dirty="0"/>
                        <a:t>Midazolam</a:t>
                      </a:r>
                    </a:p>
                  </a:txBody>
                  <a:tcPr/>
                </a:tc>
                <a:tc>
                  <a:txBody>
                    <a:bodyPr/>
                    <a:lstStyle/>
                    <a:p>
                      <a:r>
                        <a:rPr lang="en-US" dirty="0"/>
                        <a:t> Rapid onset of action; short acting • Used as </a:t>
                      </a:r>
                      <a:r>
                        <a:rPr lang="en-US" dirty="0" err="1"/>
                        <a:t>preanaesthetic</a:t>
                      </a:r>
                      <a:r>
                        <a:rPr lang="en-US" dirty="0"/>
                        <a:t> medication, </a:t>
                      </a:r>
                      <a:r>
                        <a:rPr lang="en-US" dirty="0" err="1"/>
                        <a:t>i.v.</a:t>
                      </a:r>
                      <a:r>
                        <a:rPr lang="en-US" dirty="0"/>
                        <a:t> GA with other drug; status epilepticus not responding to other drugs</a:t>
                      </a:r>
                      <a:endParaRPr lang="en-IN" dirty="0"/>
                    </a:p>
                  </a:txBody>
                  <a:tcPr/>
                </a:tc>
                <a:extLst>
                  <a:ext uri="{0D108BD9-81ED-4DB2-BD59-A6C34878D82A}">
                    <a16:rowId xmlns:a16="http://schemas.microsoft.com/office/drawing/2014/main" val="2308584456"/>
                  </a:ext>
                </a:extLst>
              </a:tr>
              <a:tr h="592082">
                <a:tc>
                  <a:txBody>
                    <a:bodyPr/>
                    <a:lstStyle/>
                    <a:p>
                      <a:r>
                        <a:rPr lang="en-IN" dirty="0"/>
                        <a:t>Chlordiazepoxide</a:t>
                      </a:r>
                    </a:p>
                  </a:txBody>
                  <a:tcPr/>
                </a:tc>
                <a:tc>
                  <a:txBody>
                    <a:bodyPr/>
                    <a:lstStyle/>
                    <a:p>
                      <a:r>
                        <a:rPr lang="en-US" dirty="0"/>
                        <a:t> Is long acting • Used in alcohol withdrawal and anxiety</a:t>
                      </a:r>
                    </a:p>
                    <a:p>
                      <a:r>
                        <a:rPr lang="en-US" dirty="0"/>
                        <a:t> </a:t>
                      </a:r>
                      <a:endParaRPr lang="en-IN" dirty="0"/>
                    </a:p>
                  </a:txBody>
                  <a:tcPr/>
                </a:tc>
                <a:extLst>
                  <a:ext uri="{0D108BD9-81ED-4DB2-BD59-A6C34878D82A}">
                    <a16:rowId xmlns:a16="http://schemas.microsoft.com/office/drawing/2014/main" val="2373780717"/>
                  </a:ext>
                </a:extLst>
              </a:tr>
            </a:tbl>
          </a:graphicData>
        </a:graphic>
      </p:graphicFrame>
    </p:spTree>
    <p:extLst>
      <p:ext uri="{BB962C8B-B14F-4D97-AF65-F5344CB8AC3E}">
        <p14:creationId xmlns:p14="http://schemas.microsoft.com/office/powerpoint/2010/main" val="3739966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CF555-8D7E-4475-B4E9-C7021DB27AAB}"/>
              </a:ext>
            </a:extLst>
          </p:cNvPr>
          <p:cNvSpPr>
            <a:spLocks noGrp="1"/>
          </p:cNvSpPr>
          <p:nvPr>
            <p:ph type="title"/>
          </p:nvPr>
        </p:nvSpPr>
        <p:spPr/>
        <p:txBody>
          <a:bodyPr/>
          <a:lstStyle/>
          <a:p>
            <a:r>
              <a:rPr lang="en-IN" dirty="0" err="1"/>
              <a:t>Pk</a:t>
            </a:r>
            <a:endParaRPr lang="en-IN" dirty="0"/>
          </a:p>
        </p:txBody>
      </p:sp>
      <p:sp>
        <p:nvSpPr>
          <p:cNvPr id="3" name="Content Placeholder 2">
            <a:extLst>
              <a:ext uri="{FF2B5EF4-FFF2-40B4-BE49-F238E27FC236}">
                <a16:creationId xmlns:a16="http://schemas.microsoft.com/office/drawing/2014/main" id="{B58637F1-F7A0-4048-8377-70E73B1F51E1}"/>
              </a:ext>
            </a:extLst>
          </p:cNvPr>
          <p:cNvSpPr>
            <a:spLocks noGrp="1"/>
          </p:cNvSpPr>
          <p:nvPr>
            <p:ph idx="1"/>
          </p:nvPr>
        </p:nvSpPr>
        <p:spPr>
          <a:xfrm>
            <a:off x="179512" y="1416050"/>
            <a:ext cx="8784975" cy="5253309"/>
          </a:xfrm>
        </p:spPr>
        <p:txBody>
          <a:bodyPr/>
          <a:lstStyle/>
          <a:p>
            <a:pPr marL="0" indent="0">
              <a:buNone/>
            </a:pPr>
            <a:r>
              <a:rPr lang="en-US" dirty="0"/>
              <a:t>-</a:t>
            </a:r>
            <a:r>
              <a:rPr lang="en-US" dirty="0">
                <a:solidFill>
                  <a:srgbClr val="FF0000"/>
                </a:solidFill>
              </a:rPr>
              <a:t>Large volume of distribution</a:t>
            </a:r>
          </a:p>
          <a:p>
            <a:pPr>
              <a:buFontTx/>
              <a:buChar char="-"/>
            </a:pPr>
            <a:r>
              <a:rPr lang="en-US" dirty="0"/>
              <a:t>Short duration of action on occasional use because of rapid redistribution, hence are free of residual (hangover) effects, even though elimination half-life is long. </a:t>
            </a:r>
          </a:p>
          <a:p>
            <a:pPr>
              <a:buFontTx/>
              <a:buChar char="-"/>
            </a:pPr>
            <a:r>
              <a:rPr lang="en-US" dirty="0"/>
              <a:t>Metabolized :- in liver (Some produce active </a:t>
            </a:r>
            <a:r>
              <a:rPr lang="en-US" dirty="0">
                <a:solidFill>
                  <a:srgbClr val="FF0000"/>
                </a:solidFill>
              </a:rPr>
              <a:t>metabolites that have long half-life; hence cumulative </a:t>
            </a:r>
            <a:r>
              <a:rPr lang="en-US" dirty="0"/>
              <a:t>effects may be seen</a:t>
            </a:r>
            <a:endParaRPr lang="en-IN" dirty="0"/>
          </a:p>
        </p:txBody>
      </p:sp>
    </p:spTree>
    <p:extLst>
      <p:ext uri="{BB962C8B-B14F-4D97-AF65-F5344CB8AC3E}">
        <p14:creationId xmlns:p14="http://schemas.microsoft.com/office/powerpoint/2010/main" val="1988366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defRPr/>
            </a:pPr>
            <a:r>
              <a:rPr lang="en-US" dirty="0"/>
              <a:t>ADRs</a:t>
            </a:r>
          </a:p>
        </p:txBody>
      </p:sp>
      <p:sp>
        <p:nvSpPr>
          <p:cNvPr id="96259" name="Rectangle 3"/>
          <p:cNvSpPr>
            <a:spLocks noGrp="1" noChangeArrowheads="1"/>
          </p:cNvSpPr>
          <p:nvPr>
            <p:ph type="body" idx="1"/>
          </p:nvPr>
        </p:nvSpPr>
        <p:spPr>
          <a:xfrm>
            <a:off x="0" y="1598613"/>
            <a:ext cx="8964613" cy="4497387"/>
          </a:xfrm>
        </p:spPr>
        <p:txBody>
          <a:bodyPr/>
          <a:lstStyle/>
          <a:p>
            <a:pPr eaLnBrk="1" hangingPunct="1">
              <a:lnSpc>
                <a:spcPct val="90000"/>
              </a:lnSpc>
              <a:defRPr/>
            </a:pPr>
            <a:r>
              <a:rPr lang="en-US" dirty="0">
                <a:solidFill>
                  <a:srgbClr val="FFFF66"/>
                </a:solidFill>
              </a:rPr>
              <a:t> Wide margin of safety (well tolerated)</a:t>
            </a:r>
          </a:p>
          <a:p>
            <a:pPr marL="0" indent="0" eaLnBrk="1" hangingPunct="1">
              <a:lnSpc>
                <a:spcPct val="90000"/>
              </a:lnSpc>
              <a:buNone/>
              <a:defRPr/>
            </a:pPr>
            <a:r>
              <a:rPr lang="en-US" dirty="0">
                <a:solidFill>
                  <a:srgbClr val="FFFF66"/>
                </a:solidFill>
              </a:rPr>
              <a:t>Side effects:- drowsiness, confusion, blurred vision, amnesia, disorientation, tolerance and drug dependence. </a:t>
            </a:r>
          </a:p>
          <a:p>
            <a:pPr marL="0" indent="0" eaLnBrk="1" hangingPunct="1">
              <a:lnSpc>
                <a:spcPct val="90000"/>
              </a:lnSpc>
              <a:buNone/>
              <a:defRPr/>
            </a:pPr>
            <a:r>
              <a:rPr lang="en-US" dirty="0">
                <a:solidFill>
                  <a:srgbClr val="FFFF66"/>
                </a:solidFill>
              </a:rPr>
              <a:t>-Withdrawal after chronic use causes symptoms like tremor, insomnia, restlessness, nervousness and loss of appetite. </a:t>
            </a:r>
          </a:p>
          <a:p>
            <a:pPr marL="0" indent="0" eaLnBrk="1" hangingPunct="1">
              <a:lnSpc>
                <a:spcPct val="90000"/>
              </a:lnSpc>
              <a:buNone/>
              <a:defRPr/>
            </a:pPr>
            <a:r>
              <a:rPr lang="en-US" dirty="0">
                <a:solidFill>
                  <a:srgbClr val="FFFF66"/>
                </a:solidFill>
              </a:rPr>
              <a:t>-Use of BZDs during </a:t>
            </a:r>
            <a:r>
              <a:rPr lang="en-US" dirty="0" err="1">
                <a:solidFill>
                  <a:srgbClr val="FFFF66"/>
                </a:solidFill>
              </a:rPr>
              <a:t>labour</a:t>
            </a:r>
            <a:r>
              <a:rPr lang="en-US" dirty="0">
                <a:solidFill>
                  <a:srgbClr val="FFFF66"/>
                </a:solidFill>
              </a:rPr>
              <a:t> may cause respiratory depression and hypotonia in the newborn (Floppy baby syndrome). </a:t>
            </a:r>
            <a:endParaRPr lang="en-IN" dirty="0">
              <a:solidFill>
                <a:srgbClr val="FFFF6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Hypnotics &amp; Sedatives</a:t>
            </a:r>
          </a:p>
        </p:txBody>
      </p:sp>
      <p:sp>
        <p:nvSpPr>
          <p:cNvPr id="3" name="Content Placeholder 2"/>
          <p:cNvSpPr>
            <a:spLocks noGrp="1"/>
          </p:cNvSpPr>
          <p:nvPr>
            <p:ph idx="1"/>
          </p:nvPr>
        </p:nvSpPr>
        <p:spPr/>
        <p:txBody>
          <a:bodyPr/>
          <a:lstStyle/>
          <a:p>
            <a:r>
              <a:rPr lang="en-US" b="1" dirty="0"/>
              <a:t>Hypnotic</a:t>
            </a:r>
            <a:r>
              <a:rPr lang="en-US" dirty="0"/>
              <a:t> – Produce drowsiness and encourage onset and maintenance of sleep</a:t>
            </a:r>
          </a:p>
          <a:p>
            <a:endParaRPr lang="en-US" dirty="0"/>
          </a:p>
          <a:p>
            <a:endParaRPr lang="en-US" dirty="0"/>
          </a:p>
          <a:p>
            <a:r>
              <a:rPr lang="en-US" b="1" dirty="0"/>
              <a:t>Sedative/</a:t>
            </a:r>
            <a:r>
              <a:rPr lang="en-US" b="1" dirty="0" err="1"/>
              <a:t>Anxiolytic</a:t>
            </a:r>
            <a:r>
              <a:rPr lang="en-US" dirty="0"/>
              <a:t> -  Agents which reduce anxiety and exert calming effect with little or no effect on motor or mental functions.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DFD8E-0C70-4E39-860C-019C59126DC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437B37F-4D42-4507-B4D0-F4ABB4B302D7}"/>
              </a:ext>
            </a:extLst>
          </p:cNvPr>
          <p:cNvSpPr>
            <a:spLocks noGrp="1"/>
          </p:cNvSpPr>
          <p:nvPr>
            <p:ph idx="1"/>
          </p:nvPr>
        </p:nvSpPr>
        <p:spPr/>
        <p:txBody>
          <a:bodyPr/>
          <a:lstStyle/>
          <a:p>
            <a:r>
              <a:rPr lang="en-US" dirty="0">
                <a:solidFill>
                  <a:srgbClr val="FFFF66"/>
                </a:solidFill>
              </a:rPr>
              <a:t>In some patients, these drugs may produce paradoxical effects, i.e. convulsions and anxiety.</a:t>
            </a:r>
            <a:endParaRPr lang="en-IN" dirty="0"/>
          </a:p>
        </p:txBody>
      </p:sp>
    </p:spTree>
    <p:extLst>
      <p:ext uri="{BB962C8B-B14F-4D97-AF65-F5344CB8AC3E}">
        <p14:creationId xmlns:p14="http://schemas.microsoft.com/office/powerpoint/2010/main" val="2495118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838200" y="228600"/>
            <a:ext cx="7772400" cy="762000"/>
          </a:xfrm>
          <a:solidFill>
            <a:schemeClr val="tx1"/>
          </a:solidFill>
        </p:spPr>
        <p:txBody>
          <a:bodyPr/>
          <a:lstStyle/>
          <a:p>
            <a:pPr eaLnBrk="1" hangingPunct="1">
              <a:defRPr/>
            </a:pPr>
            <a:r>
              <a:rPr lang="en-US">
                <a:solidFill>
                  <a:srgbClr val="800000"/>
                </a:solidFill>
              </a:rPr>
              <a:t>Sedative Hypnotics</a:t>
            </a:r>
            <a:endParaRPr lang="en-US"/>
          </a:p>
        </p:txBody>
      </p:sp>
      <p:sp>
        <p:nvSpPr>
          <p:cNvPr id="50179" name="Rectangle 3"/>
          <p:cNvSpPr>
            <a:spLocks noGrp="1" noChangeArrowheads="1"/>
          </p:cNvSpPr>
          <p:nvPr>
            <p:ph type="body" idx="1"/>
          </p:nvPr>
        </p:nvSpPr>
        <p:spPr>
          <a:xfrm>
            <a:off x="381000" y="1295400"/>
            <a:ext cx="8458200" cy="5257800"/>
          </a:xfrm>
        </p:spPr>
        <p:txBody>
          <a:bodyPr/>
          <a:lstStyle/>
          <a:p>
            <a:pPr lvl="1" algn="just" eaLnBrk="1" hangingPunct="1">
              <a:lnSpc>
                <a:spcPct val="90000"/>
              </a:lnSpc>
              <a:buClr>
                <a:srgbClr val="FFFF66"/>
              </a:buClr>
              <a:buFontTx/>
              <a:buNone/>
              <a:defRPr/>
            </a:pPr>
            <a:endParaRPr lang="en-US" dirty="0">
              <a:solidFill>
                <a:srgbClr val="FFFF66"/>
              </a:solidFill>
            </a:endParaRPr>
          </a:p>
          <a:p>
            <a:pPr algn="just" eaLnBrk="1" hangingPunct="1">
              <a:lnSpc>
                <a:spcPct val="90000"/>
              </a:lnSpc>
              <a:buClr>
                <a:srgbClr val="FFFF66"/>
              </a:buClr>
              <a:buFont typeface="Wingdings" pitchFamily="2" charset="2"/>
              <a:buNone/>
              <a:defRPr/>
            </a:pPr>
            <a:r>
              <a:rPr lang="en-US" b="1" dirty="0">
                <a:solidFill>
                  <a:srgbClr val="00FFFF"/>
                </a:solidFill>
              </a:rPr>
              <a:t>Tolerance</a:t>
            </a:r>
          </a:p>
          <a:p>
            <a:pPr lvl="1" algn="just" eaLnBrk="1" hangingPunct="1">
              <a:lnSpc>
                <a:spcPct val="90000"/>
              </a:lnSpc>
              <a:buClr>
                <a:srgbClr val="FFFF66"/>
              </a:buClr>
              <a:buFont typeface="Wingdings" pitchFamily="2" charset="2"/>
              <a:buNone/>
              <a:defRPr/>
            </a:pPr>
            <a:endParaRPr lang="en-US" dirty="0">
              <a:solidFill>
                <a:srgbClr val="FFFF66"/>
              </a:solidFill>
            </a:endParaRPr>
          </a:p>
          <a:p>
            <a:pPr lvl="1" algn="just" eaLnBrk="1" hangingPunct="1">
              <a:lnSpc>
                <a:spcPct val="90000"/>
              </a:lnSpc>
              <a:buClr>
                <a:srgbClr val="FFFF66"/>
              </a:buClr>
              <a:buFont typeface="Wingdings" pitchFamily="2" charset="2"/>
              <a:buNone/>
              <a:defRPr/>
            </a:pPr>
            <a:r>
              <a:rPr lang="en-US" dirty="0">
                <a:solidFill>
                  <a:srgbClr val="FFFF66"/>
                </a:solidFill>
              </a:rPr>
              <a:t>- Pharmacodynamic tolerance exists to most CNS depressants</a:t>
            </a:r>
          </a:p>
          <a:p>
            <a:pPr lvl="1" algn="just" eaLnBrk="1" hangingPunct="1">
              <a:lnSpc>
                <a:spcPct val="90000"/>
              </a:lnSpc>
              <a:buClr>
                <a:srgbClr val="FFFF66"/>
              </a:buClr>
              <a:buFont typeface="Wingdings" pitchFamily="2" charset="2"/>
              <a:buNone/>
              <a:defRPr/>
            </a:pPr>
            <a:endParaRPr lang="en-US" dirty="0">
              <a:solidFill>
                <a:srgbClr val="FFFF66"/>
              </a:solidFill>
            </a:endParaRPr>
          </a:p>
          <a:p>
            <a:pPr lvl="1" algn="just" eaLnBrk="1" hangingPunct="1">
              <a:lnSpc>
                <a:spcPct val="90000"/>
              </a:lnSpc>
              <a:buClr>
                <a:srgbClr val="FFFF66"/>
              </a:buClr>
              <a:buFont typeface="Wingdings" pitchFamily="2" charset="2"/>
              <a:buNone/>
              <a:defRPr/>
            </a:pPr>
            <a:r>
              <a:rPr lang="en-US" dirty="0">
                <a:solidFill>
                  <a:srgbClr val="FFFF66"/>
                </a:solidFill>
              </a:rPr>
              <a:t>-Tolerance of modest degree to sedative effects </a:t>
            </a:r>
            <a:r>
              <a:rPr lang="en-US" dirty="0"/>
              <a:t>but not to respiratory depressant effects</a:t>
            </a:r>
          </a:p>
          <a:p>
            <a:pPr lvl="1" algn="just" eaLnBrk="1" hangingPunct="1">
              <a:lnSpc>
                <a:spcPct val="90000"/>
              </a:lnSpc>
              <a:buClr>
                <a:srgbClr val="FFFF66"/>
              </a:buClr>
              <a:buFont typeface="Wingdings" pitchFamily="2" charset="2"/>
              <a:buNone/>
              <a:defRPr/>
            </a:pPr>
            <a:endParaRPr lang="en-US" dirty="0">
              <a:solidFill>
                <a:srgbClr val="FFFF66"/>
              </a:solidFill>
            </a:endParaRPr>
          </a:p>
          <a:p>
            <a:pPr lvl="1" algn="just" eaLnBrk="1" hangingPunct="1">
              <a:lnSpc>
                <a:spcPct val="90000"/>
              </a:lnSpc>
              <a:buClr>
                <a:srgbClr val="FFFF66"/>
              </a:buClr>
              <a:buFont typeface="Wingdings" pitchFamily="2" charset="2"/>
              <a:buNone/>
              <a:defRPr/>
            </a:pPr>
            <a:r>
              <a:rPr lang="en-US" dirty="0">
                <a:solidFill>
                  <a:srgbClr val="FFFF66"/>
                </a:solidFill>
              </a:rPr>
              <a:t>- Cross-tolerance with alcohol, anesthetics and volatile intoxicants</a:t>
            </a:r>
            <a:endParaRPr lang="en-US" sz="2400" dirty="0">
              <a:solidFill>
                <a:srgbClr val="FFFF66"/>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838200" y="228600"/>
            <a:ext cx="7772400" cy="762000"/>
          </a:xfrm>
          <a:solidFill>
            <a:schemeClr val="tx1"/>
          </a:solidFill>
        </p:spPr>
        <p:txBody>
          <a:bodyPr/>
          <a:lstStyle/>
          <a:p>
            <a:pPr eaLnBrk="1" hangingPunct="1">
              <a:defRPr/>
            </a:pPr>
            <a:r>
              <a:rPr lang="en-US">
                <a:solidFill>
                  <a:srgbClr val="800000"/>
                </a:solidFill>
              </a:rPr>
              <a:t>Sedative Hypnotics</a:t>
            </a:r>
            <a:endParaRPr lang="en-US"/>
          </a:p>
        </p:txBody>
      </p:sp>
      <p:sp>
        <p:nvSpPr>
          <p:cNvPr id="52227" name="Rectangle 3"/>
          <p:cNvSpPr>
            <a:spLocks noGrp="1" noChangeArrowheads="1"/>
          </p:cNvSpPr>
          <p:nvPr>
            <p:ph type="body" idx="1"/>
          </p:nvPr>
        </p:nvSpPr>
        <p:spPr>
          <a:xfrm>
            <a:off x="533400" y="1295400"/>
            <a:ext cx="8229600" cy="5334000"/>
          </a:xfrm>
        </p:spPr>
        <p:txBody>
          <a:bodyPr/>
          <a:lstStyle/>
          <a:p>
            <a:pPr algn="just" eaLnBrk="1" hangingPunct="1">
              <a:buClr>
                <a:srgbClr val="FFFF66"/>
              </a:buClr>
              <a:buFont typeface="Wingdings" pitchFamily="2" charset="2"/>
              <a:buNone/>
              <a:defRPr/>
            </a:pPr>
            <a:r>
              <a:rPr lang="en-US" sz="3600" dirty="0">
                <a:solidFill>
                  <a:srgbClr val="00FFFF"/>
                </a:solidFill>
              </a:rPr>
              <a:t>Acute Intoxication</a:t>
            </a:r>
          </a:p>
          <a:p>
            <a:pPr lvl="2" algn="just" eaLnBrk="1" hangingPunct="1">
              <a:buClr>
                <a:srgbClr val="FFFF66"/>
              </a:buClr>
              <a:buFont typeface="Wingdings" pitchFamily="2" charset="2"/>
              <a:buNone/>
              <a:defRPr/>
            </a:pPr>
            <a:r>
              <a:rPr lang="en-US" sz="2800" dirty="0">
                <a:solidFill>
                  <a:srgbClr val="FFFF66"/>
                </a:solidFill>
              </a:rPr>
              <a:t>Pupils are normal;</a:t>
            </a:r>
          </a:p>
          <a:p>
            <a:pPr lvl="2" algn="just" eaLnBrk="1" hangingPunct="1">
              <a:buClr>
                <a:srgbClr val="FFFF66"/>
              </a:buClr>
              <a:buFont typeface="Wingdings" pitchFamily="2" charset="2"/>
              <a:buNone/>
              <a:defRPr/>
            </a:pPr>
            <a:r>
              <a:rPr lang="en-US" sz="2800" dirty="0">
                <a:solidFill>
                  <a:srgbClr val="FFFF66"/>
                </a:solidFill>
              </a:rPr>
              <a:t>BP &amp; respiration are depressed;</a:t>
            </a:r>
          </a:p>
          <a:p>
            <a:pPr lvl="2" algn="just" eaLnBrk="1" hangingPunct="1">
              <a:buClr>
                <a:srgbClr val="FFFF66"/>
              </a:buClr>
              <a:buFont typeface="Wingdings" pitchFamily="2" charset="2"/>
              <a:buNone/>
              <a:defRPr/>
            </a:pPr>
            <a:r>
              <a:rPr lang="en-US" sz="2800" dirty="0" err="1">
                <a:solidFill>
                  <a:srgbClr val="FFFF66"/>
                </a:solidFill>
              </a:rPr>
              <a:t>nystagmus</a:t>
            </a:r>
            <a:r>
              <a:rPr lang="en-US" sz="2800" dirty="0">
                <a:solidFill>
                  <a:srgbClr val="FFFF66"/>
                </a:solidFill>
              </a:rPr>
              <a:t> on lateral gaze;</a:t>
            </a:r>
          </a:p>
          <a:p>
            <a:pPr lvl="2" algn="just" eaLnBrk="1" hangingPunct="1">
              <a:buClr>
                <a:srgbClr val="FFFF66"/>
              </a:buClr>
              <a:buFont typeface="Wingdings" pitchFamily="2" charset="2"/>
              <a:buNone/>
              <a:defRPr/>
            </a:pPr>
            <a:r>
              <a:rPr lang="en-US" sz="2800" dirty="0">
                <a:solidFill>
                  <a:srgbClr val="FFFF66"/>
                </a:solidFill>
              </a:rPr>
              <a:t>tendon reflexes depressed;</a:t>
            </a:r>
          </a:p>
          <a:p>
            <a:pPr lvl="2" algn="just" eaLnBrk="1" hangingPunct="1">
              <a:buClr>
                <a:srgbClr val="FFFF66"/>
              </a:buClr>
              <a:buFont typeface="Wingdings" pitchFamily="2" charset="2"/>
              <a:buNone/>
              <a:defRPr/>
            </a:pPr>
            <a:r>
              <a:rPr lang="en-US" sz="2800" dirty="0">
                <a:solidFill>
                  <a:srgbClr val="FFFF66"/>
                </a:solidFill>
              </a:rPr>
              <a:t>ataxia; slurred speech; confusion; coma;</a:t>
            </a:r>
          </a:p>
          <a:p>
            <a:pPr lvl="2" algn="just" eaLnBrk="1" hangingPunct="1">
              <a:buClr>
                <a:srgbClr val="FFFF66"/>
              </a:buClr>
              <a:buFont typeface="Wingdings" pitchFamily="2" charset="2"/>
              <a:buNone/>
              <a:defRPr/>
            </a:pPr>
            <a:r>
              <a:rPr lang="en-US" sz="2800" dirty="0">
                <a:solidFill>
                  <a:srgbClr val="FFFF66"/>
                </a:solidFill>
              </a:rPr>
              <a:t>shock =&gt; </a:t>
            </a:r>
            <a:r>
              <a:rPr lang="en-US" sz="2800" dirty="0">
                <a:solidFill>
                  <a:srgbClr val="00FFFF"/>
                </a:solidFill>
              </a:rPr>
              <a:t>Risk of Death, particularly with BARBs.</a:t>
            </a:r>
          </a:p>
          <a:p>
            <a:pPr algn="just" eaLnBrk="1" hangingPunct="1">
              <a:buClr>
                <a:srgbClr val="FFFF66"/>
              </a:buClr>
              <a:buFont typeface="Wingdings" pitchFamily="2" charset="2"/>
              <a:buNone/>
              <a:defRPr/>
            </a:pPr>
            <a:endParaRPr lang="en-US" sz="2800" dirty="0">
              <a:solidFill>
                <a:srgbClr val="00FFFF"/>
              </a:solidFill>
            </a:endParaRPr>
          </a:p>
          <a:p>
            <a:pPr algn="just" eaLnBrk="1" hangingPunct="1">
              <a:buClr>
                <a:srgbClr val="FFFF66"/>
              </a:buClr>
              <a:buFont typeface="Wingdings" pitchFamily="2" charset="2"/>
              <a:buNone/>
              <a:defRPr/>
            </a:pPr>
            <a:endParaRPr lang="en-US" sz="2400" dirty="0">
              <a:solidFill>
                <a:srgbClr val="FFFF66"/>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95288" y="260350"/>
            <a:ext cx="8458200" cy="990600"/>
          </a:xfrm>
          <a:solidFill>
            <a:schemeClr val="tx1"/>
          </a:solidFill>
        </p:spPr>
        <p:txBody>
          <a:bodyPr/>
          <a:lstStyle/>
          <a:p>
            <a:pPr eaLnBrk="1" hangingPunct="1">
              <a:defRPr/>
            </a:pPr>
            <a:r>
              <a:rPr lang="en-US" sz="3600" b="1">
                <a:solidFill>
                  <a:srgbClr val="990000"/>
                </a:solidFill>
              </a:rPr>
              <a:t>Toxicity/Overdose with Benzodiazepines</a:t>
            </a:r>
            <a:endParaRPr lang="en-US" b="1" u="sng">
              <a:solidFill>
                <a:srgbClr val="990000"/>
              </a:solidFill>
            </a:endParaRPr>
          </a:p>
        </p:txBody>
      </p:sp>
      <p:sp>
        <p:nvSpPr>
          <p:cNvPr id="54275" name="Rectangle 3"/>
          <p:cNvSpPr>
            <a:spLocks noGrp="1" noChangeArrowheads="1"/>
          </p:cNvSpPr>
          <p:nvPr>
            <p:ph type="body" idx="1"/>
          </p:nvPr>
        </p:nvSpPr>
        <p:spPr>
          <a:xfrm>
            <a:off x="304800" y="1447800"/>
            <a:ext cx="8610600" cy="5181600"/>
          </a:xfrm>
        </p:spPr>
        <p:txBody>
          <a:bodyPr/>
          <a:lstStyle/>
          <a:p>
            <a:pPr algn="just" eaLnBrk="1" hangingPunct="1">
              <a:lnSpc>
                <a:spcPct val="90000"/>
              </a:lnSpc>
              <a:buClr>
                <a:srgbClr val="FFFF66"/>
              </a:buClr>
              <a:buFont typeface="Wingdings" pitchFamily="2" charset="2"/>
              <a:buNone/>
              <a:defRPr/>
            </a:pPr>
            <a:r>
              <a:rPr lang="en-US" b="1" dirty="0">
                <a:solidFill>
                  <a:srgbClr val="00FFFF"/>
                </a:solidFill>
              </a:rPr>
              <a:t>Treatment of overdose:</a:t>
            </a:r>
          </a:p>
          <a:p>
            <a:pPr eaLnBrk="1" hangingPunct="1">
              <a:lnSpc>
                <a:spcPct val="90000"/>
              </a:lnSpc>
              <a:buClr>
                <a:srgbClr val="FFFF66"/>
              </a:buClr>
              <a:defRPr/>
            </a:pPr>
            <a:r>
              <a:rPr lang="en-US" sz="2400" dirty="0">
                <a:solidFill>
                  <a:srgbClr val="FFFF66"/>
                </a:solidFill>
              </a:rPr>
              <a:t>Drug overdose is treated with </a:t>
            </a:r>
            <a:r>
              <a:rPr lang="en-US" sz="2400" b="1" dirty="0" err="1"/>
              <a:t>flumazenil</a:t>
            </a:r>
            <a:r>
              <a:rPr lang="en-US" sz="2400" b="1" dirty="0">
                <a:solidFill>
                  <a:srgbClr val="FFFF66"/>
                </a:solidFill>
              </a:rPr>
              <a:t> </a:t>
            </a:r>
            <a:r>
              <a:rPr lang="en-US" sz="2400" dirty="0">
                <a:solidFill>
                  <a:srgbClr val="FFFF66"/>
                </a:solidFill>
              </a:rPr>
              <a:t>(BDZ receptor blocker, short half-life), </a:t>
            </a:r>
            <a:br>
              <a:rPr lang="en-US" sz="2400" dirty="0">
                <a:solidFill>
                  <a:srgbClr val="FFFF66"/>
                </a:solidFill>
              </a:rPr>
            </a:br>
            <a:r>
              <a:rPr lang="en-US" sz="2400" dirty="0">
                <a:solidFill>
                  <a:srgbClr val="FFFF66"/>
                </a:solidFill>
              </a:rPr>
              <a:t>but respiratory function should be adequately supported and carefully monitored</a:t>
            </a:r>
          </a:p>
          <a:p>
            <a:pPr eaLnBrk="1" hangingPunct="1">
              <a:lnSpc>
                <a:spcPct val="90000"/>
              </a:lnSpc>
              <a:buClr>
                <a:srgbClr val="FFFF66"/>
              </a:buClr>
              <a:buFont typeface="Wingdings" pitchFamily="2" charset="2"/>
              <a:buNone/>
              <a:defRPr/>
            </a:pPr>
            <a:r>
              <a:rPr lang="en-US" sz="2400" dirty="0">
                <a:solidFill>
                  <a:srgbClr val="FFFF66"/>
                </a:solidFill>
              </a:rPr>
              <a:t>			</a:t>
            </a:r>
          </a:p>
          <a:p>
            <a:pPr eaLnBrk="1" hangingPunct="1">
              <a:lnSpc>
                <a:spcPct val="90000"/>
              </a:lnSpc>
              <a:buClr>
                <a:schemeClr val="tx1"/>
              </a:buClr>
              <a:buFontTx/>
              <a:buChar char="•"/>
              <a:defRPr/>
            </a:pPr>
            <a:r>
              <a:rPr lang="en-US" sz="2400" dirty="0">
                <a:solidFill>
                  <a:srgbClr val="FFFF66"/>
                </a:solidFill>
              </a:rPr>
              <a:t>Seizures and cardiac arrhythmias may occur following </a:t>
            </a:r>
            <a:r>
              <a:rPr lang="en-US" sz="2400" dirty="0" err="1">
                <a:solidFill>
                  <a:srgbClr val="FFFF66"/>
                </a:solidFill>
              </a:rPr>
              <a:t>flumazenil</a:t>
            </a:r>
            <a:r>
              <a:rPr lang="en-US" sz="2400" dirty="0">
                <a:solidFill>
                  <a:srgbClr val="FFFF66"/>
                </a:solidFill>
              </a:rPr>
              <a:t> administration when BDZ are taken with TCAs</a:t>
            </a:r>
          </a:p>
          <a:p>
            <a:pPr eaLnBrk="1" hangingPunct="1">
              <a:lnSpc>
                <a:spcPct val="90000"/>
              </a:lnSpc>
              <a:buClr>
                <a:schemeClr val="tx1"/>
              </a:buClr>
              <a:buFontTx/>
              <a:buNone/>
              <a:defRPr/>
            </a:pPr>
            <a:endParaRPr lang="en-US" sz="2400" dirty="0">
              <a:solidFill>
                <a:srgbClr val="FFFF66"/>
              </a:solidFill>
            </a:endParaRPr>
          </a:p>
          <a:p>
            <a:pPr eaLnBrk="1" hangingPunct="1">
              <a:lnSpc>
                <a:spcPct val="90000"/>
              </a:lnSpc>
              <a:buClr>
                <a:schemeClr val="tx1"/>
              </a:buClr>
              <a:buFontTx/>
              <a:buChar char="•"/>
              <a:defRPr/>
            </a:pPr>
            <a:r>
              <a:rPr lang="en-US" sz="2400" i="1" dirty="0" err="1"/>
              <a:t>Flumazenil</a:t>
            </a:r>
            <a:r>
              <a:rPr lang="en-US" sz="2400" i="1" dirty="0"/>
              <a:t> is not effective against BARBs overdose</a:t>
            </a:r>
            <a:endParaRPr lang="en-US" sz="2400" dirty="0">
              <a:solidFill>
                <a:srgbClr val="FFFF66"/>
              </a:solidFill>
            </a:endParaRPr>
          </a:p>
          <a:p>
            <a:pPr eaLnBrk="1" hangingPunct="1">
              <a:lnSpc>
                <a:spcPct val="90000"/>
              </a:lnSpc>
              <a:buClr>
                <a:schemeClr val="tx1"/>
              </a:buClr>
              <a:buFontTx/>
              <a:buChar char="•"/>
              <a:defRPr/>
            </a:pPr>
            <a:r>
              <a:rPr lang="en-US" sz="2400" dirty="0">
                <a:solidFill>
                  <a:srgbClr val="FFFF66"/>
                </a:solidFill>
              </a:rPr>
              <a:t>No pharmacological treatment available for overdose with Barbiturates</a:t>
            </a:r>
          </a:p>
          <a:p>
            <a:pPr eaLnBrk="1" hangingPunct="1">
              <a:lnSpc>
                <a:spcPct val="90000"/>
              </a:lnSpc>
              <a:buClr>
                <a:schemeClr val="tx1"/>
              </a:buClr>
              <a:buFontTx/>
              <a:buNone/>
              <a:defRPr/>
            </a:pPr>
            <a:endParaRPr lang="en-US" sz="2400" dirty="0">
              <a:solidFill>
                <a:srgbClr val="FFFF66"/>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86038-4106-4647-9CFE-7E0D2B83A47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2B362B7-1C59-4593-8FBA-B6BE80D1D648}"/>
              </a:ext>
            </a:extLst>
          </p:cNvPr>
          <p:cNvSpPr>
            <a:spLocks noGrp="1"/>
          </p:cNvSpPr>
          <p:nvPr>
            <p:ph idx="1"/>
          </p:nvPr>
        </p:nvSpPr>
        <p:spPr>
          <a:xfrm>
            <a:off x="1" y="1"/>
            <a:ext cx="8682038" cy="6096000"/>
          </a:xfrm>
        </p:spPr>
        <p:txBody>
          <a:bodyPr/>
          <a:lstStyle/>
          <a:p>
            <a:r>
              <a:rPr lang="en-US" dirty="0"/>
              <a:t>Benzodiazepine Antagonist :-Flumazenil</a:t>
            </a:r>
          </a:p>
          <a:p>
            <a:pPr>
              <a:buFontTx/>
              <a:buChar char="-"/>
            </a:pPr>
            <a:r>
              <a:rPr lang="en-US" dirty="0"/>
              <a:t>Competitively reverses the effects of both BZD agonists (CNS depression) and BZD-inverse agonists (CNS stimulation)</a:t>
            </a:r>
          </a:p>
          <a:p>
            <a:pPr>
              <a:buFontTx/>
              <a:buChar char="-"/>
            </a:pPr>
            <a:r>
              <a:rPr lang="en-US" dirty="0"/>
              <a:t>It is not used orally because of its high ﬁ </a:t>
            </a:r>
            <a:r>
              <a:rPr lang="en-US" dirty="0" err="1"/>
              <a:t>rst</a:t>
            </a:r>
            <a:r>
              <a:rPr lang="en-US" dirty="0"/>
              <a:t>-pass metabolism. It is given by </a:t>
            </a:r>
            <a:r>
              <a:rPr lang="en-US" dirty="0" err="1"/>
              <a:t>i.v.</a:t>
            </a:r>
            <a:r>
              <a:rPr lang="en-US" dirty="0"/>
              <a:t> route and has a rapid onset of action.</a:t>
            </a:r>
          </a:p>
          <a:p>
            <a:pPr marL="0" indent="0">
              <a:buNone/>
            </a:pPr>
            <a:r>
              <a:rPr lang="en-US" dirty="0"/>
              <a:t>Use:- treatment of BZD overdosage and to reverse the sedative effects of BZDs during general </a:t>
            </a:r>
            <a:r>
              <a:rPr lang="en-US" dirty="0" err="1"/>
              <a:t>anaesthesia</a:t>
            </a:r>
            <a:r>
              <a:rPr lang="en-US" dirty="0"/>
              <a:t>. </a:t>
            </a:r>
            <a:endParaRPr lang="en-IN" dirty="0"/>
          </a:p>
        </p:txBody>
      </p:sp>
    </p:spTree>
    <p:extLst>
      <p:ext uri="{BB962C8B-B14F-4D97-AF65-F5344CB8AC3E}">
        <p14:creationId xmlns:p14="http://schemas.microsoft.com/office/powerpoint/2010/main" val="18980927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E3BB8-CAD4-4A9D-AF5A-0DB0DB29DC2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3C5B31B-33ED-4936-AE04-93DA60AA90C8}"/>
              </a:ext>
            </a:extLst>
          </p:cNvPr>
          <p:cNvSpPr>
            <a:spLocks noGrp="1"/>
          </p:cNvSpPr>
          <p:nvPr>
            <p:ph idx="1"/>
          </p:nvPr>
        </p:nvSpPr>
        <p:spPr/>
        <p:txBody>
          <a:bodyPr/>
          <a:lstStyle/>
          <a:p>
            <a:r>
              <a:rPr lang="en-US" dirty="0"/>
              <a:t>Adverse effects include confusion, dizziness and nausea. It may precipitate withdrawal symptoms (anxiety and convulsions) in dependent subjects</a:t>
            </a:r>
            <a:endParaRPr lang="en-IN" dirty="0"/>
          </a:p>
        </p:txBody>
      </p:sp>
    </p:spTree>
    <p:extLst>
      <p:ext uri="{BB962C8B-B14F-4D97-AF65-F5344CB8AC3E}">
        <p14:creationId xmlns:p14="http://schemas.microsoft.com/office/powerpoint/2010/main" val="22996507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Diazepam</a:t>
            </a:r>
            <a:endParaRPr lang="en-US" dirty="0"/>
          </a:p>
        </p:txBody>
      </p:sp>
      <p:sp>
        <p:nvSpPr>
          <p:cNvPr id="3" name="Content Placeholder 2"/>
          <p:cNvSpPr>
            <a:spLocks noGrp="1"/>
          </p:cNvSpPr>
          <p:nvPr>
            <p:ph idx="1"/>
          </p:nvPr>
        </p:nvSpPr>
        <p:spPr/>
        <p:txBody>
          <a:bodyPr/>
          <a:lstStyle/>
          <a:p>
            <a:r>
              <a:rPr lang="en-US" b="1" dirty="0"/>
              <a:t>It is the oldest and all purpose</a:t>
            </a:r>
          </a:p>
          <a:p>
            <a:r>
              <a:rPr lang="en-US" dirty="0"/>
              <a:t>BZD, used as </a:t>
            </a:r>
            <a:r>
              <a:rPr lang="en-US" dirty="0" err="1"/>
              <a:t>anxiolytic</a:t>
            </a:r>
            <a:r>
              <a:rPr lang="en-US" dirty="0"/>
              <a:t>, hypnotic, muscle relaxant, </a:t>
            </a:r>
            <a:r>
              <a:rPr lang="en-US" dirty="0" err="1"/>
              <a:t>premedicant</a:t>
            </a:r>
            <a:r>
              <a:rPr lang="en-US" dirty="0"/>
              <a:t>, </a:t>
            </a:r>
            <a:r>
              <a:rPr lang="en-US" dirty="0" err="1"/>
              <a:t>anaesthetic</a:t>
            </a:r>
            <a:r>
              <a:rPr lang="en-US" dirty="0"/>
              <a:t> and for</a:t>
            </a:r>
          </a:p>
          <a:p>
            <a:r>
              <a:rPr lang="en-US" dirty="0"/>
              <a:t>emergency control of seizures due to its broad</a:t>
            </a:r>
          </a:p>
          <a:p>
            <a:r>
              <a:rPr lang="en-US" dirty="0"/>
              <a:t>spectrum activity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defRPr/>
            </a:pPr>
            <a:r>
              <a:rPr lang="en-US" dirty="0"/>
              <a:t>Benefits of BDZ </a:t>
            </a:r>
            <a:br>
              <a:rPr lang="en-US" dirty="0"/>
            </a:br>
            <a:r>
              <a:rPr lang="en-US" dirty="0"/>
              <a:t>over Barbiturates</a:t>
            </a:r>
            <a:endParaRPr lang="en-IN" dirty="0"/>
          </a:p>
        </p:txBody>
      </p:sp>
      <p:sp>
        <p:nvSpPr>
          <p:cNvPr id="115715" name="Rectangle 3"/>
          <p:cNvSpPr>
            <a:spLocks noGrp="1" noChangeArrowheads="1"/>
          </p:cNvSpPr>
          <p:nvPr>
            <p:ph type="body" idx="1"/>
          </p:nvPr>
        </p:nvSpPr>
        <p:spPr>
          <a:xfrm>
            <a:off x="1" y="1598613"/>
            <a:ext cx="9144000" cy="5045097"/>
          </a:xfrm>
        </p:spPr>
        <p:txBody>
          <a:bodyPr/>
          <a:lstStyle/>
          <a:p>
            <a:pPr eaLnBrk="1" hangingPunct="1">
              <a:defRPr/>
            </a:pPr>
            <a:r>
              <a:rPr lang="en-US" sz="2800" dirty="0">
                <a:solidFill>
                  <a:srgbClr val="FFFF66"/>
                </a:solidFill>
              </a:rPr>
              <a:t>High therapeutic index</a:t>
            </a:r>
          </a:p>
          <a:p>
            <a:pPr eaLnBrk="1" hangingPunct="1">
              <a:defRPr/>
            </a:pPr>
            <a:r>
              <a:rPr lang="en-US" sz="2800" dirty="0">
                <a:solidFill>
                  <a:srgbClr val="FFFF66"/>
                </a:solidFill>
              </a:rPr>
              <a:t>Hypnotic doses does not affect respiration or CVS functions</a:t>
            </a:r>
          </a:p>
          <a:p>
            <a:pPr eaLnBrk="1" hangingPunct="1">
              <a:defRPr/>
            </a:pPr>
            <a:r>
              <a:rPr lang="en-US" sz="2800" dirty="0">
                <a:solidFill>
                  <a:srgbClr val="FFFF66"/>
                </a:solidFill>
              </a:rPr>
              <a:t>No action on other body systems</a:t>
            </a:r>
          </a:p>
          <a:p>
            <a:pPr eaLnBrk="1" hangingPunct="1">
              <a:defRPr/>
            </a:pPr>
            <a:r>
              <a:rPr lang="en-US" sz="2800" dirty="0">
                <a:solidFill>
                  <a:srgbClr val="FFFF66"/>
                </a:solidFill>
              </a:rPr>
              <a:t>Less distortion of sleep architecture,</a:t>
            </a:r>
            <a:br>
              <a:rPr lang="en-US" sz="2800" dirty="0">
                <a:solidFill>
                  <a:srgbClr val="FFFF66"/>
                </a:solidFill>
              </a:rPr>
            </a:br>
            <a:r>
              <a:rPr lang="en-US" sz="2800" dirty="0">
                <a:solidFill>
                  <a:srgbClr val="FFFF66"/>
                </a:solidFill>
              </a:rPr>
              <a:t>less rebound phenomenon</a:t>
            </a:r>
          </a:p>
          <a:p>
            <a:pPr eaLnBrk="1" hangingPunct="1">
              <a:defRPr/>
            </a:pPr>
            <a:r>
              <a:rPr lang="en-US" sz="2800" dirty="0">
                <a:solidFill>
                  <a:srgbClr val="FFFF66"/>
                </a:solidFill>
              </a:rPr>
              <a:t>No </a:t>
            </a:r>
            <a:r>
              <a:rPr lang="en-US" sz="2800" dirty="0" err="1">
                <a:solidFill>
                  <a:srgbClr val="FFFF66"/>
                </a:solidFill>
              </a:rPr>
              <a:t>microsomal</a:t>
            </a:r>
            <a:r>
              <a:rPr lang="en-US" sz="2800" dirty="0">
                <a:solidFill>
                  <a:srgbClr val="FFFF66"/>
                </a:solidFill>
              </a:rPr>
              <a:t> enzyme induction</a:t>
            </a:r>
          </a:p>
          <a:p>
            <a:pPr eaLnBrk="1" hangingPunct="1">
              <a:defRPr/>
            </a:pPr>
            <a:r>
              <a:rPr lang="en-US" sz="2800" dirty="0">
                <a:solidFill>
                  <a:srgbClr val="FFFF66"/>
                </a:solidFill>
              </a:rPr>
              <a:t>Lower abuse liability</a:t>
            </a:r>
          </a:p>
          <a:p>
            <a:pPr eaLnBrk="1" hangingPunct="1">
              <a:defRPr/>
            </a:pPr>
            <a:r>
              <a:rPr lang="en-US" sz="2800" dirty="0">
                <a:solidFill>
                  <a:srgbClr val="FFFF66"/>
                </a:solidFill>
              </a:rPr>
              <a:t>BZD antagonist </a:t>
            </a:r>
            <a:r>
              <a:rPr lang="en-US" sz="2800" dirty="0" err="1">
                <a:solidFill>
                  <a:srgbClr val="FFFF66"/>
                </a:solidFill>
              </a:rPr>
              <a:t>flumazenil</a:t>
            </a:r>
            <a:r>
              <a:rPr lang="en-US" sz="2800" dirty="0">
                <a:solidFill>
                  <a:srgbClr val="FFFF66"/>
                </a:solidFill>
              </a:rPr>
              <a:t> has been developed</a:t>
            </a:r>
          </a:p>
          <a:p>
            <a:pPr eaLnBrk="1" hangingPunct="1">
              <a:defRPr/>
            </a:pPr>
            <a:endParaRPr lang="en-IN" sz="2800" dirty="0">
              <a:solidFill>
                <a:srgbClr val="FFFF66"/>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28600" y="228600"/>
            <a:ext cx="8686800" cy="990600"/>
          </a:xfrm>
        </p:spPr>
        <p:txBody>
          <a:bodyPr/>
          <a:lstStyle/>
          <a:p>
            <a:pPr eaLnBrk="1" hangingPunct="1">
              <a:defRPr/>
            </a:pPr>
            <a:r>
              <a:rPr lang="en-US" sz="4000" b="1">
                <a:solidFill>
                  <a:srgbClr val="990000"/>
                </a:solidFill>
              </a:rPr>
              <a:t>Drug-Drug Interactions with BDZs</a:t>
            </a:r>
            <a:endParaRPr lang="en-US" sz="4800" b="1" u="sng">
              <a:solidFill>
                <a:srgbClr val="990000"/>
              </a:solidFill>
            </a:endParaRPr>
          </a:p>
        </p:txBody>
      </p:sp>
      <p:sp>
        <p:nvSpPr>
          <p:cNvPr id="56323" name="Rectangle 3"/>
          <p:cNvSpPr>
            <a:spLocks noGrp="1" noChangeArrowheads="1"/>
          </p:cNvSpPr>
          <p:nvPr>
            <p:ph type="body" idx="1"/>
          </p:nvPr>
        </p:nvSpPr>
        <p:spPr>
          <a:xfrm>
            <a:off x="228600" y="1341438"/>
            <a:ext cx="8610600" cy="5287962"/>
          </a:xfrm>
        </p:spPr>
        <p:txBody>
          <a:bodyPr/>
          <a:lstStyle/>
          <a:p>
            <a:pPr algn="just" eaLnBrk="1" hangingPunct="1">
              <a:lnSpc>
                <a:spcPct val="90000"/>
              </a:lnSpc>
              <a:buClr>
                <a:schemeClr val="tx1"/>
              </a:buClr>
              <a:buFontTx/>
              <a:buChar char="•"/>
              <a:defRPr/>
            </a:pPr>
            <a:r>
              <a:rPr lang="en-US" sz="2400" dirty="0">
                <a:solidFill>
                  <a:srgbClr val="FFFF66"/>
                </a:solidFill>
              </a:rPr>
              <a:t>BDZ's have additive effects with other CNS depressants </a:t>
            </a:r>
            <a:r>
              <a:rPr lang="en-US" sz="2400" dirty="0">
                <a:solidFill>
                  <a:srgbClr val="C00000"/>
                </a:solidFill>
              </a:rPr>
              <a:t>(narcotics, alcohol)</a:t>
            </a:r>
            <a:r>
              <a:rPr lang="en-US" sz="2400" dirty="0">
                <a:solidFill>
                  <a:srgbClr val="FFFF66"/>
                </a:solidFill>
              </a:rPr>
              <a:t> =&gt; have a greatly reduced margin of safety</a:t>
            </a:r>
          </a:p>
          <a:p>
            <a:pPr algn="just" eaLnBrk="1" hangingPunct="1">
              <a:lnSpc>
                <a:spcPct val="90000"/>
              </a:lnSpc>
              <a:buClr>
                <a:schemeClr val="tx1"/>
              </a:buClr>
              <a:buFontTx/>
              <a:buChar char="•"/>
              <a:defRPr/>
            </a:pPr>
            <a:endParaRPr lang="en-US" sz="2400" dirty="0">
              <a:solidFill>
                <a:srgbClr val="FFFF66"/>
              </a:solidFill>
            </a:endParaRPr>
          </a:p>
          <a:p>
            <a:pPr algn="just" eaLnBrk="1" hangingPunct="1">
              <a:lnSpc>
                <a:spcPct val="90000"/>
              </a:lnSpc>
              <a:buClr>
                <a:schemeClr val="tx1"/>
              </a:buClr>
              <a:buFontTx/>
              <a:buChar char="•"/>
              <a:defRPr/>
            </a:pPr>
            <a:r>
              <a:rPr lang="en-US" sz="2400" dirty="0">
                <a:solidFill>
                  <a:srgbClr val="FFFF66"/>
                </a:solidFill>
              </a:rPr>
              <a:t>BDZs reduce the effect of </a:t>
            </a:r>
            <a:r>
              <a:rPr lang="en-US" sz="2400" dirty="0">
                <a:solidFill>
                  <a:srgbClr val="C00000"/>
                </a:solidFill>
              </a:rPr>
              <a:t>antiepileptic</a:t>
            </a:r>
            <a:r>
              <a:rPr lang="en-US" sz="2400" dirty="0">
                <a:solidFill>
                  <a:srgbClr val="FFFF66"/>
                </a:solidFill>
              </a:rPr>
              <a:t> drugs</a:t>
            </a:r>
          </a:p>
          <a:p>
            <a:pPr algn="just" eaLnBrk="1" hangingPunct="1">
              <a:lnSpc>
                <a:spcPct val="90000"/>
              </a:lnSpc>
              <a:buClr>
                <a:schemeClr val="tx1"/>
              </a:buClr>
              <a:buFontTx/>
              <a:buChar char="•"/>
              <a:defRPr/>
            </a:pPr>
            <a:endParaRPr lang="en-US" sz="2400" dirty="0">
              <a:solidFill>
                <a:srgbClr val="FFFF66"/>
              </a:solidFill>
            </a:endParaRPr>
          </a:p>
          <a:p>
            <a:pPr algn="just" eaLnBrk="1" hangingPunct="1">
              <a:lnSpc>
                <a:spcPct val="90000"/>
              </a:lnSpc>
              <a:buClr>
                <a:schemeClr val="tx1"/>
              </a:buClr>
              <a:buFontTx/>
              <a:buChar char="•"/>
              <a:defRPr/>
            </a:pPr>
            <a:r>
              <a:rPr lang="en-US" sz="2400" dirty="0">
                <a:solidFill>
                  <a:srgbClr val="FFFF66"/>
                </a:solidFill>
              </a:rPr>
              <a:t>Combination of </a:t>
            </a:r>
            <a:r>
              <a:rPr lang="en-US" sz="2400" dirty="0" err="1">
                <a:solidFill>
                  <a:srgbClr val="C00000"/>
                </a:solidFill>
              </a:rPr>
              <a:t>anxiolytic</a:t>
            </a:r>
            <a:r>
              <a:rPr lang="en-US" sz="2400" dirty="0">
                <a:solidFill>
                  <a:srgbClr val="C00000"/>
                </a:solidFill>
              </a:rPr>
              <a:t> drugs </a:t>
            </a:r>
            <a:r>
              <a:rPr lang="en-US" sz="2400" dirty="0">
                <a:solidFill>
                  <a:srgbClr val="FFFF66"/>
                </a:solidFill>
              </a:rPr>
              <a:t>should be avoided</a:t>
            </a:r>
          </a:p>
          <a:p>
            <a:pPr algn="just" eaLnBrk="1" hangingPunct="1">
              <a:lnSpc>
                <a:spcPct val="90000"/>
              </a:lnSpc>
              <a:buClr>
                <a:schemeClr val="tx1"/>
              </a:buClr>
              <a:buFontTx/>
              <a:buChar char="•"/>
              <a:defRPr/>
            </a:pPr>
            <a:endParaRPr lang="en-US" sz="2400" dirty="0">
              <a:solidFill>
                <a:srgbClr val="FFFF66"/>
              </a:solidFill>
            </a:endParaRPr>
          </a:p>
          <a:p>
            <a:pPr algn="just" eaLnBrk="1" hangingPunct="1">
              <a:lnSpc>
                <a:spcPct val="90000"/>
              </a:lnSpc>
              <a:buClr>
                <a:schemeClr val="tx1"/>
              </a:buClr>
              <a:buFontTx/>
              <a:buChar char="•"/>
              <a:defRPr/>
            </a:pPr>
            <a:r>
              <a:rPr lang="en-US" sz="2400" dirty="0">
                <a:solidFill>
                  <a:srgbClr val="FFFF66"/>
                </a:solidFill>
              </a:rPr>
              <a:t>Concurrent use with OTC </a:t>
            </a:r>
            <a:r>
              <a:rPr lang="en-US" sz="2400" dirty="0">
                <a:solidFill>
                  <a:srgbClr val="C00000"/>
                </a:solidFill>
              </a:rPr>
              <a:t>antihistaminic</a:t>
            </a:r>
            <a:r>
              <a:rPr lang="en-US" sz="2400" dirty="0">
                <a:solidFill>
                  <a:srgbClr val="FFFF66"/>
                </a:solidFill>
              </a:rPr>
              <a:t> and </a:t>
            </a:r>
            <a:r>
              <a:rPr lang="en-US" sz="2400" dirty="0" err="1">
                <a:solidFill>
                  <a:srgbClr val="C00000"/>
                </a:solidFill>
              </a:rPr>
              <a:t>anticholinergic</a:t>
            </a:r>
            <a:r>
              <a:rPr lang="en-US" sz="2400" dirty="0">
                <a:solidFill>
                  <a:srgbClr val="FFFF66"/>
                </a:solidFill>
              </a:rPr>
              <a:t> drugs as well as the consumption of alcohol should be avoided</a:t>
            </a:r>
          </a:p>
          <a:p>
            <a:pPr algn="just" eaLnBrk="1" hangingPunct="1">
              <a:lnSpc>
                <a:spcPct val="90000"/>
              </a:lnSpc>
              <a:buClr>
                <a:schemeClr val="tx1"/>
              </a:buClr>
              <a:buFontTx/>
              <a:buChar char="•"/>
              <a:defRPr/>
            </a:pPr>
            <a:endParaRPr lang="en-US" sz="2400" dirty="0">
              <a:solidFill>
                <a:srgbClr val="FFFF66"/>
              </a:solidFill>
            </a:endParaRPr>
          </a:p>
          <a:p>
            <a:pPr algn="just" eaLnBrk="1" hangingPunct="1">
              <a:lnSpc>
                <a:spcPct val="90000"/>
              </a:lnSpc>
              <a:buClr>
                <a:schemeClr val="tx1"/>
              </a:buClr>
              <a:buFontTx/>
              <a:buChar char="•"/>
              <a:defRPr/>
            </a:pPr>
            <a:r>
              <a:rPr lang="en-US" sz="2400" dirty="0">
                <a:solidFill>
                  <a:srgbClr val="C00000"/>
                </a:solidFill>
              </a:rPr>
              <a:t>SSRI’s</a:t>
            </a:r>
            <a:r>
              <a:rPr lang="en-US" sz="2400" dirty="0">
                <a:solidFill>
                  <a:srgbClr val="FFFF66"/>
                </a:solidFill>
              </a:rPr>
              <a:t> &amp; </a:t>
            </a:r>
            <a:r>
              <a:rPr lang="en-US" sz="2400" dirty="0">
                <a:solidFill>
                  <a:srgbClr val="C00000"/>
                </a:solidFill>
              </a:rPr>
              <a:t>oral contraceptives </a:t>
            </a:r>
            <a:r>
              <a:rPr lang="en-US" sz="2400" dirty="0">
                <a:solidFill>
                  <a:srgbClr val="FFFF66"/>
                </a:solidFill>
              </a:rPr>
              <a:t>decrease metabolism of BDZs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a:t>
            </a:r>
          </a:p>
        </p:txBody>
      </p:sp>
      <p:sp>
        <p:nvSpPr>
          <p:cNvPr id="3" name="Content Placeholder 2"/>
          <p:cNvSpPr>
            <a:spLocks noGrp="1"/>
          </p:cNvSpPr>
          <p:nvPr>
            <p:ph idx="1"/>
          </p:nvPr>
        </p:nvSpPr>
        <p:spPr>
          <a:xfrm>
            <a:off x="455613" y="1598613"/>
            <a:ext cx="8226425" cy="4973659"/>
          </a:xfrm>
        </p:spPr>
        <p:txBody>
          <a:bodyPr/>
          <a:lstStyle/>
          <a:p>
            <a:pPr marL="514350" indent="-514350">
              <a:buAutoNum type="arabicPeriod"/>
            </a:pPr>
            <a:r>
              <a:rPr lang="en-US" b="1" dirty="0"/>
              <a:t>As hypnotic</a:t>
            </a:r>
          </a:p>
          <a:p>
            <a:pPr marL="514350" indent="-514350">
              <a:buAutoNum type="arabicPeriod"/>
            </a:pPr>
            <a:r>
              <a:rPr lang="en-US" dirty="0"/>
              <a:t>As </a:t>
            </a:r>
            <a:r>
              <a:rPr lang="en-US" dirty="0" err="1"/>
              <a:t>anxiolytic</a:t>
            </a:r>
            <a:r>
              <a:rPr lang="en-US" dirty="0"/>
              <a:t> and for day-time sedation</a:t>
            </a:r>
          </a:p>
          <a:p>
            <a:pPr>
              <a:buNone/>
            </a:pPr>
            <a:r>
              <a:rPr lang="en-US" dirty="0"/>
              <a:t>3.As anticonvulsant, especially emergency</a:t>
            </a:r>
          </a:p>
          <a:p>
            <a:pPr>
              <a:buNone/>
            </a:pPr>
            <a:r>
              <a:rPr lang="en-US" dirty="0"/>
              <a:t>control of status </a:t>
            </a:r>
            <a:r>
              <a:rPr lang="en-US" dirty="0" err="1"/>
              <a:t>epilepticus</a:t>
            </a:r>
            <a:r>
              <a:rPr lang="en-US" dirty="0"/>
              <a:t>, febrile </a:t>
            </a:r>
          </a:p>
          <a:p>
            <a:pPr>
              <a:buNone/>
            </a:pPr>
            <a:r>
              <a:rPr lang="en-US" dirty="0" err="1"/>
              <a:t>convulsions,tetanus</a:t>
            </a:r>
            <a:r>
              <a:rPr lang="en-US" dirty="0"/>
              <a:t>, etc.</a:t>
            </a:r>
          </a:p>
          <a:p>
            <a:pPr>
              <a:buNone/>
            </a:pPr>
            <a:r>
              <a:rPr lang="en-US" dirty="0"/>
              <a:t>4. As centrally acting muscle relaxant</a:t>
            </a:r>
          </a:p>
          <a:p>
            <a:pPr>
              <a:buNone/>
            </a:pPr>
            <a:r>
              <a:rPr lang="en-US" dirty="0"/>
              <a:t>5. For </a:t>
            </a:r>
            <a:r>
              <a:rPr lang="en-US" dirty="0" err="1"/>
              <a:t>preanaesthetic</a:t>
            </a:r>
            <a:r>
              <a:rPr lang="en-US" dirty="0"/>
              <a:t> medication</a:t>
            </a:r>
          </a:p>
          <a:p>
            <a:pPr>
              <a:buNone/>
            </a:pPr>
            <a:r>
              <a:rPr lang="en-US" dirty="0"/>
              <a:t>6. Before ECT,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defRPr/>
            </a:pPr>
            <a:r>
              <a:rPr lang="en-US" sz="4000">
                <a:solidFill>
                  <a:srgbClr val="961204"/>
                </a:solidFill>
              </a:rPr>
              <a:t>Difference between sedative and hypnotic</a:t>
            </a:r>
          </a:p>
        </p:txBody>
      </p:sp>
      <p:sp>
        <p:nvSpPr>
          <p:cNvPr id="94211" name="Rectangle 3"/>
          <p:cNvSpPr>
            <a:spLocks noGrp="1" noChangeArrowheads="1"/>
          </p:cNvSpPr>
          <p:nvPr>
            <p:ph type="body" idx="1"/>
          </p:nvPr>
        </p:nvSpPr>
        <p:spPr>
          <a:xfrm>
            <a:off x="0" y="1916112"/>
            <a:ext cx="9144000" cy="4941887"/>
          </a:xfrm>
        </p:spPr>
        <p:txBody>
          <a:bodyPr/>
          <a:lstStyle/>
          <a:p>
            <a:pPr eaLnBrk="1" hangingPunct="1">
              <a:defRPr/>
            </a:pPr>
            <a:r>
              <a:rPr lang="en-US" sz="2600" dirty="0">
                <a:solidFill>
                  <a:srgbClr val="FFFF66"/>
                </a:solidFill>
              </a:rPr>
              <a:t>Sedatives and hypnotics depress the CNS &amp; inhibit transmission of nerve impulses</a:t>
            </a:r>
          </a:p>
          <a:p>
            <a:pPr eaLnBrk="1" hangingPunct="1">
              <a:defRPr/>
            </a:pPr>
            <a:endParaRPr lang="en-US" sz="2600" dirty="0">
              <a:solidFill>
                <a:srgbClr val="FFFF66"/>
              </a:solidFill>
            </a:endParaRPr>
          </a:p>
          <a:p>
            <a:pPr eaLnBrk="1" hangingPunct="1">
              <a:defRPr/>
            </a:pPr>
            <a:r>
              <a:rPr lang="en-US" sz="2600" dirty="0">
                <a:solidFill>
                  <a:srgbClr val="FFFF66"/>
                </a:solidFill>
              </a:rPr>
              <a:t>Sedatives produce less response to stimuli </a:t>
            </a:r>
            <a:r>
              <a:rPr lang="en-US" sz="2600" i="1" u="sng" dirty="0">
                <a:solidFill>
                  <a:srgbClr val="FFFF66"/>
                </a:solidFill>
              </a:rPr>
              <a:t>without producing sleep.</a:t>
            </a:r>
            <a:br>
              <a:rPr lang="en-US" sz="2600" dirty="0">
                <a:solidFill>
                  <a:srgbClr val="FFFF66"/>
                </a:solidFill>
              </a:rPr>
            </a:br>
            <a:endParaRPr lang="en-US" sz="2600" dirty="0">
              <a:solidFill>
                <a:srgbClr val="FFFF66"/>
              </a:solidFill>
            </a:endParaRPr>
          </a:p>
          <a:p>
            <a:pPr eaLnBrk="1" hangingPunct="1">
              <a:defRPr/>
            </a:pPr>
            <a:r>
              <a:rPr lang="en-US" sz="2600" dirty="0">
                <a:solidFill>
                  <a:srgbClr val="FFFF66"/>
                </a:solidFill>
              </a:rPr>
              <a:t>Reduce anxiety and nervousness</a:t>
            </a:r>
          </a:p>
          <a:p>
            <a:pPr eaLnBrk="1" hangingPunct="1">
              <a:defRPr/>
            </a:pPr>
            <a:endParaRPr lang="en-US" sz="2600" dirty="0">
              <a:solidFill>
                <a:srgbClr val="FFFF66"/>
              </a:solidFill>
            </a:endParaRPr>
          </a:p>
          <a:p>
            <a:pPr eaLnBrk="1" hangingPunct="1">
              <a:defRPr/>
            </a:pPr>
            <a:r>
              <a:rPr lang="en-US" sz="2600" dirty="0">
                <a:solidFill>
                  <a:srgbClr val="FFFF66"/>
                </a:solidFill>
              </a:rPr>
              <a:t>Hypnotics have a more depressant effect on CNS and usually produce sleep</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defRPr/>
            </a:pPr>
            <a:r>
              <a:rPr lang="en-US" sz="3800" dirty="0">
                <a:solidFill>
                  <a:srgbClr val="961204"/>
                </a:solidFill>
              </a:rPr>
              <a:t>Newer </a:t>
            </a:r>
            <a:r>
              <a:rPr lang="en-US" sz="3800" dirty="0" err="1">
                <a:solidFill>
                  <a:srgbClr val="961204"/>
                </a:solidFill>
              </a:rPr>
              <a:t>nonbenzodiazepine</a:t>
            </a:r>
            <a:r>
              <a:rPr lang="en-US" sz="3800" dirty="0">
                <a:solidFill>
                  <a:srgbClr val="961204"/>
                </a:solidFill>
              </a:rPr>
              <a:t> hypnotics</a:t>
            </a:r>
            <a:endParaRPr lang="en-IN" sz="3800" dirty="0">
              <a:solidFill>
                <a:srgbClr val="961204"/>
              </a:solidFill>
            </a:endParaRPr>
          </a:p>
        </p:txBody>
      </p:sp>
      <p:sp>
        <p:nvSpPr>
          <p:cNvPr id="109571" name="Rectangle 3"/>
          <p:cNvSpPr>
            <a:spLocks noGrp="1" noChangeArrowheads="1"/>
          </p:cNvSpPr>
          <p:nvPr>
            <p:ph type="body" idx="1"/>
          </p:nvPr>
        </p:nvSpPr>
        <p:spPr/>
        <p:txBody>
          <a:bodyPr/>
          <a:lstStyle/>
          <a:p>
            <a:pPr eaLnBrk="1" hangingPunct="1">
              <a:defRPr/>
            </a:pPr>
            <a:r>
              <a:rPr lang="en-US" dirty="0" err="1"/>
              <a:t>Zopiclone</a:t>
            </a:r>
            <a:endParaRPr lang="en-US" dirty="0"/>
          </a:p>
          <a:p>
            <a:pPr eaLnBrk="1" hangingPunct="1">
              <a:defRPr/>
            </a:pPr>
            <a:endParaRPr lang="en-US" dirty="0"/>
          </a:p>
          <a:p>
            <a:pPr eaLnBrk="1" hangingPunct="1">
              <a:defRPr/>
            </a:pPr>
            <a:r>
              <a:rPr lang="en-US" dirty="0" err="1"/>
              <a:t>Zolpidem</a:t>
            </a:r>
            <a:endParaRPr lang="en-US" dirty="0"/>
          </a:p>
          <a:p>
            <a:pPr eaLnBrk="1" hangingPunct="1">
              <a:defRPr/>
            </a:pPr>
            <a:endParaRPr lang="en-US" dirty="0"/>
          </a:p>
          <a:p>
            <a:pPr eaLnBrk="1" hangingPunct="1">
              <a:defRPr/>
            </a:pPr>
            <a:r>
              <a:rPr lang="en-US" dirty="0" err="1"/>
              <a:t>Zaleplon</a:t>
            </a:r>
            <a:endParaRPr lang="en-US" dirty="0"/>
          </a:p>
          <a:p>
            <a:pPr eaLnBrk="1" hangingPunct="1">
              <a:defRPr/>
            </a:pPr>
            <a:endParaRPr lang="en-US" dirty="0"/>
          </a:p>
          <a:p>
            <a:pPr eaLnBrk="1" hangingPunct="1">
              <a:buNone/>
              <a:defRPr/>
            </a:pP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defRPr/>
            </a:pPr>
            <a:endParaRPr lang="en-US"/>
          </a:p>
        </p:txBody>
      </p:sp>
      <p:sp>
        <p:nvSpPr>
          <p:cNvPr id="25603" name="Rectangle 3"/>
          <p:cNvSpPr>
            <a:spLocks noGrp="1" noChangeArrowheads="1"/>
          </p:cNvSpPr>
          <p:nvPr>
            <p:ph type="body" idx="1"/>
          </p:nvPr>
        </p:nvSpPr>
        <p:spPr>
          <a:xfrm>
            <a:off x="455613" y="1598613"/>
            <a:ext cx="8688387" cy="4497387"/>
          </a:xfrm>
        </p:spPr>
        <p:txBody>
          <a:bodyPr/>
          <a:lstStyle/>
          <a:p>
            <a:pPr eaLnBrk="1" hangingPunct="1">
              <a:buFont typeface="Wingdings" pitchFamily="2" charset="2"/>
              <a:buNone/>
            </a:pPr>
            <a:r>
              <a:rPr lang="en-US" sz="2800" dirty="0" err="1">
                <a:solidFill>
                  <a:srgbClr val="00FFFF"/>
                </a:solidFill>
                <a:effectLst/>
              </a:rPr>
              <a:t>Zopiclone</a:t>
            </a:r>
            <a:endParaRPr lang="en-US" sz="2800" dirty="0">
              <a:solidFill>
                <a:srgbClr val="00FFFF"/>
              </a:solidFill>
              <a:effectLst/>
            </a:endParaRPr>
          </a:p>
          <a:p>
            <a:pPr eaLnBrk="1" hangingPunct="1"/>
            <a:r>
              <a:rPr lang="en-US" sz="2800" dirty="0">
                <a:solidFill>
                  <a:srgbClr val="FFFF66"/>
                </a:solidFill>
                <a:effectLst/>
              </a:rPr>
              <a:t>Action on sleep similar but does not alter REM sleep &amp; tends to prolong stage 3 &amp; 4</a:t>
            </a:r>
          </a:p>
          <a:p>
            <a:pPr eaLnBrk="1" hangingPunct="1"/>
            <a:r>
              <a:rPr lang="en-US" sz="2800" dirty="0">
                <a:solidFill>
                  <a:srgbClr val="FFFF66"/>
                </a:solidFill>
                <a:effectLst/>
              </a:rPr>
              <a:t>No hangover or withdrawal phenomenon</a:t>
            </a:r>
          </a:p>
          <a:p>
            <a:pPr eaLnBrk="1" hangingPunct="1">
              <a:buFont typeface="Wingdings" pitchFamily="2" charset="2"/>
              <a:buNone/>
            </a:pPr>
            <a:r>
              <a:rPr lang="en-US" sz="2800" dirty="0">
                <a:effectLst/>
              </a:rPr>
              <a:t>Used for short term treatment of insomnia</a:t>
            </a:r>
          </a:p>
          <a:p>
            <a:pPr eaLnBrk="1" hangingPunct="1">
              <a:buFont typeface="Wingdings" pitchFamily="2" charset="2"/>
              <a:buNone/>
            </a:pPr>
            <a:r>
              <a:rPr lang="en-US" sz="2600" dirty="0">
                <a:solidFill>
                  <a:srgbClr val="C00000"/>
                </a:solidFill>
                <a:effectLst/>
              </a:rPr>
              <a:t>Side effects: </a:t>
            </a:r>
            <a:r>
              <a:rPr lang="en-US" sz="2600" dirty="0">
                <a:effectLst/>
              </a:rPr>
              <a:t>Metallic taste, impaired judgment, dry mouth </a:t>
            </a:r>
            <a:endParaRPr lang="en-IN" sz="2600" dirty="0">
              <a:effectLst/>
            </a:endParaRPr>
          </a:p>
        </p:txBody>
      </p:sp>
      <p:pic>
        <p:nvPicPr>
          <p:cNvPr id="1026" name="Picture 2" descr="C:\Users\Piyush\Documents\UPSC\download (1).jpg"/>
          <p:cNvPicPr>
            <a:picLocks noChangeAspect="1" noChangeArrowheads="1"/>
          </p:cNvPicPr>
          <p:nvPr/>
        </p:nvPicPr>
        <p:blipFill>
          <a:blip r:embed="rId3"/>
          <a:srcRect/>
          <a:stretch>
            <a:fillRect/>
          </a:stretch>
        </p:blipFill>
        <p:spPr bwMode="auto">
          <a:xfrm>
            <a:off x="2000232" y="0"/>
            <a:ext cx="4000528" cy="1714487"/>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type="body" idx="1"/>
          </p:nvPr>
        </p:nvSpPr>
        <p:spPr>
          <a:xfrm>
            <a:off x="455613" y="1125538"/>
            <a:ext cx="8226425" cy="4970462"/>
          </a:xfrm>
        </p:spPr>
        <p:txBody>
          <a:bodyPr/>
          <a:lstStyle/>
          <a:p>
            <a:pPr eaLnBrk="1" hangingPunct="1">
              <a:lnSpc>
                <a:spcPct val="90000"/>
              </a:lnSpc>
              <a:buFont typeface="Wingdings" pitchFamily="2" charset="2"/>
              <a:buNone/>
              <a:defRPr/>
            </a:pPr>
            <a:r>
              <a:rPr lang="en-US" sz="2400" dirty="0" err="1">
                <a:solidFill>
                  <a:srgbClr val="00FFFF"/>
                </a:solidFill>
              </a:rPr>
              <a:t>Zolpidem</a:t>
            </a:r>
            <a:endParaRPr lang="en-US" sz="2400" dirty="0">
              <a:solidFill>
                <a:srgbClr val="00FFFF"/>
              </a:solidFill>
            </a:endParaRPr>
          </a:p>
          <a:p>
            <a:pPr eaLnBrk="1" hangingPunct="1">
              <a:lnSpc>
                <a:spcPct val="90000"/>
              </a:lnSpc>
              <a:defRPr/>
            </a:pPr>
            <a:r>
              <a:rPr lang="en-US" sz="2400" dirty="0">
                <a:solidFill>
                  <a:srgbClr val="FFFF66"/>
                </a:solidFill>
              </a:rPr>
              <a:t>Hypnotic effect is pronounced</a:t>
            </a:r>
          </a:p>
          <a:p>
            <a:pPr eaLnBrk="1" hangingPunct="1">
              <a:lnSpc>
                <a:spcPct val="90000"/>
              </a:lnSpc>
              <a:defRPr/>
            </a:pPr>
            <a:r>
              <a:rPr lang="en-US" sz="2400" dirty="0">
                <a:solidFill>
                  <a:srgbClr val="FFFF66"/>
                </a:solidFill>
              </a:rPr>
              <a:t>No evidence of anticonvulsant, muscle relaxant &amp; </a:t>
            </a:r>
            <a:r>
              <a:rPr lang="en-US" sz="2400" dirty="0" err="1">
                <a:solidFill>
                  <a:srgbClr val="FFFF66"/>
                </a:solidFill>
              </a:rPr>
              <a:t>antianxiety</a:t>
            </a:r>
            <a:r>
              <a:rPr lang="en-US" sz="2400" dirty="0">
                <a:solidFill>
                  <a:srgbClr val="FFFF66"/>
                </a:solidFill>
              </a:rPr>
              <a:t> effects</a:t>
            </a:r>
          </a:p>
          <a:p>
            <a:pPr eaLnBrk="1" hangingPunct="1">
              <a:lnSpc>
                <a:spcPct val="90000"/>
              </a:lnSpc>
              <a:defRPr/>
            </a:pPr>
            <a:r>
              <a:rPr lang="en-US" sz="2400" dirty="0">
                <a:solidFill>
                  <a:srgbClr val="FFFF66"/>
                </a:solidFill>
              </a:rPr>
              <a:t>Use: in short term treatment of insomnia</a:t>
            </a:r>
          </a:p>
          <a:p>
            <a:pPr eaLnBrk="1" hangingPunct="1">
              <a:lnSpc>
                <a:spcPct val="90000"/>
              </a:lnSpc>
              <a:defRPr/>
            </a:pPr>
            <a:endParaRPr lang="en-US" sz="2400" dirty="0">
              <a:solidFill>
                <a:srgbClr val="FFFF66"/>
              </a:solidFill>
            </a:endParaRPr>
          </a:p>
          <a:p>
            <a:pPr eaLnBrk="1" hangingPunct="1">
              <a:lnSpc>
                <a:spcPct val="90000"/>
              </a:lnSpc>
              <a:defRPr/>
            </a:pPr>
            <a:r>
              <a:rPr lang="en-US" sz="2400" dirty="0">
                <a:solidFill>
                  <a:srgbClr val="00FFFF"/>
                </a:solidFill>
              </a:rPr>
              <a:t>Advantages:</a:t>
            </a:r>
          </a:p>
          <a:p>
            <a:pPr eaLnBrk="1" hangingPunct="1">
              <a:lnSpc>
                <a:spcPct val="90000"/>
              </a:lnSpc>
              <a:buFont typeface="Wingdings" pitchFamily="2" charset="2"/>
              <a:buNone/>
              <a:defRPr/>
            </a:pPr>
            <a:r>
              <a:rPr lang="en-US" sz="2400" dirty="0">
                <a:solidFill>
                  <a:srgbClr val="FFFF66"/>
                </a:solidFill>
              </a:rPr>
              <a:t>  Relative lack of effect on sleep stages</a:t>
            </a:r>
          </a:p>
          <a:p>
            <a:pPr eaLnBrk="1" hangingPunct="1">
              <a:lnSpc>
                <a:spcPct val="90000"/>
              </a:lnSpc>
              <a:buFont typeface="Wingdings" pitchFamily="2" charset="2"/>
              <a:buNone/>
              <a:defRPr/>
            </a:pPr>
            <a:r>
              <a:rPr lang="en-US" sz="2400" dirty="0">
                <a:solidFill>
                  <a:srgbClr val="FFFF66"/>
                </a:solidFill>
              </a:rPr>
              <a:t>  Minimal day time sedation</a:t>
            </a:r>
          </a:p>
          <a:p>
            <a:pPr eaLnBrk="1" hangingPunct="1">
              <a:lnSpc>
                <a:spcPct val="90000"/>
              </a:lnSpc>
              <a:buFont typeface="Wingdings" pitchFamily="2" charset="2"/>
              <a:buNone/>
              <a:defRPr/>
            </a:pPr>
            <a:r>
              <a:rPr lang="en-US" sz="2400" dirty="0">
                <a:solidFill>
                  <a:srgbClr val="FFFF66"/>
                </a:solidFill>
              </a:rPr>
              <a:t>  No rebound insomnia</a:t>
            </a:r>
          </a:p>
          <a:p>
            <a:pPr eaLnBrk="1" hangingPunct="1">
              <a:lnSpc>
                <a:spcPct val="90000"/>
              </a:lnSpc>
              <a:buFont typeface="Wingdings" pitchFamily="2" charset="2"/>
              <a:buNone/>
              <a:defRPr/>
            </a:pPr>
            <a:r>
              <a:rPr lang="en-US" sz="2400" dirty="0">
                <a:solidFill>
                  <a:srgbClr val="FFFF66"/>
                </a:solidFill>
              </a:rPr>
              <a:t>  Absence of tolerance and physical dependence</a:t>
            </a:r>
            <a:endParaRPr lang="el-GR" sz="2400" dirty="0">
              <a:solidFill>
                <a:srgbClr val="FFFF66"/>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228600"/>
            <a:ext cx="7772400" cy="838200"/>
          </a:xfrm>
        </p:spPr>
        <p:txBody>
          <a:bodyPr/>
          <a:lstStyle/>
          <a:p>
            <a:pPr eaLnBrk="1" hangingPunct="1">
              <a:defRPr/>
            </a:pPr>
            <a:r>
              <a:rPr lang="en-US" b="1">
                <a:solidFill>
                  <a:srgbClr val="800000"/>
                </a:solidFill>
              </a:rPr>
              <a:t>Sedative/Hypnotics</a:t>
            </a:r>
            <a:endParaRPr lang="en-US"/>
          </a:p>
        </p:txBody>
      </p:sp>
      <p:sp>
        <p:nvSpPr>
          <p:cNvPr id="13315" name="Rectangle 3"/>
          <p:cNvSpPr>
            <a:spLocks noGrp="1" noChangeArrowheads="1"/>
          </p:cNvSpPr>
          <p:nvPr>
            <p:ph type="body" idx="1"/>
          </p:nvPr>
        </p:nvSpPr>
        <p:spPr>
          <a:xfrm>
            <a:off x="457200" y="1371600"/>
            <a:ext cx="8229600" cy="5334000"/>
          </a:xfrm>
        </p:spPr>
        <p:txBody>
          <a:bodyPr/>
          <a:lstStyle/>
          <a:p>
            <a:pPr algn="just" eaLnBrk="1" hangingPunct="1">
              <a:lnSpc>
                <a:spcPct val="90000"/>
              </a:lnSpc>
              <a:buClr>
                <a:schemeClr val="tx1"/>
              </a:buClr>
              <a:buFont typeface="Wingdings" pitchFamily="2" charset="2"/>
              <a:buNone/>
              <a:defRPr/>
            </a:pPr>
            <a:r>
              <a:rPr lang="en-US" sz="2800" i="1" dirty="0">
                <a:solidFill>
                  <a:srgbClr val="FFFF66"/>
                </a:solidFill>
              </a:rPr>
              <a:t> </a:t>
            </a:r>
            <a:r>
              <a:rPr lang="en-US" sz="2800" i="1" dirty="0" err="1">
                <a:solidFill>
                  <a:srgbClr val="00FFFF"/>
                </a:solidFill>
              </a:rPr>
              <a:t>Flunitrazepam</a:t>
            </a:r>
            <a:r>
              <a:rPr lang="en-US" sz="2800" i="1" dirty="0">
                <a:solidFill>
                  <a:srgbClr val="FFFF66"/>
                </a:solidFill>
              </a:rPr>
              <a:t> (</a:t>
            </a:r>
            <a:r>
              <a:rPr lang="en-US" sz="2400" i="1" dirty="0">
                <a:solidFill>
                  <a:srgbClr val="FFFF66"/>
                </a:solidFill>
              </a:rPr>
              <a:t>Rohypnol; forget-me pill, Valium, R2,</a:t>
            </a:r>
            <a:r>
              <a:rPr lang="en-US" sz="2800" i="1" dirty="0">
                <a:solidFill>
                  <a:srgbClr val="FFFF66"/>
                </a:solidFill>
              </a:rPr>
              <a:t>–</a:t>
            </a:r>
          </a:p>
          <a:p>
            <a:pPr algn="just" eaLnBrk="1" hangingPunct="1">
              <a:lnSpc>
                <a:spcPct val="90000"/>
              </a:lnSpc>
              <a:buClr>
                <a:schemeClr val="tx1"/>
              </a:buClr>
              <a:buFont typeface="Wingdings" pitchFamily="2" charset="2"/>
              <a:buNone/>
              <a:defRPr/>
            </a:pPr>
            <a:r>
              <a:rPr lang="en-US" sz="2800" i="1" dirty="0">
                <a:solidFill>
                  <a:srgbClr val="FFFF66"/>
                </a:solidFill>
              </a:rPr>
              <a:t>	visual &amp; gastrointestinal disturbances, urinary retention, memory loss for the time under the drug's effects</a:t>
            </a:r>
          </a:p>
          <a:p>
            <a:pPr algn="just" eaLnBrk="1" hangingPunct="1">
              <a:lnSpc>
                <a:spcPct val="90000"/>
              </a:lnSpc>
              <a:buClr>
                <a:schemeClr val="tx1"/>
              </a:buClr>
              <a:buFont typeface="Wingdings" pitchFamily="2" charset="2"/>
              <a:buNone/>
              <a:defRPr/>
            </a:pPr>
            <a:endParaRPr lang="en-US" sz="2800" i="1" dirty="0">
              <a:solidFill>
                <a:srgbClr val="FFFF66"/>
              </a:solidFill>
            </a:endParaRPr>
          </a:p>
          <a:p>
            <a:pPr algn="just" eaLnBrk="1" hangingPunct="1">
              <a:lnSpc>
                <a:spcPct val="90000"/>
              </a:lnSpc>
              <a:buClr>
                <a:schemeClr val="tx1"/>
              </a:buClr>
              <a:buFont typeface="Wingdings" pitchFamily="2" charset="2"/>
              <a:buNone/>
              <a:defRPr/>
            </a:pPr>
            <a:r>
              <a:rPr lang="en-US" sz="2800" i="1" dirty="0">
                <a:solidFill>
                  <a:srgbClr val="00FFFF"/>
                </a:solidFill>
              </a:rPr>
              <a:t> GHB</a:t>
            </a:r>
            <a:r>
              <a:rPr lang="en-US" sz="2800" i="1" dirty="0">
                <a:solidFill>
                  <a:srgbClr val="FFFF66"/>
                </a:solidFill>
              </a:rPr>
              <a:t> (</a:t>
            </a:r>
            <a:r>
              <a:rPr lang="en-US" sz="2400" i="1" dirty="0">
                <a:solidFill>
                  <a:srgbClr val="FFFF66"/>
                </a:solidFill>
              </a:rPr>
              <a:t>gamma-</a:t>
            </a:r>
            <a:r>
              <a:rPr lang="en-US" sz="2400" i="1" dirty="0" err="1">
                <a:solidFill>
                  <a:srgbClr val="FFFF66"/>
                </a:solidFill>
              </a:rPr>
              <a:t>hydroxybutyrate</a:t>
            </a:r>
            <a:r>
              <a:rPr lang="en-US" sz="2400" i="1" dirty="0">
                <a:solidFill>
                  <a:srgbClr val="FFFF66"/>
                </a:solidFill>
              </a:rPr>
              <a:t>; G, Georgia home boy, grievous bodily harm)-</a:t>
            </a:r>
          </a:p>
          <a:p>
            <a:pPr algn="just" eaLnBrk="1" hangingPunct="1">
              <a:lnSpc>
                <a:spcPct val="90000"/>
              </a:lnSpc>
              <a:buClr>
                <a:schemeClr val="tx1"/>
              </a:buClr>
              <a:buFont typeface="Wingdings" pitchFamily="2" charset="2"/>
              <a:buNone/>
              <a:defRPr/>
            </a:pPr>
            <a:r>
              <a:rPr lang="en-US" sz="2800" i="1" dirty="0">
                <a:solidFill>
                  <a:srgbClr val="FFFF66"/>
                </a:solidFill>
              </a:rPr>
              <a:t>	drowsiness, nausea/vomiting, headache, loss of consciousness, loss of reflexes, seizures, coma, death </a:t>
            </a:r>
          </a:p>
          <a:p>
            <a:pPr algn="just" eaLnBrk="1" hangingPunct="1">
              <a:lnSpc>
                <a:spcPct val="90000"/>
              </a:lnSpc>
              <a:buClr>
                <a:schemeClr val="tx1"/>
              </a:buClr>
              <a:buFont typeface="Wingdings" pitchFamily="2" charset="2"/>
              <a:buNone/>
              <a:defRPr/>
            </a:pPr>
            <a:endParaRPr lang="en-US" sz="2800" i="1" dirty="0">
              <a:solidFill>
                <a:srgbClr val="FFFF66"/>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r>
              <a:rPr lang="en-US">
                <a:solidFill>
                  <a:srgbClr val="990000"/>
                </a:solidFill>
              </a:rPr>
              <a:t>Antihistamine drugs</a:t>
            </a:r>
            <a:endParaRPr lang="en-IN">
              <a:solidFill>
                <a:srgbClr val="990000"/>
              </a:solidFill>
            </a:endParaRPr>
          </a:p>
        </p:txBody>
      </p:sp>
      <p:sp>
        <p:nvSpPr>
          <p:cNvPr id="98308" name="Rectangle 4"/>
          <p:cNvSpPr>
            <a:spLocks noGrp="1" noChangeArrowheads="1"/>
          </p:cNvSpPr>
          <p:nvPr>
            <p:ph type="body" idx="1"/>
          </p:nvPr>
        </p:nvSpPr>
        <p:spPr>
          <a:xfrm>
            <a:off x="0" y="1125538"/>
            <a:ext cx="9144000" cy="5472112"/>
          </a:xfrm>
        </p:spPr>
        <p:txBody>
          <a:bodyPr/>
          <a:lstStyle/>
          <a:p>
            <a:pPr eaLnBrk="1" hangingPunct="1">
              <a:defRPr/>
            </a:pPr>
            <a:endParaRPr lang="en-US" sz="2800" dirty="0">
              <a:solidFill>
                <a:srgbClr val="FFFF66"/>
              </a:solidFill>
            </a:endParaRPr>
          </a:p>
          <a:p>
            <a:pPr eaLnBrk="1" hangingPunct="1">
              <a:defRPr/>
            </a:pPr>
            <a:r>
              <a:rPr lang="en-US" sz="2800" dirty="0">
                <a:solidFill>
                  <a:srgbClr val="FFFF66"/>
                </a:solidFill>
              </a:rPr>
              <a:t>As </a:t>
            </a:r>
            <a:r>
              <a:rPr lang="en-US" sz="2800" dirty="0" err="1">
                <a:solidFill>
                  <a:srgbClr val="FFFF66"/>
                </a:solidFill>
              </a:rPr>
              <a:t>benadryl</a:t>
            </a:r>
            <a:r>
              <a:rPr lang="en-US" sz="2800" dirty="0">
                <a:solidFill>
                  <a:srgbClr val="FFFF66"/>
                </a:solidFill>
              </a:rPr>
              <a:t> that has side effect of sedation</a:t>
            </a:r>
          </a:p>
          <a:p>
            <a:pPr eaLnBrk="1" hangingPunct="1">
              <a:defRPr/>
            </a:pPr>
            <a:endParaRPr lang="en-US" sz="2800" dirty="0">
              <a:solidFill>
                <a:srgbClr val="FFFF66"/>
              </a:solidFill>
            </a:endParaRPr>
          </a:p>
          <a:p>
            <a:pPr eaLnBrk="1" hangingPunct="1">
              <a:defRPr/>
            </a:pPr>
            <a:r>
              <a:rPr lang="en-US" sz="2800" dirty="0">
                <a:solidFill>
                  <a:srgbClr val="FFFF66"/>
                </a:solidFill>
              </a:rPr>
              <a:t>Should not use with alcohol or other CNS depressant drugs. These may cause adverse interaction</a:t>
            </a:r>
          </a:p>
          <a:p>
            <a:pPr eaLnBrk="1" hangingPunct="1">
              <a:defRPr/>
            </a:pPr>
            <a:endParaRPr lang="en-US" sz="2800" dirty="0">
              <a:solidFill>
                <a:srgbClr val="FFFF66"/>
              </a:solidFill>
            </a:endParaRPr>
          </a:p>
          <a:p>
            <a:pPr eaLnBrk="1" hangingPunct="1">
              <a:defRPr/>
            </a:pPr>
            <a:r>
              <a:rPr lang="en-US" sz="2800" dirty="0">
                <a:solidFill>
                  <a:srgbClr val="FFFF66"/>
                </a:solidFill>
              </a:rPr>
              <a:t>Should seek medical help </a:t>
            </a:r>
            <a:br>
              <a:rPr lang="en-US" sz="2800" dirty="0">
                <a:solidFill>
                  <a:srgbClr val="FFFF66"/>
                </a:solidFill>
              </a:rPr>
            </a:br>
            <a:r>
              <a:rPr lang="en-US" sz="2800" dirty="0">
                <a:solidFill>
                  <a:srgbClr val="FFFF66"/>
                </a:solidFill>
              </a:rPr>
              <a:t>if insomnia continues for 2 weeks</a:t>
            </a:r>
          </a:p>
          <a:p>
            <a:pPr eaLnBrk="1" hangingPunct="1">
              <a:defRPr/>
            </a:pPr>
            <a:endParaRPr lang="en-US" sz="2800" dirty="0">
              <a:solidFill>
                <a:srgbClr val="FFFF66"/>
              </a:solidFill>
            </a:endParaRPr>
          </a:p>
          <a:p>
            <a:pPr eaLnBrk="1" hangingPunct="1">
              <a:defRPr/>
            </a:pPr>
            <a:r>
              <a:rPr lang="en-US" sz="2800" dirty="0">
                <a:solidFill>
                  <a:srgbClr val="FFFF66"/>
                </a:solidFill>
              </a:rPr>
              <a:t>Should not take unless can allow for full night sleep</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t>2</a:t>
            </a:r>
            <a:r>
              <a:rPr lang="en-US" baseline="30000"/>
              <a:t>nd</a:t>
            </a:r>
            <a:r>
              <a:rPr lang="en-US"/>
              <a:t> Last Slide</a:t>
            </a:r>
          </a:p>
        </p:txBody>
      </p:sp>
      <p:sp>
        <p:nvSpPr>
          <p:cNvPr id="26627" name="Content Placeholder 2"/>
          <p:cNvSpPr>
            <a:spLocks noGrp="1"/>
          </p:cNvSpPr>
          <p:nvPr>
            <p:ph idx="4294967295"/>
          </p:nvPr>
        </p:nvSpPr>
        <p:spPr>
          <a:xfrm>
            <a:off x="457200" y="1600200"/>
            <a:ext cx="8229600" cy="4525963"/>
          </a:xfrm>
          <a:prstGeom prst="rect">
            <a:avLst/>
          </a:prstGeom>
        </p:spPr>
        <p:txBody>
          <a:bodyPr/>
          <a:lstStyle/>
          <a:p>
            <a:r>
              <a:rPr lang="en-US" dirty="0"/>
              <a:t>   Commonly Asked  Question</a:t>
            </a:r>
          </a:p>
          <a:p>
            <a:pPr>
              <a:buNone/>
            </a:pPr>
            <a:r>
              <a:rPr lang="en-US" dirty="0"/>
              <a:t>1.Diffrences between barbiturates and benzodiazepines</a:t>
            </a:r>
          </a:p>
          <a:p>
            <a:pPr>
              <a:buNone/>
            </a:pPr>
            <a:r>
              <a:rPr lang="en-US" dirty="0"/>
              <a:t>2.Mechanism of action of </a:t>
            </a:r>
            <a:r>
              <a:rPr lang="en-US" dirty="0" err="1"/>
              <a:t>bariturates</a:t>
            </a:r>
            <a:r>
              <a:rPr lang="en-US" dirty="0"/>
              <a:t> and benzodiazepines</a:t>
            </a:r>
          </a:p>
          <a:p>
            <a:pPr>
              <a:buNone/>
            </a:pPr>
            <a:r>
              <a:rPr lang="en-US" dirty="0"/>
              <a:t>3.Treatment of BZP overdose?</a:t>
            </a:r>
          </a:p>
          <a:p>
            <a:pPr>
              <a:buNone/>
            </a:pPr>
            <a:r>
              <a:rPr lang="en-US" dirty="0"/>
              <a:t>4.Treatment </a:t>
            </a:r>
            <a:r>
              <a:rPr lang="en-US"/>
              <a:t>of insomnia</a:t>
            </a:r>
            <a:endParaRPr lang="en-US" dirty="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Last Slide</a:t>
            </a:r>
          </a:p>
        </p:txBody>
      </p:sp>
      <p:sp>
        <p:nvSpPr>
          <p:cNvPr id="27651" name="Content Placeholder 2"/>
          <p:cNvSpPr>
            <a:spLocks noGrp="1"/>
          </p:cNvSpPr>
          <p:nvPr>
            <p:ph idx="4294967295"/>
          </p:nvPr>
        </p:nvSpPr>
        <p:spPr>
          <a:xfrm>
            <a:off x="457200" y="1600200"/>
            <a:ext cx="8229600" cy="4525963"/>
          </a:xfrm>
          <a:prstGeom prst="rect">
            <a:avLst/>
          </a:prstGeom>
        </p:spPr>
        <p:txBody>
          <a:bodyPr/>
          <a:lstStyle/>
          <a:p>
            <a:r>
              <a:rPr lang="en-US"/>
              <a:t>Reading List/Reference List</a:t>
            </a:r>
          </a:p>
          <a:p>
            <a:r>
              <a:rPr lang="en-US"/>
              <a:t>K.D. Tripathi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6725" y="544513"/>
            <a:ext cx="7769225" cy="628650"/>
          </a:xfrm>
        </p:spPr>
        <p:txBody>
          <a:bodyPr/>
          <a:lstStyle/>
          <a:p>
            <a:pPr eaLnBrk="1" hangingPunct="1">
              <a:defRPr/>
            </a:pPr>
            <a:r>
              <a:rPr lang="en-US" b="1">
                <a:solidFill>
                  <a:srgbClr val="800000"/>
                </a:solidFill>
              </a:rPr>
              <a:t>Sedative/Hypnotics</a:t>
            </a:r>
            <a:endParaRPr lang="en-US"/>
          </a:p>
        </p:txBody>
      </p:sp>
      <p:sp>
        <p:nvSpPr>
          <p:cNvPr id="5123" name="Rectangle 3"/>
          <p:cNvSpPr>
            <a:spLocks noGrp="1" noChangeArrowheads="1"/>
          </p:cNvSpPr>
          <p:nvPr>
            <p:ph type="body" idx="1"/>
          </p:nvPr>
        </p:nvSpPr>
        <p:spPr>
          <a:xfrm>
            <a:off x="179388" y="1628775"/>
            <a:ext cx="8686800" cy="4648200"/>
          </a:xfrm>
        </p:spPr>
        <p:txBody>
          <a:bodyPr/>
          <a:lstStyle/>
          <a:p>
            <a:pPr eaLnBrk="1" hangingPunct="1">
              <a:buClr>
                <a:srgbClr val="FFFF66"/>
              </a:buClr>
              <a:buFont typeface="Wingdings" pitchFamily="2" charset="2"/>
              <a:buNone/>
              <a:defRPr/>
            </a:pPr>
            <a:endParaRPr lang="en-US" sz="2800" dirty="0">
              <a:solidFill>
                <a:srgbClr val="FFFF66"/>
              </a:solidFill>
            </a:endParaRPr>
          </a:p>
          <a:p>
            <a:pPr lvl="4" eaLnBrk="1" hangingPunct="1">
              <a:buClr>
                <a:srgbClr val="FFFF66"/>
              </a:buClr>
              <a:buFont typeface="Wingdings" pitchFamily="2" charset="2"/>
              <a:buNone/>
              <a:defRPr/>
            </a:pPr>
            <a:r>
              <a:rPr lang="en-US" sz="3600" dirty="0">
                <a:solidFill>
                  <a:srgbClr val="FFFF66"/>
                </a:solidFill>
              </a:rPr>
              <a:t>I. Barbiturates</a:t>
            </a:r>
          </a:p>
          <a:p>
            <a:pPr lvl="4" eaLnBrk="1" hangingPunct="1">
              <a:buClr>
                <a:srgbClr val="FFFF66"/>
              </a:buClr>
              <a:buFont typeface="Wingdings" pitchFamily="2" charset="2"/>
              <a:buNone/>
              <a:defRPr/>
            </a:pPr>
            <a:r>
              <a:rPr lang="en-US" sz="3600" dirty="0">
                <a:solidFill>
                  <a:srgbClr val="FFFF66"/>
                </a:solidFill>
              </a:rPr>
              <a:t>II. Benzodiazepines</a:t>
            </a:r>
          </a:p>
          <a:p>
            <a:pPr lvl="4" eaLnBrk="1" hangingPunct="1">
              <a:buClr>
                <a:srgbClr val="FFFF66"/>
              </a:buClr>
              <a:buFont typeface="Wingdings" pitchFamily="2" charset="2"/>
              <a:buNone/>
              <a:defRPr/>
            </a:pPr>
            <a:r>
              <a:rPr lang="en-US" sz="3600" dirty="0">
                <a:solidFill>
                  <a:srgbClr val="FFFF66"/>
                </a:solidFill>
              </a:rPr>
              <a:t>III. Newer </a:t>
            </a:r>
            <a:r>
              <a:rPr lang="en-US" sz="3600" dirty="0" err="1">
                <a:solidFill>
                  <a:srgbClr val="FFFF66"/>
                </a:solidFill>
              </a:rPr>
              <a:t>nonbenzodiazepines</a:t>
            </a:r>
            <a:endParaRPr lang="en-US" sz="3600" dirty="0">
              <a:solidFill>
                <a:srgbClr val="FFFF66"/>
              </a:solidFill>
            </a:endParaRPr>
          </a:p>
          <a:p>
            <a:pPr lvl="4" eaLnBrk="1" hangingPunct="1">
              <a:buClr>
                <a:srgbClr val="FFFF66"/>
              </a:buClr>
              <a:buFont typeface="Wingdings" pitchFamily="2" charset="2"/>
              <a:buNone/>
              <a:defRPr/>
            </a:pPr>
            <a:endParaRPr lang="en-US" sz="3600" dirty="0">
              <a:solidFill>
                <a:srgbClr val="FFFF6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a:t>
            </a:r>
          </a:p>
        </p:txBody>
      </p:sp>
      <p:sp>
        <p:nvSpPr>
          <p:cNvPr id="3" name="Content Placeholder 2"/>
          <p:cNvSpPr>
            <a:spLocks noGrp="1"/>
          </p:cNvSpPr>
          <p:nvPr>
            <p:ph sz="half" idx="1"/>
          </p:nvPr>
        </p:nvSpPr>
        <p:spPr/>
        <p:txBody>
          <a:bodyPr>
            <a:normAutofit/>
          </a:bodyPr>
          <a:lstStyle/>
          <a:p>
            <a:pPr marL="571500" indent="-571500">
              <a:buAutoNum type="romanUcPeriod"/>
            </a:pPr>
            <a:r>
              <a:rPr lang="en-US" b="1" dirty="0"/>
              <a:t>Barbiturates:</a:t>
            </a:r>
          </a:p>
          <a:p>
            <a:pPr marL="571500" indent="-571500">
              <a:buNone/>
            </a:pPr>
            <a:endParaRPr lang="en-US" b="1" dirty="0"/>
          </a:p>
          <a:p>
            <a:pPr>
              <a:buNone/>
            </a:pPr>
            <a:r>
              <a:rPr lang="en-US" dirty="0" err="1"/>
              <a:t>Phenobarbitone</a:t>
            </a:r>
            <a:endParaRPr lang="en-US" dirty="0"/>
          </a:p>
          <a:p>
            <a:pPr>
              <a:buNone/>
            </a:pPr>
            <a:r>
              <a:rPr lang="en-US" dirty="0" err="1"/>
              <a:t>Pentobarbitone</a:t>
            </a:r>
            <a:r>
              <a:rPr lang="en-US" dirty="0"/>
              <a:t> </a:t>
            </a:r>
          </a:p>
        </p:txBody>
      </p:sp>
      <p:sp>
        <p:nvSpPr>
          <p:cNvPr id="4" name="Content Placeholder 3"/>
          <p:cNvSpPr>
            <a:spLocks noGrp="1"/>
          </p:cNvSpPr>
          <p:nvPr>
            <p:ph sz="half" idx="2"/>
          </p:nvPr>
        </p:nvSpPr>
        <p:spPr/>
        <p:txBody>
          <a:bodyPr/>
          <a:lstStyle/>
          <a:p>
            <a:pPr>
              <a:buNone/>
            </a:pPr>
            <a:r>
              <a:rPr lang="en-US" b="1" dirty="0" err="1"/>
              <a:t>II</a:t>
            </a:r>
            <a:r>
              <a:rPr lang="en-US" dirty="0" err="1"/>
              <a:t>.</a:t>
            </a:r>
            <a:r>
              <a:rPr lang="en-US" b="1" dirty="0" err="1"/>
              <a:t>Benzodiazepines</a:t>
            </a:r>
            <a:r>
              <a:rPr lang="en-US" dirty="0"/>
              <a:t>:</a:t>
            </a:r>
          </a:p>
          <a:p>
            <a:pPr>
              <a:buNone/>
            </a:pPr>
            <a:endParaRPr lang="en-US" dirty="0"/>
          </a:p>
          <a:p>
            <a:pPr>
              <a:buNone/>
            </a:pPr>
            <a:r>
              <a:rPr lang="en-US" dirty="0"/>
              <a:t>Diazepam </a:t>
            </a:r>
          </a:p>
          <a:p>
            <a:pPr>
              <a:buNone/>
            </a:pPr>
            <a:r>
              <a:rPr lang="en-US" dirty="0" err="1"/>
              <a:t>Nitrazepam</a:t>
            </a:r>
            <a:r>
              <a:rPr lang="en-US" dirty="0"/>
              <a:t> </a:t>
            </a:r>
          </a:p>
          <a:p>
            <a:pPr>
              <a:buNone/>
            </a:pPr>
            <a:r>
              <a:rPr lang="en-US" dirty="0"/>
              <a:t>Midazolam </a:t>
            </a:r>
          </a:p>
          <a:p>
            <a:pPr>
              <a:buNone/>
            </a:pPr>
            <a:r>
              <a:rPr lang="en-US" dirty="0" err="1"/>
              <a:t>Lorazepam</a:t>
            </a:r>
            <a:endParaRPr lang="en-US" dirty="0"/>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2"/>
          <p:cNvSpPr>
            <a:spLocks noChangeShapeType="1"/>
          </p:cNvSpPr>
          <p:nvPr/>
        </p:nvSpPr>
        <p:spPr bwMode="auto">
          <a:xfrm>
            <a:off x="2667000" y="838200"/>
            <a:ext cx="0" cy="4724400"/>
          </a:xfrm>
          <a:prstGeom prst="line">
            <a:avLst/>
          </a:prstGeom>
          <a:noFill/>
          <a:ln w="76200">
            <a:solidFill>
              <a:schemeClr val="tx1"/>
            </a:solidFill>
            <a:round/>
            <a:headEnd/>
            <a:tailEnd/>
          </a:ln>
        </p:spPr>
        <p:txBody>
          <a:bodyPr wrap="none" anchor="ctr"/>
          <a:lstStyle/>
          <a:p>
            <a:endParaRPr lang="en-US"/>
          </a:p>
        </p:txBody>
      </p:sp>
      <p:sp>
        <p:nvSpPr>
          <p:cNvPr id="6147" name="Line 3"/>
          <p:cNvSpPr>
            <a:spLocks noChangeShapeType="1"/>
          </p:cNvSpPr>
          <p:nvPr/>
        </p:nvSpPr>
        <p:spPr bwMode="auto">
          <a:xfrm>
            <a:off x="2667000" y="5562600"/>
            <a:ext cx="4876800" cy="0"/>
          </a:xfrm>
          <a:prstGeom prst="line">
            <a:avLst/>
          </a:prstGeom>
          <a:noFill/>
          <a:ln w="76200">
            <a:solidFill>
              <a:schemeClr val="tx1"/>
            </a:solidFill>
            <a:round/>
            <a:headEnd/>
            <a:tailEnd/>
          </a:ln>
        </p:spPr>
        <p:txBody>
          <a:bodyPr wrap="none" anchor="ctr"/>
          <a:lstStyle/>
          <a:p>
            <a:endParaRPr lang="en-US"/>
          </a:p>
        </p:txBody>
      </p:sp>
      <p:sp>
        <p:nvSpPr>
          <p:cNvPr id="6148" name="Freeform 4"/>
          <p:cNvSpPr>
            <a:spLocks/>
          </p:cNvSpPr>
          <p:nvPr/>
        </p:nvSpPr>
        <p:spPr bwMode="auto">
          <a:xfrm>
            <a:off x="2971800" y="1104900"/>
            <a:ext cx="4724400" cy="4138613"/>
          </a:xfrm>
          <a:custGeom>
            <a:avLst/>
            <a:gdLst>
              <a:gd name="T0" fmla="*/ 0 w 2976"/>
              <a:gd name="T1" fmla="*/ 2607 h 2607"/>
              <a:gd name="T2" fmla="*/ 312 w 2976"/>
              <a:gd name="T3" fmla="*/ 2523 h 2607"/>
              <a:gd name="T4" fmla="*/ 420 w 2976"/>
              <a:gd name="T5" fmla="*/ 2451 h 2607"/>
              <a:gd name="T6" fmla="*/ 456 w 2976"/>
              <a:gd name="T7" fmla="*/ 2427 h 2607"/>
              <a:gd name="T8" fmla="*/ 552 w 2976"/>
              <a:gd name="T9" fmla="*/ 2343 h 2607"/>
              <a:gd name="T10" fmla="*/ 660 w 2976"/>
              <a:gd name="T11" fmla="*/ 2247 h 2607"/>
              <a:gd name="T12" fmla="*/ 792 w 2976"/>
              <a:gd name="T13" fmla="*/ 2115 h 2607"/>
              <a:gd name="T14" fmla="*/ 852 w 2976"/>
              <a:gd name="T15" fmla="*/ 2055 h 2607"/>
              <a:gd name="T16" fmla="*/ 948 w 2976"/>
              <a:gd name="T17" fmla="*/ 1959 h 2607"/>
              <a:gd name="T18" fmla="*/ 1032 w 2976"/>
              <a:gd name="T19" fmla="*/ 1863 h 2607"/>
              <a:gd name="T20" fmla="*/ 1164 w 2976"/>
              <a:gd name="T21" fmla="*/ 1731 h 2607"/>
              <a:gd name="T22" fmla="*/ 1356 w 2976"/>
              <a:gd name="T23" fmla="*/ 1527 h 2607"/>
              <a:gd name="T24" fmla="*/ 1512 w 2976"/>
              <a:gd name="T25" fmla="*/ 1359 h 2607"/>
              <a:gd name="T26" fmla="*/ 1668 w 2976"/>
              <a:gd name="T27" fmla="*/ 1191 h 2607"/>
              <a:gd name="T28" fmla="*/ 1776 w 2976"/>
              <a:gd name="T29" fmla="*/ 1059 h 2607"/>
              <a:gd name="T30" fmla="*/ 1860 w 2976"/>
              <a:gd name="T31" fmla="*/ 963 h 2607"/>
              <a:gd name="T32" fmla="*/ 2400 w 2976"/>
              <a:gd name="T33" fmla="*/ 312 h 2607"/>
              <a:gd name="T34" fmla="*/ 2640 w 2976"/>
              <a:gd name="T35" fmla="*/ 96 h 2607"/>
              <a:gd name="T36" fmla="*/ 2976 w 2976"/>
              <a:gd name="T37" fmla="*/ 0 h 26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976"/>
              <a:gd name="T58" fmla="*/ 0 h 2607"/>
              <a:gd name="T59" fmla="*/ 2976 w 2976"/>
              <a:gd name="T60" fmla="*/ 2607 h 26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976" h="2607">
                <a:moveTo>
                  <a:pt x="0" y="2607"/>
                </a:moveTo>
                <a:cubicBezTo>
                  <a:pt x="114" y="2596"/>
                  <a:pt x="213" y="2578"/>
                  <a:pt x="312" y="2523"/>
                </a:cubicBezTo>
                <a:cubicBezTo>
                  <a:pt x="312" y="2523"/>
                  <a:pt x="402" y="2463"/>
                  <a:pt x="420" y="2451"/>
                </a:cubicBezTo>
                <a:cubicBezTo>
                  <a:pt x="432" y="2443"/>
                  <a:pt x="456" y="2427"/>
                  <a:pt x="456" y="2427"/>
                </a:cubicBezTo>
                <a:cubicBezTo>
                  <a:pt x="496" y="2367"/>
                  <a:pt x="468" y="2399"/>
                  <a:pt x="552" y="2343"/>
                </a:cubicBezTo>
                <a:cubicBezTo>
                  <a:pt x="592" y="2316"/>
                  <a:pt x="620" y="2274"/>
                  <a:pt x="660" y="2247"/>
                </a:cubicBezTo>
                <a:cubicBezTo>
                  <a:pt x="697" y="2191"/>
                  <a:pt x="753" y="2174"/>
                  <a:pt x="792" y="2115"/>
                </a:cubicBezTo>
                <a:cubicBezTo>
                  <a:pt x="836" y="2049"/>
                  <a:pt x="792" y="2105"/>
                  <a:pt x="852" y="2055"/>
                </a:cubicBezTo>
                <a:cubicBezTo>
                  <a:pt x="890" y="2023"/>
                  <a:pt x="906" y="1987"/>
                  <a:pt x="948" y="1959"/>
                </a:cubicBezTo>
                <a:cubicBezTo>
                  <a:pt x="1004" y="1875"/>
                  <a:pt x="972" y="1903"/>
                  <a:pt x="1032" y="1863"/>
                </a:cubicBezTo>
                <a:cubicBezTo>
                  <a:pt x="1068" y="1809"/>
                  <a:pt x="1111" y="1767"/>
                  <a:pt x="1164" y="1731"/>
                </a:cubicBezTo>
                <a:cubicBezTo>
                  <a:pt x="1215" y="1655"/>
                  <a:pt x="1304" y="1604"/>
                  <a:pt x="1356" y="1527"/>
                </a:cubicBezTo>
                <a:cubicBezTo>
                  <a:pt x="1389" y="1477"/>
                  <a:pt x="1459" y="1394"/>
                  <a:pt x="1512" y="1359"/>
                </a:cubicBezTo>
                <a:cubicBezTo>
                  <a:pt x="1554" y="1296"/>
                  <a:pt x="1605" y="1233"/>
                  <a:pt x="1668" y="1191"/>
                </a:cubicBezTo>
                <a:cubicBezTo>
                  <a:pt x="1706" y="1135"/>
                  <a:pt x="1723" y="1095"/>
                  <a:pt x="1776" y="1059"/>
                </a:cubicBezTo>
                <a:cubicBezTo>
                  <a:pt x="1808" y="1021"/>
                  <a:pt x="1758" y="1080"/>
                  <a:pt x="1860" y="963"/>
                </a:cubicBezTo>
                <a:cubicBezTo>
                  <a:pt x="1964" y="847"/>
                  <a:pt x="2270" y="457"/>
                  <a:pt x="2400" y="312"/>
                </a:cubicBezTo>
                <a:cubicBezTo>
                  <a:pt x="2513" y="219"/>
                  <a:pt x="2544" y="148"/>
                  <a:pt x="2640" y="96"/>
                </a:cubicBezTo>
                <a:cubicBezTo>
                  <a:pt x="2736" y="44"/>
                  <a:pt x="2906" y="20"/>
                  <a:pt x="2976" y="0"/>
                </a:cubicBezTo>
              </a:path>
            </a:pathLst>
          </a:custGeom>
          <a:noFill/>
          <a:ln w="76200" cmpd="sng">
            <a:solidFill>
              <a:srgbClr val="00FFFF"/>
            </a:solidFill>
            <a:round/>
            <a:headEnd/>
            <a:tailEnd/>
          </a:ln>
        </p:spPr>
        <p:txBody>
          <a:bodyPr wrap="none" anchor="ctr"/>
          <a:lstStyle/>
          <a:p>
            <a:endParaRPr lang="en-US"/>
          </a:p>
        </p:txBody>
      </p:sp>
      <p:sp>
        <p:nvSpPr>
          <p:cNvPr id="6149" name="Freeform 5"/>
          <p:cNvSpPr>
            <a:spLocks/>
          </p:cNvSpPr>
          <p:nvPr/>
        </p:nvSpPr>
        <p:spPr bwMode="auto">
          <a:xfrm>
            <a:off x="3625850" y="855663"/>
            <a:ext cx="2813050" cy="4416425"/>
          </a:xfrm>
          <a:custGeom>
            <a:avLst/>
            <a:gdLst>
              <a:gd name="T0" fmla="*/ 0 w 1772"/>
              <a:gd name="T1" fmla="*/ 2782 h 2782"/>
              <a:gd name="T2" fmla="*/ 255 w 1772"/>
              <a:gd name="T3" fmla="*/ 2583 h 2782"/>
              <a:gd name="T4" fmla="*/ 326 w 1772"/>
              <a:gd name="T5" fmla="*/ 2475 h 2782"/>
              <a:gd name="T6" fmla="*/ 350 w 1772"/>
              <a:gd name="T7" fmla="*/ 2438 h 2782"/>
              <a:gd name="T8" fmla="*/ 405 w 1772"/>
              <a:gd name="T9" fmla="*/ 2324 h 2782"/>
              <a:gd name="T10" fmla="*/ 467 w 1772"/>
              <a:gd name="T11" fmla="*/ 2193 h 2782"/>
              <a:gd name="T12" fmla="*/ 537 w 1772"/>
              <a:gd name="T13" fmla="*/ 2020 h 2782"/>
              <a:gd name="T14" fmla="*/ 569 w 1772"/>
              <a:gd name="T15" fmla="*/ 1941 h 2782"/>
              <a:gd name="T16" fmla="*/ 620 w 1772"/>
              <a:gd name="T17" fmla="*/ 1815 h 2782"/>
              <a:gd name="T18" fmla="*/ 660 w 1772"/>
              <a:gd name="T19" fmla="*/ 1694 h 2782"/>
              <a:gd name="T20" fmla="*/ 729 w 1772"/>
              <a:gd name="T21" fmla="*/ 1521 h 2782"/>
              <a:gd name="T22" fmla="*/ 826 w 1772"/>
              <a:gd name="T23" fmla="*/ 1258 h 2782"/>
              <a:gd name="T24" fmla="*/ 904 w 1772"/>
              <a:gd name="T25" fmla="*/ 1043 h 2782"/>
              <a:gd name="T26" fmla="*/ 982 w 1772"/>
              <a:gd name="T27" fmla="*/ 827 h 2782"/>
              <a:gd name="T28" fmla="*/ 1030 w 1772"/>
              <a:gd name="T29" fmla="*/ 663 h 2782"/>
              <a:gd name="T30" fmla="*/ 1062 w 1772"/>
              <a:gd name="T31" fmla="*/ 585 h 2782"/>
              <a:gd name="T32" fmla="*/ 1070 w 1772"/>
              <a:gd name="T33" fmla="*/ 542 h 2782"/>
              <a:gd name="T34" fmla="*/ 1184 w 1772"/>
              <a:gd name="T35" fmla="*/ 229 h 2782"/>
              <a:gd name="T36" fmla="*/ 1412 w 1772"/>
              <a:gd name="T37" fmla="*/ 49 h 2782"/>
              <a:gd name="T38" fmla="*/ 1772 w 1772"/>
              <a:gd name="T39" fmla="*/ 49 h 278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772"/>
              <a:gd name="T61" fmla="*/ 0 h 2782"/>
              <a:gd name="T62" fmla="*/ 1772 w 1772"/>
              <a:gd name="T63" fmla="*/ 2782 h 278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772" h="2782">
                <a:moveTo>
                  <a:pt x="0" y="2782"/>
                </a:moveTo>
                <a:cubicBezTo>
                  <a:pt x="101" y="2728"/>
                  <a:pt x="185" y="2672"/>
                  <a:pt x="255" y="2583"/>
                </a:cubicBezTo>
                <a:cubicBezTo>
                  <a:pt x="255" y="2583"/>
                  <a:pt x="314" y="2493"/>
                  <a:pt x="326" y="2475"/>
                </a:cubicBezTo>
                <a:cubicBezTo>
                  <a:pt x="334" y="2462"/>
                  <a:pt x="350" y="2438"/>
                  <a:pt x="350" y="2438"/>
                </a:cubicBezTo>
                <a:cubicBezTo>
                  <a:pt x="363" y="2367"/>
                  <a:pt x="350" y="2408"/>
                  <a:pt x="405" y="2324"/>
                </a:cubicBezTo>
                <a:cubicBezTo>
                  <a:pt x="432" y="2283"/>
                  <a:pt x="441" y="2233"/>
                  <a:pt x="467" y="2193"/>
                </a:cubicBezTo>
                <a:cubicBezTo>
                  <a:pt x="479" y="2127"/>
                  <a:pt x="524" y="2089"/>
                  <a:pt x="537" y="2020"/>
                </a:cubicBezTo>
                <a:cubicBezTo>
                  <a:pt x="552" y="1942"/>
                  <a:pt x="533" y="2011"/>
                  <a:pt x="569" y="1941"/>
                </a:cubicBezTo>
                <a:cubicBezTo>
                  <a:pt x="591" y="1897"/>
                  <a:pt x="592" y="1857"/>
                  <a:pt x="620" y="1815"/>
                </a:cubicBezTo>
                <a:cubicBezTo>
                  <a:pt x="638" y="1716"/>
                  <a:pt x="620" y="1754"/>
                  <a:pt x="660" y="1694"/>
                </a:cubicBezTo>
                <a:cubicBezTo>
                  <a:pt x="672" y="1630"/>
                  <a:pt x="695" y="1575"/>
                  <a:pt x="729" y="1521"/>
                </a:cubicBezTo>
                <a:cubicBezTo>
                  <a:pt x="747" y="1431"/>
                  <a:pt x="809" y="1349"/>
                  <a:pt x="826" y="1258"/>
                </a:cubicBezTo>
                <a:cubicBezTo>
                  <a:pt x="837" y="1199"/>
                  <a:pt x="869" y="1096"/>
                  <a:pt x="904" y="1043"/>
                </a:cubicBezTo>
                <a:cubicBezTo>
                  <a:pt x="918" y="968"/>
                  <a:pt x="941" y="890"/>
                  <a:pt x="982" y="827"/>
                </a:cubicBezTo>
                <a:cubicBezTo>
                  <a:pt x="995" y="761"/>
                  <a:pt x="995" y="717"/>
                  <a:pt x="1030" y="663"/>
                </a:cubicBezTo>
                <a:cubicBezTo>
                  <a:pt x="1052" y="550"/>
                  <a:pt x="1020" y="690"/>
                  <a:pt x="1062" y="585"/>
                </a:cubicBezTo>
                <a:cubicBezTo>
                  <a:pt x="1067" y="572"/>
                  <a:pt x="1063" y="555"/>
                  <a:pt x="1070" y="542"/>
                </a:cubicBezTo>
                <a:cubicBezTo>
                  <a:pt x="1098" y="499"/>
                  <a:pt x="1123" y="285"/>
                  <a:pt x="1184" y="229"/>
                </a:cubicBezTo>
                <a:cubicBezTo>
                  <a:pt x="1241" y="147"/>
                  <a:pt x="1314" y="79"/>
                  <a:pt x="1412" y="49"/>
                </a:cubicBezTo>
                <a:cubicBezTo>
                  <a:pt x="1518" y="0"/>
                  <a:pt x="1697" y="49"/>
                  <a:pt x="1772" y="49"/>
                </a:cubicBezTo>
              </a:path>
            </a:pathLst>
          </a:custGeom>
          <a:noFill/>
          <a:ln w="76200" cmpd="sng">
            <a:solidFill>
              <a:srgbClr val="FFFF66"/>
            </a:solidFill>
            <a:round/>
            <a:headEnd/>
            <a:tailEnd/>
          </a:ln>
        </p:spPr>
        <p:txBody>
          <a:bodyPr wrap="none" anchor="ctr"/>
          <a:lstStyle/>
          <a:p>
            <a:endParaRPr lang="en-US"/>
          </a:p>
        </p:txBody>
      </p:sp>
      <p:sp>
        <p:nvSpPr>
          <p:cNvPr id="6150" name="Text Box 6"/>
          <p:cNvSpPr txBox="1">
            <a:spLocks noChangeArrowheads="1"/>
          </p:cNvSpPr>
          <p:nvPr/>
        </p:nvSpPr>
        <p:spPr bwMode="auto">
          <a:xfrm>
            <a:off x="822325" y="709613"/>
            <a:ext cx="1422400" cy="669925"/>
          </a:xfrm>
          <a:prstGeom prst="rect">
            <a:avLst/>
          </a:prstGeom>
          <a:noFill/>
          <a:ln w="9525">
            <a:noFill/>
            <a:miter lim="800000"/>
            <a:headEnd/>
            <a:tailEnd/>
          </a:ln>
        </p:spPr>
        <p:txBody>
          <a:bodyPr wrap="none">
            <a:spAutoFit/>
          </a:bodyPr>
          <a:lstStyle/>
          <a:p>
            <a:pPr eaLnBrk="0" hangingPunct="0"/>
            <a:r>
              <a:rPr lang="en-US" sz="2800" baseline="-16000">
                <a:solidFill>
                  <a:srgbClr val="00FFFF"/>
                </a:solidFill>
              </a:rPr>
              <a:t>Respiratory</a:t>
            </a:r>
          </a:p>
          <a:p>
            <a:pPr eaLnBrk="0" hangingPunct="0"/>
            <a:r>
              <a:rPr lang="en-US" sz="2800" baseline="-16000">
                <a:solidFill>
                  <a:srgbClr val="00FFFF"/>
                </a:solidFill>
              </a:rPr>
              <a:t>Depression</a:t>
            </a:r>
          </a:p>
        </p:txBody>
      </p:sp>
      <p:sp>
        <p:nvSpPr>
          <p:cNvPr id="6151" name="Text Box 7"/>
          <p:cNvSpPr txBox="1">
            <a:spLocks noChangeArrowheads="1"/>
          </p:cNvSpPr>
          <p:nvPr/>
        </p:nvSpPr>
        <p:spPr bwMode="auto">
          <a:xfrm>
            <a:off x="838200" y="1676400"/>
            <a:ext cx="1381125" cy="669925"/>
          </a:xfrm>
          <a:prstGeom prst="rect">
            <a:avLst/>
          </a:prstGeom>
          <a:noFill/>
          <a:ln w="9525">
            <a:noFill/>
            <a:miter lim="800000"/>
            <a:headEnd/>
            <a:tailEnd/>
          </a:ln>
        </p:spPr>
        <p:txBody>
          <a:bodyPr wrap="none">
            <a:spAutoFit/>
          </a:bodyPr>
          <a:lstStyle/>
          <a:p>
            <a:pPr eaLnBrk="0" hangingPunct="0"/>
            <a:r>
              <a:rPr lang="en-US" sz="2800" baseline="-16000">
                <a:solidFill>
                  <a:srgbClr val="00FFFF"/>
                </a:solidFill>
              </a:rPr>
              <a:t>Coma/</a:t>
            </a:r>
          </a:p>
          <a:p>
            <a:pPr eaLnBrk="0" hangingPunct="0"/>
            <a:r>
              <a:rPr lang="en-US" sz="2800" baseline="-16000">
                <a:solidFill>
                  <a:srgbClr val="00FFFF"/>
                </a:solidFill>
              </a:rPr>
              <a:t>Anesthesia</a:t>
            </a:r>
          </a:p>
        </p:txBody>
      </p:sp>
      <p:sp>
        <p:nvSpPr>
          <p:cNvPr id="6152" name="Text Box 8"/>
          <p:cNvSpPr txBox="1">
            <a:spLocks noChangeArrowheads="1"/>
          </p:cNvSpPr>
          <p:nvPr/>
        </p:nvSpPr>
        <p:spPr bwMode="auto">
          <a:xfrm>
            <a:off x="1066800" y="2667000"/>
            <a:ext cx="855663" cy="381000"/>
          </a:xfrm>
          <a:prstGeom prst="rect">
            <a:avLst/>
          </a:prstGeom>
          <a:noFill/>
          <a:ln w="9525">
            <a:noFill/>
            <a:miter lim="800000"/>
            <a:headEnd/>
            <a:tailEnd/>
          </a:ln>
        </p:spPr>
        <p:txBody>
          <a:bodyPr wrap="none">
            <a:spAutoFit/>
          </a:bodyPr>
          <a:lstStyle/>
          <a:p>
            <a:pPr eaLnBrk="0" hangingPunct="0"/>
            <a:r>
              <a:rPr lang="en-US" sz="2800" baseline="-16000">
                <a:solidFill>
                  <a:srgbClr val="00FFFF"/>
                </a:solidFill>
              </a:rPr>
              <a:t>Ataxia</a:t>
            </a:r>
          </a:p>
        </p:txBody>
      </p:sp>
      <p:sp>
        <p:nvSpPr>
          <p:cNvPr id="6153" name="Text Box 9"/>
          <p:cNvSpPr txBox="1">
            <a:spLocks noChangeArrowheads="1"/>
          </p:cNvSpPr>
          <p:nvPr/>
        </p:nvSpPr>
        <p:spPr bwMode="auto">
          <a:xfrm>
            <a:off x="914400" y="3352800"/>
            <a:ext cx="1139825" cy="381000"/>
          </a:xfrm>
          <a:prstGeom prst="rect">
            <a:avLst/>
          </a:prstGeom>
          <a:noFill/>
          <a:ln w="9525">
            <a:noFill/>
            <a:miter lim="800000"/>
            <a:headEnd/>
            <a:tailEnd/>
          </a:ln>
        </p:spPr>
        <p:txBody>
          <a:bodyPr wrap="none">
            <a:spAutoFit/>
          </a:bodyPr>
          <a:lstStyle/>
          <a:p>
            <a:pPr eaLnBrk="0" hangingPunct="0"/>
            <a:r>
              <a:rPr lang="en-US" sz="2800" baseline="-16000">
                <a:solidFill>
                  <a:srgbClr val="00FFFF"/>
                </a:solidFill>
              </a:rPr>
              <a:t>Sedation</a:t>
            </a:r>
          </a:p>
        </p:txBody>
      </p:sp>
      <p:sp>
        <p:nvSpPr>
          <p:cNvPr id="6154" name="Text Box 10"/>
          <p:cNvSpPr txBox="1">
            <a:spLocks noChangeArrowheads="1"/>
          </p:cNvSpPr>
          <p:nvPr/>
        </p:nvSpPr>
        <p:spPr bwMode="auto">
          <a:xfrm>
            <a:off x="990600" y="4724400"/>
            <a:ext cx="1204913" cy="381000"/>
          </a:xfrm>
          <a:prstGeom prst="rect">
            <a:avLst/>
          </a:prstGeom>
          <a:noFill/>
          <a:ln w="9525">
            <a:noFill/>
            <a:miter lim="800000"/>
            <a:headEnd/>
            <a:tailEnd/>
          </a:ln>
        </p:spPr>
        <p:txBody>
          <a:bodyPr>
            <a:spAutoFit/>
          </a:bodyPr>
          <a:lstStyle/>
          <a:p>
            <a:pPr eaLnBrk="0" hangingPunct="0"/>
            <a:r>
              <a:rPr lang="en-US" sz="2800" baseline="-16000">
                <a:solidFill>
                  <a:srgbClr val="00FFFF"/>
                </a:solidFill>
              </a:rPr>
              <a:t>Anxiolytic</a:t>
            </a:r>
          </a:p>
        </p:txBody>
      </p:sp>
      <p:sp>
        <p:nvSpPr>
          <p:cNvPr id="6155" name="Text Box 11"/>
          <p:cNvSpPr txBox="1">
            <a:spLocks noChangeArrowheads="1"/>
          </p:cNvSpPr>
          <p:nvPr/>
        </p:nvSpPr>
        <p:spPr bwMode="auto">
          <a:xfrm>
            <a:off x="685800" y="4114800"/>
            <a:ext cx="1757363" cy="381000"/>
          </a:xfrm>
          <a:prstGeom prst="rect">
            <a:avLst/>
          </a:prstGeom>
          <a:noFill/>
          <a:ln w="9525">
            <a:noFill/>
            <a:miter lim="800000"/>
            <a:headEnd/>
            <a:tailEnd/>
          </a:ln>
        </p:spPr>
        <p:txBody>
          <a:bodyPr wrap="none">
            <a:spAutoFit/>
          </a:bodyPr>
          <a:lstStyle/>
          <a:p>
            <a:pPr eaLnBrk="0" hangingPunct="0"/>
            <a:r>
              <a:rPr lang="en-US" sz="2800" baseline="-16000">
                <a:solidFill>
                  <a:srgbClr val="00FFFF"/>
                </a:solidFill>
              </a:rPr>
              <a:t>Anticonvulsant</a:t>
            </a:r>
          </a:p>
        </p:txBody>
      </p:sp>
      <p:sp>
        <p:nvSpPr>
          <p:cNvPr id="6156" name="Text Box 12"/>
          <p:cNvSpPr txBox="1">
            <a:spLocks noChangeArrowheads="1"/>
          </p:cNvSpPr>
          <p:nvPr/>
        </p:nvSpPr>
        <p:spPr bwMode="auto">
          <a:xfrm>
            <a:off x="4495800" y="5919788"/>
            <a:ext cx="939800" cy="412750"/>
          </a:xfrm>
          <a:prstGeom prst="rect">
            <a:avLst/>
          </a:prstGeom>
          <a:noFill/>
          <a:ln w="9525">
            <a:noFill/>
            <a:miter lim="800000"/>
            <a:headEnd/>
            <a:tailEnd/>
          </a:ln>
        </p:spPr>
        <p:txBody>
          <a:bodyPr wrap="none">
            <a:spAutoFit/>
          </a:bodyPr>
          <a:lstStyle/>
          <a:p>
            <a:pPr eaLnBrk="0" hangingPunct="0"/>
            <a:r>
              <a:rPr lang="en-US" sz="3200" b="1" baseline="-16000">
                <a:solidFill>
                  <a:srgbClr val="0000FF"/>
                </a:solidFill>
              </a:rPr>
              <a:t>DOSE</a:t>
            </a:r>
          </a:p>
        </p:txBody>
      </p:sp>
      <p:sp>
        <p:nvSpPr>
          <p:cNvPr id="6157" name="Line 13"/>
          <p:cNvSpPr>
            <a:spLocks noChangeShapeType="1"/>
          </p:cNvSpPr>
          <p:nvPr/>
        </p:nvSpPr>
        <p:spPr bwMode="auto">
          <a:xfrm>
            <a:off x="2819400" y="914400"/>
            <a:ext cx="4724400" cy="0"/>
          </a:xfrm>
          <a:prstGeom prst="line">
            <a:avLst/>
          </a:prstGeom>
          <a:noFill/>
          <a:ln w="76200">
            <a:solidFill>
              <a:srgbClr val="33CC33"/>
            </a:solidFill>
            <a:prstDash val="dash"/>
            <a:round/>
            <a:headEnd/>
            <a:tailEnd/>
          </a:ln>
        </p:spPr>
        <p:txBody>
          <a:bodyPr wrap="none" anchor="ctr"/>
          <a:lstStyle/>
          <a:p>
            <a:endParaRPr lang="en-US"/>
          </a:p>
        </p:txBody>
      </p:sp>
      <p:sp>
        <p:nvSpPr>
          <p:cNvPr id="6158" name="Text Box 14"/>
          <p:cNvSpPr txBox="1">
            <a:spLocks noChangeArrowheads="1"/>
          </p:cNvSpPr>
          <p:nvPr/>
        </p:nvSpPr>
        <p:spPr bwMode="auto">
          <a:xfrm rot="-5398311">
            <a:off x="-421481" y="2918619"/>
            <a:ext cx="1665288" cy="412750"/>
          </a:xfrm>
          <a:prstGeom prst="rect">
            <a:avLst/>
          </a:prstGeom>
          <a:noFill/>
          <a:ln w="9525">
            <a:noFill/>
            <a:miter lim="800000"/>
            <a:headEnd/>
            <a:tailEnd/>
          </a:ln>
        </p:spPr>
        <p:txBody>
          <a:bodyPr wrap="none">
            <a:spAutoFit/>
          </a:bodyPr>
          <a:lstStyle/>
          <a:p>
            <a:pPr eaLnBrk="0" hangingPunct="0"/>
            <a:r>
              <a:rPr lang="en-US" sz="3200" b="1" baseline="-16000">
                <a:solidFill>
                  <a:srgbClr val="00FFFF"/>
                </a:solidFill>
              </a:rPr>
              <a:t>RESPONSE</a:t>
            </a:r>
          </a:p>
        </p:txBody>
      </p:sp>
      <p:sp>
        <p:nvSpPr>
          <p:cNvPr id="6159" name="Text Box 15"/>
          <p:cNvSpPr txBox="1">
            <a:spLocks noChangeArrowheads="1"/>
          </p:cNvSpPr>
          <p:nvPr/>
        </p:nvSpPr>
        <p:spPr bwMode="auto">
          <a:xfrm>
            <a:off x="4191000" y="1295400"/>
            <a:ext cx="1042988" cy="381000"/>
          </a:xfrm>
          <a:prstGeom prst="rect">
            <a:avLst/>
          </a:prstGeom>
          <a:noFill/>
          <a:ln w="9525">
            <a:noFill/>
            <a:miter lim="800000"/>
            <a:headEnd/>
            <a:tailEnd/>
          </a:ln>
        </p:spPr>
        <p:txBody>
          <a:bodyPr wrap="none">
            <a:spAutoFit/>
          </a:bodyPr>
          <a:lstStyle/>
          <a:p>
            <a:pPr eaLnBrk="0" hangingPunct="0"/>
            <a:r>
              <a:rPr lang="en-US" sz="2800" b="1" baseline="-16000">
                <a:solidFill>
                  <a:srgbClr val="FFFF66"/>
                </a:solidFill>
              </a:rPr>
              <a:t>BARBS</a:t>
            </a:r>
          </a:p>
        </p:txBody>
      </p:sp>
      <p:sp>
        <p:nvSpPr>
          <p:cNvPr id="6160" name="Text Box 16"/>
          <p:cNvSpPr txBox="1">
            <a:spLocks noChangeArrowheads="1"/>
          </p:cNvSpPr>
          <p:nvPr/>
        </p:nvSpPr>
        <p:spPr bwMode="auto">
          <a:xfrm>
            <a:off x="5638800" y="1447800"/>
            <a:ext cx="815975" cy="381000"/>
          </a:xfrm>
          <a:prstGeom prst="rect">
            <a:avLst/>
          </a:prstGeom>
          <a:noFill/>
          <a:ln w="9525">
            <a:noFill/>
            <a:miter lim="800000"/>
            <a:headEnd/>
            <a:tailEnd/>
          </a:ln>
        </p:spPr>
        <p:txBody>
          <a:bodyPr wrap="none">
            <a:spAutoFit/>
          </a:bodyPr>
          <a:lstStyle/>
          <a:p>
            <a:pPr eaLnBrk="0" hangingPunct="0"/>
            <a:r>
              <a:rPr lang="en-US" sz="2800" b="1" baseline="-16000">
                <a:solidFill>
                  <a:srgbClr val="00FFFF"/>
                </a:solidFill>
              </a:rPr>
              <a:t>BDZs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4294967295"/>
          </p:nvPr>
        </p:nvSpPr>
        <p:spPr>
          <a:xfrm>
            <a:off x="533400" y="152400"/>
            <a:ext cx="8229600" cy="6477000"/>
          </a:xfrm>
        </p:spPr>
        <p:txBody>
          <a:bodyPr/>
          <a:lstStyle/>
          <a:p>
            <a:pPr algn="just" eaLnBrk="1" hangingPunct="1">
              <a:lnSpc>
                <a:spcPct val="90000"/>
              </a:lnSpc>
              <a:buClr>
                <a:schemeClr val="tx1"/>
              </a:buClr>
              <a:buFont typeface="Wingdings" pitchFamily="2" charset="2"/>
              <a:buNone/>
              <a:defRPr/>
            </a:pPr>
            <a:r>
              <a:rPr lang="en-US" sz="2400" b="1" dirty="0">
                <a:solidFill>
                  <a:srgbClr val="000000"/>
                </a:solidFill>
                <a:effectLst>
                  <a:outerShdw blurRad="38100" dist="38100" dir="2700000" algn="tl">
                    <a:srgbClr val="FFFFFF"/>
                  </a:outerShdw>
                </a:effectLst>
              </a:rPr>
              <a:t>         </a:t>
            </a:r>
            <a:r>
              <a:rPr lang="en-US" sz="2400" b="1" dirty="0"/>
              <a:t>Normal</a:t>
            </a:r>
            <a:endParaRPr lang="en-US" b="1" dirty="0"/>
          </a:p>
          <a:p>
            <a:pPr lvl="3" algn="just" eaLnBrk="1" hangingPunct="1">
              <a:lnSpc>
                <a:spcPct val="90000"/>
              </a:lnSpc>
              <a:buClr>
                <a:schemeClr val="tx1"/>
              </a:buClr>
              <a:buFont typeface="Wingdings" pitchFamily="2" charset="2"/>
              <a:buNone/>
              <a:defRPr/>
            </a:pPr>
            <a:r>
              <a:rPr lang="en-US" sz="2400" b="1" dirty="0">
                <a:solidFill>
                  <a:schemeClr val="tx2"/>
                </a:solidFill>
                <a:sym typeface="Wingdings 3" pitchFamily="18" charset="2"/>
              </a:rPr>
              <a:t> </a:t>
            </a:r>
          </a:p>
          <a:p>
            <a:pPr lvl="3" algn="just" eaLnBrk="1" hangingPunct="1">
              <a:lnSpc>
                <a:spcPct val="90000"/>
              </a:lnSpc>
              <a:buClr>
                <a:schemeClr val="tx1"/>
              </a:buClr>
              <a:buFont typeface="Wingdings" pitchFamily="2" charset="2"/>
              <a:buNone/>
              <a:defRPr/>
            </a:pPr>
            <a:r>
              <a:rPr lang="en-US" sz="2800" b="1" dirty="0">
                <a:solidFill>
                  <a:srgbClr val="FFCC00"/>
                </a:solidFill>
              </a:rPr>
              <a:t>ANXIOLYTIC</a:t>
            </a:r>
          </a:p>
          <a:p>
            <a:pPr lvl="1" algn="just" eaLnBrk="1" hangingPunct="1">
              <a:lnSpc>
                <a:spcPct val="90000"/>
              </a:lnSpc>
              <a:buClr>
                <a:schemeClr val="tx1"/>
              </a:buClr>
              <a:buFont typeface="Wingdings" pitchFamily="2" charset="2"/>
              <a:buNone/>
              <a:defRPr/>
            </a:pPr>
            <a:r>
              <a:rPr lang="en-US" b="1" u="sng" dirty="0">
                <a:solidFill>
                  <a:srgbClr val="000000"/>
                </a:solidFill>
                <a:effectLst>
                  <a:outerShdw blurRad="38100" dist="38100" dir="2700000" algn="tl">
                    <a:srgbClr val="FFFFFF"/>
                  </a:outerShdw>
                </a:effectLst>
              </a:rPr>
              <a:t>_________ </a:t>
            </a:r>
            <a:r>
              <a:rPr lang="en-US" sz="3200" b="1" dirty="0">
                <a:solidFill>
                  <a:schemeClr val="tx2"/>
                </a:solidFill>
                <a:sym typeface="Wingdings 3" pitchFamily="18" charset="2"/>
              </a:rPr>
              <a:t></a:t>
            </a:r>
            <a:r>
              <a:rPr lang="en-US" b="1" u="sng" dirty="0">
                <a:solidFill>
                  <a:schemeClr val="tx2"/>
                </a:solidFill>
              </a:rPr>
              <a:t>  </a:t>
            </a:r>
            <a:r>
              <a:rPr lang="en-US" b="1" u="sng" dirty="0">
                <a:solidFill>
                  <a:srgbClr val="000000"/>
                </a:solidFill>
                <a:effectLst>
                  <a:outerShdw blurRad="38100" dist="38100" dir="2700000" algn="tl">
                    <a:srgbClr val="FFFFFF"/>
                  </a:outerShdw>
                </a:effectLst>
              </a:rPr>
              <a:t>_________________</a:t>
            </a:r>
          </a:p>
          <a:p>
            <a:pPr lvl="2"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rPr>
              <a:t>Drowsiness / increase reaction time</a:t>
            </a:r>
          </a:p>
          <a:p>
            <a:pPr lvl="4"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sym typeface="WP IconicSymbolsA" pitchFamily="2" charset="2"/>
              </a:rPr>
              <a:t>		     </a:t>
            </a:r>
            <a:r>
              <a:rPr lang="en-US" sz="2400" b="1" dirty="0">
                <a:solidFill>
                  <a:schemeClr val="tx2"/>
                </a:solidFill>
                <a:sym typeface="Wingdings 3" pitchFamily="18" charset="2"/>
              </a:rPr>
              <a:t></a:t>
            </a:r>
            <a:r>
              <a:rPr lang="en-US" b="1" dirty="0">
                <a:solidFill>
                  <a:schemeClr val="tx2"/>
                </a:solidFill>
                <a:sym typeface="WP IconicSymbolsA" pitchFamily="2" charset="2"/>
              </a:rPr>
              <a:t> </a:t>
            </a:r>
            <a:r>
              <a:rPr lang="en-US" b="1" dirty="0">
                <a:solidFill>
                  <a:srgbClr val="000000"/>
                </a:solidFill>
                <a:effectLst>
                  <a:outerShdw blurRad="38100" dist="38100" dir="2700000" algn="tl">
                    <a:srgbClr val="FFFFFF"/>
                  </a:outerShdw>
                </a:effectLst>
                <a:sym typeface="WP IconicSymbolsA" pitchFamily="2" charset="2"/>
              </a:rPr>
              <a:t> </a:t>
            </a:r>
            <a:endParaRPr lang="en-US" b="1" dirty="0">
              <a:solidFill>
                <a:srgbClr val="000000"/>
              </a:solidFill>
              <a:effectLst>
                <a:outerShdw blurRad="38100" dist="38100" dir="2700000" algn="tl">
                  <a:srgbClr val="FFFFFF"/>
                </a:outerShdw>
              </a:effectLst>
            </a:endParaRPr>
          </a:p>
          <a:p>
            <a:pPr lvl="3"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rPr>
              <a:t>			</a:t>
            </a:r>
            <a:r>
              <a:rPr lang="en-US" sz="3200" b="1" dirty="0">
                <a:solidFill>
                  <a:srgbClr val="FFCC00"/>
                </a:solidFill>
              </a:rPr>
              <a:t>HYPNOSIS </a:t>
            </a:r>
          </a:p>
          <a:p>
            <a:pPr lvl="4"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sym typeface="WP IconicSymbolsA" pitchFamily="2" charset="2"/>
              </a:rPr>
              <a:t>		  	   </a:t>
            </a:r>
            <a:r>
              <a:rPr lang="en-US" sz="2400" b="1" dirty="0">
                <a:solidFill>
                  <a:schemeClr val="tx2"/>
                </a:solidFill>
                <a:sym typeface="Wingdings 3" pitchFamily="18" charset="2"/>
              </a:rPr>
              <a:t></a:t>
            </a:r>
            <a:r>
              <a:rPr lang="en-US" b="1" dirty="0">
                <a:solidFill>
                  <a:schemeClr val="tx2"/>
                </a:solidFill>
                <a:sym typeface="WP IconicSymbolsA" pitchFamily="2" charset="2"/>
              </a:rPr>
              <a:t>  </a:t>
            </a:r>
            <a:endParaRPr lang="en-US" b="1" dirty="0">
              <a:solidFill>
                <a:schemeClr val="tx2"/>
              </a:solidFill>
            </a:endParaRPr>
          </a:p>
          <a:p>
            <a:pPr lvl="4"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rPr>
              <a:t>		Confusion, Delirium, Ataxia</a:t>
            </a:r>
          </a:p>
          <a:p>
            <a:pPr lvl="4"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sym typeface="WP IconicSymbolsA" pitchFamily="2" charset="2"/>
              </a:rPr>
              <a:t>				 </a:t>
            </a:r>
            <a:r>
              <a:rPr lang="en-US" b="1" dirty="0">
                <a:solidFill>
                  <a:schemeClr val="tx2"/>
                </a:solidFill>
                <a:sym typeface="WP IconicSymbolsA" pitchFamily="2" charset="2"/>
              </a:rPr>
              <a:t> </a:t>
            </a:r>
            <a:r>
              <a:rPr lang="en-US" sz="2400" b="1" dirty="0">
                <a:solidFill>
                  <a:schemeClr val="tx2"/>
                </a:solidFill>
                <a:sym typeface="Wingdings 3" pitchFamily="18" charset="2"/>
              </a:rPr>
              <a:t></a:t>
            </a:r>
            <a:r>
              <a:rPr lang="en-US" b="1" dirty="0">
                <a:solidFill>
                  <a:schemeClr val="tx2"/>
                </a:solidFill>
                <a:sym typeface="WP IconicSymbolsA" pitchFamily="2" charset="2"/>
              </a:rPr>
              <a:t> </a:t>
            </a:r>
            <a:endParaRPr lang="en-US" b="1" dirty="0">
              <a:solidFill>
                <a:schemeClr val="tx2"/>
              </a:solidFill>
            </a:endParaRPr>
          </a:p>
          <a:p>
            <a:pPr lvl="4"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rPr>
              <a:t> 		 	Surgical Anesthesia</a:t>
            </a:r>
            <a:endParaRPr lang="en-US" b="1" u="sng" dirty="0">
              <a:solidFill>
                <a:srgbClr val="000000"/>
              </a:solidFill>
              <a:effectLst>
                <a:outerShdw blurRad="38100" dist="38100" dir="2700000" algn="tl">
                  <a:srgbClr val="FFFFFF"/>
                </a:outerShdw>
              </a:effectLst>
            </a:endParaRPr>
          </a:p>
          <a:p>
            <a:pPr lvl="4"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sym typeface="WP IconicSymbolsA" pitchFamily="2" charset="2"/>
              </a:rPr>
              <a:t>					 </a:t>
            </a:r>
            <a:r>
              <a:rPr lang="en-US" sz="2400" b="1" dirty="0">
                <a:solidFill>
                  <a:schemeClr val="tx2"/>
                </a:solidFill>
                <a:sym typeface="Wingdings 3" pitchFamily="18" charset="2"/>
              </a:rPr>
              <a:t></a:t>
            </a:r>
            <a:r>
              <a:rPr lang="en-US" b="1" dirty="0">
                <a:solidFill>
                  <a:schemeClr val="tx2"/>
                </a:solidFill>
                <a:sym typeface="WP IconicSymbolsA" pitchFamily="2" charset="2"/>
              </a:rPr>
              <a:t>  </a:t>
            </a:r>
            <a:r>
              <a:rPr lang="en-US" b="1" dirty="0">
                <a:solidFill>
                  <a:srgbClr val="000000"/>
                </a:solidFill>
                <a:effectLst>
                  <a:outerShdw blurRad="38100" dist="38100" dir="2700000" algn="tl">
                    <a:srgbClr val="FFFFFF"/>
                  </a:outerShdw>
                </a:effectLst>
              </a:rPr>
              <a:t>						    Coma</a:t>
            </a:r>
          </a:p>
          <a:p>
            <a:pPr lvl="4"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sym typeface="WP IconicSymbolsA" pitchFamily="2" charset="2"/>
              </a:rPr>
              <a:t>						 </a:t>
            </a:r>
            <a:r>
              <a:rPr lang="en-US" sz="2400" b="1" dirty="0">
                <a:solidFill>
                  <a:schemeClr val="tx2"/>
                </a:solidFill>
                <a:sym typeface="Wingdings 3" pitchFamily="18" charset="2"/>
              </a:rPr>
              <a:t></a:t>
            </a:r>
            <a:r>
              <a:rPr lang="en-US" b="1" dirty="0">
                <a:solidFill>
                  <a:srgbClr val="000000"/>
                </a:solidFill>
                <a:effectLst>
                  <a:outerShdw blurRad="38100" dist="38100" dir="2700000" algn="tl">
                    <a:srgbClr val="FFFFFF"/>
                  </a:outerShdw>
                </a:effectLst>
                <a:sym typeface="WP IconicSymbolsA" pitchFamily="2" charset="2"/>
              </a:rPr>
              <a:t>  </a:t>
            </a:r>
            <a:endParaRPr lang="en-US" b="1" dirty="0">
              <a:solidFill>
                <a:srgbClr val="000000"/>
              </a:solidFill>
              <a:effectLst>
                <a:outerShdw blurRad="38100" dist="38100" dir="2700000" algn="tl">
                  <a:srgbClr val="FFFFFF"/>
                </a:outerShdw>
              </a:effectLst>
            </a:endParaRPr>
          </a:p>
          <a:p>
            <a:pPr lvl="4" algn="just" eaLnBrk="1" hangingPunct="1">
              <a:lnSpc>
                <a:spcPct val="90000"/>
              </a:lnSpc>
              <a:buClr>
                <a:schemeClr val="tx1"/>
              </a:buClr>
              <a:buFont typeface="Wingdings" pitchFamily="2" charset="2"/>
              <a:buNone/>
              <a:defRPr/>
            </a:pPr>
            <a:r>
              <a:rPr lang="en-US" b="1" dirty="0">
                <a:solidFill>
                  <a:srgbClr val="000000"/>
                </a:solidFill>
                <a:effectLst>
                  <a:outerShdw blurRad="38100" dist="38100" dir="2700000" algn="tl">
                    <a:srgbClr val="FFFFFF"/>
                  </a:outerShdw>
                </a:effectLst>
              </a:rPr>
              <a:t>						  </a:t>
            </a:r>
            <a:r>
              <a:rPr lang="en-US" sz="3200" b="1" dirty="0">
                <a:solidFill>
                  <a:srgbClr val="FFCC00"/>
                </a:solidFill>
              </a:rPr>
              <a:t>DEATH</a:t>
            </a:r>
          </a:p>
          <a:p>
            <a:pPr eaLnBrk="1" hangingPunct="1">
              <a:lnSpc>
                <a:spcPct val="90000"/>
              </a:lnSpc>
              <a:defRPr/>
            </a:pPr>
            <a:endParaRPr lang="en-US" dirty="0">
              <a:solidFill>
                <a:srgbClr val="FFCC00"/>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z="4800">
                <a:solidFill>
                  <a:srgbClr val="990000"/>
                </a:solidFill>
              </a:rPr>
              <a:t>Mechanism of Action</a:t>
            </a:r>
          </a:p>
        </p:txBody>
      </p:sp>
      <p:sp>
        <p:nvSpPr>
          <p:cNvPr id="31747" name="Rectangle 3"/>
          <p:cNvSpPr>
            <a:spLocks noGrp="1" noChangeArrowheads="1"/>
          </p:cNvSpPr>
          <p:nvPr>
            <p:ph sz="half" idx="1"/>
          </p:nvPr>
        </p:nvSpPr>
        <p:spPr>
          <a:xfrm>
            <a:off x="0" y="1571612"/>
            <a:ext cx="5072066" cy="5286387"/>
          </a:xfrm>
        </p:spPr>
        <p:txBody>
          <a:bodyPr/>
          <a:lstStyle/>
          <a:p>
            <a:pPr eaLnBrk="1" hangingPunct="1">
              <a:defRPr/>
            </a:pPr>
            <a:r>
              <a:rPr lang="en-US" sz="2800" dirty="0">
                <a:solidFill>
                  <a:srgbClr val="FFFF66"/>
                </a:solidFill>
              </a:rPr>
              <a:t>The GABA receptor has a </a:t>
            </a:r>
            <a:r>
              <a:rPr lang="en-US" sz="2800" dirty="0" err="1">
                <a:solidFill>
                  <a:srgbClr val="FFFF66"/>
                </a:solidFill>
              </a:rPr>
              <a:t>Cl</a:t>
            </a:r>
            <a:r>
              <a:rPr lang="en-US" sz="2800" baseline="30000" dirty="0">
                <a:solidFill>
                  <a:srgbClr val="FFFF66"/>
                </a:solidFill>
              </a:rPr>
              <a:t>-</a:t>
            </a:r>
            <a:r>
              <a:rPr lang="en-US" sz="2800" dirty="0">
                <a:solidFill>
                  <a:srgbClr val="FFFF66"/>
                </a:solidFill>
              </a:rPr>
              <a:t> channel ,  distinct binding sites for </a:t>
            </a:r>
            <a:r>
              <a:rPr lang="en-US" dirty="0">
                <a:solidFill>
                  <a:srgbClr val="FFFF66"/>
                </a:solidFill>
              </a:rPr>
              <a:t>BZPs</a:t>
            </a:r>
            <a:r>
              <a:rPr lang="en-US" sz="2800" dirty="0">
                <a:solidFill>
                  <a:srgbClr val="FFFF66"/>
                </a:solidFill>
              </a:rPr>
              <a:t>, barbiturates and GABA-like substances</a:t>
            </a:r>
            <a:endParaRPr lang="en-US" dirty="0">
              <a:solidFill>
                <a:srgbClr val="FFFF66"/>
              </a:solidFill>
            </a:endParaRPr>
          </a:p>
          <a:p>
            <a:pPr eaLnBrk="1" hangingPunct="1">
              <a:defRPr/>
            </a:pPr>
            <a:endParaRPr lang="en-US" sz="2800" dirty="0">
              <a:solidFill>
                <a:srgbClr val="FFFF66"/>
              </a:solidFill>
            </a:endParaRPr>
          </a:p>
          <a:p>
            <a:pPr eaLnBrk="1" hangingPunct="1">
              <a:defRPr/>
            </a:pPr>
            <a:r>
              <a:rPr lang="en-US" sz="2800" dirty="0">
                <a:solidFill>
                  <a:srgbClr val="FFFF66"/>
                </a:solidFill>
              </a:rPr>
              <a:t>GABA transmission exerts an inhibitory effect on NE, DA,5-HT), and </a:t>
            </a:r>
            <a:r>
              <a:rPr lang="en-US" sz="2800" dirty="0" err="1">
                <a:solidFill>
                  <a:srgbClr val="FFFF66"/>
                </a:solidFill>
              </a:rPr>
              <a:t>ACh</a:t>
            </a:r>
            <a:r>
              <a:rPr lang="en-US" sz="2800" dirty="0">
                <a:solidFill>
                  <a:srgbClr val="FFFF66"/>
                </a:solidFill>
              </a:rPr>
              <a:t> pathways</a:t>
            </a:r>
          </a:p>
          <a:p>
            <a:pPr lvl="2" algn="just" eaLnBrk="1" hangingPunct="1">
              <a:buClr>
                <a:srgbClr val="FFFF66"/>
              </a:buClr>
              <a:buFont typeface="Wingdings" pitchFamily="2" charset="2"/>
              <a:buNone/>
              <a:defRPr/>
            </a:pPr>
            <a:endParaRPr lang="en-US" sz="3100" dirty="0">
              <a:solidFill>
                <a:srgbClr val="FFFF66"/>
              </a:solidFill>
            </a:endParaRPr>
          </a:p>
        </p:txBody>
      </p:sp>
      <p:pic>
        <p:nvPicPr>
          <p:cNvPr id="5" name="Picture 2" descr="GABAreceptor"/>
          <p:cNvPicPr>
            <a:picLocks noGrp="1" noChangeAspect="1" noChangeArrowheads="1"/>
          </p:cNvPicPr>
          <p:nvPr>
            <p:ph sz="half" idx="2"/>
          </p:nvPr>
        </p:nvPicPr>
        <p:blipFill>
          <a:blip r:embed="rId3" cstate="print">
            <a:lum bright="-12000" contrast="14000"/>
          </a:blip>
          <a:srcRect l="5597" t="4831" r="5597" b="16908"/>
          <a:stretch>
            <a:fillRect/>
          </a:stretch>
        </p:blipFill>
        <p:spPr>
          <a:xfrm>
            <a:off x="5212680" y="1500174"/>
            <a:ext cx="3788476" cy="5143535"/>
          </a:xfrm>
        </p:spPr>
      </p:pic>
    </p:spTree>
  </p:cSld>
  <p:clrMapOvr>
    <a:masterClrMapping/>
  </p:clrMapOvr>
</p:sld>
</file>

<file path=ppt/theme/theme1.xml><?xml version="1.0" encoding="utf-8"?>
<a:theme xmlns:a="http://schemas.openxmlformats.org/drawingml/2006/main" name="Fading Grid">
  <a:themeElements>
    <a:clrScheme name="Fading Grid 4">
      <a:dk1>
        <a:srgbClr val="6B6B99"/>
      </a:dk1>
      <a:lt1>
        <a:srgbClr val="EAEAEA"/>
      </a:lt1>
      <a:dk2>
        <a:srgbClr val="666699"/>
      </a:dk2>
      <a:lt2>
        <a:srgbClr val="CCECFF"/>
      </a:lt2>
      <a:accent1>
        <a:srgbClr val="00CC66"/>
      </a:accent1>
      <a:accent2>
        <a:srgbClr val="54547A"/>
      </a:accent2>
      <a:accent3>
        <a:srgbClr val="B8B8CA"/>
      </a:accent3>
      <a:accent4>
        <a:srgbClr val="C8C8C8"/>
      </a:accent4>
      <a:accent5>
        <a:srgbClr val="AAE2B8"/>
      </a:accent5>
      <a:accent6>
        <a:srgbClr val="4B4B6E"/>
      </a:accent6>
      <a:hlink>
        <a:srgbClr val="65B2FF"/>
      </a:hlink>
      <a:folHlink>
        <a:srgbClr val="9900FF"/>
      </a:folHlink>
    </a:clrScheme>
    <a:fontScheme name="Fading Gri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ading Grid 1">
        <a:dk1>
          <a:srgbClr val="7E0000"/>
        </a:dk1>
        <a:lt1>
          <a:srgbClr val="FFFFFF"/>
        </a:lt1>
        <a:dk2>
          <a:srgbClr val="800000"/>
        </a:dk2>
        <a:lt2>
          <a:srgbClr val="FCF0B2"/>
        </a:lt2>
        <a:accent1>
          <a:srgbClr val="C5543D"/>
        </a:accent1>
        <a:accent2>
          <a:srgbClr val="660000"/>
        </a:accent2>
        <a:accent3>
          <a:srgbClr val="C0AAAA"/>
        </a:accent3>
        <a:accent4>
          <a:srgbClr val="DADADA"/>
        </a:accent4>
        <a:accent5>
          <a:srgbClr val="DFB3AF"/>
        </a:accent5>
        <a:accent6>
          <a:srgbClr val="5C0000"/>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Fading Grid 2">
        <a:dk1>
          <a:srgbClr val="000066"/>
        </a:dk1>
        <a:lt1>
          <a:srgbClr val="FFFFFF"/>
        </a:lt1>
        <a:dk2>
          <a:srgbClr val="000066"/>
        </a:dk2>
        <a:lt2>
          <a:srgbClr val="B2B8C8"/>
        </a:lt2>
        <a:accent1>
          <a:srgbClr val="008080"/>
        </a:accent1>
        <a:accent2>
          <a:srgbClr val="00004E"/>
        </a:accent2>
        <a:accent3>
          <a:srgbClr val="AAAAB8"/>
        </a:accent3>
        <a:accent4>
          <a:srgbClr val="DADADA"/>
        </a:accent4>
        <a:accent5>
          <a:srgbClr val="AAC0C0"/>
        </a:accent5>
        <a:accent6>
          <a:srgbClr val="000046"/>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Fading Grid 3">
        <a:dk1>
          <a:srgbClr val="010199"/>
        </a:dk1>
        <a:lt1>
          <a:srgbClr val="FFFFFF"/>
        </a:lt1>
        <a:dk2>
          <a:srgbClr val="000099"/>
        </a:dk2>
        <a:lt2>
          <a:srgbClr val="CCFFFF"/>
        </a:lt2>
        <a:accent1>
          <a:srgbClr val="00C600"/>
        </a:accent1>
        <a:accent2>
          <a:srgbClr val="01017D"/>
        </a:accent2>
        <a:accent3>
          <a:srgbClr val="AAAACA"/>
        </a:accent3>
        <a:accent4>
          <a:srgbClr val="DADADA"/>
        </a:accent4>
        <a:accent5>
          <a:srgbClr val="AADFAA"/>
        </a:accent5>
        <a:accent6>
          <a:srgbClr val="010171"/>
        </a:accent6>
        <a:hlink>
          <a:srgbClr val="FFE701"/>
        </a:hlink>
        <a:folHlink>
          <a:srgbClr val="3366FF"/>
        </a:folHlink>
      </a:clrScheme>
      <a:clrMap bg1="dk2" tx1="lt1" bg2="dk1" tx2="lt2" accent1="accent1" accent2="accent2" accent3="accent3" accent4="accent4" accent5="accent5" accent6="accent6" hlink="hlink" folHlink="folHlink"/>
    </a:extraClrScheme>
    <a:extraClrScheme>
      <a:clrScheme name="Fading Grid 4">
        <a:dk1>
          <a:srgbClr val="6B6B99"/>
        </a:dk1>
        <a:lt1>
          <a:srgbClr val="EAEAEA"/>
        </a:lt1>
        <a:dk2>
          <a:srgbClr val="666699"/>
        </a:dk2>
        <a:lt2>
          <a:srgbClr val="CCECFF"/>
        </a:lt2>
        <a:accent1>
          <a:srgbClr val="00CC66"/>
        </a:accent1>
        <a:accent2>
          <a:srgbClr val="54547A"/>
        </a:accent2>
        <a:accent3>
          <a:srgbClr val="B8B8CA"/>
        </a:accent3>
        <a:accent4>
          <a:srgbClr val="C8C8C8"/>
        </a:accent4>
        <a:accent5>
          <a:srgbClr val="AAE2B8"/>
        </a:accent5>
        <a:accent6>
          <a:srgbClr val="4B4B6E"/>
        </a:accent6>
        <a:hlink>
          <a:srgbClr val="65B2FF"/>
        </a:hlink>
        <a:folHlink>
          <a:srgbClr val="9900FF"/>
        </a:folHlink>
      </a:clrScheme>
      <a:clrMap bg1="dk2" tx1="lt1" bg2="dk1" tx2="lt2" accent1="accent1" accent2="accent2" accent3="accent3" accent4="accent4" accent5="accent5" accent6="accent6" hlink="hlink" folHlink="folHlink"/>
    </a:extraClrScheme>
    <a:extraClrScheme>
      <a:clrScheme name="Fading Grid 5">
        <a:dk1>
          <a:srgbClr val="00827F"/>
        </a:dk1>
        <a:lt1>
          <a:srgbClr val="FFFFFF"/>
        </a:lt1>
        <a:dk2>
          <a:srgbClr val="008080"/>
        </a:dk2>
        <a:lt2>
          <a:srgbClr val="FFFFCC"/>
        </a:lt2>
        <a:accent1>
          <a:srgbClr val="6D6FC7"/>
        </a:accent1>
        <a:accent2>
          <a:srgbClr val="006462"/>
        </a:accent2>
        <a:accent3>
          <a:srgbClr val="AAC0C0"/>
        </a:accent3>
        <a:accent4>
          <a:srgbClr val="DADADA"/>
        </a:accent4>
        <a:accent5>
          <a:srgbClr val="BABBE0"/>
        </a:accent5>
        <a:accent6>
          <a:srgbClr val="005A58"/>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ding Grid 6">
        <a:dk1>
          <a:srgbClr val="4D4D4D"/>
        </a:dk1>
        <a:lt1>
          <a:srgbClr val="FFFFFF"/>
        </a:lt1>
        <a:dk2>
          <a:srgbClr val="525252"/>
        </a:dk2>
        <a:lt2>
          <a:srgbClr val="C0C0C0"/>
        </a:lt2>
        <a:accent1>
          <a:srgbClr val="527C3A"/>
        </a:accent1>
        <a:accent2>
          <a:srgbClr val="444444"/>
        </a:accent2>
        <a:accent3>
          <a:srgbClr val="B3B3B3"/>
        </a:accent3>
        <a:accent4>
          <a:srgbClr val="DADADA"/>
        </a:accent4>
        <a:accent5>
          <a:srgbClr val="B3BFAE"/>
        </a:accent5>
        <a:accent6>
          <a:srgbClr val="3D3D3D"/>
        </a:accent6>
        <a:hlink>
          <a:srgbClr val="FAC458"/>
        </a:hlink>
        <a:folHlink>
          <a:srgbClr val="C7780F"/>
        </a:folHlink>
      </a:clrScheme>
      <a:clrMap bg1="dk2" tx1="lt1" bg2="dk1" tx2="lt2" accent1="accent1" accent2="accent2" accent3="accent3" accent4="accent4" accent5="accent5" accent6="accent6" hlink="hlink" folHlink="folHlink"/>
    </a:extraClrScheme>
    <a:extraClrScheme>
      <a:clrScheme name="Fading Grid 7">
        <a:dk1>
          <a:srgbClr val="516032"/>
        </a:dk1>
        <a:lt1>
          <a:srgbClr val="FFFFFF"/>
        </a:lt1>
        <a:dk2>
          <a:srgbClr val="546434"/>
        </a:dk2>
        <a:lt2>
          <a:srgbClr val="B2B68A"/>
        </a:lt2>
        <a:accent1>
          <a:srgbClr val="7D8C70"/>
        </a:accent1>
        <a:accent2>
          <a:srgbClr val="414E28"/>
        </a:accent2>
        <a:accent3>
          <a:srgbClr val="B3B8AE"/>
        </a:accent3>
        <a:accent4>
          <a:srgbClr val="DADADA"/>
        </a:accent4>
        <a:accent5>
          <a:srgbClr val="BFC5BB"/>
        </a:accent5>
        <a:accent6>
          <a:srgbClr val="3A4623"/>
        </a:accent6>
        <a:hlink>
          <a:srgbClr val="80C579"/>
        </a:hlink>
        <a:folHlink>
          <a:srgbClr val="7FADAF"/>
        </a:folHlink>
      </a:clrScheme>
      <a:clrMap bg1="dk2" tx1="lt1" bg2="dk1" tx2="lt2" accent1="accent1" accent2="accent2" accent3="accent3" accent4="accent4" accent5="accent5" accent6="accent6" hlink="hlink" folHlink="folHlink"/>
    </a:extraClrScheme>
    <a:extraClrScheme>
      <a:clrScheme name="Fading Grid 8">
        <a:dk1>
          <a:srgbClr val="D1CC00"/>
        </a:dk1>
        <a:lt1>
          <a:srgbClr val="FFFFFF"/>
        </a:lt1>
        <a:dk2>
          <a:srgbClr val="CCCC00"/>
        </a:dk2>
        <a:lt2>
          <a:srgbClr val="F3F5B1"/>
        </a:lt2>
        <a:accent1>
          <a:srgbClr val="808000"/>
        </a:accent1>
        <a:accent2>
          <a:srgbClr val="AEAA00"/>
        </a:accent2>
        <a:accent3>
          <a:srgbClr val="E2E2AA"/>
        </a:accent3>
        <a:accent4>
          <a:srgbClr val="DADADA"/>
        </a:accent4>
        <a:accent5>
          <a:srgbClr val="C0C0AA"/>
        </a:accent5>
        <a:accent6>
          <a:srgbClr val="9D9A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Fading Grid 9">
        <a:dk1>
          <a:srgbClr val="000000"/>
        </a:dk1>
        <a:lt1>
          <a:srgbClr val="F8F8F8"/>
        </a:lt1>
        <a:dk2>
          <a:srgbClr val="336600"/>
        </a:dk2>
        <a:lt2>
          <a:srgbClr val="FBFBFB"/>
        </a:lt2>
        <a:accent1>
          <a:srgbClr val="009900"/>
        </a:accent1>
        <a:accent2>
          <a:srgbClr val="C6C6C6"/>
        </a:accent2>
        <a:accent3>
          <a:srgbClr val="FBFBFB"/>
        </a:accent3>
        <a:accent4>
          <a:srgbClr val="000000"/>
        </a:accent4>
        <a:accent5>
          <a:srgbClr val="AACAAA"/>
        </a:accent5>
        <a:accent6>
          <a:srgbClr val="B3B3B3"/>
        </a:accent6>
        <a:hlink>
          <a:srgbClr val="006600"/>
        </a:hlink>
        <a:folHlink>
          <a:srgbClr val="80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608</TotalTime>
  <Words>2099</Words>
  <Application>Microsoft Office PowerPoint</Application>
  <PresentationFormat>On-screen Show (4:3)</PresentationFormat>
  <Paragraphs>354</Paragraphs>
  <Slides>46</Slides>
  <Notes>22</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Times New Roman</vt:lpstr>
      <vt:lpstr>Wingdings</vt:lpstr>
      <vt:lpstr>Fading Grid</vt:lpstr>
      <vt:lpstr>ITS Dental College, Greater Noida</vt:lpstr>
      <vt:lpstr>Lecture Objectives &amp; Learning Outcomes</vt:lpstr>
      <vt:lpstr>Hypnotics &amp; Sedatives</vt:lpstr>
      <vt:lpstr>Difference between sedative and hypnotic</vt:lpstr>
      <vt:lpstr>Sedative/Hypnotics</vt:lpstr>
      <vt:lpstr>Classification</vt:lpstr>
      <vt:lpstr>PowerPoint Presentation</vt:lpstr>
      <vt:lpstr>PowerPoint Presentation</vt:lpstr>
      <vt:lpstr>Mechanism of Action</vt:lpstr>
      <vt:lpstr>Sedative/Hypnotics</vt:lpstr>
      <vt:lpstr>Barbiturates:</vt:lpstr>
      <vt:lpstr>Barbiturates</vt:lpstr>
      <vt:lpstr>Mechanism of action: </vt:lpstr>
      <vt:lpstr>USES</vt:lpstr>
      <vt:lpstr>Adverse effects</vt:lpstr>
      <vt:lpstr>Barbiturate poisoning</vt:lpstr>
      <vt:lpstr>Treatment</vt:lpstr>
      <vt:lpstr>Benzodiazepines</vt:lpstr>
      <vt:lpstr>Benzodiazepines:</vt:lpstr>
      <vt:lpstr>MOA</vt:lpstr>
      <vt:lpstr>Actions</vt:lpstr>
      <vt:lpstr>PowerPoint Presentation</vt:lpstr>
      <vt:lpstr>PowerPoint Presentation</vt:lpstr>
      <vt:lpstr>PowerPoint Presentation</vt:lpstr>
      <vt:lpstr>PowerPoint Presentation</vt:lpstr>
      <vt:lpstr>PowerPoint Presentation</vt:lpstr>
      <vt:lpstr>PowerPoint Presentation</vt:lpstr>
      <vt:lpstr>Pk</vt:lpstr>
      <vt:lpstr>ADRs</vt:lpstr>
      <vt:lpstr>PowerPoint Presentation</vt:lpstr>
      <vt:lpstr>Sedative Hypnotics</vt:lpstr>
      <vt:lpstr>Sedative Hypnotics</vt:lpstr>
      <vt:lpstr>Toxicity/Overdose with Benzodiazepines</vt:lpstr>
      <vt:lpstr>PowerPoint Presentation</vt:lpstr>
      <vt:lpstr>PowerPoint Presentation</vt:lpstr>
      <vt:lpstr>Diazepam</vt:lpstr>
      <vt:lpstr>Benefits of BDZ  over Barbiturates</vt:lpstr>
      <vt:lpstr>Drug-Drug Interactions with BDZs</vt:lpstr>
      <vt:lpstr>USES</vt:lpstr>
      <vt:lpstr>Newer nonbenzodiazepine hypnotics</vt:lpstr>
      <vt:lpstr>PowerPoint Presentation</vt:lpstr>
      <vt:lpstr>PowerPoint Presentation</vt:lpstr>
      <vt:lpstr>Sedative/Hypnotics</vt:lpstr>
      <vt:lpstr>Antihistamine drugs</vt:lpstr>
      <vt:lpstr>2nd Last Slide</vt:lpstr>
      <vt:lpstr>Last Slide</vt:lpstr>
    </vt:vector>
  </TitlesOfParts>
  <Company>GMC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Sedatives &amp; Hypnotics</dc:title>
  <dc:creator>Navneet</dc:creator>
  <cp:lastModifiedBy>Rajeshwari Gore</cp:lastModifiedBy>
  <cp:revision>131</cp:revision>
  <dcterms:created xsi:type="dcterms:W3CDTF">2008-10-07T17:44:37Z</dcterms:created>
  <dcterms:modified xsi:type="dcterms:W3CDTF">2020-07-10T06:54:15Z</dcterms:modified>
</cp:coreProperties>
</file>