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48"/>
  </p:notesMasterIdLst>
  <p:sldIdLst>
    <p:sldId id="307" r:id="rId2"/>
    <p:sldId id="308" r:id="rId3"/>
    <p:sldId id="301" r:id="rId4"/>
    <p:sldId id="289" r:id="rId5"/>
    <p:sldId id="257" r:id="rId6"/>
    <p:sldId id="303" r:id="rId7"/>
    <p:sldId id="264" r:id="rId8"/>
    <p:sldId id="263" r:id="rId9"/>
    <p:sldId id="270" r:id="rId10"/>
    <p:sldId id="272" r:id="rId11"/>
    <p:sldId id="266" r:id="rId12"/>
    <p:sldId id="287" r:id="rId13"/>
    <p:sldId id="297" r:id="rId14"/>
    <p:sldId id="304" r:id="rId15"/>
    <p:sldId id="288" r:id="rId16"/>
    <p:sldId id="299" r:id="rId17"/>
    <p:sldId id="300" r:id="rId18"/>
    <p:sldId id="283" r:id="rId19"/>
    <p:sldId id="267" r:id="rId20"/>
    <p:sldId id="298" r:id="rId21"/>
    <p:sldId id="313" r:id="rId22"/>
    <p:sldId id="314" r:id="rId23"/>
    <p:sldId id="315" r:id="rId24"/>
    <p:sldId id="316" r:id="rId25"/>
    <p:sldId id="317" r:id="rId26"/>
    <p:sldId id="318" r:id="rId27"/>
    <p:sldId id="319" r:id="rId28"/>
    <p:sldId id="311" r:id="rId29"/>
    <p:sldId id="290" r:id="rId30"/>
    <p:sldId id="312" r:id="rId31"/>
    <p:sldId id="279" r:id="rId32"/>
    <p:sldId id="280" r:id="rId33"/>
    <p:sldId id="281" r:id="rId34"/>
    <p:sldId id="320" r:id="rId35"/>
    <p:sldId id="321" r:id="rId36"/>
    <p:sldId id="305" r:id="rId37"/>
    <p:sldId id="295" r:id="rId38"/>
    <p:sldId id="282" r:id="rId39"/>
    <p:sldId id="306" r:id="rId40"/>
    <p:sldId id="292" r:id="rId41"/>
    <p:sldId id="293" r:id="rId42"/>
    <p:sldId id="294" r:id="rId43"/>
    <p:sldId id="261" r:id="rId44"/>
    <p:sldId id="291" r:id="rId45"/>
    <p:sldId id="309" r:id="rId46"/>
    <p:sldId id="310" r:id="rId47"/>
  </p:sldIdLst>
  <p:sldSz cx="9144000" cy="6858000" type="screen4x3"/>
  <p:notesSz cx="6858000" cy="9144000"/>
  <p:defaultTextStyle>
    <a:defPPr>
      <a:defRPr lang="en-I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FF"/>
    <a:srgbClr val="006600"/>
    <a:srgbClr val="00FFFF"/>
    <a:srgbClr val="FFFF00"/>
    <a:srgbClr val="FFCC00"/>
    <a:srgbClr val="96120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IN"/>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IN"/>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noProof="0"/>
              <a:t>Click to edit Master text styles</a:t>
            </a:r>
          </a:p>
          <a:p>
            <a:pPr lvl="1"/>
            <a:r>
              <a:rPr lang="en-IN" noProof="0"/>
              <a:t>Second level</a:t>
            </a:r>
          </a:p>
          <a:p>
            <a:pPr lvl="2"/>
            <a:r>
              <a:rPr lang="en-IN" noProof="0"/>
              <a:t>Third level</a:t>
            </a:r>
          </a:p>
          <a:p>
            <a:pPr lvl="3"/>
            <a:r>
              <a:rPr lang="en-IN" noProof="0"/>
              <a:t>Fourth level</a:t>
            </a:r>
          </a:p>
          <a:p>
            <a:pPr lvl="4"/>
            <a:r>
              <a:rPr lang="en-IN"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IN"/>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75049B2-C348-4DBC-BC31-9C5A165FB039}"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2BB8206-AE91-47CF-A38A-D78FA2F18D67}" type="slidenum">
              <a:rPr lang="en-IN"/>
              <a:pPr/>
              <a:t>4</a:t>
            </a:fld>
            <a:endParaRPr lang="en-IN"/>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7072B9D-1C96-4595-B19C-3255F176C8C0}" type="slidenum">
              <a:rPr lang="en-IN"/>
              <a:pPr/>
              <a:t>18</a:t>
            </a:fld>
            <a:endParaRPr lang="en-IN"/>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FFF53683-50BD-4BB7-B7DB-9F7259BB6163}" type="slidenum">
              <a:rPr lang="en-IN"/>
              <a:pPr/>
              <a:t>19</a:t>
            </a:fld>
            <a:endParaRPr lang="en-IN"/>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4A0195ED-8022-414B-92DF-E31094489939}" type="slidenum">
              <a:rPr lang="en-IN"/>
              <a:pPr/>
              <a:t>29</a:t>
            </a:fld>
            <a:endParaRPr lang="en-IN"/>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6D2DA199-A4AE-4034-AAFB-66A059DA6D1A}" type="slidenum">
              <a:rPr lang="en-IN"/>
              <a:pPr/>
              <a:t>31</a:t>
            </a:fld>
            <a:endParaRPr lang="en-IN"/>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73EEE31-B7C7-4CEE-A128-4877A41529D9}" type="slidenum">
              <a:rPr lang="en-IN"/>
              <a:pPr/>
              <a:t>32</a:t>
            </a:fld>
            <a:endParaRPr lang="en-IN"/>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44F1FA63-97D1-4B6E-AC47-20C18B2633CD}" type="slidenum">
              <a:rPr lang="en-IN"/>
              <a:pPr/>
              <a:t>33</a:t>
            </a:fld>
            <a:endParaRPr lang="en-IN"/>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CBEDA13-3327-47A5-BCA8-D02F9EDBC523}" type="slidenum">
              <a:rPr lang="en-IN"/>
              <a:pPr/>
              <a:t>37</a:t>
            </a:fld>
            <a:endParaRPr lang="en-IN"/>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EE203FE-0786-49A5-B581-5B944C355EF6}" type="slidenum">
              <a:rPr lang="en-IN"/>
              <a:pPr/>
              <a:t>38</a:t>
            </a:fld>
            <a:endParaRPr lang="en-IN"/>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5DA2A937-2B9A-430D-99C1-2BE0E6D8067D}" type="slidenum">
              <a:rPr lang="en-IN"/>
              <a:pPr/>
              <a:t>40</a:t>
            </a:fld>
            <a:endParaRPr lang="en-IN"/>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6C395FF-FCBD-4DDB-B8F5-4DCDC994EACA}" type="slidenum">
              <a:rPr lang="en-IN"/>
              <a:pPr/>
              <a:t>41</a:t>
            </a:fld>
            <a:endParaRPr lang="en-IN"/>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7EE29042-AC09-4F58-8D8C-E98042D87FE6}" type="slidenum">
              <a:rPr lang="en-IN"/>
              <a:pPr/>
              <a:t>5</a:t>
            </a:fld>
            <a:endParaRPr lang="en-IN"/>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CFEE860-461C-471D-A01A-0EA1C8E86607}" type="slidenum">
              <a:rPr lang="en-IN"/>
              <a:pPr/>
              <a:t>42</a:t>
            </a:fld>
            <a:endParaRPr lang="en-IN"/>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1996989-8799-4E49-8665-58BA1AE23E4C}" type="slidenum">
              <a:rPr lang="en-IN"/>
              <a:pPr/>
              <a:t>43</a:t>
            </a:fld>
            <a:endParaRPr lang="en-IN"/>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535AB9C6-F8B7-4701-9D15-F6BE4B85C6B8}" type="slidenum">
              <a:rPr lang="en-IN"/>
              <a:pPr/>
              <a:t>44</a:t>
            </a:fld>
            <a:endParaRPr lang="en-IN"/>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8C9F716-2220-431C-94B0-145791445076}" type="slidenum">
              <a:rPr lang="en-IN"/>
              <a:pPr/>
              <a:t>7</a:t>
            </a:fld>
            <a:endParaRPr lang="en-I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F6BCB2E-B50D-4DE7-BD74-C6125A624F20}" type="slidenum">
              <a:rPr lang="en-IN"/>
              <a:pPr/>
              <a:t>8</a:t>
            </a:fld>
            <a:endParaRPr lang="en-IN"/>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B9348B4-DCF0-4F26-86A1-687CA2E4E0CD}" type="slidenum">
              <a:rPr lang="en-IN"/>
              <a:pPr/>
              <a:t>9</a:t>
            </a:fld>
            <a:endParaRPr lang="en-IN"/>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0CCDDBA-2F9F-4F44-945A-75750DA05C4B}" type="slidenum">
              <a:rPr lang="en-IN"/>
              <a:pPr/>
              <a:t>10</a:t>
            </a:fld>
            <a:endParaRPr lang="en-IN"/>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F48E3AE-A104-4C64-B5FF-2654416C036A}" type="slidenum">
              <a:rPr lang="en-IN"/>
              <a:pPr/>
              <a:t>11</a:t>
            </a:fld>
            <a:endParaRPr lang="en-IN"/>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4427608-80B3-4C70-BFB2-1913574356B3}" type="slidenum">
              <a:rPr lang="en-IN"/>
              <a:pPr/>
              <a:t>12</a:t>
            </a:fld>
            <a:endParaRPr lang="en-IN"/>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9567C0B-D10B-457D-ACF5-BE9A465F7228}" type="slidenum">
              <a:rPr lang="en-IN"/>
              <a:pPr/>
              <a:t>15</a:t>
            </a:fld>
            <a:endParaRPr lang="en-IN"/>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2413" cy="6856413"/>
            <a:chOff x="0" y="0"/>
            <a:chExt cx="5759" cy="4319"/>
          </a:xfrm>
        </p:grpSpPr>
        <p:sp>
          <p:nvSpPr>
            <p:cNvPr id="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IN"/>
            </a:p>
          </p:txBody>
        </p:sp>
        <p:grpSp>
          <p:nvGrpSpPr>
            <p:cNvPr id="6" name="Group 4"/>
            <p:cNvGrpSpPr>
              <a:grpSpLocks/>
            </p:cNvGrpSpPr>
            <p:nvPr userDrawn="1"/>
          </p:nvGrpSpPr>
          <p:grpSpPr bwMode="auto">
            <a:xfrm>
              <a:off x="0" y="0"/>
              <a:ext cx="5759" cy="4319"/>
              <a:chOff x="0" y="0"/>
              <a:chExt cx="5759" cy="4319"/>
            </a:xfrm>
          </p:grpSpPr>
          <p:sp>
            <p:nvSpPr>
              <p:cNvPr id="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1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1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1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1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1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IN"/>
              </a:p>
            </p:txBody>
          </p:sp>
          <p:sp>
            <p:nvSpPr>
              <p:cNvPr id="1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IN"/>
              </a:p>
            </p:txBody>
          </p:sp>
          <p:sp>
            <p:nvSpPr>
              <p:cNvPr id="1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1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2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2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2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2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2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3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3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grpSp>
            <p:nvGrpSpPr>
              <p:cNvPr id="32" name="Group 30"/>
              <p:cNvGrpSpPr>
                <a:grpSpLocks/>
              </p:cNvGrpSpPr>
              <p:nvPr/>
            </p:nvGrpSpPr>
            <p:grpSpPr bwMode="auto">
              <a:xfrm>
                <a:off x="0" y="0"/>
                <a:ext cx="5758" cy="1045"/>
                <a:chOff x="0" y="0"/>
                <a:chExt cx="5758" cy="1045"/>
              </a:xfrm>
            </p:grpSpPr>
            <p:sp>
              <p:nvSpPr>
                <p:cNvPr id="54"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55"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56"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57"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58"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59"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0"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1"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2"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3"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4"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5"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6"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7"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68"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grpSp>
          <p:grpSp>
            <p:nvGrpSpPr>
              <p:cNvPr id="33" name="Group 46"/>
              <p:cNvGrpSpPr>
                <a:grpSpLocks/>
              </p:cNvGrpSpPr>
              <p:nvPr/>
            </p:nvGrpSpPr>
            <p:grpSpPr bwMode="auto">
              <a:xfrm>
                <a:off x="0" y="558"/>
                <a:ext cx="5758" cy="487"/>
                <a:chOff x="0" y="558"/>
                <a:chExt cx="5758" cy="487"/>
              </a:xfrm>
            </p:grpSpPr>
            <p:sp>
              <p:nvSpPr>
                <p:cNvPr id="52"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IN"/>
                </a:p>
              </p:txBody>
            </p:sp>
            <p:sp>
              <p:nvSpPr>
                <p:cNvPr id="53"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IN"/>
                </a:p>
              </p:txBody>
            </p:sp>
          </p:grpSp>
          <p:grpSp>
            <p:nvGrpSpPr>
              <p:cNvPr id="34" name="Group 49"/>
              <p:cNvGrpSpPr>
                <a:grpSpLocks/>
              </p:cNvGrpSpPr>
              <p:nvPr/>
            </p:nvGrpSpPr>
            <p:grpSpPr bwMode="auto">
              <a:xfrm>
                <a:off x="264" y="1039"/>
                <a:ext cx="5200" cy="3280"/>
                <a:chOff x="264" y="1039"/>
                <a:chExt cx="5200" cy="3280"/>
              </a:xfrm>
            </p:grpSpPr>
            <p:sp>
              <p:nvSpPr>
                <p:cNvPr id="43"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4"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5"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6"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7"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8"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9"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50"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51"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grpSp>
          <p:sp>
            <p:nvSpPr>
              <p:cNvPr id="35"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36"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IN"/>
              </a:p>
            </p:txBody>
          </p:sp>
          <p:sp>
            <p:nvSpPr>
              <p:cNvPr id="37"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IN"/>
              </a:p>
            </p:txBody>
          </p:sp>
          <p:sp>
            <p:nvSpPr>
              <p:cNvPr id="38"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IN"/>
              </a:p>
            </p:txBody>
          </p:sp>
          <p:sp>
            <p:nvSpPr>
              <p:cNvPr id="39"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40"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IN"/>
              </a:p>
            </p:txBody>
          </p:sp>
          <p:sp>
            <p:nvSpPr>
              <p:cNvPr id="41"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IN"/>
              </a:p>
            </p:txBody>
          </p:sp>
          <p:sp>
            <p:nvSpPr>
              <p:cNvPr id="42"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IN"/>
              </a:p>
            </p:txBody>
          </p:sp>
        </p:grpSp>
      </p:grpSp>
      <p:sp>
        <p:nvSpPr>
          <p:cNvPr id="108611"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n-IN"/>
              <a:t>Click to edit Master title style</a:t>
            </a:r>
          </a:p>
        </p:txBody>
      </p:sp>
      <p:sp>
        <p:nvSpPr>
          <p:cNvPr id="108612"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IN"/>
              <a:t>Click to edit Master subtitle style</a:t>
            </a:r>
          </a:p>
        </p:txBody>
      </p:sp>
      <p:sp>
        <p:nvSpPr>
          <p:cNvPr id="69" name="Rectangle 69"/>
          <p:cNvSpPr>
            <a:spLocks noGrp="1" noChangeArrowheads="1"/>
          </p:cNvSpPr>
          <p:nvPr>
            <p:ph type="dt" sz="quarter" idx="10"/>
          </p:nvPr>
        </p:nvSpPr>
        <p:spPr/>
        <p:txBody>
          <a:bodyPr/>
          <a:lstStyle>
            <a:lvl1pPr>
              <a:defRPr smtClean="0"/>
            </a:lvl1pPr>
          </a:lstStyle>
          <a:p>
            <a:pPr>
              <a:defRPr/>
            </a:pPr>
            <a:endParaRPr lang="en-IN"/>
          </a:p>
        </p:txBody>
      </p:sp>
      <p:sp>
        <p:nvSpPr>
          <p:cNvPr id="70" name="Rectangle 70"/>
          <p:cNvSpPr>
            <a:spLocks noGrp="1" noChangeArrowheads="1"/>
          </p:cNvSpPr>
          <p:nvPr>
            <p:ph type="ftr" sz="quarter" idx="11"/>
          </p:nvPr>
        </p:nvSpPr>
        <p:spPr/>
        <p:txBody>
          <a:bodyPr/>
          <a:lstStyle>
            <a:lvl1pPr>
              <a:defRPr smtClean="0"/>
            </a:lvl1pPr>
          </a:lstStyle>
          <a:p>
            <a:pPr>
              <a:defRPr/>
            </a:pPr>
            <a:endParaRPr lang="en-IN"/>
          </a:p>
        </p:txBody>
      </p:sp>
      <p:sp>
        <p:nvSpPr>
          <p:cNvPr id="71" name="Rectangle 71"/>
          <p:cNvSpPr>
            <a:spLocks noGrp="1" noChangeArrowheads="1"/>
          </p:cNvSpPr>
          <p:nvPr>
            <p:ph type="sldNum" sz="quarter" idx="12"/>
          </p:nvPr>
        </p:nvSpPr>
        <p:spPr/>
        <p:txBody>
          <a:bodyPr/>
          <a:lstStyle>
            <a:lvl1pPr>
              <a:defRPr smtClean="0"/>
            </a:lvl1pPr>
          </a:lstStyle>
          <a:p>
            <a:pPr>
              <a:defRPr/>
            </a:pPr>
            <a:fld id="{410B2579-B1E1-4C5A-9E20-B92D7792BB80}"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8"/>
          <p:cNvSpPr>
            <a:spLocks noGrp="1" noChangeArrowheads="1"/>
          </p:cNvSpPr>
          <p:nvPr>
            <p:ph type="dt" sz="half" idx="10"/>
          </p:nvPr>
        </p:nvSpPr>
        <p:spPr>
          <a:ln/>
        </p:spPr>
        <p:txBody>
          <a:bodyPr/>
          <a:lstStyle>
            <a:lvl1pPr>
              <a:defRPr/>
            </a:lvl1pPr>
          </a:lstStyle>
          <a:p>
            <a:pPr>
              <a:defRPr/>
            </a:pPr>
            <a:endParaRPr lang="en-IN"/>
          </a:p>
        </p:txBody>
      </p:sp>
      <p:sp>
        <p:nvSpPr>
          <p:cNvPr id="5" name="Rectangle 69"/>
          <p:cNvSpPr>
            <a:spLocks noGrp="1" noChangeArrowheads="1"/>
          </p:cNvSpPr>
          <p:nvPr>
            <p:ph type="ftr" sz="quarter" idx="11"/>
          </p:nvPr>
        </p:nvSpPr>
        <p:spPr>
          <a:ln/>
        </p:spPr>
        <p:txBody>
          <a:bodyPr/>
          <a:lstStyle>
            <a:lvl1pPr>
              <a:defRPr/>
            </a:lvl1pPr>
          </a:lstStyle>
          <a:p>
            <a:pPr>
              <a:defRPr/>
            </a:pPr>
            <a:endParaRPr lang="en-IN"/>
          </a:p>
        </p:txBody>
      </p:sp>
      <p:sp>
        <p:nvSpPr>
          <p:cNvPr id="6" name="Rectangle 70"/>
          <p:cNvSpPr>
            <a:spLocks noGrp="1" noChangeArrowheads="1"/>
          </p:cNvSpPr>
          <p:nvPr>
            <p:ph type="sldNum" sz="quarter" idx="12"/>
          </p:nvPr>
        </p:nvSpPr>
        <p:spPr>
          <a:ln/>
        </p:spPr>
        <p:txBody>
          <a:bodyPr/>
          <a:lstStyle>
            <a:lvl1pPr>
              <a:defRPr/>
            </a:lvl1pPr>
          </a:lstStyle>
          <a:p>
            <a:pPr>
              <a:defRPr/>
            </a:pPr>
            <a:fld id="{A6D82D7C-A540-4A77-A7FC-CF4C555B8238}"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2295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5613" y="273050"/>
            <a:ext cx="6018212" cy="582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8"/>
          <p:cNvSpPr>
            <a:spLocks noGrp="1" noChangeArrowheads="1"/>
          </p:cNvSpPr>
          <p:nvPr>
            <p:ph type="dt" sz="half" idx="10"/>
          </p:nvPr>
        </p:nvSpPr>
        <p:spPr>
          <a:ln/>
        </p:spPr>
        <p:txBody>
          <a:bodyPr/>
          <a:lstStyle>
            <a:lvl1pPr>
              <a:defRPr/>
            </a:lvl1pPr>
          </a:lstStyle>
          <a:p>
            <a:pPr>
              <a:defRPr/>
            </a:pPr>
            <a:endParaRPr lang="en-IN"/>
          </a:p>
        </p:txBody>
      </p:sp>
      <p:sp>
        <p:nvSpPr>
          <p:cNvPr id="5" name="Rectangle 69"/>
          <p:cNvSpPr>
            <a:spLocks noGrp="1" noChangeArrowheads="1"/>
          </p:cNvSpPr>
          <p:nvPr>
            <p:ph type="ftr" sz="quarter" idx="11"/>
          </p:nvPr>
        </p:nvSpPr>
        <p:spPr>
          <a:ln/>
        </p:spPr>
        <p:txBody>
          <a:bodyPr/>
          <a:lstStyle>
            <a:lvl1pPr>
              <a:defRPr/>
            </a:lvl1pPr>
          </a:lstStyle>
          <a:p>
            <a:pPr>
              <a:defRPr/>
            </a:pPr>
            <a:endParaRPr lang="en-IN"/>
          </a:p>
        </p:txBody>
      </p:sp>
      <p:sp>
        <p:nvSpPr>
          <p:cNvPr id="6" name="Rectangle 70"/>
          <p:cNvSpPr>
            <a:spLocks noGrp="1" noChangeArrowheads="1"/>
          </p:cNvSpPr>
          <p:nvPr>
            <p:ph type="sldNum" sz="quarter" idx="12"/>
          </p:nvPr>
        </p:nvSpPr>
        <p:spPr>
          <a:ln/>
        </p:spPr>
        <p:txBody>
          <a:bodyPr/>
          <a:lstStyle>
            <a:lvl1pPr>
              <a:defRPr/>
            </a:lvl1pPr>
          </a:lstStyle>
          <a:p>
            <a:pPr>
              <a:defRPr/>
            </a:pPr>
            <a:fld id="{0049CBB1-67AA-4C17-A297-F96146EE698C}" type="slidenum">
              <a:rPr lang="en-IN"/>
              <a:pPr>
                <a:defRPr/>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a:t>Click to edit Master title style</a:t>
            </a:r>
            <a:endParaRPr lang="en-IN"/>
          </a:p>
        </p:txBody>
      </p:sp>
      <p:sp>
        <p:nvSpPr>
          <p:cNvPr id="3" name="Content Placeholder 2"/>
          <p:cNvSpPr>
            <a:spLocks noGrp="1"/>
          </p:cNvSpPr>
          <p:nvPr>
            <p:ph sz="half" idx="1"/>
          </p:nvPr>
        </p:nvSpPr>
        <p:spPr>
          <a:xfrm>
            <a:off x="455613" y="1598613"/>
            <a:ext cx="4037012"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645025" y="1598613"/>
            <a:ext cx="4037013" cy="4497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68"/>
          <p:cNvSpPr>
            <a:spLocks noGrp="1" noChangeArrowheads="1"/>
          </p:cNvSpPr>
          <p:nvPr>
            <p:ph type="dt" sz="half" idx="10"/>
          </p:nvPr>
        </p:nvSpPr>
        <p:spPr>
          <a:ln/>
        </p:spPr>
        <p:txBody>
          <a:bodyPr/>
          <a:lstStyle>
            <a:lvl1pPr>
              <a:defRPr/>
            </a:lvl1pPr>
          </a:lstStyle>
          <a:p>
            <a:pPr>
              <a:defRPr/>
            </a:pPr>
            <a:endParaRPr lang="en-IN"/>
          </a:p>
        </p:txBody>
      </p:sp>
      <p:sp>
        <p:nvSpPr>
          <p:cNvPr id="6" name="Rectangle 69"/>
          <p:cNvSpPr>
            <a:spLocks noGrp="1" noChangeArrowheads="1"/>
          </p:cNvSpPr>
          <p:nvPr>
            <p:ph type="ftr" sz="quarter" idx="11"/>
          </p:nvPr>
        </p:nvSpPr>
        <p:spPr>
          <a:ln/>
        </p:spPr>
        <p:txBody>
          <a:bodyPr/>
          <a:lstStyle>
            <a:lvl1pPr>
              <a:defRPr/>
            </a:lvl1pPr>
          </a:lstStyle>
          <a:p>
            <a:pPr>
              <a:defRPr/>
            </a:pPr>
            <a:endParaRPr lang="en-IN"/>
          </a:p>
        </p:txBody>
      </p:sp>
      <p:sp>
        <p:nvSpPr>
          <p:cNvPr id="7" name="Rectangle 70"/>
          <p:cNvSpPr>
            <a:spLocks noGrp="1" noChangeArrowheads="1"/>
          </p:cNvSpPr>
          <p:nvPr>
            <p:ph type="sldNum" sz="quarter" idx="12"/>
          </p:nvPr>
        </p:nvSpPr>
        <p:spPr>
          <a:ln/>
        </p:spPr>
        <p:txBody>
          <a:bodyPr/>
          <a:lstStyle>
            <a:lvl1pPr>
              <a:defRPr/>
            </a:lvl1pPr>
          </a:lstStyle>
          <a:p>
            <a:pPr>
              <a:defRPr/>
            </a:pPr>
            <a:fld id="{9C948BA7-D92A-447C-9C5C-4A4BE69AD5DB}"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Rectangle 68"/>
          <p:cNvSpPr>
            <a:spLocks noGrp="1" noChangeArrowheads="1"/>
          </p:cNvSpPr>
          <p:nvPr>
            <p:ph type="dt" sz="half" idx="10"/>
          </p:nvPr>
        </p:nvSpPr>
        <p:spPr>
          <a:ln/>
        </p:spPr>
        <p:txBody>
          <a:bodyPr/>
          <a:lstStyle>
            <a:lvl1pPr>
              <a:defRPr/>
            </a:lvl1pPr>
          </a:lstStyle>
          <a:p>
            <a:pPr>
              <a:defRPr/>
            </a:pPr>
            <a:endParaRPr lang="en-IN"/>
          </a:p>
        </p:txBody>
      </p:sp>
      <p:sp>
        <p:nvSpPr>
          <p:cNvPr id="5" name="Rectangle 69"/>
          <p:cNvSpPr>
            <a:spLocks noGrp="1" noChangeArrowheads="1"/>
          </p:cNvSpPr>
          <p:nvPr>
            <p:ph type="ftr" sz="quarter" idx="11"/>
          </p:nvPr>
        </p:nvSpPr>
        <p:spPr>
          <a:ln/>
        </p:spPr>
        <p:txBody>
          <a:bodyPr/>
          <a:lstStyle>
            <a:lvl1pPr>
              <a:defRPr/>
            </a:lvl1pPr>
          </a:lstStyle>
          <a:p>
            <a:pPr>
              <a:defRPr/>
            </a:pPr>
            <a:endParaRPr lang="en-IN"/>
          </a:p>
        </p:txBody>
      </p:sp>
      <p:sp>
        <p:nvSpPr>
          <p:cNvPr id="6" name="Rectangle 70"/>
          <p:cNvSpPr>
            <a:spLocks noGrp="1" noChangeArrowheads="1"/>
          </p:cNvSpPr>
          <p:nvPr>
            <p:ph type="sldNum" sz="quarter" idx="12"/>
          </p:nvPr>
        </p:nvSpPr>
        <p:spPr>
          <a:ln/>
        </p:spPr>
        <p:txBody>
          <a:bodyPr/>
          <a:lstStyle>
            <a:lvl1pPr>
              <a:defRPr/>
            </a:lvl1pPr>
          </a:lstStyle>
          <a:p>
            <a:pPr>
              <a:defRPr/>
            </a:pPr>
            <a:fld id="{5B67EEEA-AF50-4B62-B023-86B2D0A9124B}"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8"/>
          <p:cNvSpPr>
            <a:spLocks noGrp="1" noChangeArrowheads="1"/>
          </p:cNvSpPr>
          <p:nvPr>
            <p:ph type="dt" sz="half" idx="10"/>
          </p:nvPr>
        </p:nvSpPr>
        <p:spPr>
          <a:ln/>
        </p:spPr>
        <p:txBody>
          <a:bodyPr/>
          <a:lstStyle>
            <a:lvl1pPr>
              <a:defRPr/>
            </a:lvl1pPr>
          </a:lstStyle>
          <a:p>
            <a:pPr>
              <a:defRPr/>
            </a:pPr>
            <a:endParaRPr lang="en-IN"/>
          </a:p>
        </p:txBody>
      </p:sp>
      <p:sp>
        <p:nvSpPr>
          <p:cNvPr id="5" name="Rectangle 69"/>
          <p:cNvSpPr>
            <a:spLocks noGrp="1" noChangeArrowheads="1"/>
          </p:cNvSpPr>
          <p:nvPr>
            <p:ph type="ftr" sz="quarter" idx="11"/>
          </p:nvPr>
        </p:nvSpPr>
        <p:spPr>
          <a:ln/>
        </p:spPr>
        <p:txBody>
          <a:bodyPr/>
          <a:lstStyle>
            <a:lvl1pPr>
              <a:defRPr/>
            </a:lvl1pPr>
          </a:lstStyle>
          <a:p>
            <a:pPr>
              <a:defRPr/>
            </a:pPr>
            <a:endParaRPr lang="en-IN"/>
          </a:p>
        </p:txBody>
      </p:sp>
      <p:sp>
        <p:nvSpPr>
          <p:cNvPr id="6" name="Rectangle 70"/>
          <p:cNvSpPr>
            <a:spLocks noGrp="1" noChangeArrowheads="1"/>
          </p:cNvSpPr>
          <p:nvPr>
            <p:ph type="sldNum" sz="quarter" idx="12"/>
          </p:nvPr>
        </p:nvSpPr>
        <p:spPr>
          <a:ln/>
        </p:spPr>
        <p:txBody>
          <a:bodyPr/>
          <a:lstStyle>
            <a:lvl1pPr>
              <a:defRPr/>
            </a:lvl1pPr>
          </a:lstStyle>
          <a:p>
            <a:pPr>
              <a:defRPr/>
            </a:pPr>
            <a:fld id="{62A02993-38C2-46D2-8A1D-A81FF11120EF}"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68"/>
          <p:cNvSpPr>
            <a:spLocks noGrp="1" noChangeArrowheads="1"/>
          </p:cNvSpPr>
          <p:nvPr>
            <p:ph type="dt" sz="half" idx="10"/>
          </p:nvPr>
        </p:nvSpPr>
        <p:spPr>
          <a:ln/>
        </p:spPr>
        <p:txBody>
          <a:bodyPr/>
          <a:lstStyle>
            <a:lvl1pPr>
              <a:defRPr/>
            </a:lvl1pPr>
          </a:lstStyle>
          <a:p>
            <a:pPr>
              <a:defRPr/>
            </a:pPr>
            <a:endParaRPr lang="en-IN"/>
          </a:p>
        </p:txBody>
      </p:sp>
      <p:sp>
        <p:nvSpPr>
          <p:cNvPr id="6" name="Rectangle 69"/>
          <p:cNvSpPr>
            <a:spLocks noGrp="1" noChangeArrowheads="1"/>
          </p:cNvSpPr>
          <p:nvPr>
            <p:ph type="ftr" sz="quarter" idx="11"/>
          </p:nvPr>
        </p:nvSpPr>
        <p:spPr>
          <a:ln/>
        </p:spPr>
        <p:txBody>
          <a:bodyPr/>
          <a:lstStyle>
            <a:lvl1pPr>
              <a:defRPr/>
            </a:lvl1pPr>
          </a:lstStyle>
          <a:p>
            <a:pPr>
              <a:defRPr/>
            </a:pPr>
            <a:endParaRPr lang="en-IN"/>
          </a:p>
        </p:txBody>
      </p:sp>
      <p:sp>
        <p:nvSpPr>
          <p:cNvPr id="7" name="Rectangle 70"/>
          <p:cNvSpPr>
            <a:spLocks noGrp="1" noChangeArrowheads="1"/>
          </p:cNvSpPr>
          <p:nvPr>
            <p:ph type="sldNum" sz="quarter" idx="12"/>
          </p:nvPr>
        </p:nvSpPr>
        <p:spPr>
          <a:ln/>
        </p:spPr>
        <p:txBody>
          <a:bodyPr/>
          <a:lstStyle>
            <a:lvl1pPr>
              <a:defRPr/>
            </a:lvl1pPr>
          </a:lstStyle>
          <a:p>
            <a:pPr>
              <a:defRPr/>
            </a:pPr>
            <a:fld id="{0667DBC8-9876-4425-994F-1DC39E46FBFE}"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Rectangle 68"/>
          <p:cNvSpPr>
            <a:spLocks noGrp="1" noChangeArrowheads="1"/>
          </p:cNvSpPr>
          <p:nvPr>
            <p:ph type="dt" sz="half" idx="10"/>
          </p:nvPr>
        </p:nvSpPr>
        <p:spPr>
          <a:ln/>
        </p:spPr>
        <p:txBody>
          <a:bodyPr/>
          <a:lstStyle>
            <a:lvl1pPr>
              <a:defRPr/>
            </a:lvl1pPr>
          </a:lstStyle>
          <a:p>
            <a:pPr>
              <a:defRPr/>
            </a:pPr>
            <a:endParaRPr lang="en-IN"/>
          </a:p>
        </p:txBody>
      </p:sp>
      <p:sp>
        <p:nvSpPr>
          <p:cNvPr id="8" name="Rectangle 69"/>
          <p:cNvSpPr>
            <a:spLocks noGrp="1" noChangeArrowheads="1"/>
          </p:cNvSpPr>
          <p:nvPr>
            <p:ph type="ftr" sz="quarter" idx="11"/>
          </p:nvPr>
        </p:nvSpPr>
        <p:spPr>
          <a:ln/>
        </p:spPr>
        <p:txBody>
          <a:bodyPr/>
          <a:lstStyle>
            <a:lvl1pPr>
              <a:defRPr/>
            </a:lvl1pPr>
          </a:lstStyle>
          <a:p>
            <a:pPr>
              <a:defRPr/>
            </a:pPr>
            <a:endParaRPr lang="en-IN"/>
          </a:p>
        </p:txBody>
      </p:sp>
      <p:sp>
        <p:nvSpPr>
          <p:cNvPr id="9" name="Rectangle 70"/>
          <p:cNvSpPr>
            <a:spLocks noGrp="1" noChangeArrowheads="1"/>
          </p:cNvSpPr>
          <p:nvPr>
            <p:ph type="sldNum" sz="quarter" idx="12"/>
          </p:nvPr>
        </p:nvSpPr>
        <p:spPr>
          <a:ln/>
        </p:spPr>
        <p:txBody>
          <a:bodyPr/>
          <a:lstStyle>
            <a:lvl1pPr>
              <a:defRPr/>
            </a:lvl1pPr>
          </a:lstStyle>
          <a:p>
            <a:pPr>
              <a:defRPr/>
            </a:pPr>
            <a:fld id="{98AC25F1-668F-4545-AD81-CC0D964370B5}"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Rectangle 68"/>
          <p:cNvSpPr>
            <a:spLocks noGrp="1" noChangeArrowheads="1"/>
          </p:cNvSpPr>
          <p:nvPr>
            <p:ph type="dt" sz="half" idx="10"/>
          </p:nvPr>
        </p:nvSpPr>
        <p:spPr>
          <a:ln/>
        </p:spPr>
        <p:txBody>
          <a:bodyPr/>
          <a:lstStyle>
            <a:lvl1pPr>
              <a:defRPr/>
            </a:lvl1pPr>
          </a:lstStyle>
          <a:p>
            <a:pPr>
              <a:defRPr/>
            </a:pPr>
            <a:endParaRPr lang="en-IN"/>
          </a:p>
        </p:txBody>
      </p:sp>
      <p:sp>
        <p:nvSpPr>
          <p:cNvPr id="4" name="Rectangle 69"/>
          <p:cNvSpPr>
            <a:spLocks noGrp="1" noChangeArrowheads="1"/>
          </p:cNvSpPr>
          <p:nvPr>
            <p:ph type="ftr" sz="quarter" idx="11"/>
          </p:nvPr>
        </p:nvSpPr>
        <p:spPr>
          <a:ln/>
        </p:spPr>
        <p:txBody>
          <a:bodyPr/>
          <a:lstStyle>
            <a:lvl1pPr>
              <a:defRPr/>
            </a:lvl1pPr>
          </a:lstStyle>
          <a:p>
            <a:pPr>
              <a:defRPr/>
            </a:pPr>
            <a:endParaRPr lang="en-IN"/>
          </a:p>
        </p:txBody>
      </p:sp>
      <p:sp>
        <p:nvSpPr>
          <p:cNvPr id="5" name="Rectangle 70"/>
          <p:cNvSpPr>
            <a:spLocks noGrp="1" noChangeArrowheads="1"/>
          </p:cNvSpPr>
          <p:nvPr>
            <p:ph type="sldNum" sz="quarter" idx="12"/>
          </p:nvPr>
        </p:nvSpPr>
        <p:spPr>
          <a:ln/>
        </p:spPr>
        <p:txBody>
          <a:bodyPr/>
          <a:lstStyle>
            <a:lvl1pPr>
              <a:defRPr/>
            </a:lvl1pPr>
          </a:lstStyle>
          <a:p>
            <a:pPr>
              <a:defRPr/>
            </a:pPr>
            <a:fld id="{F26C1182-887B-470C-B01E-F9BF38B9E8E3}"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8"/>
          <p:cNvSpPr>
            <a:spLocks noGrp="1" noChangeArrowheads="1"/>
          </p:cNvSpPr>
          <p:nvPr>
            <p:ph type="dt" sz="half" idx="10"/>
          </p:nvPr>
        </p:nvSpPr>
        <p:spPr>
          <a:ln/>
        </p:spPr>
        <p:txBody>
          <a:bodyPr/>
          <a:lstStyle>
            <a:lvl1pPr>
              <a:defRPr/>
            </a:lvl1pPr>
          </a:lstStyle>
          <a:p>
            <a:pPr>
              <a:defRPr/>
            </a:pPr>
            <a:endParaRPr lang="en-IN"/>
          </a:p>
        </p:txBody>
      </p:sp>
      <p:sp>
        <p:nvSpPr>
          <p:cNvPr id="3" name="Rectangle 69"/>
          <p:cNvSpPr>
            <a:spLocks noGrp="1" noChangeArrowheads="1"/>
          </p:cNvSpPr>
          <p:nvPr>
            <p:ph type="ftr" sz="quarter" idx="11"/>
          </p:nvPr>
        </p:nvSpPr>
        <p:spPr>
          <a:ln/>
        </p:spPr>
        <p:txBody>
          <a:bodyPr/>
          <a:lstStyle>
            <a:lvl1pPr>
              <a:defRPr/>
            </a:lvl1pPr>
          </a:lstStyle>
          <a:p>
            <a:pPr>
              <a:defRPr/>
            </a:pPr>
            <a:endParaRPr lang="en-IN"/>
          </a:p>
        </p:txBody>
      </p:sp>
      <p:sp>
        <p:nvSpPr>
          <p:cNvPr id="4" name="Rectangle 70"/>
          <p:cNvSpPr>
            <a:spLocks noGrp="1" noChangeArrowheads="1"/>
          </p:cNvSpPr>
          <p:nvPr>
            <p:ph type="sldNum" sz="quarter" idx="12"/>
          </p:nvPr>
        </p:nvSpPr>
        <p:spPr>
          <a:ln/>
        </p:spPr>
        <p:txBody>
          <a:bodyPr/>
          <a:lstStyle>
            <a:lvl1pPr>
              <a:defRPr/>
            </a:lvl1pPr>
          </a:lstStyle>
          <a:p>
            <a:pPr>
              <a:defRPr/>
            </a:pPr>
            <a:fld id="{1C5918B3-2CDA-4DA2-BE6C-9199D31E364A}"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IN"/>
          </a:p>
        </p:txBody>
      </p:sp>
      <p:sp>
        <p:nvSpPr>
          <p:cNvPr id="6" name="Rectangle 69"/>
          <p:cNvSpPr>
            <a:spLocks noGrp="1" noChangeArrowheads="1"/>
          </p:cNvSpPr>
          <p:nvPr>
            <p:ph type="ftr" sz="quarter" idx="11"/>
          </p:nvPr>
        </p:nvSpPr>
        <p:spPr>
          <a:ln/>
        </p:spPr>
        <p:txBody>
          <a:bodyPr/>
          <a:lstStyle>
            <a:lvl1pPr>
              <a:defRPr/>
            </a:lvl1pPr>
          </a:lstStyle>
          <a:p>
            <a:pPr>
              <a:defRPr/>
            </a:pPr>
            <a:endParaRPr lang="en-IN"/>
          </a:p>
        </p:txBody>
      </p:sp>
      <p:sp>
        <p:nvSpPr>
          <p:cNvPr id="7" name="Rectangle 70"/>
          <p:cNvSpPr>
            <a:spLocks noGrp="1" noChangeArrowheads="1"/>
          </p:cNvSpPr>
          <p:nvPr>
            <p:ph type="sldNum" sz="quarter" idx="12"/>
          </p:nvPr>
        </p:nvSpPr>
        <p:spPr>
          <a:ln/>
        </p:spPr>
        <p:txBody>
          <a:bodyPr/>
          <a:lstStyle>
            <a:lvl1pPr>
              <a:defRPr/>
            </a:lvl1pPr>
          </a:lstStyle>
          <a:p>
            <a:pPr>
              <a:defRPr/>
            </a:pPr>
            <a:fld id="{309E412F-E806-41FB-B0CC-FA469272423B}"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8"/>
          <p:cNvSpPr>
            <a:spLocks noGrp="1" noChangeArrowheads="1"/>
          </p:cNvSpPr>
          <p:nvPr>
            <p:ph type="dt" sz="half" idx="10"/>
          </p:nvPr>
        </p:nvSpPr>
        <p:spPr>
          <a:ln/>
        </p:spPr>
        <p:txBody>
          <a:bodyPr/>
          <a:lstStyle>
            <a:lvl1pPr>
              <a:defRPr/>
            </a:lvl1pPr>
          </a:lstStyle>
          <a:p>
            <a:pPr>
              <a:defRPr/>
            </a:pPr>
            <a:endParaRPr lang="en-IN"/>
          </a:p>
        </p:txBody>
      </p:sp>
      <p:sp>
        <p:nvSpPr>
          <p:cNvPr id="6" name="Rectangle 69"/>
          <p:cNvSpPr>
            <a:spLocks noGrp="1" noChangeArrowheads="1"/>
          </p:cNvSpPr>
          <p:nvPr>
            <p:ph type="ftr" sz="quarter" idx="11"/>
          </p:nvPr>
        </p:nvSpPr>
        <p:spPr>
          <a:ln/>
        </p:spPr>
        <p:txBody>
          <a:bodyPr/>
          <a:lstStyle>
            <a:lvl1pPr>
              <a:defRPr/>
            </a:lvl1pPr>
          </a:lstStyle>
          <a:p>
            <a:pPr>
              <a:defRPr/>
            </a:pPr>
            <a:endParaRPr lang="en-IN"/>
          </a:p>
        </p:txBody>
      </p:sp>
      <p:sp>
        <p:nvSpPr>
          <p:cNvPr id="7" name="Rectangle 70"/>
          <p:cNvSpPr>
            <a:spLocks noGrp="1" noChangeArrowheads="1"/>
          </p:cNvSpPr>
          <p:nvPr>
            <p:ph type="sldNum" sz="quarter" idx="12"/>
          </p:nvPr>
        </p:nvSpPr>
        <p:spPr>
          <a:ln/>
        </p:spPr>
        <p:txBody>
          <a:bodyPr/>
          <a:lstStyle>
            <a:lvl1pPr>
              <a:defRPr/>
            </a:lvl1pPr>
          </a:lstStyle>
          <a:p>
            <a:pPr>
              <a:defRPr/>
            </a:pPr>
            <a:fld id="{DD40EF98-98F1-409C-9DB7-FFCFC437F4F9}"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2413" cy="6856413"/>
            <a:chOff x="0" y="0"/>
            <a:chExt cx="5759" cy="4319"/>
          </a:xfrm>
        </p:grpSpPr>
        <p:sp>
          <p:nvSpPr>
            <p:cNvPr id="107523"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pPr>
                <a:defRPr/>
              </a:pPr>
              <a:endParaRPr lang="en-IN"/>
            </a:p>
          </p:txBody>
        </p:sp>
        <p:grpSp>
          <p:nvGrpSpPr>
            <p:cNvPr id="1033" name="Group 4"/>
            <p:cNvGrpSpPr>
              <a:grpSpLocks/>
            </p:cNvGrpSpPr>
            <p:nvPr userDrawn="1"/>
          </p:nvGrpSpPr>
          <p:grpSpPr bwMode="auto">
            <a:xfrm>
              <a:off x="0" y="0"/>
              <a:ext cx="5759" cy="4319"/>
              <a:chOff x="0" y="0"/>
              <a:chExt cx="5759" cy="4319"/>
            </a:xfrm>
          </p:grpSpPr>
          <p:sp>
            <p:nvSpPr>
              <p:cNvPr id="107525"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107526"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107527"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107528"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107529"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107530"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107531"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107532"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IN"/>
              </a:p>
            </p:txBody>
          </p:sp>
          <p:sp>
            <p:nvSpPr>
              <p:cNvPr id="107533"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pPr>
                  <a:defRPr/>
                </a:pPr>
                <a:endParaRPr lang="en-IN"/>
              </a:p>
            </p:txBody>
          </p:sp>
          <p:sp>
            <p:nvSpPr>
              <p:cNvPr id="107534"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107535"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36"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37"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38"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39"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40"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41"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42"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107543"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pPr>
                  <a:defRPr/>
                </a:pPr>
                <a:endParaRPr lang="en-IN"/>
              </a:p>
            </p:txBody>
          </p:sp>
          <p:sp>
            <p:nvSpPr>
              <p:cNvPr id="107544"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pPr>
                  <a:defRPr/>
                </a:pPr>
                <a:endParaRPr lang="en-IN"/>
              </a:p>
            </p:txBody>
          </p:sp>
          <p:sp>
            <p:nvSpPr>
              <p:cNvPr id="107545"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pPr>
                  <a:defRPr/>
                </a:pPr>
                <a:endParaRPr lang="en-IN"/>
              </a:p>
            </p:txBody>
          </p:sp>
          <p:sp>
            <p:nvSpPr>
              <p:cNvPr id="107546"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IN"/>
              </a:p>
            </p:txBody>
          </p:sp>
          <p:sp>
            <p:nvSpPr>
              <p:cNvPr id="107547"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107548"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sp>
            <p:nvSpPr>
              <p:cNvPr id="107549"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pPr>
                  <a:defRPr/>
                </a:pPr>
                <a:endParaRPr lang="en-IN"/>
              </a:p>
            </p:txBody>
          </p:sp>
          <p:grpSp>
            <p:nvGrpSpPr>
              <p:cNvPr id="1059" name="Group 30"/>
              <p:cNvGrpSpPr>
                <a:grpSpLocks/>
              </p:cNvGrpSpPr>
              <p:nvPr userDrawn="1"/>
            </p:nvGrpSpPr>
            <p:grpSpPr bwMode="auto">
              <a:xfrm>
                <a:off x="0" y="0"/>
                <a:ext cx="5758" cy="1045"/>
                <a:chOff x="0" y="0"/>
                <a:chExt cx="5758" cy="1045"/>
              </a:xfrm>
            </p:grpSpPr>
            <p:sp>
              <p:nvSpPr>
                <p:cNvPr id="107551"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2"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3"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4"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5"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6"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7"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8"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59"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0"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1"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2"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3"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4"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sp>
              <p:nvSpPr>
                <p:cNvPr id="107565"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pPr>
                    <a:defRPr/>
                  </a:pPr>
                  <a:endParaRPr lang="en-IN"/>
                </a:p>
              </p:txBody>
            </p:sp>
          </p:grpSp>
          <p:grpSp>
            <p:nvGrpSpPr>
              <p:cNvPr id="1060" name="Group 46"/>
              <p:cNvGrpSpPr>
                <a:grpSpLocks/>
              </p:cNvGrpSpPr>
              <p:nvPr userDrawn="1"/>
            </p:nvGrpSpPr>
            <p:grpSpPr bwMode="auto">
              <a:xfrm>
                <a:off x="0" y="558"/>
                <a:ext cx="5758" cy="487"/>
                <a:chOff x="0" y="558"/>
                <a:chExt cx="5758" cy="487"/>
              </a:xfrm>
            </p:grpSpPr>
            <p:sp>
              <p:nvSpPr>
                <p:cNvPr id="107567"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pPr>
                    <a:defRPr/>
                  </a:pPr>
                  <a:endParaRPr lang="en-IN"/>
                </a:p>
              </p:txBody>
            </p:sp>
            <p:sp>
              <p:nvSpPr>
                <p:cNvPr id="107568"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pPr>
                    <a:defRPr/>
                  </a:pPr>
                  <a:endParaRPr lang="en-IN"/>
                </a:p>
              </p:txBody>
            </p:sp>
          </p:grpSp>
          <p:grpSp>
            <p:nvGrpSpPr>
              <p:cNvPr id="1061" name="Group 49"/>
              <p:cNvGrpSpPr>
                <a:grpSpLocks/>
              </p:cNvGrpSpPr>
              <p:nvPr userDrawn="1"/>
            </p:nvGrpSpPr>
            <p:grpSpPr bwMode="auto">
              <a:xfrm>
                <a:off x="264" y="1039"/>
                <a:ext cx="5200" cy="3280"/>
                <a:chOff x="264" y="1039"/>
                <a:chExt cx="5200" cy="3280"/>
              </a:xfrm>
            </p:grpSpPr>
            <p:sp>
              <p:nvSpPr>
                <p:cNvPr id="107570"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1"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2"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3"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4"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5"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6"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7"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78"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grpSp>
          <p:sp>
            <p:nvSpPr>
              <p:cNvPr id="107579"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80"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pPr>
                  <a:defRPr/>
                </a:pPr>
                <a:endParaRPr lang="en-IN"/>
              </a:p>
            </p:txBody>
          </p:sp>
          <p:sp>
            <p:nvSpPr>
              <p:cNvPr id="107581"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pPr>
                  <a:defRPr/>
                </a:pPr>
                <a:endParaRPr lang="en-IN"/>
              </a:p>
            </p:txBody>
          </p:sp>
          <p:sp>
            <p:nvSpPr>
              <p:cNvPr id="107582"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pPr>
                  <a:defRPr/>
                </a:pPr>
                <a:endParaRPr lang="en-IN"/>
              </a:p>
            </p:txBody>
          </p:sp>
          <p:sp>
            <p:nvSpPr>
              <p:cNvPr id="107583"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IN"/>
              </a:p>
            </p:txBody>
          </p:sp>
          <p:sp>
            <p:nvSpPr>
              <p:cNvPr id="107584"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pPr>
                  <a:defRPr/>
                </a:pPr>
                <a:endParaRPr lang="en-IN"/>
              </a:p>
            </p:txBody>
          </p:sp>
          <p:sp>
            <p:nvSpPr>
              <p:cNvPr id="107585"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pPr>
                  <a:defRPr/>
                </a:pPr>
                <a:endParaRPr lang="en-IN"/>
              </a:p>
            </p:txBody>
          </p:sp>
          <p:sp>
            <p:nvSpPr>
              <p:cNvPr id="107586"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pPr>
                  <a:defRPr/>
                </a:pPr>
                <a:endParaRPr lang="en-IN"/>
              </a:p>
            </p:txBody>
          </p:sp>
        </p:grpSp>
      </p:grpSp>
      <p:sp>
        <p:nvSpPr>
          <p:cNvPr id="107587"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IN"/>
              <a:t>Click to edit Master title style</a:t>
            </a:r>
          </a:p>
        </p:txBody>
      </p:sp>
      <p:sp>
        <p:nvSpPr>
          <p:cNvPr id="107588"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en-IN"/>
          </a:p>
        </p:txBody>
      </p:sp>
      <p:sp>
        <p:nvSpPr>
          <p:cNvPr id="107589"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en-IN"/>
          </a:p>
        </p:txBody>
      </p:sp>
      <p:sp>
        <p:nvSpPr>
          <p:cNvPr id="107590"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E96D1C28-8F2C-4E95-8FED-1243612BB138}" type="slidenum">
              <a:rPr lang="en-IN"/>
              <a:pPr>
                <a:defRPr/>
              </a:pPr>
              <a:t>‹#›</a:t>
            </a:fld>
            <a:endParaRPr lang="en-IN"/>
          </a:p>
        </p:txBody>
      </p:sp>
      <p:sp>
        <p:nvSpPr>
          <p:cNvPr id="107591"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IN"/>
              <a:t>Click to edit Master text styles</a:t>
            </a:r>
          </a:p>
          <a:p>
            <a:pPr lvl="1"/>
            <a:r>
              <a:rPr lang="en-IN"/>
              <a:t>Second level</a:t>
            </a:r>
          </a:p>
          <a:p>
            <a:pPr lvl="2"/>
            <a:r>
              <a:rPr lang="en-IN"/>
              <a:t>Third level</a:t>
            </a:r>
          </a:p>
          <a:p>
            <a:pPr lvl="3"/>
            <a:r>
              <a:rPr lang="en-IN"/>
              <a:t>Fourth level</a:t>
            </a:r>
          </a:p>
          <a:p>
            <a:pPr lvl="4"/>
            <a:r>
              <a:rPr lang="en-IN"/>
              <a:t>Fifth level</a:t>
            </a:r>
          </a:p>
        </p:txBody>
      </p:sp>
    </p:spTree>
  </p:cSld>
  <p:clrMap bg1="dk2" tx1="lt1" bg2="dk1" tx2="lt2" accent1="accent1" accent2="accent2" accent3="accent3" accent4="accent4" accent5="accent5" accent6="accent6" hlink="hlink" folHlink="folHlink"/>
  <p:sldLayoutIdLst>
    <p:sldLayoutId id="2147483700"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2400"/>
              <a:t>ITS Dental College, Greater Noida</a:t>
            </a:r>
          </a:p>
        </p:txBody>
      </p:sp>
      <p:sp>
        <p:nvSpPr>
          <p:cNvPr id="3075" name="Content Placeholder 2"/>
          <p:cNvSpPr>
            <a:spLocks noGrp="1"/>
          </p:cNvSpPr>
          <p:nvPr>
            <p:ph idx="4294967295"/>
          </p:nvPr>
        </p:nvSpPr>
        <p:spPr>
          <a:xfrm>
            <a:off x="457200" y="1600200"/>
            <a:ext cx="8229600" cy="4525963"/>
          </a:xfrm>
          <a:prstGeom prst="rect">
            <a:avLst/>
          </a:prstGeom>
        </p:spPr>
        <p:txBody>
          <a:bodyPr/>
          <a:lstStyle/>
          <a:p>
            <a:endParaRPr lang="en-US" dirty="0"/>
          </a:p>
          <a:p>
            <a:pPr>
              <a:buFont typeface="Arial" charset="0"/>
              <a:buNone/>
            </a:pPr>
            <a:r>
              <a:rPr lang="en-US" sz="2000" dirty="0"/>
              <a:t>Subject :  Pharmacology</a:t>
            </a:r>
          </a:p>
          <a:p>
            <a:pPr>
              <a:buFont typeface="Arial" charset="0"/>
              <a:buNone/>
            </a:pPr>
            <a:endParaRPr lang="en-US" sz="2000" dirty="0"/>
          </a:p>
          <a:p>
            <a:pPr>
              <a:buFont typeface="Arial" charset="0"/>
              <a:buNone/>
            </a:pPr>
            <a:r>
              <a:rPr lang="en-US" sz="2000" dirty="0"/>
              <a:t>Lecture Topic:  Sedative Hypnotics</a:t>
            </a:r>
          </a:p>
          <a:p>
            <a:pPr>
              <a:buFont typeface="Arial" charset="0"/>
              <a:buNone/>
            </a:pPr>
            <a:r>
              <a:rPr lang="en-US" sz="2000" dirty="0"/>
              <a:t>  Lecture Number: L30</a:t>
            </a:r>
          </a:p>
          <a:p>
            <a:pPr>
              <a:buFont typeface="Arial" charset="0"/>
              <a:buNone/>
            </a:pPr>
            <a:endParaRPr lang="en-US" sz="2000" dirty="0"/>
          </a:p>
          <a:p>
            <a:pPr>
              <a:buFont typeface="Arial" charset="0"/>
              <a:buNone/>
            </a:pPr>
            <a:r>
              <a:rPr lang="en-US" sz="2000" dirty="0"/>
              <a:t>Program, Year: BDS, Second Year</a:t>
            </a:r>
          </a:p>
          <a:p>
            <a:pPr>
              <a:buFont typeface="Arial" charset="0"/>
              <a:buNone/>
            </a:pPr>
            <a:endParaRPr lang="en-US" sz="2000" dirty="0"/>
          </a:p>
          <a:p>
            <a:pPr>
              <a:buFont typeface="Arial" charset="0"/>
              <a:buNone/>
            </a:pPr>
            <a:r>
              <a:rPr lang="en-US" sz="2000" dirty="0"/>
              <a:t>Faculty : Dr. </a:t>
            </a:r>
            <a:r>
              <a:rPr lang="en-US" sz="2000"/>
              <a:t>Rajeshwari</a:t>
            </a:r>
            <a:endParaRPr lang="en-US" sz="2000" dirty="0"/>
          </a:p>
          <a:p>
            <a:pPr>
              <a:buFont typeface="Arial" charset="0"/>
              <a:buNone/>
            </a:pPr>
            <a:r>
              <a:rPr lang="en-US" dirty="0"/>
              <a:t>       </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228600"/>
            <a:ext cx="7772400" cy="762000"/>
          </a:xfrm>
          <a:solidFill>
            <a:srgbClr val="FFCC00"/>
          </a:solidFill>
        </p:spPr>
        <p:txBody>
          <a:bodyPr/>
          <a:lstStyle/>
          <a:p>
            <a:pPr eaLnBrk="1" hangingPunct="1">
              <a:defRPr/>
            </a:pPr>
            <a:r>
              <a:rPr lang="en-US" b="1">
                <a:solidFill>
                  <a:srgbClr val="800000"/>
                </a:solidFill>
              </a:rPr>
              <a:t>Sedative/Hypnotics</a:t>
            </a:r>
            <a:endParaRPr lang="en-US" sz="3200" b="1">
              <a:solidFill>
                <a:srgbClr val="FF6600"/>
              </a:solidFill>
            </a:endParaRPr>
          </a:p>
        </p:txBody>
      </p:sp>
      <p:sp>
        <p:nvSpPr>
          <p:cNvPr id="35843" name="Rectangle 3"/>
          <p:cNvSpPr>
            <a:spLocks noGrp="1" noChangeArrowheads="1"/>
          </p:cNvSpPr>
          <p:nvPr>
            <p:ph sz="half" idx="1"/>
          </p:nvPr>
        </p:nvSpPr>
        <p:spPr>
          <a:xfrm>
            <a:off x="304800" y="1981200"/>
            <a:ext cx="4191000" cy="4648200"/>
          </a:xfrm>
        </p:spPr>
        <p:txBody>
          <a:bodyPr/>
          <a:lstStyle/>
          <a:p>
            <a:pPr eaLnBrk="1" hangingPunct="1">
              <a:defRPr/>
            </a:pPr>
            <a:endParaRPr lang="en-US" sz="2800"/>
          </a:p>
        </p:txBody>
      </p:sp>
      <p:sp>
        <p:nvSpPr>
          <p:cNvPr id="35844" name="Rectangle 4"/>
          <p:cNvSpPr>
            <a:spLocks noGrp="1" noChangeArrowheads="1"/>
          </p:cNvSpPr>
          <p:nvPr>
            <p:ph type="body" sz="half" idx="2"/>
          </p:nvPr>
        </p:nvSpPr>
        <p:spPr>
          <a:xfrm>
            <a:off x="4714876" y="1214422"/>
            <a:ext cx="4369118" cy="5643577"/>
          </a:xfrm>
        </p:spPr>
        <p:txBody>
          <a:bodyPr/>
          <a:lstStyle/>
          <a:p>
            <a:pPr eaLnBrk="1" hangingPunct="1">
              <a:buClr>
                <a:srgbClr val="FFFF66"/>
              </a:buClr>
              <a:buFont typeface="Wingdings" pitchFamily="2" charset="2"/>
              <a:buNone/>
              <a:defRPr/>
            </a:pPr>
            <a:endParaRPr lang="en-US" sz="2400" dirty="0">
              <a:solidFill>
                <a:srgbClr val="FFFF66"/>
              </a:solidFill>
            </a:endParaRPr>
          </a:p>
          <a:p>
            <a:pPr marL="182880" lvl="1" eaLnBrk="1" hangingPunct="1">
              <a:lnSpc>
                <a:spcPct val="90000"/>
              </a:lnSpc>
              <a:buClr>
                <a:srgbClr val="FFFF66"/>
              </a:buClr>
              <a:defRPr/>
            </a:pPr>
            <a:endParaRPr lang="en-US" sz="2300" dirty="0">
              <a:solidFill>
                <a:srgbClr val="FFFF66"/>
              </a:solidFill>
            </a:endParaRPr>
          </a:p>
          <a:p>
            <a:pPr marL="182880" lvl="1" eaLnBrk="1" hangingPunct="1">
              <a:lnSpc>
                <a:spcPct val="90000"/>
              </a:lnSpc>
              <a:buClr>
                <a:srgbClr val="FFFF66"/>
              </a:buClr>
              <a:defRPr/>
            </a:pPr>
            <a:r>
              <a:rPr lang="en-US" sz="2300" u="sng" dirty="0">
                <a:solidFill>
                  <a:srgbClr val="FFFF66"/>
                </a:solidFill>
              </a:rPr>
              <a:t>Barbiturates</a:t>
            </a:r>
            <a:r>
              <a:rPr lang="en-US" sz="2300" dirty="0">
                <a:solidFill>
                  <a:srgbClr val="FFFF66"/>
                </a:solidFill>
              </a:rPr>
              <a:t> increase </a:t>
            </a:r>
            <a:r>
              <a:rPr lang="en-US" sz="2300" b="1" dirty="0">
                <a:solidFill>
                  <a:srgbClr val="0000FF"/>
                </a:solidFill>
              </a:rPr>
              <a:t>duration</a:t>
            </a:r>
            <a:r>
              <a:rPr lang="en-US" sz="2300" dirty="0">
                <a:solidFill>
                  <a:srgbClr val="FFFF66"/>
                </a:solidFill>
              </a:rPr>
              <a:t> of channel opening</a:t>
            </a:r>
          </a:p>
          <a:p>
            <a:pPr marL="182880" lvl="1" eaLnBrk="1" hangingPunct="1">
              <a:lnSpc>
                <a:spcPct val="90000"/>
              </a:lnSpc>
              <a:buClr>
                <a:srgbClr val="FFFF66"/>
              </a:buClr>
              <a:defRPr/>
            </a:pPr>
            <a:endParaRPr lang="en-US" sz="2300" dirty="0">
              <a:solidFill>
                <a:srgbClr val="FFFF66"/>
              </a:solidFill>
            </a:endParaRPr>
          </a:p>
          <a:p>
            <a:pPr marL="182880" lvl="1" eaLnBrk="1" hangingPunct="1">
              <a:lnSpc>
                <a:spcPct val="90000"/>
              </a:lnSpc>
              <a:buClr>
                <a:srgbClr val="FFFF66"/>
              </a:buClr>
              <a:defRPr/>
            </a:pPr>
            <a:r>
              <a:rPr lang="en-US" sz="2300" u="sng" dirty="0">
                <a:solidFill>
                  <a:srgbClr val="FFFF66"/>
                </a:solidFill>
              </a:rPr>
              <a:t>BZDs </a:t>
            </a:r>
            <a:r>
              <a:rPr lang="en-US" sz="2300" dirty="0">
                <a:solidFill>
                  <a:srgbClr val="FFFF66"/>
                </a:solidFill>
              </a:rPr>
              <a:t>increase </a:t>
            </a:r>
            <a:r>
              <a:rPr lang="en-US" sz="2300" b="1" dirty="0">
                <a:solidFill>
                  <a:srgbClr val="0000FF"/>
                </a:solidFill>
              </a:rPr>
              <a:t>frequency</a:t>
            </a:r>
            <a:r>
              <a:rPr lang="en-US" sz="2300" dirty="0">
                <a:solidFill>
                  <a:srgbClr val="FFFF66"/>
                </a:solidFill>
              </a:rPr>
              <a:t> of opening</a:t>
            </a:r>
          </a:p>
          <a:p>
            <a:pPr marL="182880" eaLnBrk="1" hangingPunct="1">
              <a:lnSpc>
                <a:spcPct val="90000"/>
              </a:lnSpc>
              <a:defRPr/>
            </a:pPr>
            <a:endParaRPr lang="en-US" sz="2400" dirty="0">
              <a:solidFill>
                <a:srgbClr val="FFFF66"/>
              </a:solidFill>
            </a:endParaRPr>
          </a:p>
        </p:txBody>
      </p:sp>
      <p:sp>
        <p:nvSpPr>
          <p:cNvPr id="11269" name="Rectangle 5"/>
          <p:cNvSpPr>
            <a:spLocks noChangeArrowheads="1"/>
          </p:cNvSpPr>
          <p:nvPr/>
        </p:nvSpPr>
        <p:spPr bwMode="auto">
          <a:xfrm>
            <a:off x="304800" y="1524000"/>
            <a:ext cx="4267200" cy="5105400"/>
          </a:xfrm>
          <a:prstGeom prst="rect">
            <a:avLst/>
          </a:prstGeom>
          <a:solidFill>
            <a:schemeClr val="accent1"/>
          </a:solidFill>
          <a:ln w="9525">
            <a:solidFill>
              <a:schemeClr val="tx1"/>
            </a:solidFill>
            <a:miter lim="800000"/>
            <a:headEnd/>
            <a:tailEnd/>
          </a:ln>
        </p:spPr>
        <p:txBody>
          <a:bodyPr wrap="none" anchor="ctr"/>
          <a:lstStyle/>
          <a:p>
            <a:pPr algn="ctr" eaLnBrk="0" hangingPunct="0"/>
            <a:endParaRPr lang="en-US" sz="2400">
              <a:latin typeface="Times New Roman" pitchFamily="18" charset="0"/>
            </a:endParaRPr>
          </a:p>
        </p:txBody>
      </p:sp>
      <p:sp>
        <p:nvSpPr>
          <p:cNvPr id="11270" name="AutoShape 6"/>
          <p:cNvSpPr>
            <a:spLocks noChangeArrowheads="1"/>
          </p:cNvSpPr>
          <p:nvPr/>
        </p:nvSpPr>
        <p:spPr bwMode="auto">
          <a:xfrm>
            <a:off x="3276600" y="3276600"/>
            <a:ext cx="685800" cy="457200"/>
          </a:xfrm>
          <a:custGeom>
            <a:avLst/>
            <a:gdLst>
              <a:gd name="T0" fmla="*/ 600075 w 21600"/>
              <a:gd name="T1" fmla="*/ 228600 h 21600"/>
              <a:gd name="T2" fmla="*/ 342900 w 21600"/>
              <a:gd name="T3" fmla="*/ 457200 h 21600"/>
              <a:gd name="T4" fmla="*/ 85725 w 21600"/>
              <a:gd name="T5" fmla="*/ 228600 h 21600"/>
              <a:gd name="T6" fmla="*/ 3429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0099"/>
          </a:solidFill>
          <a:ln w="9525">
            <a:solidFill>
              <a:schemeClr val="bg1"/>
            </a:solidFill>
            <a:miter lim="800000"/>
            <a:headEnd/>
            <a:tailEnd/>
          </a:ln>
        </p:spPr>
        <p:txBody>
          <a:bodyPr wrap="none" anchor="ctr"/>
          <a:lstStyle/>
          <a:p>
            <a:endParaRPr lang="en-US"/>
          </a:p>
        </p:txBody>
      </p:sp>
      <p:sp>
        <p:nvSpPr>
          <p:cNvPr id="11271" name="Text Box 7"/>
          <p:cNvSpPr txBox="1">
            <a:spLocks noChangeArrowheads="1"/>
          </p:cNvSpPr>
          <p:nvPr/>
        </p:nvSpPr>
        <p:spPr bwMode="auto">
          <a:xfrm>
            <a:off x="2438400" y="2743200"/>
            <a:ext cx="2133600" cy="366713"/>
          </a:xfrm>
          <a:prstGeom prst="rect">
            <a:avLst/>
          </a:prstGeom>
          <a:solidFill>
            <a:srgbClr val="FFFFCC"/>
          </a:solidFill>
          <a:ln w="9525">
            <a:noFill/>
            <a:miter lim="800000"/>
            <a:headEnd/>
            <a:tailEnd/>
          </a:ln>
        </p:spPr>
        <p:txBody>
          <a:bodyPr>
            <a:spAutoFit/>
          </a:bodyPr>
          <a:lstStyle/>
          <a:p>
            <a:pPr eaLnBrk="0" hangingPunct="0"/>
            <a:r>
              <a:rPr lang="en-US" b="1">
                <a:solidFill>
                  <a:srgbClr val="9900FF"/>
                </a:solidFill>
                <a:latin typeface="Times New Roman" pitchFamily="18" charset="0"/>
              </a:rPr>
              <a:t>GABA AGONISTS</a:t>
            </a:r>
          </a:p>
        </p:txBody>
      </p:sp>
      <p:sp>
        <p:nvSpPr>
          <p:cNvPr id="11272" name="Oval 8"/>
          <p:cNvSpPr>
            <a:spLocks noChangeArrowheads="1"/>
          </p:cNvSpPr>
          <p:nvPr/>
        </p:nvSpPr>
        <p:spPr bwMode="auto">
          <a:xfrm>
            <a:off x="6096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3" name="Oval 9"/>
          <p:cNvSpPr>
            <a:spLocks noChangeArrowheads="1"/>
          </p:cNvSpPr>
          <p:nvPr/>
        </p:nvSpPr>
        <p:spPr bwMode="auto">
          <a:xfrm>
            <a:off x="8382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4" name="Oval 10"/>
          <p:cNvSpPr>
            <a:spLocks noChangeArrowheads="1"/>
          </p:cNvSpPr>
          <p:nvPr/>
        </p:nvSpPr>
        <p:spPr bwMode="auto">
          <a:xfrm>
            <a:off x="10668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5" name="Oval 11"/>
          <p:cNvSpPr>
            <a:spLocks noChangeArrowheads="1"/>
          </p:cNvSpPr>
          <p:nvPr/>
        </p:nvSpPr>
        <p:spPr bwMode="auto">
          <a:xfrm>
            <a:off x="10668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6" name="Oval 12"/>
          <p:cNvSpPr>
            <a:spLocks noChangeArrowheads="1"/>
          </p:cNvSpPr>
          <p:nvPr/>
        </p:nvSpPr>
        <p:spPr bwMode="auto">
          <a:xfrm>
            <a:off x="8382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7" name="Oval 13"/>
          <p:cNvSpPr>
            <a:spLocks noChangeArrowheads="1"/>
          </p:cNvSpPr>
          <p:nvPr/>
        </p:nvSpPr>
        <p:spPr bwMode="auto">
          <a:xfrm>
            <a:off x="6096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8" name="Oval 14"/>
          <p:cNvSpPr>
            <a:spLocks noChangeArrowheads="1"/>
          </p:cNvSpPr>
          <p:nvPr/>
        </p:nvSpPr>
        <p:spPr bwMode="auto">
          <a:xfrm>
            <a:off x="37338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79" name="Oval 15"/>
          <p:cNvSpPr>
            <a:spLocks noChangeArrowheads="1"/>
          </p:cNvSpPr>
          <p:nvPr/>
        </p:nvSpPr>
        <p:spPr bwMode="auto">
          <a:xfrm>
            <a:off x="39624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80" name="Oval 16"/>
          <p:cNvSpPr>
            <a:spLocks noChangeArrowheads="1"/>
          </p:cNvSpPr>
          <p:nvPr/>
        </p:nvSpPr>
        <p:spPr bwMode="auto">
          <a:xfrm>
            <a:off x="4191000" y="43434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81" name="Oval 17"/>
          <p:cNvSpPr>
            <a:spLocks noChangeArrowheads="1"/>
          </p:cNvSpPr>
          <p:nvPr/>
        </p:nvSpPr>
        <p:spPr bwMode="auto">
          <a:xfrm>
            <a:off x="37338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82" name="Oval 18"/>
          <p:cNvSpPr>
            <a:spLocks noChangeArrowheads="1"/>
          </p:cNvSpPr>
          <p:nvPr/>
        </p:nvSpPr>
        <p:spPr bwMode="auto">
          <a:xfrm>
            <a:off x="39624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83" name="Oval 19"/>
          <p:cNvSpPr>
            <a:spLocks noChangeArrowheads="1"/>
          </p:cNvSpPr>
          <p:nvPr/>
        </p:nvSpPr>
        <p:spPr bwMode="auto">
          <a:xfrm>
            <a:off x="41910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84" name="AutoShape 20"/>
          <p:cNvSpPr>
            <a:spLocks noChangeArrowheads="1"/>
          </p:cNvSpPr>
          <p:nvPr/>
        </p:nvSpPr>
        <p:spPr bwMode="auto">
          <a:xfrm>
            <a:off x="6858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85" name="AutoShape 21"/>
          <p:cNvSpPr>
            <a:spLocks noChangeArrowheads="1"/>
          </p:cNvSpPr>
          <p:nvPr/>
        </p:nvSpPr>
        <p:spPr bwMode="auto">
          <a:xfrm>
            <a:off x="9144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86" name="AutoShape 22"/>
          <p:cNvSpPr>
            <a:spLocks noChangeArrowheads="1"/>
          </p:cNvSpPr>
          <p:nvPr/>
        </p:nvSpPr>
        <p:spPr bwMode="auto">
          <a:xfrm>
            <a:off x="11430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87" name="AutoShape 23"/>
          <p:cNvSpPr>
            <a:spLocks noChangeArrowheads="1"/>
          </p:cNvSpPr>
          <p:nvPr/>
        </p:nvSpPr>
        <p:spPr bwMode="auto">
          <a:xfrm>
            <a:off x="38100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88" name="AutoShape 24"/>
          <p:cNvSpPr>
            <a:spLocks noChangeArrowheads="1"/>
          </p:cNvSpPr>
          <p:nvPr/>
        </p:nvSpPr>
        <p:spPr bwMode="auto">
          <a:xfrm>
            <a:off x="40386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89" name="AutoShape 25"/>
          <p:cNvSpPr>
            <a:spLocks noChangeArrowheads="1"/>
          </p:cNvSpPr>
          <p:nvPr/>
        </p:nvSpPr>
        <p:spPr bwMode="auto">
          <a:xfrm>
            <a:off x="4267200" y="4648200"/>
            <a:ext cx="152400" cy="990600"/>
          </a:xfrm>
          <a:prstGeom prst="flowChartDecision">
            <a:avLst/>
          </a:prstGeom>
          <a:solidFill>
            <a:srgbClr val="FFFF99"/>
          </a:solidFill>
          <a:ln w="28575">
            <a:solidFill>
              <a:schemeClr val="tx1"/>
            </a:solidFill>
            <a:miter lim="800000"/>
            <a:headEnd/>
            <a:tailEnd/>
          </a:ln>
        </p:spPr>
        <p:txBody>
          <a:bodyPr wrap="none" anchor="ctr"/>
          <a:lstStyle/>
          <a:p>
            <a:endParaRPr lang="en-US"/>
          </a:p>
        </p:txBody>
      </p:sp>
      <p:sp>
        <p:nvSpPr>
          <p:cNvPr id="11290" name="Oval 26"/>
          <p:cNvSpPr>
            <a:spLocks noChangeArrowheads="1"/>
          </p:cNvSpPr>
          <p:nvPr/>
        </p:nvSpPr>
        <p:spPr bwMode="auto">
          <a:xfrm>
            <a:off x="2133600" y="3505200"/>
            <a:ext cx="990600" cy="2057400"/>
          </a:xfrm>
          <a:prstGeom prst="ellipse">
            <a:avLst/>
          </a:prstGeom>
          <a:solidFill>
            <a:srgbClr val="99FFCC"/>
          </a:solidFill>
          <a:ln w="9525">
            <a:solidFill>
              <a:schemeClr val="tx1"/>
            </a:solidFill>
            <a:round/>
            <a:headEnd/>
            <a:tailEnd/>
          </a:ln>
        </p:spPr>
        <p:txBody>
          <a:bodyPr wrap="none" anchor="ctr"/>
          <a:lstStyle/>
          <a:p>
            <a:endParaRPr lang="en-US"/>
          </a:p>
        </p:txBody>
      </p:sp>
      <p:sp>
        <p:nvSpPr>
          <p:cNvPr id="11291" name="Oval 27"/>
          <p:cNvSpPr>
            <a:spLocks noChangeArrowheads="1"/>
          </p:cNvSpPr>
          <p:nvPr/>
        </p:nvSpPr>
        <p:spPr bwMode="auto">
          <a:xfrm>
            <a:off x="1371600" y="3733800"/>
            <a:ext cx="990600" cy="2057400"/>
          </a:xfrm>
          <a:prstGeom prst="ellipse">
            <a:avLst/>
          </a:prstGeom>
          <a:solidFill>
            <a:srgbClr val="99FFCC"/>
          </a:solidFill>
          <a:ln w="9525">
            <a:solidFill>
              <a:schemeClr val="tx1"/>
            </a:solidFill>
            <a:round/>
            <a:headEnd/>
            <a:tailEnd/>
          </a:ln>
        </p:spPr>
        <p:txBody>
          <a:bodyPr wrap="none" anchor="ctr"/>
          <a:lstStyle/>
          <a:p>
            <a:endParaRPr lang="en-US"/>
          </a:p>
        </p:txBody>
      </p:sp>
      <p:sp>
        <p:nvSpPr>
          <p:cNvPr id="11292" name="Oval 28"/>
          <p:cNvSpPr>
            <a:spLocks noChangeArrowheads="1"/>
          </p:cNvSpPr>
          <p:nvPr/>
        </p:nvSpPr>
        <p:spPr bwMode="auto">
          <a:xfrm>
            <a:off x="2743200" y="3886200"/>
            <a:ext cx="990600" cy="2057400"/>
          </a:xfrm>
          <a:prstGeom prst="ellipse">
            <a:avLst/>
          </a:prstGeom>
          <a:solidFill>
            <a:srgbClr val="99FFCC"/>
          </a:solidFill>
          <a:ln w="9525">
            <a:solidFill>
              <a:schemeClr val="tx1"/>
            </a:solidFill>
            <a:round/>
            <a:headEnd/>
            <a:tailEnd/>
          </a:ln>
        </p:spPr>
        <p:txBody>
          <a:bodyPr wrap="none" anchor="ctr"/>
          <a:lstStyle/>
          <a:p>
            <a:endParaRPr lang="en-US"/>
          </a:p>
        </p:txBody>
      </p:sp>
      <p:sp>
        <p:nvSpPr>
          <p:cNvPr id="11293" name="Oval 29"/>
          <p:cNvSpPr>
            <a:spLocks noChangeArrowheads="1"/>
          </p:cNvSpPr>
          <p:nvPr/>
        </p:nvSpPr>
        <p:spPr bwMode="auto">
          <a:xfrm>
            <a:off x="2286000" y="4343400"/>
            <a:ext cx="990600" cy="2057400"/>
          </a:xfrm>
          <a:prstGeom prst="ellipse">
            <a:avLst/>
          </a:prstGeom>
          <a:solidFill>
            <a:srgbClr val="99FFCC"/>
          </a:solidFill>
          <a:ln w="9525">
            <a:solidFill>
              <a:schemeClr val="tx1"/>
            </a:solidFill>
            <a:round/>
            <a:headEnd/>
            <a:tailEnd/>
          </a:ln>
        </p:spPr>
        <p:txBody>
          <a:bodyPr wrap="none" anchor="ctr"/>
          <a:lstStyle/>
          <a:p>
            <a:endParaRPr lang="en-US"/>
          </a:p>
        </p:txBody>
      </p:sp>
      <p:sp>
        <p:nvSpPr>
          <p:cNvPr id="11294" name="Oval 30"/>
          <p:cNvSpPr>
            <a:spLocks noChangeArrowheads="1"/>
          </p:cNvSpPr>
          <p:nvPr/>
        </p:nvSpPr>
        <p:spPr bwMode="auto">
          <a:xfrm>
            <a:off x="12954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95" name="Oval 31"/>
          <p:cNvSpPr>
            <a:spLocks noChangeArrowheads="1"/>
          </p:cNvSpPr>
          <p:nvPr/>
        </p:nvSpPr>
        <p:spPr bwMode="auto">
          <a:xfrm>
            <a:off x="3505200" y="5638800"/>
            <a:ext cx="228600" cy="228600"/>
          </a:xfrm>
          <a:prstGeom prst="ellipse">
            <a:avLst/>
          </a:prstGeom>
          <a:solidFill>
            <a:schemeClr val="hlink"/>
          </a:solidFill>
          <a:ln w="9525">
            <a:solidFill>
              <a:srgbClr val="000099"/>
            </a:solidFill>
            <a:round/>
            <a:headEnd/>
            <a:tailEnd/>
          </a:ln>
        </p:spPr>
        <p:txBody>
          <a:bodyPr wrap="none" anchor="ctr"/>
          <a:lstStyle/>
          <a:p>
            <a:endParaRPr lang="en-US"/>
          </a:p>
        </p:txBody>
      </p:sp>
      <p:sp>
        <p:nvSpPr>
          <p:cNvPr id="11296" name="AutoShape 32"/>
          <p:cNvSpPr>
            <a:spLocks noChangeArrowheads="1"/>
          </p:cNvSpPr>
          <p:nvPr/>
        </p:nvSpPr>
        <p:spPr bwMode="auto">
          <a:xfrm>
            <a:off x="2895600" y="4419600"/>
            <a:ext cx="304800" cy="228600"/>
          </a:xfrm>
          <a:custGeom>
            <a:avLst/>
            <a:gdLst>
              <a:gd name="T0" fmla="*/ 266700 w 21600"/>
              <a:gd name="T1" fmla="*/ 114300 h 21600"/>
              <a:gd name="T2" fmla="*/ 152400 w 21600"/>
              <a:gd name="T3" fmla="*/ 228600 h 21600"/>
              <a:gd name="T4" fmla="*/ 38100 w 21600"/>
              <a:gd name="T5" fmla="*/ 114300 h 21600"/>
              <a:gd name="T6" fmla="*/ 152400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990099"/>
          </a:solidFill>
          <a:ln w="9525">
            <a:solidFill>
              <a:schemeClr val="bg1"/>
            </a:solidFill>
            <a:miter lim="800000"/>
            <a:headEnd/>
            <a:tailEnd/>
          </a:ln>
        </p:spPr>
        <p:txBody>
          <a:bodyPr wrap="none" anchor="ctr"/>
          <a:lstStyle/>
          <a:p>
            <a:endParaRPr lang="en-US"/>
          </a:p>
        </p:txBody>
      </p:sp>
      <p:sp>
        <p:nvSpPr>
          <p:cNvPr id="11297" name="AutoShape 33"/>
          <p:cNvSpPr>
            <a:spLocks noChangeArrowheads="1"/>
          </p:cNvSpPr>
          <p:nvPr/>
        </p:nvSpPr>
        <p:spPr bwMode="auto">
          <a:xfrm>
            <a:off x="838200" y="2895600"/>
            <a:ext cx="609600" cy="685800"/>
          </a:xfrm>
          <a:prstGeom prst="triangle">
            <a:avLst>
              <a:gd name="adj" fmla="val 50000"/>
            </a:avLst>
          </a:prstGeom>
          <a:solidFill>
            <a:srgbClr val="FFFF00"/>
          </a:solidFill>
          <a:ln w="9525">
            <a:solidFill>
              <a:srgbClr val="000099"/>
            </a:solidFill>
            <a:miter lim="800000"/>
            <a:headEnd/>
            <a:tailEnd/>
          </a:ln>
        </p:spPr>
        <p:txBody>
          <a:bodyPr wrap="none" anchor="ctr"/>
          <a:lstStyle/>
          <a:p>
            <a:endParaRPr lang="en-US"/>
          </a:p>
        </p:txBody>
      </p:sp>
      <p:sp>
        <p:nvSpPr>
          <p:cNvPr id="11298" name="Text Box 34"/>
          <p:cNvSpPr txBox="1">
            <a:spLocks noChangeArrowheads="1"/>
          </p:cNvSpPr>
          <p:nvPr/>
        </p:nvSpPr>
        <p:spPr bwMode="auto">
          <a:xfrm>
            <a:off x="762000" y="2362200"/>
            <a:ext cx="815975" cy="381000"/>
          </a:xfrm>
          <a:prstGeom prst="rect">
            <a:avLst/>
          </a:prstGeom>
          <a:solidFill>
            <a:srgbClr val="9900FF"/>
          </a:solidFill>
          <a:ln w="9525">
            <a:noFill/>
            <a:miter lim="800000"/>
            <a:headEnd/>
            <a:tailEnd/>
          </a:ln>
        </p:spPr>
        <p:txBody>
          <a:bodyPr wrap="none">
            <a:spAutoFit/>
          </a:bodyPr>
          <a:lstStyle/>
          <a:p>
            <a:pPr eaLnBrk="0" hangingPunct="0"/>
            <a:r>
              <a:rPr lang="en-US" sz="2800" b="1" baseline="-16000">
                <a:solidFill>
                  <a:srgbClr val="FFFF66"/>
                </a:solidFill>
              </a:rPr>
              <a:t>BDZs</a:t>
            </a:r>
            <a:endParaRPr lang="en-US" sz="2800" baseline="-16000"/>
          </a:p>
        </p:txBody>
      </p:sp>
      <p:sp>
        <p:nvSpPr>
          <p:cNvPr id="11299" name="AutoShape 35"/>
          <p:cNvSpPr>
            <a:spLocks noChangeArrowheads="1"/>
          </p:cNvSpPr>
          <p:nvPr/>
        </p:nvSpPr>
        <p:spPr bwMode="auto">
          <a:xfrm rot="-10646197">
            <a:off x="2133600" y="3886200"/>
            <a:ext cx="304800" cy="304800"/>
          </a:xfrm>
          <a:prstGeom prst="triangle">
            <a:avLst>
              <a:gd name="adj" fmla="val 50000"/>
            </a:avLst>
          </a:prstGeom>
          <a:solidFill>
            <a:srgbClr val="FFFF00"/>
          </a:solidFill>
          <a:ln w="9525">
            <a:solidFill>
              <a:srgbClr val="000099"/>
            </a:solidFill>
            <a:miter lim="800000"/>
            <a:headEnd/>
            <a:tailEnd/>
          </a:ln>
        </p:spPr>
        <p:txBody>
          <a:bodyPr wrap="none" anchor="ctr"/>
          <a:lstStyle/>
          <a:p>
            <a:endParaRPr lang="en-US"/>
          </a:p>
        </p:txBody>
      </p:sp>
      <p:sp>
        <p:nvSpPr>
          <p:cNvPr id="11300" name="Text Box 36"/>
          <p:cNvSpPr txBox="1">
            <a:spLocks noChangeArrowheads="1"/>
          </p:cNvSpPr>
          <p:nvPr/>
        </p:nvSpPr>
        <p:spPr bwMode="auto">
          <a:xfrm>
            <a:off x="1371600" y="4191000"/>
            <a:ext cx="396875" cy="457200"/>
          </a:xfrm>
          <a:prstGeom prst="rect">
            <a:avLst/>
          </a:prstGeom>
          <a:noFill/>
          <a:ln w="9525">
            <a:noFill/>
            <a:miter lim="800000"/>
            <a:headEnd/>
            <a:tailEnd/>
          </a:ln>
        </p:spPr>
        <p:txBody>
          <a:bodyPr>
            <a:spAutoFit/>
          </a:bodyPr>
          <a:lstStyle/>
          <a:p>
            <a:pPr eaLnBrk="0" hangingPunct="0"/>
            <a:r>
              <a:rPr lang="en-US" sz="3600" baseline="-16000">
                <a:solidFill>
                  <a:srgbClr val="000099"/>
                </a:solidFill>
                <a:sym typeface="Symbol" pitchFamily="18" charset="2"/>
              </a:rPr>
              <a:t></a:t>
            </a:r>
            <a:endParaRPr lang="en-US" sz="2800" baseline="-16000">
              <a:solidFill>
                <a:srgbClr val="000099"/>
              </a:solidFill>
              <a:sym typeface="Symbol" pitchFamily="18" charset="2"/>
            </a:endParaRPr>
          </a:p>
        </p:txBody>
      </p:sp>
      <p:sp>
        <p:nvSpPr>
          <p:cNvPr id="11301" name="Text Box 37"/>
          <p:cNvSpPr txBox="1">
            <a:spLocks noChangeArrowheads="1"/>
          </p:cNvSpPr>
          <p:nvPr/>
        </p:nvSpPr>
        <p:spPr bwMode="auto">
          <a:xfrm>
            <a:off x="2819400" y="4876800"/>
            <a:ext cx="304800" cy="457200"/>
          </a:xfrm>
          <a:prstGeom prst="rect">
            <a:avLst/>
          </a:prstGeom>
          <a:noFill/>
          <a:ln w="9525">
            <a:noFill/>
            <a:miter lim="800000"/>
            <a:headEnd/>
            <a:tailEnd/>
          </a:ln>
        </p:spPr>
        <p:txBody>
          <a:bodyPr>
            <a:spAutoFit/>
          </a:bodyPr>
          <a:lstStyle/>
          <a:p>
            <a:pPr eaLnBrk="0" hangingPunct="0"/>
            <a:r>
              <a:rPr lang="en-US" sz="3600" baseline="-16000">
                <a:solidFill>
                  <a:srgbClr val="000099"/>
                </a:solidFill>
                <a:sym typeface="Symbol" pitchFamily="18" charset="2"/>
              </a:rPr>
              <a:t></a:t>
            </a:r>
            <a:endParaRPr lang="en-US" sz="2800" baseline="-16000">
              <a:sym typeface="Symbol" pitchFamily="18" charset="2"/>
            </a:endParaRPr>
          </a:p>
        </p:txBody>
      </p:sp>
      <p:sp>
        <p:nvSpPr>
          <p:cNvPr id="11302" name="Text Box 38"/>
          <p:cNvSpPr txBox="1">
            <a:spLocks noChangeArrowheads="1"/>
          </p:cNvSpPr>
          <p:nvPr/>
        </p:nvSpPr>
        <p:spPr bwMode="auto">
          <a:xfrm>
            <a:off x="3276600" y="4343400"/>
            <a:ext cx="320675" cy="457200"/>
          </a:xfrm>
          <a:prstGeom prst="rect">
            <a:avLst/>
          </a:prstGeom>
          <a:noFill/>
          <a:ln w="9525">
            <a:noFill/>
            <a:miter lim="800000"/>
            <a:headEnd/>
            <a:tailEnd/>
          </a:ln>
        </p:spPr>
        <p:txBody>
          <a:bodyPr>
            <a:spAutoFit/>
          </a:bodyPr>
          <a:lstStyle/>
          <a:p>
            <a:pPr eaLnBrk="0" hangingPunct="0"/>
            <a:r>
              <a:rPr lang="en-US" sz="3600" baseline="-16000">
                <a:solidFill>
                  <a:srgbClr val="000099"/>
                </a:solidFill>
                <a:sym typeface="Symbol" pitchFamily="18" charset="2"/>
              </a:rPr>
              <a:t></a:t>
            </a:r>
          </a:p>
        </p:txBody>
      </p:sp>
      <p:sp>
        <p:nvSpPr>
          <p:cNvPr id="11303" name="Text Box 39"/>
          <p:cNvSpPr txBox="1">
            <a:spLocks noChangeArrowheads="1"/>
          </p:cNvSpPr>
          <p:nvPr/>
        </p:nvSpPr>
        <p:spPr bwMode="auto">
          <a:xfrm>
            <a:off x="2514600" y="3733800"/>
            <a:ext cx="304800" cy="457200"/>
          </a:xfrm>
          <a:prstGeom prst="rect">
            <a:avLst/>
          </a:prstGeom>
          <a:noFill/>
          <a:ln w="9525">
            <a:noFill/>
            <a:miter lim="800000"/>
            <a:headEnd/>
            <a:tailEnd/>
          </a:ln>
        </p:spPr>
        <p:txBody>
          <a:bodyPr>
            <a:spAutoFit/>
          </a:bodyPr>
          <a:lstStyle/>
          <a:p>
            <a:pPr algn="ctr" eaLnBrk="0" hangingPunct="0"/>
            <a:r>
              <a:rPr lang="en-US" sz="3600" baseline="-16000">
                <a:solidFill>
                  <a:srgbClr val="000099"/>
                </a:solidFill>
                <a:sym typeface="Symbol" pitchFamily="18" charset="2"/>
              </a:rPr>
              <a:t></a:t>
            </a:r>
            <a:endParaRPr lang="en-US" sz="3600" baseline="-16000">
              <a:solidFill>
                <a:srgbClr val="000099"/>
              </a:solidFill>
            </a:endParaRPr>
          </a:p>
        </p:txBody>
      </p:sp>
      <p:sp>
        <p:nvSpPr>
          <p:cNvPr id="11304" name="Oval 40"/>
          <p:cNvSpPr>
            <a:spLocks noChangeArrowheads="1"/>
          </p:cNvSpPr>
          <p:nvPr/>
        </p:nvSpPr>
        <p:spPr bwMode="auto">
          <a:xfrm>
            <a:off x="1905000" y="2971800"/>
            <a:ext cx="76200" cy="76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305" name="Oval 41"/>
          <p:cNvSpPr>
            <a:spLocks noChangeArrowheads="1"/>
          </p:cNvSpPr>
          <p:nvPr/>
        </p:nvSpPr>
        <p:spPr bwMode="auto">
          <a:xfrm>
            <a:off x="2057400" y="2057400"/>
            <a:ext cx="533400" cy="533400"/>
          </a:xfrm>
          <a:prstGeom prst="ellipse">
            <a:avLst/>
          </a:prstGeom>
          <a:solidFill>
            <a:srgbClr val="336600"/>
          </a:solidFill>
          <a:ln w="9525">
            <a:solidFill>
              <a:srgbClr val="FF9933"/>
            </a:solidFill>
            <a:round/>
            <a:headEnd/>
            <a:tailEnd/>
          </a:ln>
        </p:spPr>
        <p:txBody>
          <a:bodyPr wrap="none" anchor="ctr"/>
          <a:lstStyle/>
          <a:p>
            <a:pPr algn="ctr" eaLnBrk="0" hangingPunct="0"/>
            <a:endParaRPr lang="en-US" sz="2800" baseline="-16000">
              <a:solidFill>
                <a:schemeClr val="bg1"/>
              </a:solidFill>
            </a:endParaRPr>
          </a:p>
        </p:txBody>
      </p:sp>
      <p:sp>
        <p:nvSpPr>
          <p:cNvPr id="11306" name="Text Box 42"/>
          <p:cNvSpPr txBox="1">
            <a:spLocks noChangeArrowheads="1"/>
          </p:cNvSpPr>
          <p:nvPr/>
        </p:nvSpPr>
        <p:spPr bwMode="auto">
          <a:xfrm>
            <a:off x="1828800" y="1600200"/>
            <a:ext cx="1017588" cy="381000"/>
          </a:xfrm>
          <a:prstGeom prst="rect">
            <a:avLst/>
          </a:prstGeom>
          <a:solidFill>
            <a:srgbClr val="336600"/>
          </a:solidFill>
          <a:ln w="9525">
            <a:noFill/>
            <a:miter lim="800000"/>
            <a:headEnd/>
            <a:tailEnd/>
          </a:ln>
        </p:spPr>
        <p:txBody>
          <a:bodyPr wrap="none">
            <a:spAutoFit/>
          </a:bodyPr>
          <a:lstStyle/>
          <a:p>
            <a:pPr eaLnBrk="0" hangingPunct="0"/>
            <a:r>
              <a:rPr lang="en-US" sz="2800" b="1" baseline="-16000">
                <a:solidFill>
                  <a:srgbClr val="FF9933"/>
                </a:solidFill>
              </a:rPr>
              <a:t>BARBs</a:t>
            </a:r>
          </a:p>
        </p:txBody>
      </p:sp>
      <p:sp>
        <p:nvSpPr>
          <p:cNvPr id="11307" name="Oval 43"/>
          <p:cNvSpPr>
            <a:spLocks noChangeArrowheads="1"/>
          </p:cNvSpPr>
          <p:nvPr/>
        </p:nvSpPr>
        <p:spPr bwMode="auto">
          <a:xfrm>
            <a:off x="1828800" y="4191000"/>
            <a:ext cx="304800" cy="304800"/>
          </a:xfrm>
          <a:prstGeom prst="ellipse">
            <a:avLst/>
          </a:prstGeom>
          <a:solidFill>
            <a:srgbClr val="336600"/>
          </a:solidFill>
          <a:ln w="9525">
            <a:solidFill>
              <a:srgbClr val="FF9933"/>
            </a:solidFill>
            <a:round/>
            <a:headEnd/>
            <a:tailEnd/>
          </a:ln>
        </p:spPr>
        <p:txBody>
          <a:bodyPr wrap="none" anchor="ctr"/>
          <a:lstStyle/>
          <a:p>
            <a:endParaRPr lang="en-US"/>
          </a:p>
        </p:txBody>
      </p:sp>
      <p:sp>
        <p:nvSpPr>
          <p:cNvPr id="11308" name="Oval 44"/>
          <p:cNvSpPr>
            <a:spLocks noChangeArrowheads="1"/>
          </p:cNvSpPr>
          <p:nvPr/>
        </p:nvSpPr>
        <p:spPr bwMode="auto">
          <a:xfrm>
            <a:off x="1600200" y="4343400"/>
            <a:ext cx="990600" cy="2057400"/>
          </a:xfrm>
          <a:prstGeom prst="ellipse">
            <a:avLst/>
          </a:prstGeom>
          <a:solidFill>
            <a:srgbClr val="99FFCC"/>
          </a:solidFill>
          <a:ln w="9525">
            <a:solidFill>
              <a:schemeClr val="tx1"/>
            </a:solidFill>
            <a:round/>
            <a:headEnd/>
            <a:tailEnd/>
          </a:ln>
        </p:spPr>
        <p:txBody>
          <a:bodyPr wrap="none" anchor="ctr"/>
          <a:lstStyle/>
          <a:p>
            <a:pPr algn="ctr" eaLnBrk="0" hangingPunct="0"/>
            <a:endParaRPr lang="en-US" sz="2800" baseline="-16000"/>
          </a:p>
        </p:txBody>
      </p:sp>
      <p:sp>
        <p:nvSpPr>
          <p:cNvPr id="11309" name="Text Box 45"/>
          <p:cNvSpPr txBox="1">
            <a:spLocks noChangeArrowheads="1"/>
          </p:cNvSpPr>
          <p:nvPr/>
        </p:nvSpPr>
        <p:spPr bwMode="auto">
          <a:xfrm>
            <a:off x="1905000" y="4953000"/>
            <a:ext cx="396875" cy="457200"/>
          </a:xfrm>
          <a:prstGeom prst="rect">
            <a:avLst/>
          </a:prstGeom>
          <a:noFill/>
          <a:ln w="9525">
            <a:noFill/>
            <a:miter lim="800000"/>
            <a:headEnd/>
            <a:tailEnd/>
          </a:ln>
        </p:spPr>
        <p:txBody>
          <a:bodyPr>
            <a:spAutoFit/>
          </a:bodyPr>
          <a:lstStyle/>
          <a:p>
            <a:pPr eaLnBrk="0" hangingPunct="0"/>
            <a:r>
              <a:rPr lang="en-US" sz="3600" baseline="-16000">
                <a:solidFill>
                  <a:srgbClr val="000099"/>
                </a:solidFill>
                <a:sym typeface="Symbol" pitchFamily="18" charset="2"/>
              </a:rPr>
              <a:t></a:t>
            </a:r>
            <a:endParaRPr lang="en-US" sz="2800" baseline="-16000">
              <a:solidFill>
                <a:srgbClr val="000099"/>
              </a:solidFill>
              <a:sym typeface="Symbol" pitchFamily="18"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549275"/>
            <a:ext cx="7772400" cy="762000"/>
          </a:xfrm>
        </p:spPr>
        <p:txBody>
          <a:bodyPr/>
          <a:lstStyle/>
          <a:p>
            <a:pPr eaLnBrk="1" hangingPunct="1">
              <a:defRPr/>
            </a:pPr>
            <a:r>
              <a:rPr lang="en-US" dirty="0">
                <a:solidFill>
                  <a:srgbClr val="FFFF66"/>
                </a:solidFill>
              </a:rPr>
              <a:t>Barbiturates:</a:t>
            </a:r>
            <a:endParaRPr lang="en-US" dirty="0"/>
          </a:p>
        </p:txBody>
      </p:sp>
      <p:sp>
        <p:nvSpPr>
          <p:cNvPr id="23555" name="Rectangle 3"/>
          <p:cNvSpPr>
            <a:spLocks noGrp="1" noChangeArrowheads="1"/>
          </p:cNvSpPr>
          <p:nvPr>
            <p:ph type="body" idx="1"/>
          </p:nvPr>
        </p:nvSpPr>
        <p:spPr>
          <a:xfrm>
            <a:off x="-612775" y="1371600"/>
            <a:ext cx="9361488" cy="5486400"/>
          </a:xfrm>
        </p:spPr>
        <p:txBody>
          <a:bodyPr/>
          <a:lstStyle/>
          <a:p>
            <a:pPr eaLnBrk="1" hangingPunct="1">
              <a:buClr>
                <a:srgbClr val="FFFF66"/>
              </a:buClr>
              <a:buFont typeface="Wingdings" pitchFamily="2" charset="2"/>
              <a:buNone/>
              <a:defRPr/>
            </a:pPr>
            <a:r>
              <a:rPr lang="en-US" sz="3600" dirty="0">
                <a:solidFill>
                  <a:srgbClr val="FFFF66"/>
                </a:solidFill>
              </a:rPr>
              <a:t>		</a:t>
            </a:r>
            <a:endParaRPr lang="en-US" sz="2800" dirty="0">
              <a:solidFill>
                <a:srgbClr val="FFFF66"/>
              </a:solidFill>
            </a:endParaRPr>
          </a:p>
          <a:p>
            <a:pPr lvl="2" eaLnBrk="1" hangingPunct="1">
              <a:buClr>
                <a:srgbClr val="FFFF66"/>
              </a:buClr>
              <a:buFont typeface="Wingdings" pitchFamily="2" charset="2"/>
              <a:buNone/>
              <a:defRPr/>
            </a:pPr>
            <a:r>
              <a:rPr lang="en-US" sz="3200" dirty="0">
                <a:solidFill>
                  <a:srgbClr val="FFFF66"/>
                </a:solidFill>
              </a:rPr>
              <a:t>Used clinically as anticonvulsant, </a:t>
            </a:r>
            <a:r>
              <a:rPr lang="en-US" sz="3200" dirty="0" err="1">
                <a:solidFill>
                  <a:srgbClr val="FFFF66"/>
                </a:solidFill>
              </a:rPr>
              <a:t>preanesthetics</a:t>
            </a:r>
            <a:r>
              <a:rPr lang="en-US" sz="3200" dirty="0">
                <a:solidFill>
                  <a:srgbClr val="FFFF66"/>
                </a:solidFill>
              </a:rPr>
              <a:t> and anti-anxiety drugs</a:t>
            </a:r>
          </a:p>
          <a:p>
            <a:pPr lvl="2" algn="just" eaLnBrk="1" hangingPunct="1">
              <a:buClr>
                <a:srgbClr val="FFFF66"/>
              </a:buClr>
              <a:buFont typeface="Wingdings" pitchFamily="2" charset="2"/>
              <a:buNone/>
              <a:defRPr/>
            </a:pPr>
            <a:endParaRPr lang="en-US" sz="3200" dirty="0">
              <a:solidFill>
                <a:srgbClr val="FFFF66"/>
              </a:solidFill>
            </a:endParaRPr>
          </a:p>
          <a:p>
            <a:pPr lvl="2" algn="just" eaLnBrk="1" hangingPunct="1">
              <a:buClr>
                <a:srgbClr val="FFFF66"/>
              </a:buClr>
              <a:buFont typeface="Wingdings" pitchFamily="2" charset="2"/>
              <a:buNone/>
              <a:defRPr/>
            </a:pPr>
            <a:r>
              <a:rPr lang="en-US" sz="2800" dirty="0">
                <a:solidFill>
                  <a:srgbClr val="00FFFF"/>
                </a:solidFill>
              </a:rPr>
              <a:t>Long acting             Short acting              </a:t>
            </a:r>
            <a:r>
              <a:rPr lang="en-US" sz="2800" dirty="0" err="1">
                <a:solidFill>
                  <a:srgbClr val="00FFFF"/>
                </a:solidFill>
              </a:rPr>
              <a:t>Ultrashort</a:t>
            </a:r>
            <a:endParaRPr lang="en-US" sz="2800" dirty="0">
              <a:solidFill>
                <a:srgbClr val="00FFFF"/>
              </a:solidFill>
            </a:endParaRPr>
          </a:p>
          <a:p>
            <a:pPr lvl="2" algn="just" eaLnBrk="1" hangingPunct="1">
              <a:buClr>
                <a:srgbClr val="FFFF66"/>
              </a:buClr>
              <a:buFont typeface="Wingdings" pitchFamily="2" charset="2"/>
              <a:buNone/>
              <a:defRPr/>
            </a:pPr>
            <a:r>
              <a:rPr lang="en-US" dirty="0">
                <a:solidFill>
                  <a:srgbClr val="FFFF66"/>
                </a:solidFill>
              </a:rPr>
              <a:t>	   </a:t>
            </a:r>
          </a:p>
          <a:p>
            <a:pPr lvl="2" algn="just" eaLnBrk="1" hangingPunct="1">
              <a:buClr>
                <a:srgbClr val="FFFF66"/>
              </a:buClr>
              <a:buFont typeface="Wingdings" pitchFamily="2" charset="2"/>
              <a:buNone/>
              <a:defRPr/>
            </a:pPr>
            <a:r>
              <a:rPr lang="en-US" dirty="0" err="1">
                <a:solidFill>
                  <a:srgbClr val="FFFF66"/>
                </a:solidFill>
              </a:rPr>
              <a:t>Phenobarbitone</a:t>
            </a:r>
            <a:r>
              <a:rPr lang="en-US" dirty="0">
                <a:solidFill>
                  <a:srgbClr val="FFFF66"/>
                </a:solidFill>
              </a:rPr>
              <a:t>           </a:t>
            </a:r>
            <a:r>
              <a:rPr lang="en-US" dirty="0" err="1">
                <a:solidFill>
                  <a:srgbClr val="FFFF66"/>
                </a:solidFill>
              </a:rPr>
              <a:t>Secobarbitone</a:t>
            </a:r>
            <a:r>
              <a:rPr lang="en-US" dirty="0">
                <a:solidFill>
                  <a:srgbClr val="FFFF66"/>
                </a:solidFill>
              </a:rPr>
              <a:t>             </a:t>
            </a:r>
            <a:r>
              <a:rPr lang="en-US" dirty="0" err="1">
                <a:solidFill>
                  <a:srgbClr val="FFFF66"/>
                </a:solidFill>
              </a:rPr>
              <a:t>Thiopentone</a:t>
            </a:r>
            <a:endParaRPr lang="en-US" dirty="0">
              <a:solidFill>
                <a:srgbClr val="FFFF66"/>
              </a:solidFill>
            </a:endParaRPr>
          </a:p>
          <a:p>
            <a:pPr lvl="2" algn="just" eaLnBrk="1" hangingPunct="1">
              <a:buClr>
                <a:srgbClr val="FFFF66"/>
              </a:buClr>
              <a:buFont typeface="Wingdings" pitchFamily="2" charset="2"/>
              <a:buNone/>
              <a:defRPr/>
            </a:pPr>
            <a:r>
              <a:rPr lang="en-US" dirty="0" err="1">
                <a:solidFill>
                  <a:srgbClr val="FFFF66"/>
                </a:solidFill>
              </a:rPr>
              <a:t>Mephobarbitone</a:t>
            </a:r>
            <a:r>
              <a:rPr lang="en-US" dirty="0">
                <a:solidFill>
                  <a:srgbClr val="FFFF66"/>
                </a:solidFill>
              </a:rPr>
              <a:t>          </a:t>
            </a:r>
            <a:r>
              <a:rPr lang="en-US" dirty="0" err="1">
                <a:solidFill>
                  <a:srgbClr val="FFFF66"/>
                </a:solidFill>
              </a:rPr>
              <a:t>Pentobarbitone</a:t>
            </a:r>
            <a:r>
              <a:rPr lang="en-US" dirty="0">
                <a:solidFill>
                  <a:srgbClr val="FFFF66"/>
                </a:solidFill>
              </a:rPr>
              <a:t>            </a:t>
            </a:r>
            <a:r>
              <a:rPr lang="en-US" dirty="0" err="1">
                <a:solidFill>
                  <a:srgbClr val="FFFF66"/>
                </a:solidFill>
              </a:rPr>
              <a:t>Methohexitone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defRPr/>
            </a:pPr>
            <a:r>
              <a:rPr lang="en-IN">
                <a:solidFill>
                  <a:srgbClr val="990000"/>
                </a:solidFill>
              </a:rPr>
              <a:t>Barbiturates</a:t>
            </a:r>
          </a:p>
        </p:txBody>
      </p:sp>
      <p:sp>
        <p:nvSpPr>
          <p:cNvPr id="90115" name="Rectangle 3"/>
          <p:cNvSpPr>
            <a:spLocks noGrp="1" noChangeArrowheads="1"/>
          </p:cNvSpPr>
          <p:nvPr>
            <p:ph type="body" idx="1"/>
          </p:nvPr>
        </p:nvSpPr>
        <p:spPr>
          <a:xfrm>
            <a:off x="0" y="1285860"/>
            <a:ext cx="9144000" cy="5572139"/>
          </a:xfrm>
        </p:spPr>
        <p:txBody>
          <a:bodyPr/>
          <a:lstStyle/>
          <a:p>
            <a:pPr eaLnBrk="1" hangingPunct="1">
              <a:buFont typeface="Wingdings" pitchFamily="2" charset="2"/>
              <a:buNone/>
              <a:defRPr/>
            </a:pPr>
            <a:r>
              <a:rPr lang="en-IN" sz="2400" dirty="0"/>
              <a:t>Can produce varying degrees of depression of the CNS, </a:t>
            </a:r>
            <a:br>
              <a:rPr lang="en-IN" sz="2400" dirty="0"/>
            </a:br>
            <a:r>
              <a:rPr lang="en-IN" sz="2400" dirty="0"/>
              <a:t>ranging from mild sedation to general </a:t>
            </a:r>
            <a:r>
              <a:rPr lang="en-IN" sz="2400" dirty="0" err="1"/>
              <a:t>anesthesia</a:t>
            </a:r>
            <a:endParaRPr lang="en-IN" sz="2400" dirty="0"/>
          </a:p>
          <a:p>
            <a:pPr eaLnBrk="1" hangingPunct="1">
              <a:buFont typeface="Wingdings" pitchFamily="2" charset="2"/>
              <a:buNone/>
              <a:defRPr/>
            </a:pPr>
            <a:endParaRPr lang="en-IN" sz="2400" dirty="0"/>
          </a:p>
          <a:p>
            <a:pPr eaLnBrk="1" hangingPunct="1">
              <a:defRPr/>
            </a:pPr>
            <a:r>
              <a:rPr lang="en-IN" sz="2400" dirty="0">
                <a:solidFill>
                  <a:srgbClr val="FFFF66"/>
                </a:solidFill>
              </a:rPr>
              <a:t>In low doses</a:t>
            </a:r>
            <a:r>
              <a:rPr lang="en-IN" sz="2400" dirty="0"/>
              <a:t> - Calming effect ; </a:t>
            </a:r>
            <a:r>
              <a:rPr lang="en-IN" sz="2400" dirty="0" err="1"/>
              <a:t>phenobarbital</a:t>
            </a:r>
            <a:r>
              <a:rPr lang="en-IN" sz="2400" dirty="0"/>
              <a:t> </a:t>
            </a:r>
            <a:r>
              <a:rPr lang="en-IN" sz="2400" dirty="0">
                <a:sym typeface="Wingdings" pitchFamily="2" charset="2"/>
              </a:rPr>
              <a:t></a:t>
            </a:r>
            <a:r>
              <a:rPr lang="en-IN" sz="2400" dirty="0"/>
              <a:t>selective anticonvulsant properties </a:t>
            </a:r>
          </a:p>
          <a:p>
            <a:pPr eaLnBrk="1" hangingPunct="1">
              <a:defRPr/>
            </a:pPr>
            <a:endParaRPr lang="en-IN" sz="2400" dirty="0"/>
          </a:p>
          <a:p>
            <a:pPr eaLnBrk="1" hangingPunct="1">
              <a:defRPr/>
            </a:pPr>
            <a:r>
              <a:rPr lang="en-IN" sz="2400" dirty="0">
                <a:solidFill>
                  <a:srgbClr val="FFFF66"/>
                </a:solidFill>
              </a:rPr>
              <a:t>In moderate doses-</a:t>
            </a:r>
            <a:r>
              <a:rPr lang="en-IN" sz="2400" dirty="0"/>
              <a:t> Produce a drunken euphoric state, </a:t>
            </a:r>
            <a:br>
              <a:rPr lang="en-IN" sz="2400" dirty="0"/>
            </a:br>
            <a:r>
              <a:rPr lang="en-IN" sz="2400" dirty="0"/>
              <a:t>			similar to alcohol</a:t>
            </a:r>
          </a:p>
          <a:p>
            <a:pPr eaLnBrk="1" hangingPunct="1">
              <a:buFont typeface="Wingdings" pitchFamily="2" charset="2"/>
              <a:buNone/>
              <a:defRPr/>
            </a:pPr>
            <a:r>
              <a:rPr lang="en-IN" sz="2400" dirty="0"/>
              <a:t>				Sedation &amp; sleep result from increasing doses</a:t>
            </a:r>
          </a:p>
          <a:p>
            <a:pPr eaLnBrk="1" hangingPunct="1">
              <a:buFont typeface="Wingdings" pitchFamily="2" charset="2"/>
              <a:buNone/>
              <a:defRPr/>
            </a:pPr>
            <a:endParaRPr lang="en-IN" sz="2400" dirty="0"/>
          </a:p>
          <a:p>
            <a:pPr eaLnBrk="1" hangingPunct="1">
              <a:defRPr/>
            </a:pPr>
            <a:r>
              <a:rPr lang="en-IN" sz="2400" dirty="0">
                <a:solidFill>
                  <a:srgbClr val="FFFF66"/>
                </a:solidFill>
              </a:rPr>
              <a:t>Higher doses</a:t>
            </a:r>
            <a:r>
              <a:rPr lang="en-IN" sz="2400" dirty="0"/>
              <a:t> produce surgical </a:t>
            </a:r>
            <a:r>
              <a:rPr lang="en-IN" sz="2400" dirty="0" err="1"/>
              <a:t>anesthesia</a:t>
            </a:r>
            <a:endParaRPr lang="en-IN" sz="2400" dirty="0"/>
          </a:p>
          <a:p>
            <a:pPr eaLnBrk="1" hangingPunct="1">
              <a:defRPr/>
            </a:pPr>
            <a:endParaRPr lang="en-IN" sz="2400" dirty="0"/>
          </a:p>
          <a:p>
            <a:pPr eaLnBrk="1" hangingPunct="1">
              <a:defRPr/>
            </a:pPr>
            <a:r>
              <a:rPr lang="en-IN" sz="2400" dirty="0"/>
              <a:t>Ability to produce sedation &amp; decrease sleep latency </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action:</a:t>
            </a:r>
            <a:br>
              <a:rPr lang="en-US" dirty="0"/>
            </a:br>
            <a:endParaRPr lang="en-US" dirty="0"/>
          </a:p>
        </p:txBody>
      </p:sp>
      <p:sp>
        <p:nvSpPr>
          <p:cNvPr id="3" name="Content Placeholder 2"/>
          <p:cNvSpPr>
            <a:spLocks noGrp="1"/>
          </p:cNvSpPr>
          <p:nvPr>
            <p:ph idx="1"/>
          </p:nvPr>
        </p:nvSpPr>
        <p:spPr/>
        <p:txBody>
          <a:bodyPr/>
          <a:lstStyle/>
          <a:p>
            <a:r>
              <a:rPr lang="en-US" dirty="0"/>
              <a:t>Act primarily at GABA:BZD receptor –</a:t>
            </a:r>
            <a:r>
              <a:rPr lang="en-US" dirty="0" err="1"/>
              <a:t>Cl</a:t>
            </a:r>
            <a:r>
              <a:rPr lang="en-US" dirty="0"/>
              <a:t> channel complex and potentiate GABA </a:t>
            </a:r>
            <a:r>
              <a:rPr lang="en-US" dirty="0" err="1"/>
              <a:t>nergic</a:t>
            </a:r>
            <a:r>
              <a:rPr lang="en-US" dirty="0"/>
              <a:t> inhibition by increasing life time of </a:t>
            </a:r>
            <a:r>
              <a:rPr lang="en-US" dirty="0" err="1"/>
              <a:t>Cl</a:t>
            </a:r>
            <a:r>
              <a:rPr lang="en-US" dirty="0"/>
              <a:t> channel opening</a:t>
            </a:r>
          </a:p>
          <a:p>
            <a:endParaRPr lang="en-US" dirty="0"/>
          </a:p>
          <a:p>
            <a:r>
              <a:rPr lang="en-US" dirty="0"/>
              <a:t>They do not bind to BZD receptor but bind to another site on the same complex to exert GABA facilitatory action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a:t>
            </a:r>
          </a:p>
        </p:txBody>
      </p:sp>
      <p:sp>
        <p:nvSpPr>
          <p:cNvPr id="3" name="Content Placeholder 2"/>
          <p:cNvSpPr>
            <a:spLocks noGrp="1"/>
          </p:cNvSpPr>
          <p:nvPr>
            <p:ph idx="1"/>
          </p:nvPr>
        </p:nvSpPr>
        <p:spPr>
          <a:xfrm>
            <a:off x="455613" y="1598613"/>
            <a:ext cx="8226425" cy="4973659"/>
          </a:xfrm>
        </p:spPr>
        <p:txBody>
          <a:bodyPr/>
          <a:lstStyle/>
          <a:p>
            <a:pPr>
              <a:buNone/>
            </a:pPr>
            <a:r>
              <a:rPr lang="en-US" dirty="0"/>
              <a:t>1.Phenobarbitone in epilepsy </a:t>
            </a:r>
          </a:p>
          <a:p>
            <a:pPr>
              <a:buNone/>
            </a:pPr>
            <a:r>
              <a:rPr lang="en-US" dirty="0"/>
              <a:t>2. Thiopentone in </a:t>
            </a:r>
            <a:r>
              <a:rPr lang="en-US" dirty="0" err="1"/>
              <a:t>anaesthesia</a:t>
            </a:r>
            <a:endParaRPr lang="en-US" dirty="0"/>
          </a:p>
          <a:p>
            <a:pPr>
              <a:buNone/>
            </a:pPr>
            <a:endParaRPr lang="en-US" dirty="0"/>
          </a:p>
          <a:p>
            <a:pPr>
              <a:buNone/>
            </a:pPr>
            <a:r>
              <a:rPr lang="en-US" dirty="0"/>
              <a:t>*As hypnotic and </a:t>
            </a:r>
            <a:r>
              <a:rPr lang="en-US" dirty="0" err="1"/>
              <a:t>anxiolytic</a:t>
            </a:r>
            <a:r>
              <a:rPr lang="en-US" dirty="0"/>
              <a:t> they have been </a:t>
            </a:r>
          </a:p>
          <a:p>
            <a:pPr>
              <a:buNone/>
            </a:pPr>
            <a:r>
              <a:rPr lang="en-US" dirty="0"/>
              <a:t>superseded by BZDs.</a:t>
            </a:r>
          </a:p>
          <a:p>
            <a:pPr>
              <a:buNone/>
            </a:pPr>
            <a:endParaRPr lang="en-US" dirty="0"/>
          </a:p>
          <a:p>
            <a:pPr>
              <a:buNone/>
            </a:pPr>
            <a:r>
              <a:rPr lang="en-US" dirty="0"/>
              <a:t>*Occasionally employed as </a:t>
            </a:r>
            <a:r>
              <a:rPr lang="en-US" dirty="0" err="1"/>
              <a:t>adjuvants</a:t>
            </a:r>
            <a:r>
              <a:rPr lang="en-US" dirty="0"/>
              <a:t> in</a:t>
            </a:r>
          </a:p>
          <a:p>
            <a:pPr>
              <a:buNone/>
            </a:pPr>
            <a:r>
              <a:rPr lang="en-US" dirty="0"/>
              <a:t>psychosomatic disorders.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68313" y="260350"/>
            <a:ext cx="8229600" cy="1384300"/>
          </a:xfrm>
        </p:spPr>
        <p:txBody>
          <a:bodyPr/>
          <a:lstStyle/>
          <a:p>
            <a:pPr eaLnBrk="1" hangingPunct="1">
              <a:defRPr/>
            </a:pPr>
            <a:r>
              <a:rPr lang="en-US">
                <a:solidFill>
                  <a:srgbClr val="990000"/>
                </a:solidFill>
              </a:rPr>
              <a:t>Adverse effects</a:t>
            </a:r>
            <a:endParaRPr lang="en-IN">
              <a:solidFill>
                <a:srgbClr val="990000"/>
              </a:solidFill>
            </a:endParaRPr>
          </a:p>
        </p:txBody>
      </p:sp>
      <p:sp>
        <p:nvSpPr>
          <p:cNvPr id="92163" name="Rectangle 3"/>
          <p:cNvSpPr>
            <a:spLocks noGrp="1" noChangeArrowheads="1"/>
          </p:cNvSpPr>
          <p:nvPr>
            <p:ph type="body" idx="1"/>
          </p:nvPr>
        </p:nvSpPr>
        <p:spPr>
          <a:xfrm>
            <a:off x="455613" y="1598613"/>
            <a:ext cx="8688387" cy="4497387"/>
          </a:xfrm>
        </p:spPr>
        <p:txBody>
          <a:bodyPr/>
          <a:lstStyle/>
          <a:p>
            <a:pPr eaLnBrk="1" hangingPunct="1">
              <a:defRPr/>
            </a:pPr>
            <a:endParaRPr lang="en-IN" sz="2800" dirty="0">
              <a:solidFill>
                <a:srgbClr val="FFFF66"/>
              </a:solidFill>
            </a:endParaRPr>
          </a:p>
          <a:p>
            <a:pPr eaLnBrk="1" hangingPunct="1">
              <a:defRPr/>
            </a:pPr>
            <a:r>
              <a:rPr lang="en-US" sz="2800" dirty="0">
                <a:solidFill>
                  <a:srgbClr val="FFFF66"/>
                </a:solidFill>
              </a:rPr>
              <a:t>Listlessness &amp; </a:t>
            </a:r>
            <a:r>
              <a:rPr lang="en-US" sz="2800" u="sng" dirty="0"/>
              <a:t>“hangover" effect</a:t>
            </a:r>
          </a:p>
          <a:p>
            <a:pPr eaLnBrk="1" hangingPunct="1">
              <a:defRPr/>
            </a:pPr>
            <a:endParaRPr lang="en-US" sz="2800" dirty="0">
              <a:solidFill>
                <a:srgbClr val="FFFF66"/>
              </a:solidFill>
            </a:endParaRPr>
          </a:p>
          <a:p>
            <a:pPr eaLnBrk="1" hangingPunct="1">
              <a:defRPr/>
            </a:pPr>
            <a:r>
              <a:rPr lang="en-US" sz="2800" dirty="0">
                <a:solidFill>
                  <a:srgbClr val="FFFF66"/>
                </a:solidFill>
              </a:rPr>
              <a:t> S/S: nausea, vomiting, dizziness </a:t>
            </a:r>
          </a:p>
          <a:p>
            <a:pPr eaLnBrk="1" hangingPunct="1">
              <a:buFont typeface="Wingdings" pitchFamily="2" charset="2"/>
              <a:buNone/>
              <a:defRPr/>
            </a:pPr>
            <a:r>
              <a:rPr lang="en-US" sz="2800" dirty="0">
                <a:solidFill>
                  <a:srgbClr val="FFFF66"/>
                </a:solidFill>
              </a:rPr>
              <a:t>			&amp; emotional disturbance</a:t>
            </a:r>
          </a:p>
          <a:p>
            <a:pPr eaLnBrk="1" hangingPunct="1">
              <a:buFont typeface="Wingdings" pitchFamily="2" charset="2"/>
              <a:buNone/>
              <a:defRPr/>
            </a:pPr>
            <a:endParaRPr lang="en-US" sz="2800" dirty="0">
              <a:solidFill>
                <a:srgbClr val="FFFF66"/>
              </a:solidFill>
            </a:endParaRPr>
          </a:p>
          <a:p>
            <a:pPr eaLnBrk="1" hangingPunct="1">
              <a:defRPr/>
            </a:pPr>
            <a:r>
              <a:rPr lang="en-US" sz="2800" dirty="0">
                <a:solidFill>
                  <a:srgbClr val="FFFF66"/>
                </a:solidFill>
              </a:rPr>
              <a:t>May </a:t>
            </a:r>
            <a:r>
              <a:rPr lang="en-US" sz="2800" u="sng" dirty="0">
                <a:solidFill>
                  <a:srgbClr val="FFFF66"/>
                </a:solidFill>
              </a:rPr>
              <a:t>cause physical dependence </a:t>
            </a:r>
            <a:r>
              <a:rPr lang="en-US" sz="2800" dirty="0">
                <a:solidFill>
                  <a:srgbClr val="FFFF66"/>
                </a:solidFill>
              </a:rPr>
              <a:t>with long use</a:t>
            </a:r>
          </a:p>
          <a:p>
            <a:pPr eaLnBrk="1" hangingPunct="1">
              <a:defRPr/>
            </a:pPr>
            <a:r>
              <a:rPr lang="en-US" sz="2800" dirty="0"/>
              <a:t>Abrupt withdrawal </a:t>
            </a:r>
            <a:r>
              <a:rPr lang="en-US" sz="2800" dirty="0">
                <a:solidFill>
                  <a:srgbClr val="FFFF66"/>
                </a:solidFill>
              </a:rPr>
              <a:t>can lead </a:t>
            </a:r>
            <a:r>
              <a:rPr lang="en-US" sz="2800" u="sng" dirty="0">
                <a:solidFill>
                  <a:srgbClr val="FFFF66"/>
                </a:solidFill>
              </a:rPr>
              <a:t>to </a:t>
            </a:r>
            <a:r>
              <a:rPr lang="en-US" sz="2800" u="sng" dirty="0"/>
              <a:t>seizures &amp; death</a:t>
            </a:r>
          </a:p>
          <a:p>
            <a:pPr eaLnBrk="1" hangingPunct="1">
              <a:defRPr/>
            </a:pPr>
            <a:r>
              <a:rPr lang="en-IN" sz="2800" dirty="0">
                <a:solidFill>
                  <a:srgbClr val="FFFF66"/>
                </a:solidFill>
              </a:rPr>
              <a:t>Tolerance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Barbiturate poisoning</a:t>
            </a:r>
          </a:p>
        </p:txBody>
      </p:sp>
      <p:sp>
        <p:nvSpPr>
          <p:cNvPr id="3" name="Content Placeholder 2"/>
          <p:cNvSpPr>
            <a:spLocks noGrp="1"/>
          </p:cNvSpPr>
          <p:nvPr>
            <p:ph idx="1"/>
          </p:nvPr>
        </p:nvSpPr>
        <p:spPr/>
        <p:txBody>
          <a:bodyPr/>
          <a:lstStyle/>
          <a:p>
            <a:r>
              <a:rPr lang="en-US" dirty="0"/>
              <a:t>Respiratory depression ,circulatory shock</a:t>
            </a:r>
          </a:p>
          <a:p>
            <a:r>
              <a:rPr lang="en-US" dirty="0"/>
              <a:t>Asphyxia</a:t>
            </a:r>
            <a:r>
              <a:rPr lang="en-US" dirty="0">
                <a:sym typeface="Wingdings" pitchFamily="2" charset="2"/>
              </a:rPr>
              <a:t> Pupil constriction f/b dilatation</a:t>
            </a:r>
          </a:p>
          <a:p>
            <a:r>
              <a:rPr lang="en-US" dirty="0">
                <a:sym typeface="Wingdings" pitchFamily="2" charset="2"/>
              </a:rPr>
              <a:t>Hypothermia</a:t>
            </a:r>
          </a:p>
          <a:p>
            <a:r>
              <a:rPr lang="en-US" dirty="0">
                <a:sym typeface="Wingdings" pitchFamily="2" charset="2"/>
              </a:rPr>
              <a:t>Renal failure</a:t>
            </a:r>
          </a:p>
          <a:p>
            <a:r>
              <a:rPr lang="en-US" dirty="0">
                <a:sym typeface="Wingdings" pitchFamily="2" charset="2"/>
              </a:rPr>
              <a:t>Pulmonary edema</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a:t>Gastric </a:t>
            </a:r>
            <a:r>
              <a:rPr lang="en-US" dirty="0" err="1"/>
              <a:t>lavage</a:t>
            </a:r>
            <a:endParaRPr lang="en-US" dirty="0"/>
          </a:p>
          <a:p>
            <a:r>
              <a:rPr lang="en-US" dirty="0"/>
              <a:t>Maintenance of ABC</a:t>
            </a:r>
          </a:p>
          <a:p>
            <a:r>
              <a:rPr lang="en-US" dirty="0"/>
              <a:t>Oxygen inhalation</a:t>
            </a:r>
          </a:p>
          <a:p>
            <a:r>
              <a:rPr lang="en-US" dirty="0" err="1"/>
              <a:t>I.V.fluids</a:t>
            </a:r>
            <a:endParaRPr lang="en-US" dirty="0"/>
          </a:p>
          <a:p>
            <a:r>
              <a:rPr lang="en-US" dirty="0"/>
              <a:t>Forced </a:t>
            </a:r>
            <a:r>
              <a:rPr lang="en-US" dirty="0" err="1"/>
              <a:t>diuresis</a:t>
            </a:r>
            <a:endParaRPr lang="en-US" dirty="0"/>
          </a:p>
          <a:p>
            <a:r>
              <a:rPr lang="en-US" dirty="0" err="1"/>
              <a:t>Alkalinization</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a:solidFill>
                  <a:srgbClr val="990000"/>
                </a:solidFill>
              </a:rPr>
              <a:t>Benzodiazepines</a:t>
            </a:r>
            <a:endParaRPr lang="en-IN">
              <a:solidFill>
                <a:srgbClr val="990000"/>
              </a:solidFill>
            </a:endParaRPr>
          </a:p>
        </p:txBody>
      </p:sp>
      <p:sp>
        <p:nvSpPr>
          <p:cNvPr id="81923" name="Rectangle 3"/>
          <p:cNvSpPr>
            <a:spLocks noGrp="1" noChangeArrowheads="1"/>
          </p:cNvSpPr>
          <p:nvPr>
            <p:ph type="body" idx="1"/>
          </p:nvPr>
        </p:nvSpPr>
        <p:spPr/>
        <p:txBody>
          <a:bodyPr/>
          <a:lstStyle/>
          <a:p>
            <a:pPr eaLnBrk="1" hangingPunct="1">
              <a:defRPr/>
            </a:pPr>
            <a:r>
              <a:rPr lang="en-US">
                <a:solidFill>
                  <a:srgbClr val="FFFF66"/>
                </a:solidFill>
              </a:rPr>
              <a:t>Antianxiety</a:t>
            </a:r>
          </a:p>
          <a:p>
            <a:pPr eaLnBrk="1" hangingPunct="1">
              <a:defRPr/>
            </a:pPr>
            <a:r>
              <a:rPr lang="en-US">
                <a:solidFill>
                  <a:srgbClr val="FFFF66"/>
                </a:solidFill>
              </a:rPr>
              <a:t>Sedative-hypnotic</a:t>
            </a:r>
          </a:p>
          <a:p>
            <a:pPr eaLnBrk="1" hangingPunct="1">
              <a:defRPr/>
            </a:pPr>
            <a:r>
              <a:rPr lang="en-US">
                <a:solidFill>
                  <a:srgbClr val="FFFF66"/>
                </a:solidFill>
              </a:rPr>
              <a:t>Amnesia</a:t>
            </a:r>
          </a:p>
          <a:p>
            <a:pPr eaLnBrk="1" hangingPunct="1">
              <a:defRPr/>
            </a:pPr>
            <a:r>
              <a:rPr lang="en-US">
                <a:solidFill>
                  <a:srgbClr val="FFFF66"/>
                </a:solidFill>
              </a:rPr>
              <a:t>Anticonvulsant</a:t>
            </a:r>
          </a:p>
          <a:p>
            <a:pPr eaLnBrk="1" hangingPunct="1">
              <a:defRPr/>
            </a:pPr>
            <a:r>
              <a:rPr lang="en-US">
                <a:solidFill>
                  <a:srgbClr val="FFFF66"/>
                </a:solidFill>
              </a:rPr>
              <a:t>Skeletal muscle relaxant</a:t>
            </a:r>
            <a:endParaRPr lang="en-IN">
              <a:solidFill>
                <a:srgbClr val="FFFF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827088" y="260350"/>
            <a:ext cx="7772400" cy="838200"/>
          </a:xfrm>
        </p:spPr>
        <p:txBody>
          <a:bodyPr/>
          <a:lstStyle/>
          <a:p>
            <a:pPr eaLnBrk="1" hangingPunct="1">
              <a:defRPr/>
            </a:pPr>
            <a:r>
              <a:rPr lang="en-US" sz="4800">
                <a:solidFill>
                  <a:srgbClr val="961204"/>
                </a:solidFill>
              </a:rPr>
              <a:t>Benzodiazepines:</a:t>
            </a:r>
          </a:p>
        </p:txBody>
      </p:sp>
      <p:sp>
        <p:nvSpPr>
          <p:cNvPr id="25603" name="Rectangle 3"/>
          <p:cNvSpPr>
            <a:spLocks noGrp="1" noChangeArrowheads="1"/>
          </p:cNvSpPr>
          <p:nvPr>
            <p:ph type="body" idx="1"/>
          </p:nvPr>
        </p:nvSpPr>
        <p:spPr>
          <a:xfrm>
            <a:off x="381000" y="1447800"/>
            <a:ext cx="8305800" cy="5181600"/>
          </a:xfrm>
        </p:spPr>
        <p:txBody>
          <a:bodyPr/>
          <a:lstStyle/>
          <a:p>
            <a:pPr eaLnBrk="1" hangingPunct="1">
              <a:buClr>
                <a:srgbClr val="FFFF66"/>
              </a:buClr>
              <a:buFont typeface="Wingdings" pitchFamily="2" charset="2"/>
              <a:buNone/>
              <a:defRPr/>
            </a:pPr>
            <a:endParaRPr lang="en-US" sz="4000">
              <a:solidFill>
                <a:srgbClr val="00FFFF"/>
              </a:solidFill>
            </a:endParaRPr>
          </a:p>
          <a:p>
            <a:pPr eaLnBrk="1" hangingPunct="1">
              <a:buClr>
                <a:srgbClr val="FFFF66"/>
              </a:buClr>
              <a:buFont typeface="Wingdings" pitchFamily="2" charset="2"/>
              <a:buNone/>
              <a:defRPr/>
            </a:pPr>
            <a:r>
              <a:rPr lang="en-US" sz="4000">
                <a:solidFill>
                  <a:srgbClr val="00FFFF"/>
                </a:solidFill>
              </a:rPr>
              <a:t>Long acting            Short acting</a:t>
            </a:r>
          </a:p>
          <a:p>
            <a:pPr eaLnBrk="1" hangingPunct="1">
              <a:buClr>
                <a:srgbClr val="FFFF66"/>
              </a:buClr>
              <a:buFont typeface="Wingdings" pitchFamily="2" charset="2"/>
              <a:buNone/>
              <a:defRPr/>
            </a:pPr>
            <a:r>
              <a:rPr lang="en-US" sz="2800">
                <a:solidFill>
                  <a:srgbClr val="FFFF66"/>
                </a:solidFill>
              </a:rPr>
              <a:t>Flurazepam                          Temazepam</a:t>
            </a:r>
          </a:p>
          <a:p>
            <a:pPr eaLnBrk="1" hangingPunct="1">
              <a:buClr>
                <a:srgbClr val="FFFF66"/>
              </a:buClr>
              <a:buFont typeface="Wingdings" pitchFamily="2" charset="2"/>
              <a:buNone/>
              <a:defRPr/>
            </a:pPr>
            <a:r>
              <a:rPr lang="en-US" sz="2800">
                <a:solidFill>
                  <a:srgbClr val="FFFF66"/>
                </a:solidFill>
              </a:rPr>
              <a:t>Diazepam                             Midazolam</a:t>
            </a:r>
          </a:p>
          <a:p>
            <a:pPr eaLnBrk="1" hangingPunct="1">
              <a:buClr>
                <a:srgbClr val="FFFF66"/>
              </a:buClr>
              <a:buFont typeface="Wingdings" pitchFamily="2" charset="2"/>
              <a:buNone/>
              <a:defRPr/>
            </a:pPr>
            <a:r>
              <a:rPr lang="en-US" sz="2800">
                <a:solidFill>
                  <a:srgbClr val="FFFF66"/>
                </a:solidFill>
              </a:rPr>
              <a:t>Nitrazepam                          Triazolam</a:t>
            </a:r>
          </a:p>
          <a:p>
            <a:pPr eaLnBrk="1" hangingPunct="1">
              <a:buClr>
                <a:srgbClr val="FFFF66"/>
              </a:buClr>
              <a:buFont typeface="Wingdings" pitchFamily="2" charset="2"/>
              <a:buNone/>
              <a:defRPr/>
            </a:pPr>
            <a:r>
              <a:rPr lang="en-US" sz="2800">
                <a:solidFill>
                  <a:srgbClr val="FFFF66"/>
                </a:solidFill>
              </a:rPr>
              <a:t>Flunitrazepam</a:t>
            </a:r>
          </a:p>
          <a:p>
            <a:pPr eaLnBrk="1" hangingPunct="1">
              <a:buClr>
                <a:srgbClr val="FFFF66"/>
              </a:buClr>
              <a:buFont typeface="Wingdings" pitchFamily="2" charset="2"/>
              <a:buNone/>
              <a:defRPr/>
            </a:pPr>
            <a:endParaRPr lang="en-US">
              <a:solidFill>
                <a:srgbClr val="FFFF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z="2400"/>
              <a:t>Lecture Objectives &amp; Learning Outcomes</a:t>
            </a:r>
          </a:p>
        </p:txBody>
      </p:sp>
      <p:sp>
        <p:nvSpPr>
          <p:cNvPr id="3" name="Content Placeholder 2"/>
          <p:cNvSpPr>
            <a:spLocks noGrp="1"/>
          </p:cNvSpPr>
          <p:nvPr>
            <p:ph idx="4294967295"/>
          </p:nvPr>
        </p:nvSpPr>
        <p:spPr>
          <a:xfrm>
            <a:off x="457200" y="1600200"/>
            <a:ext cx="8229600" cy="4525963"/>
          </a:xfrm>
          <a:prstGeom prst="rect">
            <a:avLst/>
          </a:prstGeom>
        </p:spPr>
        <p:txBody>
          <a:bodyPr>
            <a:normAutofit/>
          </a:bodyPr>
          <a:lstStyle/>
          <a:p>
            <a:pPr>
              <a:defRPr/>
            </a:pPr>
            <a:r>
              <a:rPr lang="en-US" sz="2000" dirty="0"/>
              <a:t>General Objective : To understand the various routes of absorption</a:t>
            </a:r>
          </a:p>
          <a:p>
            <a:pPr>
              <a:buFont typeface="Arial" charset="0"/>
              <a:buNone/>
              <a:defRPr/>
            </a:pPr>
            <a:endParaRPr lang="en-US" sz="2000" dirty="0"/>
          </a:p>
          <a:p>
            <a:pPr>
              <a:defRPr/>
            </a:pPr>
            <a:r>
              <a:rPr lang="en-US" sz="2000" dirty="0"/>
              <a:t>Specific Learning Outcomes:</a:t>
            </a:r>
          </a:p>
          <a:p>
            <a:pPr>
              <a:buFont typeface="Arial" charset="0"/>
              <a:buNone/>
              <a:defRPr/>
            </a:pPr>
            <a:r>
              <a:rPr lang="en-US" sz="2000" dirty="0"/>
              <a:t>At the end of the session, the learner should be able to know the following regarding sedatives and hypnotics</a:t>
            </a:r>
          </a:p>
          <a:p>
            <a:pPr>
              <a:buFont typeface="Arial" charset="0"/>
              <a:buNone/>
              <a:defRPr/>
            </a:pPr>
            <a:endParaRPr lang="en-US" sz="2000" dirty="0"/>
          </a:p>
          <a:p>
            <a:pPr>
              <a:buFont typeface="Arial" charset="0"/>
              <a:buNone/>
              <a:defRPr/>
            </a:pPr>
            <a:r>
              <a:rPr lang="en-US" sz="2000" dirty="0"/>
              <a:t>1.What are sedatives and hypnotics</a:t>
            </a:r>
          </a:p>
          <a:p>
            <a:pPr>
              <a:buFont typeface="Arial" charset="0"/>
              <a:buNone/>
              <a:defRPr/>
            </a:pPr>
            <a:r>
              <a:rPr lang="en-US" sz="2000" dirty="0"/>
              <a:t>2.Classification</a:t>
            </a:r>
          </a:p>
          <a:p>
            <a:pPr>
              <a:buFont typeface="Arial" charset="0"/>
              <a:buNone/>
              <a:defRPr/>
            </a:pPr>
            <a:r>
              <a:rPr lang="en-US" sz="2000" dirty="0"/>
              <a:t>3.Barbiturates</a:t>
            </a:r>
          </a:p>
          <a:p>
            <a:pPr>
              <a:buFont typeface="Arial" charset="0"/>
              <a:buNone/>
              <a:defRPr/>
            </a:pPr>
            <a:r>
              <a:rPr lang="en-US" sz="2000" dirty="0"/>
              <a:t>4.Benzodiazepines</a:t>
            </a:r>
          </a:p>
          <a:p>
            <a:pPr>
              <a:buFont typeface="Arial" charset="0"/>
              <a:buNone/>
              <a:defRPr/>
            </a:pPr>
            <a:r>
              <a:rPr lang="en-US" sz="2000" dirty="0"/>
              <a:t>5.Newer non-</a:t>
            </a:r>
            <a:r>
              <a:rPr lang="en-US" sz="2000" dirty="0" err="1"/>
              <a:t>benzodiapezines</a:t>
            </a:r>
            <a:endParaRPr lang="en-US" sz="2000"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MOA</a:t>
            </a:r>
          </a:p>
        </p:txBody>
      </p:sp>
      <p:sp>
        <p:nvSpPr>
          <p:cNvPr id="3" name="Content Placeholder 2"/>
          <p:cNvSpPr>
            <a:spLocks noGrp="1"/>
          </p:cNvSpPr>
          <p:nvPr>
            <p:ph idx="1"/>
          </p:nvPr>
        </p:nvSpPr>
        <p:spPr/>
        <p:txBody>
          <a:bodyPr/>
          <a:lstStyle/>
          <a:p>
            <a:r>
              <a:rPr lang="en-US" sz="2800" dirty="0"/>
              <a:t>They enhance pre and post synaptic inhibition through a </a:t>
            </a:r>
            <a:r>
              <a:rPr lang="en-US" sz="2800" dirty="0" err="1"/>
              <a:t>spc</a:t>
            </a:r>
            <a:r>
              <a:rPr lang="en-US" sz="2800" dirty="0"/>
              <a:t> BZD receptor on GABA A receptor-</a:t>
            </a:r>
            <a:r>
              <a:rPr lang="en-US" sz="2800" dirty="0" err="1"/>
              <a:t>Cl</a:t>
            </a:r>
            <a:r>
              <a:rPr lang="en-US" sz="2800" dirty="0"/>
              <a:t> channel complex</a:t>
            </a:r>
          </a:p>
          <a:p>
            <a:r>
              <a:rPr lang="en-US" sz="2800" dirty="0"/>
              <a:t>This receptor increases frequency of </a:t>
            </a:r>
            <a:r>
              <a:rPr lang="en-US" sz="2800" dirty="0" err="1"/>
              <a:t>Cl</a:t>
            </a:r>
            <a:r>
              <a:rPr lang="en-US" sz="2800" dirty="0"/>
              <a:t> channel opening induced by </a:t>
            </a:r>
            <a:r>
              <a:rPr lang="en-US" sz="2800" dirty="0" err="1"/>
              <a:t>submaximal</a:t>
            </a:r>
            <a:r>
              <a:rPr lang="en-US" sz="2800" dirty="0"/>
              <a:t> GABA </a:t>
            </a:r>
            <a:r>
              <a:rPr lang="en-US" sz="2800" dirty="0" err="1"/>
              <a:t>conc</a:t>
            </a:r>
            <a:endParaRPr lang="en-US" sz="2800" dirty="0"/>
          </a:p>
          <a:p>
            <a:r>
              <a:rPr lang="en-US" sz="2800" dirty="0"/>
              <a:t>They enhance GABA binding to GABA A receptor</a:t>
            </a:r>
          </a:p>
          <a:p>
            <a:r>
              <a:rPr lang="en-US" sz="2800" dirty="0"/>
              <a:t>They have GABA facilitatory not mimetic action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2A167-3641-4DFE-A55B-178B05CC22A5}"/>
              </a:ext>
            </a:extLst>
          </p:cNvPr>
          <p:cNvSpPr>
            <a:spLocks noGrp="1"/>
          </p:cNvSpPr>
          <p:nvPr>
            <p:ph type="title"/>
          </p:nvPr>
        </p:nvSpPr>
        <p:spPr/>
        <p:txBody>
          <a:bodyPr/>
          <a:lstStyle/>
          <a:p>
            <a:r>
              <a:rPr lang="en-IN" dirty="0"/>
              <a:t>Actions</a:t>
            </a:r>
          </a:p>
        </p:txBody>
      </p:sp>
      <p:sp>
        <p:nvSpPr>
          <p:cNvPr id="3" name="Content Placeholder 2">
            <a:extLst>
              <a:ext uri="{FF2B5EF4-FFF2-40B4-BE49-F238E27FC236}">
                <a16:creationId xmlns:a16="http://schemas.microsoft.com/office/drawing/2014/main" id="{24788C46-928D-47CF-B959-3B3A0F7D1A4A}"/>
              </a:ext>
            </a:extLst>
          </p:cNvPr>
          <p:cNvSpPr>
            <a:spLocks noGrp="1"/>
          </p:cNvSpPr>
          <p:nvPr>
            <p:ph idx="1"/>
          </p:nvPr>
        </p:nvSpPr>
        <p:spPr>
          <a:xfrm>
            <a:off x="1" y="1196753"/>
            <a:ext cx="8682038" cy="4899248"/>
          </a:xfrm>
        </p:spPr>
        <p:txBody>
          <a:bodyPr/>
          <a:lstStyle/>
          <a:p>
            <a:r>
              <a:rPr lang="en-US" dirty="0"/>
              <a:t>1. Sedation and hypnosis: </a:t>
            </a:r>
          </a:p>
          <a:p>
            <a:pPr marL="0" indent="0">
              <a:buNone/>
            </a:pPr>
            <a:r>
              <a:rPr lang="en-US" dirty="0"/>
              <a:t>-They decrease time required to fall asleep (sleep latency)</a:t>
            </a:r>
          </a:p>
          <a:p>
            <a:pPr>
              <a:buFontTx/>
              <a:buChar char="-"/>
            </a:pPr>
            <a:r>
              <a:rPr lang="en-US" dirty="0"/>
              <a:t>The total sleep time is increased. </a:t>
            </a:r>
          </a:p>
          <a:p>
            <a:pPr>
              <a:buFontTx/>
              <a:buChar char="-"/>
            </a:pPr>
            <a:r>
              <a:rPr lang="en-US" dirty="0"/>
              <a:t>They shorten all stages of NREM sleep except stage 2, which is prolonged. </a:t>
            </a:r>
          </a:p>
          <a:p>
            <a:pPr>
              <a:buFontTx/>
              <a:buChar char="-"/>
            </a:pPr>
            <a:r>
              <a:rPr lang="en-US" dirty="0"/>
              <a:t>The duration of REM sleep is usually decreased. </a:t>
            </a:r>
          </a:p>
          <a:p>
            <a:pPr>
              <a:buFontTx/>
              <a:buChar char="-"/>
            </a:pPr>
            <a:r>
              <a:rPr lang="en-US" dirty="0"/>
              <a:t>BZDs reduce night awakenings and produce refreshing sleep.  </a:t>
            </a:r>
            <a:endParaRPr lang="en-IN" dirty="0"/>
          </a:p>
        </p:txBody>
      </p:sp>
    </p:spTree>
    <p:extLst>
      <p:ext uri="{BB962C8B-B14F-4D97-AF65-F5344CB8AC3E}">
        <p14:creationId xmlns:p14="http://schemas.microsoft.com/office/powerpoint/2010/main" val="591312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C5DB4-7BC2-4398-8750-7BAEF57702E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9C848B3-184B-4744-8B47-2FEE632FFE18}"/>
              </a:ext>
            </a:extLst>
          </p:cNvPr>
          <p:cNvSpPr>
            <a:spLocks noGrp="1"/>
          </p:cNvSpPr>
          <p:nvPr>
            <p:ph idx="1"/>
          </p:nvPr>
        </p:nvSpPr>
        <p:spPr>
          <a:xfrm>
            <a:off x="1" y="116633"/>
            <a:ext cx="8682038" cy="5979368"/>
          </a:xfrm>
        </p:spPr>
        <p:txBody>
          <a:bodyPr/>
          <a:lstStyle/>
          <a:p>
            <a:r>
              <a:rPr lang="en-US" dirty="0"/>
              <a:t>At present, BZDs are the preferred drugs for treatment of short-term insomnia because:  a)They have a wide therapeutic index. </a:t>
            </a:r>
          </a:p>
          <a:p>
            <a:pPr marL="0" indent="0">
              <a:buNone/>
            </a:pPr>
            <a:r>
              <a:rPr lang="en-US" dirty="0"/>
              <a:t>b) They cause near-normal sleep; less rebound phenomena on withdrawal. </a:t>
            </a:r>
          </a:p>
          <a:p>
            <a:pPr marL="0" indent="0">
              <a:buNone/>
            </a:pPr>
            <a:r>
              <a:rPr lang="en-US" dirty="0"/>
              <a:t>c) They produce minimal hangover effects (headache and residual drowsiness on waking). </a:t>
            </a:r>
          </a:p>
          <a:p>
            <a:pPr marL="0" indent="0">
              <a:buNone/>
            </a:pPr>
            <a:r>
              <a:rPr lang="en-US" dirty="0"/>
              <a:t>d) They cause minimal respiratory depression.  e)They are less likely to cause tolerance and dependence when used for short period.  </a:t>
            </a:r>
            <a:endParaRPr lang="en-IN" dirty="0"/>
          </a:p>
        </p:txBody>
      </p:sp>
    </p:spTree>
    <p:extLst>
      <p:ext uri="{BB962C8B-B14F-4D97-AF65-F5344CB8AC3E}">
        <p14:creationId xmlns:p14="http://schemas.microsoft.com/office/powerpoint/2010/main" val="869095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912E-60DC-49F6-9000-2D1A5987335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2F9EFC5-7D7C-40F6-B39D-9B8E5C9F9464}"/>
              </a:ext>
            </a:extLst>
          </p:cNvPr>
          <p:cNvSpPr>
            <a:spLocks noGrp="1"/>
          </p:cNvSpPr>
          <p:nvPr>
            <p:ph idx="1"/>
          </p:nvPr>
        </p:nvSpPr>
        <p:spPr>
          <a:xfrm>
            <a:off x="1" y="273051"/>
            <a:ext cx="9144000" cy="6468318"/>
          </a:xfrm>
        </p:spPr>
        <p:txBody>
          <a:bodyPr/>
          <a:lstStyle/>
          <a:p>
            <a:pPr marL="0" indent="0">
              <a:buNone/>
            </a:pPr>
            <a:r>
              <a:rPr lang="en-US" dirty="0"/>
              <a:t>f) They have no enzyme-inducing property; hence drug interactions are less.  </a:t>
            </a:r>
          </a:p>
          <a:p>
            <a:pPr marL="0" indent="0">
              <a:buNone/>
            </a:pPr>
            <a:r>
              <a:rPr lang="en-US" dirty="0"/>
              <a:t>g) They have a specific BZD receptor antagonist, flumazenil, for the treatment of overdosage.</a:t>
            </a:r>
          </a:p>
          <a:p>
            <a:pPr marL="0" indent="0">
              <a:buNone/>
            </a:pPr>
            <a:endParaRPr lang="en-US" dirty="0"/>
          </a:p>
          <a:p>
            <a:pPr marL="0" indent="0">
              <a:buNone/>
            </a:pPr>
            <a:endParaRPr lang="en-US" dirty="0"/>
          </a:p>
          <a:p>
            <a:pPr marL="0" indent="0">
              <a:buNone/>
            </a:pPr>
            <a:endParaRPr lang="en-US" dirty="0"/>
          </a:p>
          <a:p>
            <a:pPr marL="0" indent="0">
              <a:buNone/>
            </a:pPr>
            <a:r>
              <a:rPr lang="en-US" dirty="0"/>
              <a:t>* Long-term use of BZDs for insomnia is not recommended because of tolerance, dependence and hangover effects; but for occasional use by air </a:t>
            </a:r>
            <a:r>
              <a:rPr lang="en-US" dirty="0" err="1"/>
              <a:t>travellers</a:t>
            </a:r>
            <a:r>
              <a:rPr lang="en-US" dirty="0"/>
              <a:t>, shift workers, etc. these drugs are ideal.</a:t>
            </a:r>
            <a:endParaRPr lang="en-IN" dirty="0"/>
          </a:p>
        </p:txBody>
      </p:sp>
    </p:spTree>
    <p:extLst>
      <p:ext uri="{BB962C8B-B14F-4D97-AF65-F5344CB8AC3E}">
        <p14:creationId xmlns:p14="http://schemas.microsoft.com/office/powerpoint/2010/main" val="4051408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37A5-5224-4F61-8952-7F496CAEE6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51E89D-B105-4655-95C4-A9641C1883B8}"/>
              </a:ext>
            </a:extLst>
          </p:cNvPr>
          <p:cNvSpPr>
            <a:spLocks noGrp="1"/>
          </p:cNvSpPr>
          <p:nvPr>
            <p:ph idx="1"/>
          </p:nvPr>
        </p:nvSpPr>
        <p:spPr>
          <a:xfrm>
            <a:off x="1" y="1"/>
            <a:ext cx="8682038" cy="6096000"/>
          </a:xfrm>
        </p:spPr>
        <p:txBody>
          <a:bodyPr/>
          <a:lstStyle/>
          <a:p>
            <a:pPr algn="just"/>
            <a:r>
              <a:rPr lang="en-IN" dirty="0"/>
              <a:t>2. Anticonvulsant: </a:t>
            </a:r>
            <a:r>
              <a:rPr lang="en-IN" dirty="0" err="1"/>
              <a:t>i.v.diazepam</a:t>
            </a:r>
            <a:r>
              <a:rPr lang="en-IN" dirty="0"/>
              <a:t>/lorazepam is used to control life-threatening seizures in status epilepticus, tetanus, drug-induced convulsions, febrile convulsions, etc. Clonazepam is used in the treatment of absence seizures.</a:t>
            </a:r>
          </a:p>
          <a:p>
            <a:pPr algn="just"/>
            <a:r>
              <a:rPr lang="en-IN" dirty="0"/>
              <a:t> 3. Diagnostic (endoscopies) and minor operative procedures: I.V BZDs are used because of their sedative–amnesic–analgesic and muscle-relaxant properties. </a:t>
            </a:r>
          </a:p>
        </p:txBody>
      </p:sp>
    </p:spTree>
    <p:extLst>
      <p:ext uri="{BB962C8B-B14F-4D97-AF65-F5344CB8AC3E}">
        <p14:creationId xmlns:p14="http://schemas.microsoft.com/office/powerpoint/2010/main" val="4210482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95F3-2F10-40EE-BC72-969A81D4C04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8E38904-E7B3-4066-9358-E23F9AE3D96E}"/>
              </a:ext>
            </a:extLst>
          </p:cNvPr>
          <p:cNvSpPr>
            <a:spLocks noGrp="1"/>
          </p:cNvSpPr>
          <p:nvPr>
            <p:ph idx="1"/>
          </p:nvPr>
        </p:nvSpPr>
        <p:spPr>
          <a:xfrm>
            <a:off x="1" y="116633"/>
            <a:ext cx="8682038" cy="5979368"/>
          </a:xfrm>
        </p:spPr>
        <p:txBody>
          <a:bodyPr/>
          <a:lstStyle/>
          <a:p>
            <a:r>
              <a:rPr lang="en-IN" dirty="0"/>
              <a:t>4. </a:t>
            </a:r>
            <a:r>
              <a:rPr lang="en-IN" dirty="0" err="1"/>
              <a:t>Preanaesthetic</a:t>
            </a:r>
            <a:r>
              <a:rPr lang="en-IN" dirty="0"/>
              <a:t> medication: These drugs are used as </a:t>
            </a:r>
            <a:r>
              <a:rPr lang="en-IN" dirty="0" err="1"/>
              <a:t>preanaesthetic</a:t>
            </a:r>
            <a:r>
              <a:rPr lang="en-IN" dirty="0"/>
              <a:t> medication because of their sedative–amnesic and anxiolytic effects. Hence, the patient cannot recall the perioperative events later. </a:t>
            </a:r>
          </a:p>
          <a:p>
            <a:endParaRPr lang="en-IN" dirty="0"/>
          </a:p>
          <a:p>
            <a:r>
              <a:rPr lang="en-IN" dirty="0"/>
              <a:t> BZDs do not cause true general anaesthesia (GA). Intravenous diazepam, lorazepam, midazolam, etc. are combined with other central nervous system (CNS) depressants to produce GA.</a:t>
            </a:r>
          </a:p>
          <a:p>
            <a:endParaRPr lang="en-IN" dirty="0"/>
          </a:p>
        </p:txBody>
      </p:sp>
    </p:spTree>
    <p:extLst>
      <p:ext uri="{BB962C8B-B14F-4D97-AF65-F5344CB8AC3E}">
        <p14:creationId xmlns:p14="http://schemas.microsoft.com/office/powerpoint/2010/main" val="3217150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F1998-695B-4498-B331-963EB3D7FF8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85EFE05-CB3F-4532-A374-2AF5FAC2511F}"/>
              </a:ext>
            </a:extLst>
          </p:cNvPr>
          <p:cNvSpPr>
            <a:spLocks noGrp="1"/>
          </p:cNvSpPr>
          <p:nvPr>
            <p:ph idx="1"/>
          </p:nvPr>
        </p:nvSpPr>
        <p:spPr>
          <a:xfrm>
            <a:off x="1" y="1"/>
            <a:ext cx="8682038" cy="6096000"/>
          </a:xfrm>
        </p:spPr>
        <p:txBody>
          <a:bodyPr/>
          <a:lstStyle/>
          <a:p>
            <a:r>
              <a:rPr lang="en-IN" dirty="0"/>
              <a:t>5. Antianxiety (anxiolytic) effect: Selective antianxiety action at low doses due to their action on limbic system.</a:t>
            </a:r>
          </a:p>
          <a:p>
            <a:r>
              <a:rPr lang="en-IN" dirty="0"/>
              <a:t> </a:t>
            </a:r>
          </a:p>
          <a:p>
            <a:r>
              <a:rPr lang="en-IN" dirty="0"/>
              <a:t>6. Muscle relaxant (centrally acting): They reduce skeletal muscle tone by inhibiting polysynaptic reflexes in the spinal cord. The relaxant effect of BZDs is useful in spinal injuries, tetanus, cerebral palsy and to reduce spasm due to joint injury or sprain. </a:t>
            </a:r>
          </a:p>
          <a:p>
            <a:r>
              <a:rPr lang="en-IN" dirty="0"/>
              <a:t>7. To treat alcohol-withdrawal symptoms. </a:t>
            </a:r>
          </a:p>
          <a:p>
            <a:r>
              <a:rPr lang="en-IN" dirty="0"/>
              <a:t>8. Conscious sedation: </a:t>
            </a:r>
          </a:p>
        </p:txBody>
      </p:sp>
    </p:spTree>
    <p:extLst>
      <p:ext uri="{BB962C8B-B14F-4D97-AF65-F5344CB8AC3E}">
        <p14:creationId xmlns:p14="http://schemas.microsoft.com/office/powerpoint/2010/main" val="429060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2FC93-2570-4F09-9897-3A0487194343}"/>
              </a:ext>
            </a:extLst>
          </p:cNvPr>
          <p:cNvSpPr>
            <a:spLocks noGrp="1"/>
          </p:cNvSpPr>
          <p:nvPr>
            <p:ph type="title"/>
          </p:nvPr>
        </p:nvSpPr>
        <p:spPr/>
        <p:txBody>
          <a:bodyPr/>
          <a:lstStyle/>
          <a:p>
            <a:endParaRPr lang="en-IN"/>
          </a:p>
        </p:txBody>
      </p:sp>
      <p:graphicFrame>
        <p:nvGraphicFramePr>
          <p:cNvPr id="4" name="Table 4">
            <a:extLst>
              <a:ext uri="{FF2B5EF4-FFF2-40B4-BE49-F238E27FC236}">
                <a16:creationId xmlns:a16="http://schemas.microsoft.com/office/drawing/2014/main" id="{4B4E0F39-8469-4952-99F8-E221365D7EBC}"/>
              </a:ext>
            </a:extLst>
          </p:cNvPr>
          <p:cNvGraphicFramePr>
            <a:graphicFrameLocks noGrp="1"/>
          </p:cNvGraphicFramePr>
          <p:nvPr>
            <p:ph idx="1"/>
            <p:extLst>
              <p:ext uri="{D42A27DB-BD31-4B8C-83A1-F6EECF244321}">
                <p14:modId xmlns:p14="http://schemas.microsoft.com/office/powerpoint/2010/main" val="3257533241"/>
              </p:ext>
            </p:extLst>
          </p:nvPr>
        </p:nvGraphicFramePr>
        <p:xfrm>
          <a:off x="0" y="0"/>
          <a:ext cx="9144000" cy="7293827"/>
        </p:xfrm>
        <a:graphic>
          <a:graphicData uri="http://schemas.openxmlformats.org/drawingml/2006/table">
            <a:tbl>
              <a:tblPr firstRow="1" bandRow="1">
                <a:tableStyleId>{5C22544A-7EE6-4342-B048-85BDC9FD1C3A}</a:tableStyleId>
              </a:tblPr>
              <a:tblGrid>
                <a:gridCol w="2632982">
                  <a:extLst>
                    <a:ext uri="{9D8B030D-6E8A-4147-A177-3AD203B41FA5}">
                      <a16:colId xmlns:a16="http://schemas.microsoft.com/office/drawing/2014/main" val="780371181"/>
                    </a:ext>
                  </a:extLst>
                </a:gridCol>
                <a:gridCol w="6511018">
                  <a:extLst>
                    <a:ext uri="{9D8B030D-6E8A-4147-A177-3AD203B41FA5}">
                      <a16:colId xmlns:a16="http://schemas.microsoft.com/office/drawing/2014/main" val="1240149583"/>
                    </a:ext>
                  </a:extLst>
                </a:gridCol>
              </a:tblGrid>
              <a:tr h="592082">
                <a:tc>
                  <a:txBody>
                    <a:bodyPr/>
                    <a:lstStyle/>
                    <a:p>
                      <a:r>
                        <a:rPr lang="en-IN" dirty="0"/>
                        <a:t>Drug</a:t>
                      </a:r>
                    </a:p>
                  </a:txBody>
                  <a:tcPr/>
                </a:tc>
                <a:tc>
                  <a:txBody>
                    <a:bodyPr/>
                    <a:lstStyle/>
                    <a:p>
                      <a:r>
                        <a:rPr lang="en-IN" dirty="0"/>
                        <a:t>Actions</a:t>
                      </a:r>
                    </a:p>
                  </a:txBody>
                  <a:tcPr/>
                </a:tc>
                <a:extLst>
                  <a:ext uri="{0D108BD9-81ED-4DB2-BD59-A6C34878D82A}">
                    <a16:rowId xmlns:a16="http://schemas.microsoft.com/office/drawing/2014/main" val="3147037498"/>
                  </a:ext>
                </a:extLst>
              </a:tr>
              <a:tr h="1208167">
                <a:tc>
                  <a:txBody>
                    <a:bodyPr/>
                    <a:lstStyle/>
                    <a:p>
                      <a:r>
                        <a:rPr lang="en-IN" dirty="0"/>
                        <a:t>Diazepam (prototype drug)</a:t>
                      </a:r>
                    </a:p>
                    <a:p>
                      <a:endParaRPr lang="en-IN" dirty="0"/>
                    </a:p>
                  </a:txBody>
                  <a:tcPr/>
                </a:tc>
                <a:tc>
                  <a:txBody>
                    <a:bodyPr/>
                    <a:lstStyle/>
                    <a:p>
                      <a:r>
                        <a:rPr lang="en-US" dirty="0"/>
                        <a:t>control convulsions but not for long-term therapy of epilepsy because of its sedative effect and rapid development of tolerance to anticonvulsant effect. • It can be used rectally to control convulsions </a:t>
                      </a:r>
                      <a:endParaRPr lang="en-IN" dirty="0"/>
                    </a:p>
                  </a:txBody>
                  <a:tcPr/>
                </a:tc>
                <a:extLst>
                  <a:ext uri="{0D108BD9-81ED-4DB2-BD59-A6C34878D82A}">
                    <a16:rowId xmlns:a16="http://schemas.microsoft.com/office/drawing/2014/main" val="578939551"/>
                  </a:ext>
                </a:extLst>
              </a:tr>
              <a:tr h="650552">
                <a:tc>
                  <a:txBody>
                    <a:bodyPr/>
                    <a:lstStyle/>
                    <a:p>
                      <a:r>
                        <a:rPr lang="en-IN" dirty="0"/>
                        <a:t>Flurazepam &amp; Nitrazepam</a:t>
                      </a:r>
                    </a:p>
                  </a:txBody>
                  <a:tcPr/>
                </a:tc>
                <a:tc>
                  <a:txBody>
                    <a:bodyPr/>
                    <a:lstStyle/>
                    <a:p>
                      <a:r>
                        <a:rPr lang="en-IN" dirty="0"/>
                        <a:t>Long </a:t>
                      </a:r>
                      <a:r>
                        <a:rPr lang="en-IN" dirty="0" err="1"/>
                        <a:t>duration,T</a:t>
                      </a:r>
                      <a:r>
                        <a:rPr lang="en-IN" dirty="0"/>
                        <a:t>/t of insomnia</a:t>
                      </a:r>
                    </a:p>
                  </a:txBody>
                  <a:tcPr/>
                </a:tc>
                <a:extLst>
                  <a:ext uri="{0D108BD9-81ED-4DB2-BD59-A6C34878D82A}">
                    <a16:rowId xmlns:a16="http://schemas.microsoft.com/office/drawing/2014/main" val="709993166"/>
                  </a:ext>
                </a:extLst>
              </a:tr>
              <a:tr h="592082">
                <a:tc>
                  <a:txBody>
                    <a:bodyPr/>
                    <a:lstStyle/>
                    <a:p>
                      <a:r>
                        <a:rPr lang="en-IN" dirty="0" err="1"/>
                        <a:t>Ozazepam</a:t>
                      </a:r>
                      <a:endParaRPr lang="en-IN" dirty="0"/>
                    </a:p>
                  </a:txBody>
                  <a:tcPr/>
                </a:tc>
                <a:tc>
                  <a:txBody>
                    <a:bodyPr/>
                    <a:lstStyle/>
                    <a:p>
                      <a:r>
                        <a:rPr lang="en-IN" dirty="0"/>
                        <a:t>Antianxiety drug, can be used in liver dis pts</a:t>
                      </a:r>
                    </a:p>
                  </a:txBody>
                  <a:tcPr/>
                </a:tc>
                <a:extLst>
                  <a:ext uri="{0D108BD9-81ED-4DB2-BD59-A6C34878D82A}">
                    <a16:rowId xmlns:a16="http://schemas.microsoft.com/office/drawing/2014/main" val="645600138"/>
                  </a:ext>
                </a:extLst>
              </a:tr>
              <a:tr h="592082">
                <a:tc>
                  <a:txBody>
                    <a:bodyPr/>
                    <a:lstStyle/>
                    <a:p>
                      <a:r>
                        <a:rPr lang="en-IN" dirty="0"/>
                        <a:t>Lorazepam</a:t>
                      </a:r>
                    </a:p>
                  </a:txBody>
                  <a:tcPr/>
                </a:tc>
                <a:tc>
                  <a:txBody>
                    <a:bodyPr/>
                    <a:lstStyle/>
                    <a:p>
                      <a:r>
                        <a:rPr lang="en-US" dirty="0"/>
                        <a:t> Anticonvulsant, antianxiety and </a:t>
                      </a:r>
                      <a:r>
                        <a:rPr lang="en-US" dirty="0" err="1"/>
                        <a:t>preanaesthetic</a:t>
                      </a:r>
                      <a:r>
                        <a:rPr lang="en-US" dirty="0"/>
                        <a:t> medication </a:t>
                      </a:r>
                      <a:endParaRPr lang="en-IN" dirty="0"/>
                    </a:p>
                  </a:txBody>
                  <a:tcPr/>
                </a:tc>
                <a:extLst>
                  <a:ext uri="{0D108BD9-81ED-4DB2-BD59-A6C34878D82A}">
                    <a16:rowId xmlns:a16="http://schemas.microsoft.com/office/drawing/2014/main" val="230657625"/>
                  </a:ext>
                </a:extLst>
              </a:tr>
              <a:tr h="592082">
                <a:tc>
                  <a:txBody>
                    <a:bodyPr/>
                    <a:lstStyle/>
                    <a:p>
                      <a:r>
                        <a:rPr lang="en-IN" dirty="0"/>
                        <a:t>Alprazolam</a:t>
                      </a:r>
                    </a:p>
                  </a:txBody>
                  <a:tcPr/>
                </a:tc>
                <a:tc>
                  <a:txBody>
                    <a:bodyPr/>
                    <a:lstStyle/>
                    <a:p>
                      <a:r>
                        <a:rPr lang="en-IN" dirty="0"/>
                        <a:t>antianxiety and antidepressant effects</a:t>
                      </a:r>
                    </a:p>
                  </a:txBody>
                  <a:tcPr/>
                </a:tc>
                <a:extLst>
                  <a:ext uri="{0D108BD9-81ED-4DB2-BD59-A6C34878D82A}">
                    <a16:rowId xmlns:a16="http://schemas.microsoft.com/office/drawing/2014/main" val="4162802619"/>
                  </a:ext>
                </a:extLst>
              </a:tr>
              <a:tr h="567982">
                <a:tc>
                  <a:txBody>
                    <a:bodyPr/>
                    <a:lstStyle/>
                    <a:p>
                      <a:r>
                        <a:rPr lang="en-IN" dirty="0"/>
                        <a:t>Temazepam</a:t>
                      </a:r>
                    </a:p>
                  </a:txBody>
                  <a:tcPr/>
                </a:tc>
                <a:tc>
                  <a:txBody>
                    <a:bodyPr/>
                    <a:lstStyle/>
                    <a:p>
                      <a:r>
                        <a:rPr lang="en-US" dirty="0"/>
                        <a:t>Is short acting • Mainly used for insomnia </a:t>
                      </a:r>
                      <a:endParaRPr lang="en-IN" dirty="0"/>
                    </a:p>
                  </a:txBody>
                  <a:tcPr/>
                </a:tc>
                <a:extLst>
                  <a:ext uri="{0D108BD9-81ED-4DB2-BD59-A6C34878D82A}">
                    <a16:rowId xmlns:a16="http://schemas.microsoft.com/office/drawing/2014/main" val="4099897512"/>
                  </a:ext>
                </a:extLst>
              </a:tr>
              <a:tr h="929359">
                <a:tc>
                  <a:txBody>
                    <a:bodyPr/>
                    <a:lstStyle/>
                    <a:p>
                      <a:r>
                        <a:rPr lang="en-IN" dirty="0"/>
                        <a:t>Triazolam</a:t>
                      </a:r>
                    </a:p>
                  </a:txBody>
                  <a:tcPr/>
                </a:tc>
                <a:tc>
                  <a:txBody>
                    <a:bodyPr/>
                    <a:lstStyle/>
                    <a:p>
                      <a:r>
                        <a:rPr lang="en-US" dirty="0"/>
                        <a:t> Has rapid onset of action; short acting • Mainly used for insomnia —reduces sleep latency</a:t>
                      </a:r>
                    </a:p>
                    <a:p>
                      <a:endParaRPr lang="en-IN" dirty="0"/>
                    </a:p>
                  </a:txBody>
                  <a:tcPr/>
                </a:tc>
                <a:extLst>
                  <a:ext uri="{0D108BD9-81ED-4DB2-BD59-A6C34878D82A}">
                    <a16:rowId xmlns:a16="http://schemas.microsoft.com/office/drawing/2014/main" val="1351519624"/>
                  </a:ext>
                </a:extLst>
              </a:tr>
              <a:tr h="929359">
                <a:tc>
                  <a:txBody>
                    <a:bodyPr/>
                    <a:lstStyle/>
                    <a:p>
                      <a:r>
                        <a:rPr lang="en-IN" dirty="0"/>
                        <a:t>Midazolam</a:t>
                      </a:r>
                    </a:p>
                  </a:txBody>
                  <a:tcPr/>
                </a:tc>
                <a:tc>
                  <a:txBody>
                    <a:bodyPr/>
                    <a:lstStyle/>
                    <a:p>
                      <a:r>
                        <a:rPr lang="en-US" dirty="0"/>
                        <a:t> Rapid onset of action; short acting • Used as </a:t>
                      </a:r>
                      <a:r>
                        <a:rPr lang="en-US" dirty="0" err="1"/>
                        <a:t>preanaesthetic</a:t>
                      </a:r>
                      <a:r>
                        <a:rPr lang="en-US" dirty="0"/>
                        <a:t> medication, </a:t>
                      </a:r>
                      <a:r>
                        <a:rPr lang="en-US" dirty="0" err="1"/>
                        <a:t>i.v.</a:t>
                      </a:r>
                      <a:r>
                        <a:rPr lang="en-US" dirty="0"/>
                        <a:t> GA with other drug; status epilepticus not responding to other drugs</a:t>
                      </a:r>
                      <a:endParaRPr lang="en-IN" dirty="0"/>
                    </a:p>
                  </a:txBody>
                  <a:tcPr/>
                </a:tc>
                <a:extLst>
                  <a:ext uri="{0D108BD9-81ED-4DB2-BD59-A6C34878D82A}">
                    <a16:rowId xmlns:a16="http://schemas.microsoft.com/office/drawing/2014/main" val="2308584456"/>
                  </a:ext>
                </a:extLst>
              </a:tr>
              <a:tr h="592082">
                <a:tc>
                  <a:txBody>
                    <a:bodyPr/>
                    <a:lstStyle/>
                    <a:p>
                      <a:r>
                        <a:rPr lang="en-IN" dirty="0"/>
                        <a:t>Chlordiazepoxide</a:t>
                      </a:r>
                    </a:p>
                  </a:txBody>
                  <a:tcPr/>
                </a:tc>
                <a:tc>
                  <a:txBody>
                    <a:bodyPr/>
                    <a:lstStyle/>
                    <a:p>
                      <a:r>
                        <a:rPr lang="en-US" dirty="0"/>
                        <a:t> Is long acting • Used in alcohol withdrawal and anxiety</a:t>
                      </a:r>
                    </a:p>
                    <a:p>
                      <a:r>
                        <a:rPr lang="en-US" dirty="0"/>
                        <a:t> </a:t>
                      </a:r>
                      <a:endParaRPr lang="en-IN" dirty="0"/>
                    </a:p>
                  </a:txBody>
                  <a:tcPr/>
                </a:tc>
                <a:extLst>
                  <a:ext uri="{0D108BD9-81ED-4DB2-BD59-A6C34878D82A}">
                    <a16:rowId xmlns:a16="http://schemas.microsoft.com/office/drawing/2014/main" val="2373780717"/>
                  </a:ext>
                </a:extLst>
              </a:tr>
            </a:tbl>
          </a:graphicData>
        </a:graphic>
      </p:graphicFrame>
    </p:spTree>
    <p:extLst>
      <p:ext uri="{BB962C8B-B14F-4D97-AF65-F5344CB8AC3E}">
        <p14:creationId xmlns:p14="http://schemas.microsoft.com/office/powerpoint/2010/main" val="3739966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CF555-8D7E-4475-B4E9-C7021DB27AAB}"/>
              </a:ext>
            </a:extLst>
          </p:cNvPr>
          <p:cNvSpPr>
            <a:spLocks noGrp="1"/>
          </p:cNvSpPr>
          <p:nvPr>
            <p:ph type="title"/>
          </p:nvPr>
        </p:nvSpPr>
        <p:spPr/>
        <p:txBody>
          <a:bodyPr/>
          <a:lstStyle/>
          <a:p>
            <a:r>
              <a:rPr lang="en-IN" dirty="0" err="1"/>
              <a:t>Pk</a:t>
            </a:r>
            <a:endParaRPr lang="en-IN" dirty="0"/>
          </a:p>
        </p:txBody>
      </p:sp>
      <p:sp>
        <p:nvSpPr>
          <p:cNvPr id="3" name="Content Placeholder 2">
            <a:extLst>
              <a:ext uri="{FF2B5EF4-FFF2-40B4-BE49-F238E27FC236}">
                <a16:creationId xmlns:a16="http://schemas.microsoft.com/office/drawing/2014/main" id="{B58637F1-F7A0-4048-8377-70E73B1F51E1}"/>
              </a:ext>
            </a:extLst>
          </p:cNvPr>
          <p:cNvSpPr>
            <a:spLocks noGrp="1"/>
          </p:cNvSpPr>
          <p:nvPr>
            <p:ph idx="1"/>
          </p:nvPr>
        </p:nvSpPr>
        <p:spPr>
          <a:xfrm>
            <a:off x="179512" y="1416050"/>
            <a:ext cx="8784975" cy="5253309"/>
          </a:xfrm>
        </p:spPr>
        <p:txBody>
          <a:bodyPr/>
          <a:lstStyle/>
          <a:p>
            <a:pPr marL="0" indent="0">
              <a:buNone/>
            </a:pPr>
            <a:r>
              <a:rPr lang="en-US" dirty="0"/>
              <a:t>-</a:t>
            </a:r>
            <a:r>
              <a:rPr lang="en-US" dirty="0">
                <a:solidFill>
                  <a:srgbClr val="FF0000"/>
                </a:solidFill>
              </a:rPr>
              <a:t>Large volume of distribution</a:t>
            </a:r>
          </a:p>
          <a:p>
            <a:pPr>
              <a:buFontTx/>
              <a:buChar char="-"/>
            </a:pPr>
            <a:r>
              <a:rPr lang="en-US" dirty="0"/>
              <a:t>Short duration of action on occasional use because of rapid redistribution, hence are free of residual (hangover) effects, even though elimination half-life is long. </a:t>
            </a:r>
          </a:p>
          <a:p>
            <a:pPr>
              <a:buFontTx/>
              <a:buChar char="-"/>
            </a:pPr>
            <a:r>
              <a:rPr lang="en-US" dirty="0"/>
              <a:t>Metabolized :- in liver (Some produce active </a:t>
            </a:r>
            <a:r>
              <a:rPr lang="en-US" dirty="0">
                <a:solidFill>
                  <a:srgbClr val="FF0000"/>
                </a:solidFill>
              </a:rPr>
              <a:t>metabolites that have long half-life; hence cumulative </a:t>
            </a:r>
            <a:r>
              <a:rPr lang="en-US" dirty="0"/>
              <a:t>effects may be seen</a:t>
            </a:r>
            <a:endParaRPr lang="en-IN" dirty="0"/>
          </a:p>
        </p:txBody>
      </p:sp>
    </p:spTree>
    <p:extLst>
      <p:ext uri="{BB962C8B-B14F-4D97-AF65-F5344CB8AC3E}">
        <p14:creationId xmlns:p14="http://schemas.microsoft.com/office/powerpoint/2010/main" val="1988366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dirty="0"/>
              <a:t>ADRs</a:t>
            </a:r>
          </a:p>
        </p:txBody>
      </p:sp>
      <p:sp>
        <p:nvSpPr>
          <p:cNvPr id="96259" name="Rectangle 3"/>
          <p:cNvSpPr>
            <a:spLocks noGrp="1" noChangeArrowheads="1"/>
          </p:cNvSpPr>
          <p:nvPr>
            <p:ph type="body" idx="1"/>
          </p:nvPr>
        </p:nvSpPr>
        <p:spPr>
          <a:xfrm>
            <a:off x="0" y="1598613"/>
            <a:ext cx="8964613" cy="4497387"/>
          </a:xfrm>
        </p:spPr>
        <p:txBody>
          <a:bodyPr/>
          <a:lstStyle/>
          <a:p>
            <a:pPr eaLnBrk="1" hangingPunct="1">
              <a:lnSpc>
                <a:spcPct val="90000"/>
              </a:lnSpc>
              <a:defRPr/>
            </a:pPr>
            <a:r>
              <a:rPr lang="en-US" dirty="0">
                <a:solidFill>
                  <a:srgbClr val="FFFF66"/>
                </a:solidFill>
              </a:rPr>
              <a:t> Wide margin of safety (well tolerated)</a:t>
            </a:r>
          </a:p>
          <a:p>
            <a:pPr marL="0" indent="0" eaLnBrk="1" hangingPunct="1">
              <a:lnSpc>
                <a:spcPct val="90000"/>
              </a:lnSpc>
              <a:buNone/>
              <a:defRPr/>
            </a:pPr>
            <a:r>
              <a:rPr lang="en-US" dirty="0">
                <a:solidFill>
                  <a:srgbClr val="FFFF66"/>
                </a:solidFill>
              </a:rPr>
              <a:t>Side effects:- drowsiness, confusion, blurred vision, amnesia, disorientation, tolerance and drug dependence. </a:t>
            </a:r>
          </a:p>
          <a:p>
            <a:pPr marL="0" indent="0" eaLnBrk="1" hangingPunct="1">
              <a:lnSpc>
                <a:spcPct val="90000"/>
              </a:lnSpc>
              <a:buNone/>
              <a:defRPr/>
            </a:pPr>
            <a:r>
              <a:rPr lang="en-US" dirty="0">
                <a:solidFill>
                  <a:srgbClr val="FFFF66"/>
                </a:solidFill>
              </a:rPr>
              <a:t>-Withdrawal after chronic use causes symptoms like tremor, insomnia, restlessness, nervousness and loss of appetite. </a:t>
            </a:r>
          </a:p>
          <a:p>
            <a:pPr marL="0" indent="0" eaLnBrk="1" hangingPunct="1">
              <a:lnSpc>
                <a:spcPct val="90000"/>
              </a:lnSpc>
              <a:buNone/>
              <a:defRPr/>
            </a:pPr>
            <a:r>
              <a:rPr lang="en-US" dirty="0">
                <a:solidFill>
                  <a:srgbClr val="FFFF66"/>
                </a:solidFill>
              </a:rPr>
              <a:t>-Use of BZDs during </a:t>
            </a:r>
            <a:r>
              <a:rPr lang="en-US" dirty="0" err="1">
                <a:solidFill>
                  <a:srgbClr val="FFFF66"/>
                </a:solidFill>
              </a:rPr>
              <a:t>labour</a:t>
            </a:r>
            <a:r>
              <a:rPr lang="en-US" dirty="0">
                <a:solidFill>
                  <a:srgbClr val="FFFF66"/>
                </a:solidFill>
              </a:rPr>
              <a:t> may cause respiratory depression and hypotonia in the newborn (Floppy baby syndrome). </a:t>
            </a:r>
            <a:endParaRPr lang="en-IN" dirty="0">
              <a:solidFill>
                <a:srgbClr val="FFFF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Hypnotics &amp; Sedatives</a:t>
            </a:r>
          </a:p>
        </p:txBody>
      </p:sp>
      <p:sp>
        <p:nvSpPr>
          <p:cNvPr id="3" name="Content Placeholder 2"/>
          <p:cNvSpPr>
            <a:spLocks noGrp="1"/>
          </p:cNvSpPr>
          <p:nvPr>
            <p:ph idx="1"/>
          </p:nvPr>
        </p:nvSpPr>
        <p:spPr/>
        <p:txBody>
          <a:bodyPr/>
          <a:lstStyle/>
          <a:p>
            <a:r>
              <a:rPr lang="en-US" b="1" dirty="0"/>
              <a:t>Hypnotic</a:t>
            </a:r>
            <a:r>
              <a:rPr lang="en-US" dirty="0"/>
              <a:t> – Produce drowsiness and encourage onset and maintenance of sleep</a:t>
            </a:r>
          </a:p>
          <a:p>
            <a:endParaRPr lang="en-US" dirty="0"/>
          </a:p>
          <a:p>
            <a:endParaRPr lang="en-US" dirty="0"/>
          </a:p>
          <a:p>
            <a:r>
              <a:rPr lang="en-US" b="1" dirty="0"/>
              <a:t>Sedative/</a:t>
            </a:r>
            <a:r>
              <a:rPr lang="en-US" b="1" dirty="0" err="1"/>
              <a:t>Anxiolytic</a:t>
            </a:r>
            <a:r>
              <a:rPr lang="en-US" dirty="0"/>
              <a:t> -  Agents which reduce anxiety and exert calming effect with little or no effect on motor or mental functions.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FD8E-0C70-4E39-860C-019C59126DC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437B37F-4D42-4507-B4D0-F4ABB4B302D7}"/>
              </a:ext>
            </a:extLst>
          </p:cNvPr>
          <p:cNvSpPr>
            <a:spLocks noGrp="1"/>
          </p:cNvSpPr>
          <p:nvPr>
            <p:ph idx="1"/>
          </p:nvPr>
        </p:nvSpPr>
        <p:spPr/>
        <p:txBody>
          <a:bodyPr/>
          <a:lstStyle/>
          <a:p>
            <a:r>
              <a:rPr lang="en-US" dirty="0">
                <a:solidFill>
                  <a:srgbClr val="FFFF66"/>
                </a:solidFill>
              </a:rPr>
              <a:t>In some patients, these drugs may produce paradoxical effects, i.e. convulsions and anxiety.</a:t>
            </a:r>
            <a:endParaRPr lang="en-IN" dirty="0"/>
          </a:p>
        </p:txBody>
      </p:sp>
    </p:spTree>
    <p:extLst>
      <p:ext uri="{BB962C8B-B14F-4D97-AF65-F5344CB8AC3E}">
        <p14:creationId xmlns:p14="http://schemas.microsoft.com/office/powerpoint/2010/main" val="2495118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38200" y="228600"/>
            <a:ext cx="7772400" cy="762000"/>
          </a:xfrm>
          <a:solidFill>
            <a:schemeClr val="tx1"/>
          </a:solidFill>
        </p:spPr>
        <p:txBody>
          <a:bodyPr/>
          <a:lstStyle/>
          <a:p>
            <a:pPr eaLnBrk="1" hangingPunct="1">
              <a:defRPr/>
            </a:pPr>
            <a:r>
              <a:rPr lang="en-US">
                <a:solidFill>
                  <a:srgbClr val="800000"/>
                </a:solidFill>
              </a:rPr>
              <a:t>Sedative Hypnotics</a:t>
            </a:r>
            <a:endParaRPr lang="en-US"/>
          </a:p>
        </p:txBody>
      </p:sp>
      <p:sp>
        <p:nvSpPr>
          <p:cNvPr id="50179" name="Rectangle 3"/>
          <p:cNvSpPr>
            <a:spLocks noGrp="1" noChangeArrowheads="1"/>
          </p:cNvSpPr>
          <p:nvPr>
            <p:ph type="body" idx="1"/>
          </p:nvPr>
        </p:nvSpPr>
        <p:spPr>
          <a:xfrm>
            <a:off x="381000" y="1295400"/>
            <a:ext cx="8458200" cy="5257800"/>
          </a:xfrm>
        </p:spPr>
        <p:txBody>
          <a:bodyPr/>
          <a:lstStyle/>
          <a:p>
            <a:pPr lvl="1" algn="just" eaLnBrk="1" hangingPunct="1">
              <a:lnSpc>
                <a:spcPct val="90000"/>
              </a:lnSpc>
              <a:buClr>
                <a:srgbClr val="FFFF66"/>
              </a:buClr>
              <a:buFontTx/>
              <a:buNone/>
              <a:defRPr/>
            </a:pPr>
            <a:endParaRPr lang="en-US" dirty="0">
              <a:solidFill>
                <a:srgbClr val="FFFF66"/>
              </a:solidFill>
            </a:endParaRPr>
          </a:p>
          <a:p>
            <a:pPr algn="just" eaLnBrk="1" hangingPunct="1">
              <a:lnSpc>
                <a:spcPct val="90000"/>
              </a:lnSpc>
              <a:buClr>
                <a:srgbClr val="FFFF66"/>
              </a:buClr>
              <a:buFont typeface="Wingdings" pitchFamily="2" charset="2"/>
              <a:buNone/>
              <a:defRPr/>
            </a:pPr>
            <a:r>
              <a:rPr lang="en-US" b="1" dirty="0">
                <a:solidFill>
                  <a:srgbClr val="00FFFF"/>
                </a:solidFill>
              </a:rPr>
              <a:t>Tolerance</a:t>
            </a:r>
          </a:p>
          <a:p>
            <a:pPr lvl="1" algn="just" eaLnBrk="1" hangingPunct="1">
              <a:lnSpc>
                <a:spcPct val="90000"/>
              </a:lnSpc>
              <a:buClr>
                <a:srgbClr val="FFFF66"/>
              </a:buClr>
              <a:buFont typeface="Wingdings" pitchFamily="2" charset="2"/>
              <a:buNone/>
              <a:defRPr/>
            </a:pPr>
            <a:endParaRPr lang="en-US" dirty="0">
              <a:solidFill>
                <a:srgbClr val="FFFF66"/>
              </a:solidFill>
            </a:endParaRPr>
          </a:p>
          <a:p>
            <a:pPr lvl="1" algn="just" eaLnBrk="1" hangingPunct="1">
              <a:lnSpc>
                <a:spcPct val="90000"/>
              </a:lnSpc>
              <a:buClr>
                <a:srgbClr val="FFFF66"/>
              </a:buClr>
              <a:buFont typeface="Wingdings" pitchFamily="2" charset="2"/>
              <a:buNone/>
              <a:defRPr/>
            </a:pPr>
            <a:r>
              <a:rPr lang="en-US" dirty="0">
                <a:solidFill>
                  <a:srgbClr val="FFFF66"/>
                </a:solidFill>
              </a:rPr>
              <a:t>- Pharmacodynamic tolerance exists to most CNS depressants</a:t>
            </a:r>
          </a:p>
          <a:p>
            <a:pPr lvl="1" algn="just" eaLnBrk="1" hangingPunct="1">
              <a:lnSpc>
                <a:spcPct val="90000"/>
              </a:lnSpc>
              <a:buClr>
                <a:srgbClr val="FFFF66"/>
              </a:buClr>
              <a:buFont typeface="Wingdings" pitchFamily="2" charset="2"/>
              <a:buNone/>
              <a:defRPr/>
            </a:pPr>
            <a:endParaRPr lang="en-US" dirty="0">
              <a:solidFill>
                <a:srgbClr val="FFFF66"/>
              </a:solidFill>
            </a:endParaRPr>
          </a:p>
          <a:p>
            <a:pPr lvl="1" algn="just" eaLnBrk="1" hangingPunct="1">
              <a:lnSpc>
                <a:spcPct val="90000"/>
              </a:lnSpc>
              <a:buClr>
                <a:srgbClr val="FFFF66"/>
              </a:buClr>
              <a:buFont typeface="Wingdings" pitchFamily="2" charset="2"/>
              <a:buNone/>
              <a:defRPr/>
            </a:pPr>
            <a:r>
              <a:rPr lang="en-US" dirty="0">
                <a:solidFill>
                  <a:srgbClr val="FFFF66"/>
                </a:solidFill>
              </a:rPr>
              <a:t>-Tolerance of modest degree to sedative effects </a:t>
            </a:r>
            <a:r>
              <a:rPr lang="en-US" dirty="0"/>
              <a:t>but not to respiratory depressant effects</a:t>
            </a:r>
          </a:p>
          <a:p>
            <a:pPr lvl="1" algn="just" eaLnBrk="1" hangingPunct="1">
              <a:lnSpc>
                <a:spcPct val="90000"/>
              </a:lnSpc>
              <a:buClr>
                <a:srgbClr val="FFFF66"/>
              </a:buClr>
              <a:buFont typeface="Wingdings" pitchFamily="2" charset="2"/>
              <a:buNone/>
              <a:defRPr/>
            </a:pPr>
            <a:endParaRPr lang="en-US" dirty="0">
              <a:solidFill>
                <a:srgbClr val="FFFF66"/>
              </a:solidFill>
            </a:endParaRPr>
          </a:p>
          <a:p>
            <a:pPr lvl="1" algn="just" eaLnBrk="1" hangingPunct="1">
              <a:lnSpc>
                <a:spcPct val="90000"/>
              </a:lnSpc>
              <a:buClr>
                <a:srgbClr val="FFFF66"/>
              </a:buClr>
              <a:buFont typeface="Wingdings" pitchFamily="2" charset="2"/>
              <a:buNone/>
              <a:defRPr/>
            </a:pPr>
            <a:r>
              <a:rPr lang="en-US" dirty="0">
                <a:solidFill>
                  <a:srgbClr val="FFFF66"/>
                </a:solidFill>
              </a:rPr>
              <a:t>- Cross-tolerance with alcohol, anesthetics and volatile intoxicants</a:t>
            </a:r>
            <a:endParaRPr lang="en-US" sz="2400" dirty="0">
              <a:solidFill>
                <a:srgbClr val="FFFF6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838200" y="228600"/>
            <a:ext cx="7772400" cy="762000"/>
          </a:xfrm>
          <a:solidFill>
            <a:schemeClr val="tx1"/>
          </a:solidFill>
        </p:spPr>
        <p:txBody>
          <a:bodyPr/>
          <a:lstStyle/>
          <a:p>
            <a:pPr eaLnBrk="1" hangingPunct="1">
              <a:defRPr/>
            </a:pPr>
            <a:r>
              <a:rPr lang="en-US">
                <a:solidFill>
                  <a:srgbClr val="800000"/>
                </a:solidFill>
              </a:rPr>
              <a:t>Sedative Hypnotics</a:t>
            </a:r>
            <a:endParaRPr lang="en-US"/>
          </a:p>
        </p:txBody>
      </p:sp>
      <p:sp>
        <p:nvSpPr>
          <p:cNvPr id="52227" name="Rectangle 3"/>
          <p:cNvSpPr>
            <a:spLocks noGrp="1" noChangeArrowheads="1"/>
          </p:cNvSpPr>
          <p:nvPr>
            <p:ph type="body" idx="1"/>
          </p:nvPr>
        </p:nvSpPr>
        <p:spPr>
          <a:xfrm>
            <a:off x="533400" y="1295400"/>
            <a:ext cx="8229600" cy="5334000"/>
          </a:xfrm>
        </p:spPr>
        <p:txBody>
          <a:bodyPr/>
          <a:lstStyle/>
          <a:p>
            <a:pPr algn="just" eaLnBrk="1" hangingPunct="1">
              <a:buClr>
                <a:srgbClr val="FFFF66"/>
              </a:buClr>
              <a:buFont typeface="Wingdings" pitchFamily="2" charset="2"/>
              <a:buNone/>
              <a:defRPr/>
            </a:pPr>
            <a:r>
              <a:rPr lang="en-US" sz="3600" dirty="0">
                <a:solidFill>
                  <a:srgbClr val="00FFFF"/>
                </a:solidFill>
              </a:rPr>
              <a:t>Acute Intoxication</a:t>
            </a:r>
          </a:p>
          <a:p>
            <a:pPr lvl="2" algn="just" eaLnBrk="1" hangingPunct="1">
              <a:buClr>
                <a:srgbClr val="FFFF66"/>
              </a:buClr>
              <a:buFont typeface="Wingdings" pitchFamily="2" charset="2"/>
              <a:buNone/>
              <a:defRPr/>
            </a:pPr>
            <a:r>
              <a:rPr lang="en-US" sz="2800" dirty="0">
                <a:solidFill>
                  <a:srgbClr val="FFFF66"/>
                </a:solidFill>
              </a:rPr>
              <a:t>Pupils are normal;</a:t>
            </a:r>
          </a:p>
          <a:p>
            <a:pPr lvl="2" algn="just" eaLnBrk="1" hangingPunct="1">
              <a:buClr>
                <a:srgbClr val="FFFF66"/>
              </a:buClr>
              <a:buFont typeface="Wingdings" pitchFamily="2" charset="2"/>
              <a:buNone/>
              <a:defRPr/>
            </a:pPr>
            <a:r>
              <a:rPr lang="en-US" sz="2800" dirty="0">
                <a:solidFill>
                  <a:srgbClr val="FFFF66"/>
                </a:solidFill>
              </a:rPr>
              <a:t>BP &amp; respiration are depressed;</a:t>
            </a:r>
          </a:p>
          <a:p>
            <a:pPr lvl="2" algn="just" eaLnBrk="1" hangingPunct="1">
              <a:buClr>
                <a:srgbClr val="FFFF66"/>
              </a:buClr>
              <a:buFont typeface="Wingdings" pitchFamily="2" charset="2"/>
              <a:buNone/>
              <a:defRPr/>
            </a:pPr>
            <a:r>
              <a:rPr lang="en-US" sz="2800" dirty="0" err="1">
                <a:solidFill>
                  <a:srgbClr val="FFFF66"/>
                </a:solidFill>
              </a:rPr>
              <a:t>nystagmus</a:t>
            </a:r>
            <a:r>
              <a:rPr lang="en-US" sz="2800" dirty="0">
                <a:solidFill>
                  <a:srgbClr val="FFFF66"/>
                </a:solidFill>
              </a:rPr>
              <a:t> on lateral gaze;</a:t>
            </a:r>
          </a:p>
          <a:p>
            <a:pPr lvl="2" algn="just" eaLnBrk="1" hangingPunct="1">
              <a:buClr>
                <a:srgbClr val="FFFF66"/>
              </a:buClr>
              <a:buFont typeface="Wingdings" pitchFamily="2" charset="2"/>
              <a:buNone/>
              <a:defRPr/>
            </a:pPr>
            <a:r>
              <a:rPr lang="en-US" sz="2800" dirty="0">
                <a:solidFill>
                  <a:srgbClr val="FFFF66"/>
                </a:solidFill>
              </a:rPr>
              <a:t>tendon reflexes depressed;</a:t>
            </a:r>
          </a:p>
          <a:p>
            <a:pPr lvl="2" algn="just" eaLnBrk="1" hangingPunct="1">
              <a:buClr>
                <a:srgbClr val="FFFF66"/>
              </a:buClr>
              <a:buFont typeface="Wingdings" pitchFamily="2" charset="2"/>
              <a:buNone/>
              <a:defRPr/>
            </a:pPr>
            <a:r>
              <a:rPr lang="en-US" sz="2800" dirty="0">
                <a:solidFill>
                  <a:srgbClr val="FFFF66"/>
                </a:solidFill>
              </a:rPr>
              <a:t>ataxia; slurred speech; confusion; coma;</a:t>
            </a:r>
          </a:p>
          <a:p>
            <a:pPr lvl="2" algn="just" eaLnBrk="1" hangingPunct="1">
              <a:buClr>
                <a:srgbClr val="FFFF66"/>
              </a:buClr>
              <a:buFont typeface="Wingdings" pitchFamily="2" charset="2"/>
              <a:buNone/>
              <a:defRPr/>
            </a:pPr>
            <a:r>
              <a:rPr lang="en-US" sz="2800" dirty="0">
                <a:solidFill>
                  <a:srgbClr val="FFFF66"/>
                </a:solidFill>
              </a:rPr>
              <a:t>shock =&gt; </a:t>
            </a:r>
            <a:r>
              <a:rPr lang="en-US" sz="2800" dirty="0">
                <a:solidFill>
                  <a:srgbClr val="00FFFF"/>
                </a:solidFill>
              </a:rPr>
              <a:t>Risk of Death, particularly with BARBs.</a:t>
            </a:r>
          </a:p>
          <a:p>
            <a:pPr algn="just" eaLnBrk="1" hangingPunct="1">
              <a:buClr>
                <a:srgbClr val="FFFF66"/>
              </a:buClr>
              <a:buFont typeface="Wingdings" pitchFamily="2" charset="2"/>
              <a:buNone/>
              <a:defRPr/>
            </a:pPr>
            <a:endParaRPr lang="en-US" sz="2800" dirty="0">
              <a:solidFill>
                <a:srgbClr val="00FFFF"/>
              </a:solidFill>
            </a:endParaRPr>
          </a:p>
          <a:p>
            <a:pPr algn="just" eaLnBrk="1" hangingPunct="1">
              <a:buClr>
                <a:srgbClr val="FFFF66"/>
              </a:buClr>
              <a:buFont typeface="Wingdings" pitchFamily="2" charset="2"/>
              <a:buNone/>
              <a:defRPr/>
            </a:pPr>
            <a:endParaRPr lang="en-US" sz="2400" dirty="0">
              <a:solidFill>
                <a:srgbClr val="FFFF66"/>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95288" y="260350"/>
            <a:ext cx="8458200" cy="990600"/>
          </a:xfrm>
          <a:solidFill>
            <a:schemeClr val="tx1"/>
          </a:solidFill>
        </p:spPr>
        <p:txBody>
          <a:bodyPr/>
          <a:lstStyle/>
          <a:p>
            <a:pPr eaLnBrk="1" hangingPunct="1">
              <a:defRPr/>
            </a:pPr>
            <a:r>
              <a:rPr lang="en-US" sz="3600" b="1">
                <a:solidFill>
                  <a:srgbClr val="990000"/>
                </a:solidFill>
              </a:rPr>
              <a:t>Toxicity/Overdose with Benzodiazepines</a:t>
            </a:r>
            <a:endParaRPr lang="en-US" b="1" u="sng">
              <a:solidFill>
                <a:srgbClr val="990000"/>
              </a:solidFill>
            </a:endParaRPr>
          </a:p>
        </p:txBody>
      </p:sp>
      <p:sp>
        <p:nvSpPr>
          <p:cNvPr id="54275" name="Rectangle 3"/>
          <p:cNvSpPr>
            <a:spLocks noGrp="1" noChangeArrowheads="1"/>
          </p:cNvSpPr>
          <p:nvPr>
            <p:ph type="body" idx="1"/>
          </p:nvPr>
        </p:nvSpPr>
        <p:spPr>
          <a:xfrm>
            <a:off x="304800" y="1447800"/>
            <a:ext cx="8610600" cy="5181600"/>
          </a:xfrm>
        </p:spPr>
        <p:txBody>
          <a:bodyPr/>
          <a:lstStyle/>
          <a:p>
            <a:pPr algn="just" eaLnBrk="1" hangingPunct="1">
              <a:lnSpc>
                <a:spcPct val="90000"/>
              </a:lnSpc>
              <a:buClr>
                <a:srgbClr val="FFFF66"/>
              </a:buClr>
              <a:buFont typeface="Wingdings" pitchFamily="2" charset="2"/>
              <a:buNone/>
              <a:defRPr/>
            </a:pPr>
            <a:r>
              <a:rPr lang="en-US" b="1" dirty="0">
                <a:solidFill>
                  <a:srgbClr val="00FFFF"/>
                </a:solidFill>
              </a:rPr>
              <a:t>Treatment of overdose:</a:t>
            </a:r>
          </a:p>
          <a:p>
            <a:pPr eaLnBrk="1" hangingPunct="1">
              <a:lnSpc>
                <a:spcPct val="90000"/>
              </a:lnSpc>
              <a:buClr>
                <a:srgbClr val="FFFF66"/>
              </a:buClr>
              <a:defRPr/>
            </a:pPr>
            <a:r>
              <a:rPr lang="en-US" sz="2400" dirty="0">
                <a:solidFill>
                  <a:srgbClr val="FFFF66"/>
                </a:solidFill>
              </a:rPr>
              <a:t>Drug overdose is treated with </a:t>
            </a:r>
            <a:r>
              <a:rPr lang="en-US" sz="2400" b="1" dirty="0" err="1"/>
              <a:t>flumazenil</a:t>
            </a:r>
            <a:r>
              <a:rPr lang="en-US" sz="2400" b="1" dirty="0">
                <a:solidFill>
                  <a:srgbClr val="FFFF66"/>
                </a:solidFill>
              </a:rPr>
              <a:t> </a:t>
            </a:r>
            <a:r>
              <a:rPr lang="en-US" sz="2400" dirty="0">
                <a:solidFill>
                  <a:srgbClr val="FFFF66"/>
                </a:solidFill>
              </a:rPr>
              <a:t>(BDZ receptor blocker, short half-life), </a:t>
            </a:r>
            <a:br>
              <a:rPr lang="en-US" sz="2400" dirty="0">
                <a:solidFill>
                  <a:srgbClr val="FFFF66"/>
                </a:solidFill>
              </a:rPr>
            </a:br>
            <a:r>
              <a:rPr lang="en-US" sz="2400" dirty="0">
                <a:solidFill>
                  <a:srgbClr val="FFFF66"/>
                </a:solidFill>
              </a:rPr>
              <a:t>but respiratory function should be adequately supported and carefully monitored</a:t>
            </a:r>
          </a:p>
          <a:p>
            <a:pPr eaLnBrk="1" hangingPunct="1">
              <a:lnSpc>
                <a:spcPct val="90000"/>
              </a:lnSpc>
              <a:buClr>
                <a:srgbClr val="FFFF66"/>
              </a:buClr>
              <a:buFont typeface="Wingdings" pitchFamily="2" charset="2"/>
              <a:buNone/>
              <a:defRPr/>
            </a:pPr>
            <a:r>
              <a:rPr lang="en-US" sz="2400" dirty="0">
                <a:solidFill>
                  <a:srgbClr val="FFFF66"/>
                </a:solidFill>
              </a:rPr>
              <a:t>			</a:t>
            </a:r>
          </a:p>
          <a:p>
            <a:pPr eaLnBrk="1" hangingPunct="1">
              <a:lnSpc>
                <a:spcPct val="90000"/>
              </a:lnSpc>
              <a:buClr>
                <a:schemeClr val="tx1"/>
              </a:buClr>
              <a:buFontTx/>
              <a:buChar char="•"/>
              <a:defRPr/>
            </a:pPr>
            <a:r>
              <a:rPr lang="en-US" sz="2400" dirty="0">
                <a:solidFill>
                  <a:srgbClr val="FFFF66"/>
                </a:solidFill>
              </a:rPr>
              <a:t>Seizures and cardiac arrhythmias may occur following </a:t>
            </a:r>
            <a:r>
              <a:rPr lang="en-US" sz="2400" dirty="0" err="1">
                <a:solidFill>
                  <a:srgbClr val="FFFF66"/>
                </a:solidFill>
              </a:rPr>
              <a:t>flumazenil</a:t>
            </a:r>
            <a:r>
              <a:rPr lang="en-US" sz="2400" dirty="0">
                <a:solidFill>
                  <a:srgbClr val="FFFF66"/>
                </a:solidFill>
              </a:rPr>
              <a:t> administration when BDZ are taken with TCAs</a:t>
            </a:r>
          </a:p>
          <a:p>
            <a:pPr eaLnBrk="1" hangingPunct="1">
              <a:lnSpc>
                <a:spcPct val="90000"/>
              </a:lnSpc>
              <a:buClr>
                <a:schemeClr val="tx1"/>
              </a:buClr>
              <a:buFontTx/>
              <a:buNone/>
              <a:defRPr/>
            </a:pPr>
            <a:endParaRPr lang="en-US" sz="2400" dirty="0">
              <a:solidFill>
                <a:srgbClr val="FFFF66"/>
              </a:solidFill>
            </a:endParaRPr>
          </a:p>
          <a:p>
            <a:pPr eaLnBrk="1" hangingPunct="1">
              <a:lnSpc>
                <a:spcPct val="90000"/>
              </a:lnSpc>
              <a:buClr>
                <a:schemeClr val="tx1"/>
              </a:buClr>
              <a:buFontTx/>
              <a:buChar char="•"/>
              <a:defRPr/>
            </a:pPr>
            <a:r>
              <a:rPr lang="en-US" sz="2400" i="1" dirty="0" err="1"/>
              <a:t>Flumazenil</a:t>
            </a:r>
            <a:r>
              <a:rPr lang="en-US" sz="2400" i="1" dirty="0"/>
              <a:t> is not effective against BARBs overdose</a:t>
            </a:r>
            <a:endParaRPr lang="en-US" sz="2400" dirty="0">
              <a:solidFill>
                <a:srgbClr val="FFFF66"/>
              </a:solidFill>
            </a:endParaRPr>
          </a:p>
          <a:p>
            <a:pPr eaLnBrk="1" hangingPunct="1">
              <a:lnSpc>
                <a:spcPct val="90000"/>
              </a:lnSpc>
              <a:buClr>
                <a:schemeClr val="tx1"/>
              </a:buClr>
              <a:buFontTx/>
              <a:buChar char="•"/>
              <a:defRPr/>
            </a:pPr>
            <a:r>
              <a:rPr lang="en-US" sz="2400" dirty="0">
                <a:solidFill>
                  <a:srgbClr val="FFFF66"/>
                </a:solidFill>
              </a:rPr>
              <a:t>No pharmacological treatment available for overdose with Barbiturates</a:t>
            </a:r>
          </a:p>
          <a:p>
            <a:pPr eaLnBrk="1" hangingPunct="1">
              <a:lnSpc>
                <a:spcPct val="90000"/>
              </a:lnSpc>
              <a:buClr>
                <a:schemeClr val="tx1"/>
              </a:buClr>
              <a:buFontTx/>
              <a:buNone/>
              <a:defRPr/>
            </a:pPr>
            <a:endParaRPr lang="en-US" sz="2400" dirty="0">
              <a:solidFill>
                <a:srgbClr val="FFFF66"/>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86038-4106-4647-9CFE-7E0D2B83A47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2B362B7-1C59-4593-8FBA-B6BE80D1D648}"/>
              </a:ext>
            </a:extLst>
          </p:cNvPr>
          <p:cNvSpPr>
            <a:spLocks noGrp="1"/>
          </p:cNvSpPr>
          <p:nvPr>
            <p:ph idx="1"/>
          </p:nvPr>
        </p:nvSpPr>
        <p:spPr>
          <a:xfrm>
            <a:off x="1" y="1"/>
            <a:ext cx="8682038" cy="6096000"/>
          </a:xfrm>
        </p:spPr>
        <p:txBody>
          <a:bodyPr/>
          <a:lstStyle/>
          <a:p>
            <a:r>
              <a:rPr lang="en-US" dirty="0"/>
              <a:t>Benzodiazepine Antagonist :-Flumazenil</a:t>
            </a:r>
          </a:p>
          <a:p>
            <a:pPr>
              <a:buFontTx/>
              <a:buChar char="-"/>
            </a:pPr>
            <a:r>
              <a:rPr lang="en-US" dirty="0"/>
              <a:t>Competitively reverses the effects of both BZD agonists (CNS depression) and BZD-inverse agonists (CNS stimulation)</a:t>
            </a:r>
          </a:p>
          <a:p>
            <a:pPr>
              <a:buFontTx/>
              <a:buChar char="-"/>
            </a:pPr>
            <a:r>
              <a:rPr lang="en-US" dirty="0"/>
              <a:t>It is not used orally because of its high ﬁ </a:t>
            </a:r>
            <a:r>
              <a:rPr lang="en-US" dirty="0" err="1"/>
              <a:t>rst</a:t>
            </a:r>
            <a:r>
              <a:rPr lang="en-US" dirty="0"/>
              <a:t>-pass metabolism. It is given by </a:t>
            </a:r>
            <a:r>
              <a:rPr lang="en-US" dirty="0" err="1"/>
              <a:t>i.v.</a:t>
            </a:r>
            <a:r>
              <a:rPr lang="en-US" dirty="0"/>
              <a:t> route and has a rapid onset of action.</a:t>
            </a:r>
          </a:p>
          <a:p>
            <a:pPr marL="0" indent="0">
              <a:buNone/>
            </a:pPr>
            <a:r>
              <a:rPr lang="en-US" dirty="0"/>
              <a:t>Use:- treatment of BZD overdosage and to reverse the sedative effects of BZDs during general </a:t>
            </a:r>
            <a:r>
              <a:rPr lang="en-US" dirty="0" err="1"/>
              <a:t>anaesthesia</a:t>
            </a:r>
            <a:r>
              <a:rPr lang="en-US" dirty="0"/>
              <a:t>. </a:t>
            </a:r>
            <a:endParaRPr lang="en-IN" dirty="0"/>
          </a:p>
        </p:txBody>
      </p:sp>
    </p:spTree>
    <p:extLst>
      <p:ext uri="{BB962C8B-B14F-4D97-AF65-F5344CB8AC3E}">
        <p14:creationId xmlns:p14="http://schemas.microsoft.com/office/powerpoint/2010/main" val="1898092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3BB8-CAD4-4A9D-AF5A-0DB0DB29DC2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3C5B31B-33ED-4936-AE04-93DA60AA90C8}"/>
              </a:ext>
            </a:extLst>
          </p:cNvPr>
          <p:cNvSpPr>
            <a:spLocks noGrp="1"/>
          </p:cNvSpPr>
          <p:nvPr>
            <p:ph idx="1"/>
          </p:nvPr>
        </p:nvSpPr>
        <p:spPr/>
        <p:txBody>
          <a:bodyPr/>
          <a:lstStyle/>
          <a:p>
            <a:r>
              <a:rPr lang="en-US" dirty="0"/>
              <a:t>Adverse effects include confusion, dizziness and nausea. It may precipitate withdrawal symptoms (anxiety and convulsions) in dependent subjects</a:t>
            </a:r>
            <a:endParaRPr lang="en-IN" dirty="0"/>
          </a:p>
        </p:txBody>
      </p:sp>
    </p:spTree>
    <p:extLst>
      <p:ext uri="{BB962C8B-B14F-4D97-AF65-F5344CB8AC3E}">
        <p14:creationId xmlns:p14="http://schemas.microsoft.com/office/powerpoint/2010/main" val="2299650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Diazepam</a:t>
            </a:r>
            <a:endParaRPr lang="en-US" dirty="0"/>
          </a:p>
        </p:txBody>
      </p:sp>
      <p:sp>
        <p:nvSpPr>
          <p:cNvPr id="3" name="Content Placeholder 2"/>
          <p:cNvSpPr>
            <a:spLocks noGrp="1"/>
          </p:cNvSpPr>
          <p:nvPr>
            <p:ph idx="1"/>
          </p:nvPr>
        </p:nvSpPr>
        <p:spPr/>
        <p:txBody>
          <a:bodyPr/>
          <a:lstStyle/>
          <a:p>
            <a:r>
              <a:rPr lang="en-US" b="1" dirty="0"/>
              <a:t>It is the oldest and all purpose</a:t>
            </a:r>
          </a:p>
          <a:p>
            <a:r>
              <a:rPr lang="en-US" dirty="0"/>
              <a:t>BZD, used as </a:t>
            </a:r>
            <a:r>
              <a:rPr lang="en-US" dirty="0" err="1"/>
              <a:t>anxiolytic</a:t>
            </a:r>
            <a:r>
              <a:rPr lang="en-US" dirty="0"/>
              <a:t>, hypnotic, muscle relaxant, </a:t>
            </a:r>
            <a:r>
              <a:rPr lang="en-US" dirty="0" err="1"/>
              <a:t>premedicant</a:t>
            </a:r>
            <a:r>
              <a:rPr lang="en-US" dirty="0"/>
              <a:t>, </a:t>
            </a:r>
            <a:r>
              <a:rPr lang="en-US" dirty="0" err="1"/>
              <a:t>anaesthetic</a:t>
            </a:r>
            <a:r>
              <a:rPr lang="en-US" dirty="0"/>
              <a:t> and for</a:t>
            </a:r>
          </a:p>
          <a:p>
            <a:r>
              <a:rPr lang="en-US" dirty="0"/>
              <a:t>emergency control of seizures due to its broad</a:t>
            </a:r>
          </a:p>
          <a:p>
            <a:r>
              <a:rPr lang="en-US" dirty="0"/>
              <a:t>spectrum activity</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defRPr/>
            </a:pPr>
            <a:r>
              <a:rPr lang="en-US" dirty="0"/>
              <a:t>Benefits of BDZ </a:t>
            </a:r>
            <a:br>
              <a:rPr lang="en-US" dirty="0"/>
            </a:br>
            <a:r>
              <a:rPr lang="en-US" dirty="0"/>
              <a:t>over Barbiturates</a:t>
            </a:r>
            <a:endParaRPr lang="en-IN" dirty="0"/>
          </a:p>
        </p:txBody>
      </p:sp>
      <p:sp>
        <p:nvSpPr>
          <p:cNvPr id="115715" name="Rectangle 3"/>
          <p:cNvSpPr>
            <a:spLocks noGrp="1" noChangeArrowheads="1"/>
          </p:cNvSpPr>
          <p:nvPr>
            <p:ph type="body" idx="1"/>
          </p:nvPr>
        </p:nvSpPr>
        <p:spPr>
          <a:xfrm>
            <a:off x="1" y="1598613"/>
            <a:ext cx="9144000" cy="5045097"/>
          </a:xfrm>
        </p:spPr>
        <p:txBody>
          <a:bodyPr/>
          <a:lstStyle/>
          <a:p>
            <a:pPr eaLnBrk="1" hangingPunct="1">
              <a:defRPr/>
            </a:pPr>
            <a:r>
              <a:rPr lang="en-US" sz="2800" dirty="0">
                <a:solidFill>
                  <a:srgbClr val="FFFF66"/>
                </a:solidFill>
              </a:rPr>
              <a:t>High therapeutic index</a:t>
            </a:r>
          </a:p>
          <a:p>
            <a:pPr eaLnBrk="1" hangingPunct="1">
              <a:defRPr/>
            </a:pPr>
            <a:r>
              <a:rPr lang="en-US" sz="2800" dirty="0">
                <a:solidFill>
                  <a:srgbClr val="FFFF66"/>
                </a:solidFill>
              </a:rPr>
              <a:t>Hypnotic doses does not affect respiration or CVS functions</a:t>
            </a:r>
          </a:p>
          <a:p>
            <a:pPr eaLnBrk="1" hangingPunct="1">
              <a:defRPr/>
            </a:pPr>
            <a:r>
              <a:rPr lang="en-US" sz="2800" dirty="0">
                <a:solidFill>
                  <a:srgbClr val="FFFF66"/>
                </a:solidFill>
              </a:rPr>
              <a:t>No action on other body systems</a:t>
            </a:r>
          </a:p>
          <a:p>
            <a:pPr eaLnBrk="1" hangingPunct="1">
              <a:defRPr/>
            </a:pPr>
            <a:r>
              <a:rPr lang="en-US" sz="2800" dirty="0">
                <a:solidFill>
                  <a:srgbClr val="FFFF66"/>
                </a:solidFill>
              </a:rPr>
              <a:t>Less distortion of sleep architecture,</a:t>
            </a:r>
            <a:br>
              <a:rPr lang="en-US" sz="2800" dirty="0">
                <a:solidFill>
                  <a:srgbClr val="FFFF66"/>
                </a:solidFill>
              </a:rPr>
            </a:br>
            <a:r>
              <a:rPr lang="en-US" sz="2800" dirty="0">
                <a:solidFill>
                  <a:srgbClr val="FFFF66"/>
                </a:solidFill>
              </a:rPr>
              <a:t>less rebound phenomenon</a:t>
            </a:r>
          </a:p>
          <a:p>
            <a:pPr eaLnBrk="1" hangingPunct="1">
              <a:defRPr/>
            </a:pPr>
            <a:r>
              <a:rPr lang="en-US" sz="2800" dirty="0">
                <a:solidFill>
                  <a:srgbClr val="FFFF66"/>
                </a:solidFill>
              </a:rPr>
              <a:t>No </a:t>
            </a:r>
            <a:r>
              <a:rPr lang="en-US" sz="2800" dirty="0" err="1">
                <a:solidFill>
                  <a:srgbClr val="FFFF66"/>
                </a:solidFill>
              </a:rPr>
              <a:t>microsomal</a:t>
            </a:r>
            <a:r>
              <a:rPr lang="en-US" sz="2800" dirty="0">
                <a:solidFill>
                  <a:srgbClr val="FFFF66"/>
                </a:solidFill>
              </a:rPr>
              <a:t> enzyme induction</a:t>
            </a:r>
          </a:p>
          <a:p>
            <a:pPr eaLnBrk="1" hangingPunct="1">
              <a:defRPr/>
            </a:pPr>
            <a:r>
              <a:rPr lang="en-US" sz="2800" dirty="0">
                <a:solidFill>
                  <a:srgbClr val="FFFF66"/>
                </a:solidFill>
              </a:rPr>
              <a:t>Lower abuse liability</a:t>
            </a:r>
          </a:p>
          <a:p>
            <a:pPr eaLnBrk="1" hangingPunct="1">
              <a:defRPr/>
            </a:pPr>
            <a:r>
              <a:rPr lang="en-US" sz="2800" dirty="0">
                <a:solidFill>
                  <a:srgbClr val="FFFF66"/>
                </a:solidFill>
              </a:rPr>
              <a:t>BZD antagonist </a:t>
            </a:r>
            <a:r>
              <a:rPr lang="en-US" sz="2800" dirty="0" err="1">
                <a:solidFill>
                  <a:srgbClr val="FFFF66"/>
                </a:solidFill>
              </a:rPr>
              <a:t>flumazenil</a:t>
            </a:r>
            <a:r>
              <a:rPr lang="en-US" sz="2800" dirty="0">
                <a:solidFill>
                  <a:srgbClr val="FFFF66"/>
                </a:solidFill>
              </a:rPr>
              <a:t> has been developed</a:t>
            </a:r>
          </a:p>
          <a:p>
            <a:pPr eaLnBrk="1" hangingPunct="1">
              <a:defRPr/>
            </a:pPr>
            <a:endParaRPr lang="en-IN" sz="2800" dirty="0">
              <a:solidFill>
                <a:srgbClr val="FFFF66"/>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228600" y="228600"/>
            <a:ext cx="8686800" cy="990600"/>
          </a:xfrm>
        </p:spPr>
        <p:txBody>
          <a:bodyPr/>
          <a:lstStyle/>
          <a:p>
            <a:pPr eaLnBrk="1" hangingPunct="1">
              <a:defRPr/>
            </a:pPr>
            <a:r>
              <a:rPr lang="en-US" sz="4000" b="1">
                <a:solidFill>
                  <a:srgbClr val="990000"/>
                </a:solidFill>
              </a:rPr>
              <a:t>Drug-Drug Interactions with BDZs</a:t>
            </a:r>
            <a:endParaRPr lang="en-US" sz="4800" b="1" u="sng">
              <a:solidFill>
                <a:srgbClr val="990000"/>
              </a:solidFill>
            </a:endParaRPr>
          </a:p>
        </p:txBody>
      </p:sp>
      <p:sp>
        <p:nvSpPr>
          <p:cNvPr id="56323" name="Rectangle 3"/>
          <p:cNvSpPr>
            <a:spLocks noGrp="1" noChangeArrowheads="1"/>
          </p:cNvSpPr>
          <p:nvPr>
            <p:ph type="body" idx="1"/>
          </p:nvPr>
        </p:nvSpPr>
        <p:spPr>
          <a:xfrm>
            <a:off x="228600" y="1341438"/>
            <a:ext cx="8610600" cy="5287962"/>
          </a:xfrm>
        </p:spPr>
        <p:txBody>
          <a:bodyPr/>
          <a:lstStyle/>
          <a:p>
            <a:pPr algn="just" eaLnBrk="1" hangingPunct="1">
              <a:lnSpc>
                <a:spcPct val="90000"/>
              </a:lnSpc>
              <a:buClr>
                <a:schemeClr val="tx1"/>
              </a:buClr>
              <a:buFontTx/>
              <a:buChar char="•"/>
              <a:defRPr/>
            </a:pPr>
            <a:r>
              <a:rPr lang="en-US" sz="2400" dirty="0">
                <a:solidFill>
                  <a:srgbClr val="FFFF66"/>
                </a:solidFill>
              </a:rPr>
              <a:t>BDZ's have additive effects with other CNS depressants </a:t>
            </a:r>
            <a:r>
              <a:rPr lang="en-US" sz="2400" dirty="0">
                <a:solidFill>
                  <a:srgbClr val="C00000"/>
                </a:solidFill>
              </a:rPr>
              <a:t>(narcotics, alcohol)</a:t>
            </a:r>
            <a:r>
              <a:rPr lang="en-US" sz="2400" dirty="0">
                <a:solidFill>
                  <a:srgbClr val="FFFF66"/>
                </a:solidFill>
              </a:rPr>
              <a:t> =&gt; have a greatly reduced margin of safety</a:t>
            </a:r>
          </a:p>
          <a:p>
            <a:pPr algn="just" eaLnBrk="1" hangingPunct="1">
              <a:lnSpc>
                <a:spcPct val="90000"/>
              </a:lnSpc>
              <a:buClr>
                <a:schemeClr val="tx1"/>
              </a:buClr>
              <a:buFontTx/>
              <a:buChar char="•"/>
              <a:defRPr/>
            </a:pPr>
            <a:endParaRPr lang="en-US" sz="2400" dirty="0">
              <a:solidFill>
                <a:srgbClr val="FFFF66"/>
              </a:solidFill>
            </a:endParaRPr>
          </a:p>
          <a:p>
            <a:pPr algn="just" eaLnBrk="1" hangingPunct="1">
              <a:lnSpc>
                <a:spcPct val="90000"/>
              </a:lnSpc>
              <a:buClr>
                <a:schemeClr val="tx1"/>
              </a:buClr>
              <a:buFontTx/>
              <a:buChar char="•"/>
              <a:defRPr/>
            </a:pPr>
            <a:r>
              <a:rPr lang="en-US" sz="2400" dirty="0">
                <a:solidFill>
                  <a:srgbClr val="FFFF66"/>
                </a:solidFill>
              </a:rPr>
              <a:t>BDZs reduce the effect of </a:t>
            </a:r>
            <a:r>
              <a:rPr lang="en-US" sz="2400" dirty="0">
                <a:solidFill>
                  <a:srgbClr val="C00000"/>
                </a:solidFill>
              </a:rPr>
              <a:t>antiepileptic</a:t>
            </a:r>
            <a:r>
              <a:rPr lang="en-US" sz="2400" dirty="0">
                <a:solidFill>
                  <a:srgbClr val="FFFF66"/>
                </a:solidFill>
              </a:rPr>
              <a:t> drugs</a:t>
            </a:r>
          </a:p>
          <a:p>
            <a:pPr algn="just" eaLnBrk="1" hangingPunct="1">
              <a:lnSpc>
                <a:spcPct val="90000"/>
              </a:lnSpc>
              <a:buClr>
                <a:schemeClr val="tx1"/>
              </a:buClr>
              <a:buFontTx/>
              <a:buChar char="•"/>
              <a:defRPr/>
            </a:pPr>
            <a:endParaRPr lang="en-US" sz="2400" dirty="0">
              <a:solidFill>
                <a:srgbClr val="FFFF66"/>
              </a:solidFill>
            </a:endParaRPr>
          </a:p>
          <a:p>
            <a:pPr algn="just" eaLnBrk="1" hangingPunct="1">
              <a:lnSpc>
                <a:spcPct val="90000"/>
              </a:lnSpc>
              <a:buClr>
                <a:schemeClr val="tx1"/>
              </a:buClr>
              <a:buFontTx/>
              <a:buChar char="•"/>
              <a:defRPr/>
            </a:pPr>
            <a:r>
              <a:rPr lang="en-US" sz="2400" dirty="0">
                <a:solidFill>
                  <a:srgbClr val="FFFF66"/>
                </a:solidFill>
              </a:rPr>
              <a:t>Combination of </a:t>
            </a:r>
            <a:r>
              <a:rPr lang="en-US" sz="2400" dirty="0" err="1">
                <a:solidFill>
                  <a:srgbClr val="C00000"/>
                </a:solidFill>
              </a:rPr>
              <a:t>anxiolytic</a:t>
            </a:r>
            <a:r>
              <a:rPr lang="en-US" sz="2400" dirty="0">
                <a:solidFill>
                  <a:srgbClr val="C00000"/>
                </a:solidFill>
              </a:rPr>
              <a:t> drugs </a:t>
            </a:r>
            <a:r>
              <a:rPr lang="en-US" sz="2400" dirty="0">
                <a:solidFill>
                  <a:srgbClr val="FFFF66"/>
                </a:solidFill>
              </a:rPr>
              <a:t>should be avoided</a:t>
            </a:r>
          </a:p>
          <a:p>
            <a:pPr algn="just" eaLnBrk="1" hangingPunct="1">
              <a:lnSpc>
                <a:spcPct val="90000"/>
              </a:lnSpc>
              <a:buClr>
                <a:schemeClr val="tx1"/>
              </a:buClr>
              <a:buFontTx/>
              <a:buChar char="•"/>
              <a:defRPr/>
            </a:pPr>
            <a:endParaRPr lang="en-US" sz="2400" dirty="0">
              <a:solidFill>
                <a:srgbClr val="FFFF66"/>
              </a:solidFill>
            </a:endParaRPr>
          </a:p>
          <a:p>
            <a:pPr algn="just" eaLnBrk="1" hangingPunct="1">
              <a:lnSpc>
                <a:spcPct val="90000"/>
              </a:lnSpc>
              <a:buClr>
                <a:schemeClr val="tx1"/>
              </a:buClr>
              <a:buFontTx/>
              <a:buChar char="•"/>
              <a:defRPr/>
            </a:pPr>
            <a:r>
              <a:rPr lang="en-US" sz="2400" dirty="0">
                <a:solidFill>
                  <a:srgbClr val="FFFF66"/>
                </a:solidFill>
              </a:rPr>
              <a:t>Concurrent use with OTC </a:t>
            </a:r>
            <a:r>
              <a:rPr lang="en-US" sz="2400" dirty="0">
                <a:solidFill>
                  <a:srgbClr val="C00000"/>
                </a:solidFill>
              </a:rPr>
              <a:t>antihistaminic</a:t>
            </a:r>
            <a:r>
              <a:rPr lang="en-US" sz="2400" dirty="0">
                <a:solidFill>
                  <a:srgbClr val="FFFF66"/>
                </a:solidFill>
              </a:rPr>
              <a:t> and </a:t>
            </a:r>
            <a:r>
              <a:rPr lang="en-US" sz="2400" dirty="0" err="1">
                <a:solidFill>
                  <a:srgbClr val="C00000"/>
                </a:solidFill>
              </a:rPr>
              <a:t>anticholinergic</a:t>
            </a:r>
            <a:r>
              <a:rPr lang="en-US" sz="2400" dirty="0">
                <a:solidFill>
                  <a:srgbClr val="FFFF66"/>
                </a:solidFill>
              </a:rPr>
              <a:t> drugs as well as the consumption of alcohol should be avoided</a:t>
            </a:r>
          </a:p>
          <a:p>
            <a:pPr algn="just" eaLnBrk="1" hangingPunct="1">
              <a:lnSpc>
                <a:spcPct val="90000"/>
              </a:lnSpc>
              <a:buClr>
                <a:schemeClr val="tx1"/>
              </a:buClr>
              <a:buFontTx/>
              <a:buChar char="•"/>
              <a:defRPr/>
            </a:pPr>
            <a:endParaRPr lang="en-US" sz="2400" dirty="0">
              <a:solidFill>
                <a:srgbClr val="FFFF66"/>
              </a:solidFill>
            </a:endParaRPr>
          </a:p>
          <a:p>
            <a:pPr algn="just" eaLnBrk="1" hangingPunct="1">
              <a:lnSpc>
                <a:spcPct val="90000"/>
              </a:lnSpc>
              <a:buClr>
                <a:schemeClr val="tx1"/>
              </a:buClr>
              <a:buFontTx/>
              <a:buChar char="•"/>
              <a:defRPr/>
            </a:pPr>
            <a:r>
              <a:rPr lang="en-US" sz="2400" dirty="0">
                <a:solidFill>
                  <a:srgbClr val="C00000"/>
                </a:solidFill>
              </a:rPr>
              <a:t>SSRI’s</a:t>
            </a:r>
            <a:r>
              <a:rPr lang="en-US" sz="2400" dirty="0">
                <a:solidFill>
                  <a:srgbClr val="FFFF66"/>
                </a:solidFill>
              </a:rPr>
              <a:t> &amp; </a:t>
            </a:r>
            <a:r>
              <a:rPr lang="en-US" sz="2400" dirty="0">
                <a:solidFill>
                  <a:srgbClr val="C00000"/>
                </a:solidFill>
              </a:rPr>
              <a:t>oral contraceptives </a:t>
            </a:r>
            <a:r>
              <a:rPr lang="en-US" sz="2400" dirty="0">
                <a:solidFill>
                  <a:srgbClr val="FFFF66"/>
                </a:solidFill>
              </a:rPr>
              <a:t>decrease metabolism of BDZs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a:t>
            </a:r>
          </a:p>
        </p:txBody>
      </p:sp>
      <p:sp>
        <p:nvSpPr>
          <p:cNvPr id="3" name="Content Placeholder 2"/>
          <p:cNvSpPr>
            <a:spLocks noGrp="1"/>
          </p:cNvSpPr>
          <p:nvPr>
            <p:ph idx="1"/>
          </p:nvPr>
        </p:nvSpPr>
        <p:spPr>
          <a:xfrm>
            <a:off x="455613" y="1598613"/>
            <a:ext cx="8226425" cy="4973659"/>
          </a:xfrm>
        </p:spPr>
        <p:txBody>
          <a:bodyPr/>
          <a:lstStyle/>
          <a:p>
            <a:pPr marL="514350" indent="-514350">
              <a:buAutoNum type="arabicPeriod"/>
            </a:pPr>
            <a:r>
              <a:rPr lang="en-US" b="1" dirty="0"/>
              <a:t>As hypnotic</a:t>
            </a:r>
          </a:p>
          <a:p>
            <a:pPr marL="514350" indent="-514350">
              <a:buAutoNum type="arabicPeriod"/>
            </a:pPr>
            <a:r>
              <a:rPr lang="en-US" dirty="0"/>
              <a:t>As </a:t>
            </a:r>
            <a:r>
              <a:rPr lang="en-US" dirty="0" err="1"/>
              <a:t>anxiolytic</a:t>
            </a:r>
            <a:r>
              <a:rPr lang="en-US" dirty="0"/>
              <a:t> and for day-time sedation</a:t>
            </a:r>
          </a:p>
          <a:p>
            <a:pPr>
              <a:buNone/>
            </a:pPr>
            <a:r>
              <a:rPr lang="en-US" dirty="0"/>
              <a:t>3.As anticonvulsant, especially emergency</a:t>
            </a:r>
          </a:p>
          <a:p>
            <a:pPr>
              <a:buNone/>
            </a:pPr>
            <a:r>
              <a:rPr lang="en-US" dirty="0"/>
              <a:t>control of status </a:t>
            </a:r>
            <a:r>
              <a:rPr lang="en-US" dirty="0" err="1"/>
              <a:t>epilepticus</a:t>
            </a:r>
            <a:r>
              <a:rPr lang="en-US" dirty="0"/>
              <a:t>, febrile </a:t>
            </a:r>
          </a:p>
          <a:p>
            <a:pPr>
              <a:buNone/>
            </a:pPr>
            <a:r>
              <a:rPr lang="en-US" dirty="0" err="1"/>
              <a:t>convulsions,tetanus</a:t>
            </a:r>
            <a:r>
              <a:rPr lang="en-US" dirty="0"/>
              <a:t>, etc.</a:t>
            </a:r>
          </a:p>
          <a:p>
            <a:pPr>
              <a:buNone/>
            </a:pPr>
            <a:r>
              <a:rPr lang="en-US" dirty="0"/>
              <a:t>4. As centrally acting muscle relaxant</a:t>
            </a:r>
          </a:p>
          <a:p>
            <a:pPr>
              <a:buNone/>
            </a:pPr>
            <a:r>
              <a:rPr lang="en-US" dirty="0"/>
              <a:t>5. For </a:t>
            </a:r>
            <a:r>
              <a:rPr lang="en-US" dirty="0" err="1"/>
              <a:t>preanaesthetic</a:t>
            </a:r>
            <a:r>
              <a:rPr lang="en-US" dirty="0"/>
              <a:t> medication</a:t>
            </a:r>
          </a:p>
          <a:p>
            <a:pPr>
              <a:buNone/>
            </a:pPr>
            <a:r>
              <a:rPr lang="en-US" dirty="0"/>
              <a:t>6. Before ECT,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defRPr/>
            </a:pPr>
            <a:r>
              <a:rPr lang="en-US" sz="4000">
                <a:solidFill>
                  <a:srgbClr val="961204"/>
                </a:solidFill>
              </a:rPr>
              <a:t>Difference between sedative and hypnotic</a:t>
            </a:r>
          </a:p>
        </p:txBody>
      </p:sp>
      <p:sp>
        <p:nvSpPr>
          <p:cNvPr id="94211" name="Rectangle 3"/>
          <p:cNvSpPr>
            <a:spLocks noGrp="1" noChangeArrowheads="1"/>
          </p:cNvSpPr>
          <p:nvPr>
            <p:ph type="body" idx="1"/>
          </p:nvPr>
        </p:nvSpPr>
        <p:spPr>
          <a:xfrm>
            <a:off x="0" y="1916112"/>
            <a:ext cx="9144000" cy="4941887"/>
          </a:xfrm>
        </p:spPr>
        <p:txBody>
          <a:bodyPr/>
          <a:lstStyle/>
          <a:p>
            <a:pPr eaLnBrk="1" hangingPunct="1">
              <a:defRPr/>
            </a:pPr>
            <a:r>
              <a:rPr lang="en-US" sz="2600" dirty="0">
                <a:solidFill>
                  <a:srgbClr val="FFFF66"/>
                </a:solidFill>
              </a:rPr>
              <a:t>Sedatives and hypnotics depress the CNS &amp; inhibit transmission of nerve impulses</a:t>
            </a:r>
          </a:p>
          <a:p>
            <a:pPr eaLnBrk="1" hangingPunct="1">
              <a:defRPr/>
            </a:pPr>
            <a:endParaRPr lang="en-US" sz="2600" dirty="0">
              <a:solidFill>
                <a:srgbClr val="FFFF66"/>
              </a:solidFill>
            </a:endParaRPr>
          </a:p>
          <a:p>
            <a:pPr eaLnBrk="1" hangingPunct="1">
              <a:defRPr/>
            </a:pPr>
            <a:r>
              <a:rPr lang="en-US" sz="2600" dirty="0">
                <a:solidFill>
                  <a:srgbClr val="FFFF66"/>
                </a:solidFill>
              </a:rPr>
              <a:t>Sedatives produce less response to stimuli </a:t>
            </a:r>
            <a:r>
              <a:rPr lang="en-US" sz="2600" i="1" u="sng" dirty="0">
                <a:solidFill>
                  <a:srgbClr val="FFFF66"/>
                </a:solidFill>
              </a:rPr>
              <a:t>without producing sleep.</a:t>
            </a:r>
            <a:br>
              <a:rPr lang="en-US" sz="2600" dirty="0">
                <a:solidFill>
                  <a:srgbClr val="FFFF66"/>
                </a:solidFill>
              </a:rPr>
            </a:br>
            <a:endParaRPr lang="en-US" sz="2600" dirty="0">
              <a:solidFill>
                <a:srgbClr val="FFFF66"/>
              </a:solidFill>
            </a:endParaRPr>
          </a:p>
          <a:p>
            <a:pPr eaLnBrk="1" hangingPunct="1">
              <a:defRPr/>
            </a:pPr>
            <a:r>
              <a:rPr lang="en-US" sz="2600" dirty="0">
                <a:solidFill>
                  <a:srgbClr val="FFFF66"/>
                </a:solidFill>
              </a:rPr>
              <a:t>Reduce anxiety and nervousness</a:t>
            </a:r>
          </a:p>
          <a:p>
            <a:pPr eaLnBrk="1" hangingPunct="1">
              <a:defRPr/>
            </a:pPr>
            <a:endParaRPr lang="en-US" sz="2600" dirty="0">
              <a:solidFill>
                <a:srgbClr val="FFFF66"/>
              </a:solidFill>
            </a:endParaRPr>
          </a:p>
          <a:p>
            <a:pPr eaLnBrk="1" hangingPunct="1">
              <a:defRPr/>
            </a:pPr>
            <a:r>
              <a:rPr lang="en-US" sz="2600" dirty="0">
                <a:solidFill>
                  <a:srgbClr val="FFFF66"/>
                </a:solidFill>
              </a:rPr>
              <a:t>Hypnotics have a more depressant effect on CNS and usually produce sleep</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z="3800" dirty="0">
                <a:solidFill>
                  <a:srgbClr val="961204"/>
                </a:solidFill>
              </a:rPr>
              <a:t>Newer </a:t>
            </a:r>
            <a:r>
              <a:rPr lang="en-US" sz="3800" dirty="0" err="1">
                <a:solidFill>
                  <a:srgbClr val="961204"/>
                </a:solidFill>
              </a:rPr>
              <a:t>nonbenzodiazepine</a:t>
            </a:r>
            <a:r>
              <a:rPr lang="en-US" sz="3800" dirty="0">
                <a:solidFill>
                  <a:srgbClr val="961204"/>
                </a:solidFill>
              </a:rPr>
              <a:t> hypnotics</a:t>
            </a:r>
            <a:endParaRPr lang="en-IN" sz="3800" dirty="0">
              <a:solidFill>
                <a:srgbClr val="961204"/>
              </a:solidFill>
            </a:endParaRPr>
          </a:p>
        </p:txBody>
      </p:sp>
      <p:sp>
        <p:nvSpPr>
          <p:cNvPr id="109571" name="Rectangle 3"/>
          <p:cNvSpPr>
            <a:spLocks noGrp="1" noChangeArrowheads="1"/>
          </p:cNvSpPr>
          <p:nvPr>
            <p:ph type="body" idx="1"/>
          </p:nvPr>
        </p:nvSpPr>
        <p:spPr/>
        <p:txBody>
          <a:bodyPr/>
          <a:lstStyle/>
          <a:p>
            <a:pPr eaLnBrk="1" hangingPunct="1">
              <a:defRPr/>
            </a:pPr>
            <a:r>
              <a:rPr lang="en-US" dirty="0" err="1"/>
              <a:t>Zopiclone</a:t>
            </a:r>
            <a:endParaRPr lang="en-US" dirty="0"/>
          </a:p>
          <a:p>
            <a:pPr eaLnBrk="1" hangingPunct="1">
              <a:defRPr/>
            </a:pPr>
            <a:endParaRPr lang="en-US" dirty="0"/>
          </a:p>
          <a:p>
            <a:pPr eaLnBrk="1" hangingPunct="1">
              <a:defRPr/>
            </a:pPr>
            <a:r>
              <a:rPr lang="en-US" dirty="0" err="1"/>
              <a:t>Zolpidem</a:t>
            </a:r>
            <a:endParaRPr lang="en-US" dirty="0"/>
          </a:p>
          <a:p>
            <a:pPr eaLnBrk="1" hangingPunct="1">
              <a:defRPr/>
            </a:pPr>
            <a:endParaRPr lang="en-US" dirty="0"/>
          </a:p>
          <a:p>
            <a:pPr eaLnBrk="1" hangingPunct="1">
              <a:defRPr/>
            </a:pPr>
            <a:r>
              <a:rPr lang="en-US" dirty="0" err="1"/>
              <a:t>Zaleplon</a:t>
            </a:r>
            <a:endParaRPr lang="en-US" dirty="0"/>
          </a:p>
          <a:p>
            <a:pPr eaLnBrk="1" hangingPunct="1">
              <a:defRPr/>
            </a:pPr>
            <a:endParaRPr lang="en-US" dirty="0"/>
          </a:p>
          <a:p>
            <a:pPr eaLnBrk="1" hangingPunct="1">
              <a:buNone/>
              <a:defRPr/>
            </a:pPr>
            <a:endParaRPr lang="en-I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endParaRPr lang="en-US"/>
          </a:p>
        </p:txBody>
      </p:sp>
      <p:sp>
        <p:nvSpPr>
          <p:cNvPr id="25603" name="Rectangle 3"/>
          <p:cNvSpPr>
            <a:spLocks noGrp="1" noChangeArrowheads="1"/>
          </p:cNvSpPr>
          <p:nvPr>
            <p:ph type="body" idx="1"/>
          </p:nvPr>
        </p:nvSpPr>
        <p:spPr>
          <a:xfrm>
            <a:off x="455613" y="1598613"/>
            <a:ext cx="8688387" cy="4497387"/>
          </a:xfrm>
        </p:spPr>
        <p:txBody>
          <a:bodyPr/>
          <a:lstStyle/>
          <a:p>
            <a:pPr eaLnBrk="1" hangingPunct="1">
              <a:buFont typeface="Wingdings" pitchFamily="2" charset="2"/>
              <a:buNone/>
            </a:pPr>
            <a:r>
              <a:rPr lang="en-US" sz="2800" dirty="0" err="1">
                <a:solidFill>
                  <a:srgbClr val="00FFFF"/>
                </a:solidFill>
                <a:effectLst/>
              </a:rPr>
              <a:t>Zopiclone</a:t>
            </a:r>
            <a:endParaRPr lang="en-US" sz="2800" dirty="0">
              <a:solidFill>
                <a:srgbClr val="00FFFF"/>
              </a:solidFill>
              <a:effectLst/>
            </a:endParaRPr>
          </a:p>
          <a:p>
            <a:pPr eaLnBrk="1" hangingPunct="1"/>
            <a:r>
              <a:rPr lang="en-US" sz="2800" dirty="0">
                <a:solidFill>
                  <a:srgbClr val="FFFF66"/>
                </a:solidFill>
                <a:effectLst/>
              </a:rPr>
              <a:t>Action on sleep similar but does not alter REM sleep &amp; tends to prolong stage 3 &amp; 4</a:t>
            </a:r>
          </a:p>
          <a:p>
            <a:pPr eaLnBrk="1" hangingPunct="1"/>
            <a:r>
              <a:rPr lang="en-US" sz="2800" dirty="0">
                <a:solidFill>
                  <a:srgbClr val="FFFF66"/>
                </a:solidFill>
                <a:effectLst/>
              </a:rPr>
              <a:t>No hangover or withdrawal phenomenon</a:t>
            </a:r>
          </a:p>
          <a:p>
            <a:pPr eaLnBrk="1" hangingPunct="1">
              <a:buFont typeface="Wingdings" pitchFamily="2" charset="2"/>
              <a:buNone/>
            </a:pPr>
            <a:r>
              <a:rPr lang="en-US" sz="2800" dirty="0">
                <a:effectLst/>
              </a:rPr>
              <a:t>Used for short term treatment of insomnia</a:t>
            </a:r>
          </a:p>
          <a:p>
            <a:pPr eaLnBrk="1" hangingPunct="1">
              <a:buFont typeface="Wingdings" pitchFamily="2" charset="2"/>
              <a:buNone/>
            </a:pPr>
            <a:r>
              <a:rPr lang="en-US" sz="2600" dirty="0">
                <a:solidFill>
                  <a:srgbClr val="C00000"/>
                </a:solidFill>
                <a:effectLst/>
              </a:rPr>
              <a:t>Side effects: </a:t>
            </a:r>
            <a:r>
              <a:rPr lang="en-US" sz="2600" dirty="0">
                <a:effectLst/>
              </a:rPr>
              <a:t>Metallic taste, impaired judgment, dry mouth </a:t>
            </a:r>
            <a:endParaRPr lang="en-IN" sz="2600" dirty="0">
              <a:effectLst/>
            </a:endParaRPr>
          </a:p>
        </p:txBody>
      </p:sp>
      <p:pic>
        <p:nvPicPr>
          <p:cNvPr id="1026" name="Picture 2" descr="C:\Users\Piyush\Documents\UPSC\download (1).jpg"/>
          <p:cNvPicPr>
            <a:picLocks noChangeAspect="1" noChangeArrowheads="1"/>
          </p:cNvPicPr>
          <p:nvPr/>
        </p:nvPicPr>
        <p:blipFill>
          <a:blip r:embed="rId3"/>
          <a:srcRect/>
          <a:stretch>
            <a:fillRect/>
          </a:stretch>
        </p:blipFill>
        <p:spPr bwMode="auto">
          <a:xfrm>
            <a:off x="2000232" y="0"/>
            <a:ext cx="4000528" cy="1714487"/>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ChangeArrowheads="1"/>
          </p:cNvSpPr>
          <p:nvPr>
            <p:ph type="body" idx="1"/>
          </p:nvPr>
        </p:nvSpPr>
        <p:spPr>
          <a:xfrm>
            <a:off x="455613" y="1125538"/>
            <a:ext cx="8226425" cy="4970462"/>
          </a:xfrm>
        </p:spPr>
        <p:txBody>
          <a:bodyPr/>
          <a:lstStyle/>
          <a:p>
            <a:pPr eaLnBrk="1" hangingPunct="1">
              <a:lnSpc>
                <a:spcPct val="90000"/>
              </a:lnSpc>
              <a:buFont typeface="Wingdings" pitchFamily="2" charset="2"/>
              <a:buNone/>
              <a:defRPr/>
            </a:pPr>
            <a:r>
              <a:rPr lang="en-US" sz="2400" dirty="0" err="1">
                <a:solidFill>
                  <a:srgbClr val="00FFFF"/>
                </a:solidFill>
              </a:rPr>
              <a:t>Zolpidem</a:t>
            </a:r>
            <a:endParaRPr lang="en-US" sz="2400" dirty="0">
              <a:solidFill>
                <a:srgbClr val="00FFFF"/>
              </a:solidFill>
            </a:endParaRPr>
          </a:p>
          <a:p>
            <a:pPr eaLnBrk="1" hangingPunct="1">
              <a:lnSpc>
                <a:spcPct val="90000"/>
              </a:lnSpc>
              <a:defRPr/>
            </a:pPr>
            <a:r>
              <a:rPr lang="en-US" sz="2400" dirty="0">
                <a:solidFill>
                  <a:srgbClr val="FFFF66"/>
                </a:solidFill>
              </a:rPr>
              <a:t>Hypnotic effect is pronounced</a:t>
            </a:r>
          </a:p>
          <a:p>
            <a:pPr eaLnBrk="1" hangingPunct="1">
              <a:lnSpc>
                <a:spcPct val="90000"/>
              </a:lnSpc>
              <a:defRPr/>
            </a:pPr>
            <a:r>
              <a:rPr lang="en-US" sz="2400" dirty="0">
                <a:solidFill>
                  <a:srgbClr val="FFFF66"/>
                </a:solidFill>
              </a:rPr>
              <a:t>No evidence of anticonvulsant, muscle relaxant &amp; </a:t>
            </a:r>
            <a:r>
              <a:rPr lang="en-US" sz="2400" dirty="0" err="1">
                <a:solidFill>
                  <a:srgbClr val="FFFF66"/>
                </a:solidFill>
              </a:rPr>
              <a:t>antianxiety</a:t>
            </a:r>
            <a:r>
              <a:rPr lang="en-US" sz="2400" dirty="0">
                <a:solidFill>
                  <a:srgbClr val="FFFF66"/>
                </a:solidFill>
              </a:rPr>
              <a:t> effects</a:t>
            </a:r>
          </a:p>
          <a:p>
            <a:pPr eaLnBrk="1" hangingPunct="1">
              <a:lnSpc>
                <a:spcPct val="90000"/>
              </a:lnSpc>
              <a:defRPr/>
            </a:pPr>
            <a:r>
              <a:rPr lang="en-US" sz="2400" dirty="0">
                <a:solidFill>
                  <a:srgbClr val="FFFF66"/>
                </a:solidFill>
              </a:rPr>
              <a:t>Use: in short term treatment of insomnia</a:t>
            </a:r>
          </a:p>
          <a:p>
            <a:pPr eaLnBrk="1" hangingPunct="1">
              <a:lnSpc>
                <a:spcPct val="90000"/>
              </a:lnSpc>
              <a:defRPr/>
            </a:pPr>
            <a:endParaRPr lang="en-US" sz="2400" dirty="0">
              <a:solidFill>
                <a:srgbClr val="FFFF66"/>
              </a:solidFill>
            </a:endParaRPr>
          </a:p>
          <a:p>
            <a:pPr eaLnBrk="1" hangingPunct="1">
              <a:lnSpc>
                <a:spcPct val="90000"/>
              </a:lnSpc>
              <a:defRPr/>
            </a:pPr>
            <a:r>
              <a:rPr lang="en-US" sz="2400" dirty="0">
                <a:solidFill>
                  <a:srgbClr val="00FFFF"/>
                </a:solidFill>
              </a:rPr>
              <a:t>Advantages:</a:t>
            </a:r>
          </a:p>
          <a:p>
            <a:pPr eaLnBrk="1" hangingPunct="1">
              <a:lnSpc>
                <a:spcPct val="90000"/>
              </a:lnSpc>
              <a:buFont typeface="Wingdings" pitchFamily="2" charset="2"/>
              <a:buNone/>
              <a:defRPr/>
            </a:pPr>
            <a:r>
              <a:rPr lang="en-US" sz="2400" dirty="0">
                <a:solidFill>
                  <a:srgbClr val="FFFF66"/>
                </a:solidFill>
              </a:rPr>
              <a:t>  Relative lack of effect on sleep stages</a:t>
            </a:r>
          </a:p>
          <a:p>
            <a:pPr eaLnBrk="1" hangingPunct="1">
              <a:lnSpc>
                <a:spcPct val="90000"/>
              </a:lnSpc>
              <a:buFont typeface="Wingdings" pitchFamily="2" charset="2"/>
              <a:buNone/>
              <a:defRPr/>
            </a:pPr>
            <a:r>
              <a:rPr lang="en-US" sz="2400" dirty="0">
                <a:solidFill>
                  <a:srgbClr val="FFFF66"/>
                </a:solidFill>
              </a:rPr>
              <a:t>  Minimal day time sedation</a:t>
            </a:r>
          </a:p>
          <a:p>
            <a:pPr eaLnBrk="1" hangingPunct="1">
              <a:lnSpc>
                <a:spcPct val="90000"/>
              </a:lnSpc>
              <a:buFont typeface="Wingdings" pitchFamily="2" charset="2"/>
              <a:buNone/>
              <a:defRPr/>
            </a:pPr>
            <a:r>
              <a:rPr lang="en-US" sz="2400" dirty="0">
                <a:solidFill>
                  <a:srgbClr val="FFFF66"/>
                </a:solidFill>
              </a:rPr>
              <a:t>  No rebound insomnia</a:t>
            </a:r>
          </a:p>
          <a:p>
            <a:pPr eaLnBrk="1" hangingPunct="1">
              <a:lnSpc>
                <a:spcPct val="90000"/>
              </a:lnSpc>
              <a:buFont typeface="Wingdings" pitchFamily="2" charset="2"/>
              <a:buNone/>
              <a:defRPr/>
            </a:pPr>
            <a:r>
              <a:rPr lang="en-US" sz="2400" dirty="0">
                <a:solidFill>
                  <a:srgbClr val="FFFF66"/>
                </a:solidFill>
              </a:rPr>
              <a:t>  Absence of tolerance and physical dependence</a:t>
            </a:r>
            <a:endParaRPr lang="el-GR" sz="2400" dirty="0">
              <a:solidFill>
                <a:srgbClr val="FFFF66"/>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228600"/>
            <a:ext cx="7772400" cy="838200"/>
          </a:xfrm>
        </p:spPr>
        <p:txBody>
          <a:bodyPr/>
          <a:lstStyle/>
          <a:p>
            <a:pPr eaLnBrk="1" hangingPunct="1">
              <a:defRPr/>
            </a:pPr>
            <a:r>
              <a:rPr lang="en-US" b="1">
                <a:solidFill>
                  <a:srgbClr val="800000"/>
                </a:solidFill>
              </a:rPr>
              <a:t>Sedative/Hypnotics</a:t>
            </a:r>
            <a:endParaRPr lang="en-US"/>
          </a:p>
        </p:txBody>
      </p:sp>
      <p:sp>
        <p:nvSpPr>
          <p:cNvPr id="13315" name="Rectangle 3"/>
          <p:cNvSpPr>
            <a:spLocks noGrp="1" noChangeArrowheads="1"/>
          </p:cNvSpPr>
          <p:nvPr>
            <p:ph type="body" idx="1"/>
          </p:nvPr>
        </p:nvSpPr>
        <p:spPr>
          <a:xfrm>
            <a:off x="457200" y="1371600"/>
            <a:ext cx="8229600" cy="5334000"/>
          </a:xfrm>
        </p:spPr>
        <p:txBody>
          <a:bodyPr/>
          <a:lstStyle/>
          <a:p>
            <a:pPr algn="just" eaLnBrk="1" hangingPunct="1">
              <a:lnSpc>
                <a:spcPct val="90000"/>
              </a:lnSpc>
              <a:buClr>
                <a:schemeClr val="tx1"/>
              </a:buClr>
              <a:buFont typeface="Wingdings" pitchFamily="2" charset="2"/>
              <a:buNone/>
              <a:defRPr/>
            </a:pPr>
            <a:r>
              <a:rPr lang="en-US" sz="2800" i="1" dirty="0">
                <a:solidFill>
                  <a:srgbClr val="FFFF66"/>
                </a:solidFill>
              </a:rPr>
              <a:t> </a:t>
            </a:r>
            <a:r>
              <a:rPr lang="en-US" sz="2800" i="1" dirty="0" err="1">
                <a:solidFill>
                  <a:srgbClr val="00FFFF"/>
                </a:solidFill>
              </a:rPr>
              <a:t>Flunitrazepam</a:t>
            </a:r>
            <a:r>
              <a:rPr lang="en-US" sz="2800" i="1" dirty="0">
                <a:solidFill>
                  <a:srgbClr val="FFFF66"/>
                </a:solidFill>
              </a:rPr>
              <a:t> (</a:t>
            </a:r>
            <a:r>
              <a:rPr lang="en-US" sz="2400" i="1" dirty="0">
                <a:solidFill>
                  <a:srgbClr val="FFFF66"/>
                </a:solidFill>
              </a:rPr>
              <a:t>Rohypnol; forget-me pill, Valium, R2,</a:t>
            </a:r>
            <a:r>
              <a:rPr lang="en-US" sz="2800" i="1" dirty="0">
                <a:solidFill>
                  <a:srgbClr val="FFFF66"/>
                </a:solidFill>
              </a:rPr>
              <a:t>–</a:t>
            </a:r>
          </a:p>
          <a:p>
            <a:pPr algn="just" eaLnBrk="1" hangingPunct="1">
              <a:lnSpc>
                <a:spcPct val="90000"/>
              </a:lnSpc>
              <a:buClr>
                <a:schemeClr val="tx1"/>
              </a:buClr>
              <a:buFont typeface="Wingdings" pitchFamily="2" charset="2"/>
              <a:buNone/>
              <a:defRPr/>
            </a:pPr>
            <a:r>
              <a:rPr lang="en-US" sz="2800" i="1" dirty="0">
                <a:solidFill>
                  <a:srgbClr val="FFFF66"/>
                </a:solidFill>
              </a:rPr>
              <a:t>	visual &amp; gastrointestinal disturbances, urinary retention, memory loss for the time under the drug's effects</a:t>
            </a:r>
          </a:p>
          <a:p>
            <a:pPr algn="just" eaLnBrk="1" hangingPunct="1">
              <a:lnSpc>
                <a:spcPct val="90000"/>
              </a:lnSpc>
              <a:buClr>
                <a:schemeClr val="tx1"/>
              </a:buClr>
              <a:buFont typeface="Wingdings" pitchFamily="2" charset="2"/>
              <a:buNone/>
              <a:defRPr/>
            </a:pPr>
            <a:endParaRPr lang="en-US" sz="2800" i="1" dirty="0">
              <a:solidFill>
                <a:srgbClr val="FFFF66"/>
              </a:solidFill>
            </a:endParaRPr>
          </a:p>
          <a:p>
            <a:pPr algn="just" eaLnBrk="1" hangingPunct="1">
              <a:lnSpc>
                <a:spcPct val="90000"/>
              </a:lnSpc>
              <a:buClr>
                <a:schemeClr val="tx1"/>
              </a:buClr>
              <a:buFont typeface="Wingdings" pitchFamily="2" charset="2"/>
              <a:buNone/>
              <a:defRPr/>
            </a:pPr>
            <a:r>
              <a:rPr lang="en-US" sz="2800" i="1" dirty="0">
                <a:solidFill>
                  <a:srgbClr val="00FFFF"/>
                </a:solidFill>
              </a:rPr>
              <a:t> GHB</a:t>
            </a:r>
            <a:r>
              <a:rPr lang="en-US" sz="2800" i="1" dirty="0">
                <a:solidFill>
                  <a:srgbClr val="FFFF66"/>
                </a:solidFill>
              </a:rPr>
              <a:t> (</a:t>
            </a:r>
            <a:r>
              <a:rPr lang="en-US" sz="2400" i="1" dirty="0">
                <a:solidFill>
                  <a:srgbClr val="FFFF66"/>
                </a:solidFill>
              </a:rPr>
              <a:t>gamma-</a:t>
            </a:r>
            <a:r>
              <a:rPr lang="en-US" sz="2400" i="1" dirty="0" err="1">
                <a:solidFill>
                  <a:srgbClr val="FFFF66"/>
                </a:solidFill>
              </a:rPr>
              <a:t>hydroxybutyrate</a:t>
            </a:r>
            <a:r>
              <a:rPr lang="en-US" sz="2400" i="1" dirty="0">
                <a:solidFill>
                  <a:srgbClr val="FFFF66"/>
                </a:solidFill>
              </a:rPr>
              <a:t>; G, Georgia home boy, grievous bodily harm)-</a:t>
            </a:r>
          </a:p>
          <a:p>
            <a:pPr algn="just" eaLnBrk="1" hangingPunct="1">
              <a:lnSpc>
                <a:spcPct val="90000"/>
              </a:lnSpc>
              <a:buClr>
                <a:schemeClr val="tx1"/>
              </a:buClr>
              <a:buFont typeface="Wingdings" pitchFamily="2" charset="2"/>
              <a:buNone/>
              <a:defRPr/>
            </a:pPr>
            <a:r>
              <a:rPr lang="en-US" sz="2800" i="1" dirty="0">
                <a:solidFill>
                  <a:srgbClr val="FFFF66"/>
                </a:solidFill>
              </a:rPr>
              <a:t>	drowsiness, nausea/vomiting, headache, loss of consciousness, loss of reflexes, seizures, coma, death </a:t>
            </a:r>
          </a:p>
          <a:p>
            <a:pPr algn="just" eaLnBrk="1" hangingPunct="1">
              <a:lnSpc>
                <a:spcPct val="90000"/>
              </a:lnSpc>
              <a:buClr>
                <a:schemeClr val="tx1"/>
              </a:buClr>
              <a:buFont typeface="Wingdings" pitchFamily="2" charset="2"/>
              <a:buNone/>
              <a:defRPr/>
            </a:pPr>
            <a:endParaRPr lang="en-US" sz="2800" i="1" dirty="0">
              <a:solidFill>
                <a:srgbClr val="FFFF66"/>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n-US">
                <a:solidFill>
                  <a:srgbClr val="990000"/>
                </a:solidFill>
              </a:rPr>
              <a:t>Antihistamine drugs</a:t>
            </a:r>
            <a:endParaRPr lang="en-IN">
              <a:solidFill>
                <a:srgbClr val="990000"/>
              </a:solidFill>
            </a:endParaRPr>
          </a:p>
        </p:txBody>
      </p:sp>
      <p:sp>
        <p:nvSpPr>
          <p:cNvPr id="98308" name="Rectangle 4"/>
          <p:cNvSpPr>
            <a:spLocks noGrp="1" noChangeArrowheads="1"/>
          </p:cNvSpPr>
          <p:nvPr>
            <p:ph type="body" idx="1"/>
          </p:nvPr>
        </p:nvSpPr>
        <p:spPr>
          <a:xfrm>
            <a:off x="0" y="1125538"/>
            <a:ext cx="9144000" cy="5472112"/>
          </a:xfrm>
        </p:spPr>
        <p:txBody>
          <a:bodyPr/>
          <a:lstStyle/>
          <a:p>
            <a:pPr eaLnBrk="1" hangingPunct="1">
              <a:defRPr/>
            </a:pPr>
            <a:endParaRPr lang="en-US" sz="2800" dirty="0">
              <a:solidFill>
                <a:srgbClr val="FFFF66"/>
              </a:solidFill>
            </a:endParaRPr>
          </a:p>
          <a:p>
            <a:pPr eaLnBrk="1" hangingPunct="1">
              <a:defRPr/>
            </a:pPr>
            <a:r>
              <a:rPr lang="en-US" sz="2800" dirty="0">
                <a:solidFill>
                  <a:srgbClr val="FFFF66"/>
                </a:solidFill>
              </a:rPr>
              <a:t>As </a:t>
            </a:r>
            <a:r>
              <a:rPr lang="en-US" sz="2800" dirty="0" err="1">
                <a:solidFill>
                  <a:srgbClr val="FFFF66"/>
                </a:solidFill>
              </a:rPr>
              <a:t>benadryl</a:t>
            </a:r>
            <a:r>
              <a:rPr lang="en-US" sz="2800" dirty="0">
                <a:solidFill>
                  <a:srgbClr val="FFFF66"/>
                </a:solidFill>
              </a:rPr>
              <a:t> that has side effect of sedation</a:t>
            </a:r>
          </a:p>
          <a:p>
            <a:pPr eaLnBrk="1" hangingPunct="1">
              <a:defRPr/>
            </a:pPr>
            <a:endParaRPr lang="en-US" sz="2800" dirty="0">
              <a:solidFill>
                <a:srgbClr val="FFFF66"/>
              </a:solidFill>
            </a:endParaRPr>
          </a:p>
          <a:p>
            <a:pPr eaLnBrk="1" hangingPunct="1">
              <a:defRPr/>
            </a:pPr>
            <a:r>
              <a:rPr lang="en-US" sz="2800" dirty="0">
                <a:solidFill>
                  <a:srgbClr val="FFFF66"/>
                </a:solidFill>
              </a:rPr>
              <a:t>Should not use with alcohol or other CNS depressant drugs. These may cause adverse interaction</a:t>
            </a:r>
          </a:p>
          <a:p>
            <a:pPr eaLnBrk="1" hangingPunct="1">
              <a:defRPr/>
            </a:pPr>
            <a:endParaRPr lang="en-US" sz="2800" dirty="0">
              <a:solidFill>
                <a:srgbClr val="FFFF66"/>
              </a:solidFill>
            </a:endParaRPr>
          </a:p>
          <a:p>
            <a:pPr eaLnBrk="1" hangingPunct="1">
              <a:defRPr/>
            </a:pPr>
            <a:r>
              <a:rPr lang="en-US" sz="2800" dirty="0">
                <a:solidFill>
                  <a:srgbClr val="FFFF66"/>
                </a:solidFill>
              </a:rPr>
              <a:t>Should seek medical help </a:t>
            </a:r>
            <a:br>
              <a:rPr lang="en-US" sz="2800" dirty="0">
                <a:solidFill>
                  <a:srgbClr val="FFFF66"/>
                </a:solidFill>
              </a:rPr>
            </a:br>
            <a:r>
              <a:rPr lang="en-US" sz="2800" dirty="0">
                <a:solidFill>
                  <a:srgbClr val="FFFF66"/>
                </a:solidFill>
              </a:rPr>
              <a:t>if insomnia continues for 2 weeks</a:t>
            </a:r>
          </a:p>
          <a:p>
            <a:pPr eaLnBrk="1" hangingPunct="1">
              <a:defRPr/>
            </a:pPr>
            <a:endParaRPr lang="en-US" sz="2800" dirty="0">
              <a:solidFill>
                <a:srgbClr val="FFFF66"/>
              </a:solidFill>
            </a:endParaRPr>
          </a:p>
          <a:p>
            <a:pPr eaLnBrk="1" hangingPunct="1">
              <a:defRPr/>
            </a:pPr>
            <a:r>
              <a:rPr lang="en-US" sz="2800" dirty="0">
                <a:solidFill>
                  <a:srgbClr val="FFFF66"/>
                </a:solidFill>
              </a:rPr>
              <a:t>Should not take unless can allow for full night sleep</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t>2</a:t>
            </a:r>
            <a:r>
              <a:rPr lang="en-US" baseline="30000"/>
              <a:t>nd</a:t>
            </a:r>
            <a:r>
              <a:rPr lang="en-US"/>
              <a:t> Last Slide</a:t>
            </a:r>
          </a:p>
        </p:txBody>
      </p:sp>
      <p:sp>
        <p:nvSpPr>
          <p:cNvPr id="26627" name="Content Placeholder 2"/>
          <p:cNvSpPr>
            <a:spLocks noGrp="1"/>
          </p:cNvSpPr>
          <p:nvPr>
            <p:ph idx="4294967295"/>
          </p:nvPr>
        </p:nvSpPr>
        <p:spPr>
          <a:xfrm>
            <a:off x="457200" y="1600200"/>
            <a:ext cx="8229600" cy="4525963"/>
          </a:xfrm>
          <a:prstGeom prst="rect">
            <a:avLst/>
          </a:prstGeom>
        </p:spPr>
        <p:txBody>
          <a:bodyPr/>
          <a:lstStyle/>
          <a:p>
            <a:r>
              <a:rPr lang="en-US" dirty="0"/>
              <a:t>   Commonly Asked  Question</a:t>
            </a:r>
          </a:p>
          <a:p>
            <a:pPr>
              <a:buNone/>
            </a:pPr>
            <a:r>
              <a:rPr lang="en-US" dirty="0"/>
              <a:t>1.Diffrences between barbiturates and benzodiazepines</a:t>
            </a:r>
          </a:p>
          <a:p>
            <a:pPr>
              <a:buNone/>
            </a:pPr>
            <a:r>
              <a:rPr lang="en-US" dirty="0"/>
              <a:t>2.Mechanism of action of </a:t>
            </a:r>
            <a:r>
              <a:rPr lang="en-US" dirty="0" err="1"/>
              <a:t>bariturates</a:t>
            </a:r>
            <a:r>
              <a:rPr lang="en-US" dirty="0"/>
              <a:t> and benzodiazepines</a:t>
            </a:r>
          </a:p>
          <a:p>
            <a:pPr>
              <a:buNone/>
            </a:pPr>
            <a:r>
              <a:rPr lang="en-US" dirty="0"/>
              <a:t>3.Treatment of BZP overdose?</a:t>
            </a:r>
          </a:p>
          <a:p>
            <a:pPr>
              <a:buNone/>
            </a:pPr>
            <a:r>
              <a:rPr lang="en-US" dirty="0"/>
              <a:t>4.Treatment </a:t>
            </a:r>
            <a:r>
              <a:rPr lang="en-US"/>
              <a:t>of insomnia</a:t>
            </a:r>
            <a:endParaRPr lang="en-US" dirty="0"/>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t>Last Slide</a:t>
            </a:r>
          </a:p>
        </p:txBody>
      </p:sp>
      <p:sp>
        <p:nvSpPr>
          <p:cNvPr id="27651" name="Content Placeholder 2"/>
          <p:cNvSpPr>
            <a:spLocks noGrp="1"/>
          </p:cNvSpPr>
          <p:nvPr>
            <p:ph idx="4294967295"/>
          </p:nvPr>
        </p:nvSpPr>
        <p:spPr>
          <a:xfrm>
            <a:off x="457200" y="1600200"/>
            <a:ext cx="8229600" cy="4525963"/>
          </a:xfrm>
          <a:prstGeom prst="rect">
            <a:avLst/>
          </a:prstGeom>
        </p:spPr>
        <p:txBody>
          <a:bodyPr/>
          <a:lstStyle/>
          <a:p>
            <a:r>
              <a:rPr lang="en-US"/>
              <a:t>Reading List/Reference List</a:t>
            </a:r>
          </a:p>
          <a:p>
            <a:r>
              <a:rPr lang="en-US"/>
              <a:t>K.D. Tripathi</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6725" y="544513"/>
            <a:ext cx="7769225" cy="628650"/>
          </a:xfrm>
        </p:spPr>
        <p:txBody>
          <a:bodyPr/>
          <a:lstStyle/>
          <a:p>
            <a:pPr eaLnBrk="1" hangingPunct="1">
              <a:defRPr/>
            </a:pPr>
            <a:r>
              <a:rPr lang="en-US" b="1">
                <a:solidFill>
                  <a:srgbClr val="800000"/>
                </a:solidFill>
              </a:rPr>
              <a:t>Sedative/Hypnotics</a:t>
            </a:r>
            <a:endParaRPr lang="en-US"/>
          </a:p>
        </p:txBody>
      </p:sp>
      <p:sp>
        <p:nvSpPr>
          <p:cNvPr id="5123" name="Rectangle 3"/>
          <p:cNvSpPr>
            <a:spLocks noGrp="1" noChangeArrowheads="1"/>
          </p:cNvSpPr>
          <p:nvPr>
            <p:ph type="body" idx="1"/>
          </p:nvPr>
        </p:nvSpPr>
        <p:spPr>
          <a:xfrm>
            <a:off x="179388" y="1628775"/>
            <a:ext cx="8686800" cy="4648200"/>
          </a:xfrm>
        </p:spPr>
        <p:txBody>
          <a:bodyPr/>
          <a:lstStyle/>
          <a:p>
            <a:pPr eaLnBrk="1" hangingPunct="1">
              <a:buClr>
                <a:srgbClr val="FFFF66"/>
              </a:buClr>
              <a:buFont typeface="Wingdings" pitchFamily="2" charset="2"/>
              <a:buNone/>
              <a:defRPr/>
            </a:pPr>
            <a:endParaRPr lang="en-US" sz="2800" dirty="0">
              <a:solidFill>
                <a:srgbClr val="FFFF66"/>
              </a:solidFill>
            </a:endParaRPr>
          </a:p>
          <a:p>
            <a:pPr lvl="4" eaLnBrk="1" hangingPunct="1">
              <a:buClr>
                <a:srgbClr val="FFFF66"/>
              </a:buClr>
              <a:buFont typeface="Wingdings" pitchFamily="2" charset="2"/>
              <a:buNone/>
              <a:defRPr/>
            </a:pPr>
            <a:r>
              <a:rPr lang="en-US" sz="3600" dirty="0">
                <a:solidFill>
                  <a:srgbClr val="FFFF66"/>
                </a:solidFill>
              </a:rPr>
              <a:t>I. Barbiturates</a:t>
            </a:r>
          </a:p>
          <a:p>
            <a:pPr lvl="4" eaLnBrk="1" hangingPunct="1">
              <a:buClr>
                <a:srgbClr val="FFFF66"/>
              </a:buClr>
              <a:buFont typeface="Wingdings" pitchFamily="2" charset="2"/>
              <a:buNone/>
              <a:defRPr/>
            </a:pPr>
            <a:r>
              <a:rPr lang="en-US" sz="3600" dirty="0">
                <a:solidFill>
                  <a:srgbClr val="FFFF66"/>
                </a:solidFill>
              </a:rPr>
              <a:t>II. Benzodiazepines</a:t>
            </a:r>
          </a:p>
          <a:p>
            <a:pPr lvl="4" eaLnBrk="1" hangingPunct="1">
              <a:buClr>
                <a:srgbClr val="FFFF66"/>
              </a:buClr>
              <a:buFont typeface="Wingdings" pitchFamily="2" charset="2"/>
              <a:buNone/>
              <a:defRPr/>
            </a:pPr>
            <a:r>
              <a:rPr lang="en-US" sz="3600" dirty="0">
                <a:solidFill>
                  <a:srgbClr val="FFFF66"/>
                </a:solidFill>
              </a:rPr>
              <a:t>III. Newer </a:t>
            </a:r>
            <a:r>
              <a:rPr lang="en-US" sz="3600" dirty="0" err="1">
                <a:solidFill>
                  <a:srgbClr val="FFFF66"/>
                </a:solidFill>
              </a:rPr>
              <a:t>nonbenzodiazepines</a:t>
            </a:r>
            <a:endParaRPr lang="en-US" sz="3600" dirty="0">
              <a:solidFill>
                <a:srgbClr val="FFFF66"/>
              </a:solidFill>
            </a:endParaRPr>
          </a:p>
          <a:p>
            <a:pPr lvl="4" eaLnBrk="1" hangingPunct="1">
              <a:buClr>
                <a:srgbClr val="FFFF66"/>
              </a:buClr>
              <a:buFont typeface="Wingdings" pitchFamily="2" charset="2"/>
              <a:buNone/>
              <a:defRPr/>
            </a:pPr>
            <a:endParaRPr lang="en-US" sz="3600" dirty="0">
              <a:solidFill>
                <a:srgbClr val="FFFF6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a:t>
            </a:r>
          </a:p>
        </p:txBody>
      </p:sp>
      <p:sp>
        <p:nvSpPr>
          <p:cNvPr id="3" name="Content Placeholder 2"/>
          <p:cNvSpPr>
            <a:spLocks noGrp="1"/>
          </p:cNvSpPr>
          <p:nvPr>
            <p:ph sz="half" idx="1"/>
          </p:nvPr>
        </p:nvSpPr>
        <p:spPr/>
        <p:txBody>
          <a:bodyPr>
            <a:normAutofit/>
          </a:bodyPr>
          <a:lstStyle/>
          <a:p>
            <a:pPr marL="571500" indent="-571500">
              <a:buAutoNum type="romanUcPeriod"/>
            </a:pPr>
            <a:r>
              <a:rPr lang="en-US" b="1" dirty="0"/>
              <a:t>Barbiturates:</a:t>
            </a:r>
          </a:p>
          <a:p>
            <a:pPr marL="571500" indent="-571500">
              <a:buNone/>
            </a:pPr>
            <a:endParaRPr lang="en-US" b="1" dirty="0"/>
          </a:p>
          <a:p>
            <a:pPr>
              <a:buNone/>
            </a:pPr>
            <a:r>
              <a:rPr lang="en-US" dirty="0" err="1"/>
              <a:t>Phenobarbitone</a:t>
            </a:r>
            <a:endParaRPr lang="en-US" dirty="0"/>
          </a:p>
          <a:p>
            <a:pPr>
              <a:buNone/>
            </a:pPr>
            <a:r>
              <a:rPr lang="en-US" dirty="0" err="1"/>
              <a:t>Pentobarbitone</a:t>
            </a:r>
            <a:r>
              <a:rPr lang="en-US" dirty="0"/>
              <a:t> </a:t>
            </a:r>
          </a:p>
        </p:txBody>
      </p:sp>
      <p:sp>
        <p:nvSpPr>
          <p:cNvPr id="4" name="Content Placeholder 3"/>
          <p:cNvSpPr>
            <a:spLocks noGrp="1"/>
          </p:cNvSpPr>
          <p:nvPr>
            <p:ph sz="half" idx="2"/>
          </p:nvPr>
        </p:nvSpPr>
        <p:spPr/>
        <p:txBody>
          <a:bodyPr/>
          <a:lstStyle/>
          <a:p>
            <a:pPr>
              <a:buNone/>
            </a:pPr>
            <a:r>
              <a:rPr lang="en-US" b="1" dirty="0" err="1"/>
              <a:t>II</a:t>
            </a:r>
            <a:r>
              <a:rPr lang="en-US" dirty="0" err="1"/>
              <a:t>.</a:t>
            </a:r>
            <a:r>
              <a:rPr lang="en-US" b="1" dirty="0" err="1"/>
              <a:t>Benzodiazepines</a:t>
            </a:r>
            <a:r>
              <a:rPr lang="en-US" dirty="0"/>
              <a:t>:</a:t>
            </a:r>
          </a:p>
          <a:p>
            <a:pPr>
              <a:buNone/>
            </a:pPr>
            <a:endParaRPr lang="en-US" dirty="0"/>
          </a:p>
          <a:p>
            <a:pPr>
              <a:buNone/>
            </a:pPr>
            <a:r>
              <a:rPr lang="en-US" dirty="0"/>
              <a:t>Diazepam </a:t>
            </a:r>
          </a:p>
          <a:p>
            <a:pPr>
              <a:buNone/>
            </a:pPr>
            <a:r>
              <a:rPr lang="en-US" dirty="0" err="1"/>
              <a:t>Nitrazepam</a:t>
            </a:r>
            <a:r>
              <a:rPr lang="en-US" dirty="0"/>
              <a:t> </a:t>
            </a:r>
          </a:p>
          <a:p>
            <a:pPr>
              <a:buNone/>
            </a:pPr>
            <a:r>
              <a:rPr lang="en-US" dirty="0"/>
              <a:t>Midazolam </a:t>
            </a:r>
          </a:p>
          <a:p>
            <a:pPr>
              <a:buNone/>
            </a:pPr>
            <a:r>
              <a:rPr lang="en-US" dirty="0" err="1"/>
              <a:t>Lorazepam</a:t>
            </a: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2"/>
          <p:cNvSpPr>
            <a:spLocks noChangeShapeType="1"/>
          </p:cNvSpPr>
          <p:nvPr/>
        </p:nvSpPr>
        <p:spPr bwMode="auto">
          <a:xfrm>
            <a:off x="2667000" y="838200"/>
            <a:ext cx="0" cy="4724400"/>
          </a:xfrm>
          <a:prstGeom prst="line">
            <a:avLst/>
          </a:prstGeom>
          <a:noFill/>
          <a:ln w="76200">
            <a:solidFill>
              <a:schemeClr val="tx1"/>
            </a:solidFill>
            <a:round/>
            <a:headEnd/>
            <a:tailEnd/>
          </a:ln>
        </p:spPr>
        <p:txBody>
          <a:bodyPr wrap="none" anchor="ctr"/>
          <a:lstStyle/>
          <a:p>
            <a:endParaRPr lang="en-US"/>
          </a:p>
        </p:txBody>
      </p:sp>
      <p:sp>
        <p:nvSpPr>
          <p:cNvPr id="6147" name="Line 3"/>
          <p:cNvSpPr>
            <a:spLocks noChangeShapeType="1"/>
          </p:cNvSpPr>
          <p:nvPr/>
        </p:nvSpPr>
        <p:spPr bwMode="auto">
          <a:xfrm>
            <a:off x="2667000" y="5562600"/>
            <a:ext cx="4876800" cy="0"/>
          </a:xfrm>
          <a:prstGeom prst="line">
            <a:avLst/>
          </a:prstGeom>
          <a:noFill/>
          <a:ln w="76200">
            <a:solidFill>
              <a:schemeClr val="tx1"/>
            </a:solidFill>
            <a:round/>
            <a:headEnd/>
            <a:tailEnd/>
          </a:ln>
        </p:spPr>
        <p:txBody>
          <a:bodyPr wrap="none" anchor="ctr"/>
          <a:lstStyle/>
          <a:p>
            <a:endParaRPr lang="en-US"/>
          </a:p>
        </p:txBody>
      </p:sp>
      <p:sp>
        <p:nvSpPr>
          <p:cNvPr id="6148" name="Freeform 4"/>
          <p:cNvSpPr>
            <a:spLocks/>
          </p:cNvSpPr>
          <p:nvPr/>
        </p:nvSpPr>
        <p:spPr bwMode="auto">
          <a:xfrm>
            <a:off x="2971800" y="1104900"/>
            <a:ext cx="4724400" cy="4138613"/>
          </a:xfrm>
          <a:custGeom>
            <a:avLst/>
            <a:gdLst>
              <a:gd name="T0" fmla="*/ 0 w 2976"/>
              <a:gd name="T1" fmla="*/ 2607 h 2607"/>
              <a:gd name="T2" fmla="*/ 312 w 2976"/>
              <a:gd name="T3" fmla="*/ 2523 h 2607"/>
              <a:gd name="T4" fmla="*/ 420 w 2976"/>
              <a:gd name="T5" fmla="*/ 2451 h 2607"/>
              <a:gd name="T6" fmla="*/ 456 w 2976"/>
              <a:gd name="T7" fmla="*/ 2427 h 2607"/>
              <a:gd name="T8" fmla="*/ 552 w 2976"/>
              <a:gd name="T9" fmla="*/ 2343 h 2607"/>
              <a:gd name="T10" fmla="*/ 660 w 2976"/>
              <a:gd name="T11" fmla="*/ 2247 h 2607"/>
              <a:gd name="T12" fmla="*/ 792 w 2976"/>
              <a:gd name="T13" fmla="*/ 2115 h 2607"/>
              <a:gd name="T14" fmla="*/ 852 w 2976"/>
              <a:gd name="T15" fmla="*/ 2055 h 2607"/>
              <a:gd name="T16" fmla="*/ 948 w 2976"/>
              <a:gd name="T17" fmla="*/ 1959 h 2607"/>
              <a:gd name="T18" fmla="*/ 1032 w 2976"/>
              <a:gd name="T19" fmla="*/ 1863 h 2607"/>
              <a:gd name="T20" fmla="*/ 1164 w 2976"/>
              <a:gd name="T21" fmla="*/ 1731 h 2607"/>
              <a:gd name="T22" fmla="*/ 1356 w 2976"/>
              <a:gd name="T23" fmla="*/ 1527 h 2607"/>
              <a:gd name="T24" fmla="*/ 1512 w 2976"/>
              <a:gd name="T25" fmla="*/ 1359 h 2607"/>
              <a:gd name="T26" fmla="*/ 1668 w 2976"/>
              <a:gd name="T27" fmla="*/ 1191 h 2607"/>
              <a:gd name="T28" fmla="*/ 1776 w 2976"/>
              <a:gd name="T29" fmla="*/ 1059 h 2607"/>
              <a:gd name="T30" fmla="*/ 1860 w 2976"/>
              <a:gd name="T31" fmla="*/ 963 h 2607"/>
              <a:gd name="T32" fmla="*/ 2400 w 2976"/>
              <a:gd name="T33" fmla="*/ 312 h 2607"/>
              <a:gd name="T34" fmla="*/ 2640 w 2976"/>
              <a:gd name="T35" fmla="*/ 96 h 2607"/>
              <a:gd name="T36" fmla="*/ 2976 w 2976"/>
              <a:gd name="T37" fmla="*/ 0 h 260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76"/>
              <a:gd name="T58" fmla="*/ 0 h 2607"/>
              <a:gd name="T59" fmla="*/ 2976 w 2976"/>
              <a:gd name="T60" fmla="*/ 2607 h 260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76" h="2607">
                <a:moveTo>
                  <a:pt x="0" y="2607"/>
                </a:moveTo>
                <a:cubicBezTo>
                  <a:pt x="114" y="2596"/>
                  <a:pt x="213" y="2578"/>
                  <a:pt x="312" y="2523"/>
                </a:cubicBezTo>
                <a:cubicBezTo>
                  <a:pt x="312" y="2523"/>
                  <a:pt x="402" y="2463"/>
                  <a:pt x="420" y="2451"/>
                </a:cubicBezTo>
                <a:cubicBezTo>
                  <a:pt x="432" y="2443"/>
                  <a:pt x="456" y="2427"/>
                  <a:pt x="456" y="2427"/>
                </a:cubicBezTo>
                <a:cubicBezTo>
                  <a:pt x="496" y="2367"/>
                  <a:pt x="468" y="2399"/>
                  <a:pt x="552" y="2343"/>
                </a:cubicBezTo>
                <a:cubicBezTo>
                  <a:pt x="592" y="2316"/>
                  <a:pt x="620" y="2274"/>
                  <a:pt x="660" y="2247"/>
                </a:cubicBezTo>
                <a:cubicBezTo>
                  <a:pt x="697" y="2191"/>
                  <a:pt x="753" y="2174"/>
                  <a:pt x="792" y="2115"/>
                </a:cubicBezTo>
                <a:cubicBezTo>
                  <a:pt x="836" y="2049"/>
                  <a:pt x="792" y="2105"/>
                  <a:pt x="852" y="2055"/>
                </a:cubicBezTo>
                <a:cubicBezTo>
                  <a:pt x="890" y="2023"/>
                  <a:pt x="906" y="1987"/>
                  <a:pt x="948" y="1959"/>
                </a:cubicBezTo>
                <a:cubicBezTo>
                  <a:pt x="1004" y="1875"/>
                  <a:pt x="972" y="1903"/>
                  <a:pt x="1032" y="1863"/>
                </a:cubicBezTo>
                <a:cubicBezTo>
                  <a:pt x="1068" y="1809"/>
                  <a:pt x="1111" y="1767"/>
                  <a:pt x="1164" y="1731"/>
                </a:cubicBezTo>
                <a:cubicBezTo>
                  <a:pt x="1215" y="1655"/>
                  <a:pt x="1304" y="1604"/>
                  <a:pt x="1356" y="1527"/>
                </a:cubicBezTo>
                <a:cubicBezTo>
                  <a:pt x="1389" y="1477"/>
                  <a:pt x="1459" y="1394"/>
                  <a:pt x="1512" y="1359"/>
                </a:cubicBezTo>
                <a:cubicBezTo>
                  <a:pt x="1554" y="1296"/>
                  <a:pt x="1605" y="1233"/>
                  <a:pt x="1668" y="1191"/>
                </a:cubicBezTo>
                <a:cubicBezTo>
                  <a:pt x="1706" y="1135"/>
                  <a:pt x="1723" y="1095"/>
                  <a:pt x="1776" y="1059"/>
                </a:cubicBezTo>
                <a:cubicBezTo>
                  <a:pt x="1808" y="1021"/>
                  <a:pt x="1758" y="1080"/>
                  <a:pt x="1860" y="963"/>
                </a:cubicBezTo>
                <a:cubicBezTo>
                  <a:pt x="1964" y="847"/>
                  <a:pt x="2270" y="457"/>
                  <a:pt x="2400" y="312"/>
                </a:cubicBezTo>
                <a:cubicBezTo>
                  <a:pt x="2513" y="219"/>
                  <a:pt x="2544" y="148"/>
                  <a:pt x="2640" y="96"/>
                </a:cubicBezTo>
                <a:cubicBezTo>
                  <a:pt x="2736" y="44"/>
                  <a:pt x="2906" y="20"/>
                  <a:pt x="2976" y="0"/>
                </a:cubicBezTo>
              </a:path>
            </a:pathLst>
          </a:custGeom>
          <a:noFill/>
          <a:ln w="76200" cmpd="sng">
            <a:solidFill>
              <a:srgbClr val="00FFFF"/>
            </a:solidFill>
            <a:round/>
            <a:headEnd/>
            <a:tailEnd/>
          </a:ln>
        </p:spPr>
        <p:txBody>
          <a:bodyPr wrap="none" anchor="ctr"/>
          <a:lstStyle/>
          <a:p>
            <a:endParaRPr lang="en-US"/>
          </a:p>
        </p:txBody>
      </p:sp>
      <p:sp>
        <p:nvSpPr>
          <p:cNvPr id="6149" name="Freeform 5"/>
          <p:cNvSpPr>
            <a:spLocks/>
          </p:cNvSpPr>
          <p:nvPr/>
        </p:nvSpPr>
        <p:spPr bwMode="auto">
          <a:xfrm>
            <a:off x="3625850" y="855663"/>
            <a:ext cx="2813050" cy="4416425"/>
          </a:xfrm>
          <a:custGeom>
            <a:avLst/>
            <a:gdLst>
              <a:gd name="T0" fmla="*/ 0 w 1772"/>
              <a:gd name="T1" fmla="*/ 2782 h 2782"/>
              <a:gd name="T2" fmla="*/ 255 w 1772"/>
              <a:gd name="T3" fmla="*/ 2583 h 2782"/>
              <a:gd name="T4" fmla="*/ 326 w 1772"/>
              <a:gd name="T5" fmla="*/ 2475 h 2782"/>
              <a:gd name="T6" fmla="*/ 350 w 1772"/>
              <a:gd name="T7" fmla="*/ 2438 h 2782"/>
              <a:gd name="T8" fmla="*/ 405 w 1772"/>
              <a:gd name="T9" fmla="*/ 2324 h 2782"/>
              <a:gd name="T10" fmla="*/ 467 w 1772"/>
              <a:gd name="T11" fmla="*/ 2193 h 2782"/>
              <a:gd name="T12" fmla="*/ 537 w 1772"/>
              <a:gd name="T13" fmla="*/ 2020 h 2782"/>
              <a:gd name="T14" fmla="*/ 569 w 1772"/>
              <a:gd name="T15" fmla="*/ 1941 h 2782"/>
              <a:gd name="T16" fmla="*/ 620 w 1772"/>
              <a:gd name="T17" fmla="*/ 1815 h 2782"/>
              <a:gd name="T18" fmla="*/ 660 w 1772"/>
              <a:gd name="T19" fmla="*/ 1694 h 2782"/>
              <a:gd name="T20" fmla="*/ 729 w 1772"/>
              <a:gd name="T21" fmla="*/ 1521 h 2782"/>
              <a:gd name="T22" fmla="*/ 826 w 1772"/>
              <a:gd name="T23" fmla="*/ 1258 h 2782"/>
              <a:gd name="T24" fmla="*/ 904 w 1772"/>
              <a:gd name="T25" fmla="*/ 1043 h 2782"/>
              <a:gd name="T26" fmla="*/ 982 w 1772"/>
              <a:gd name="T27" fmla="*/ 827 h 2782"/>
              <a:gd name="T28" fmla="*/ 1030 w 1772"/>
              <a:gd name="T29" fmla="*/ 663 h 2782"/>
              <a:gd name="T30" fmla="*/ 1062 w 1772"/>
              <a:gd name="T31" fmla="*/ 585 h 2782"/>
              <a:gd name="T32" fmla="*/ 1070 w 1772"/>
              <a:gd name="T33" fmla="*/ 542 h 2782"/>
              <a:gd name="T34" fmla="*/ 1184 w 1772"/>
              <a:gd name="T35" fmla="*/ 229 h 2782"/>
              <a:gd name="T36" fmla="*/ 1412 w 1772"/>
              <a:gd name="T37" fmla="*/ 49 h 2782"/>
              <a:gd name="T38" fmla="*/ 1772 w 1772"/>
              <a:gd name="T39" fmla="*/ 49 h 2782"/>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72"/>
              <a:gd name="T61" fmla="*/ 0 h 2782"/>
              <a:gd name="T62" fmla="*/ 1772 w 1772"/>
              <a:gd name="T63" fmla="*/ 2782 h 2782"/>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72" h="2782">
                <a:moveTo>
                  <a:pt x="0" y="2782"/>
                </a:moveTo>
                <a:cubicBezTo>
                  <a:pt x="101" y="2728"/>
                  <a:pt x="185" y="2672"/>
                  <a:pt x="255" y="2583"/>
                </a:cubicBezTo>
                <a:cubicBezTo>
                  <a:pt x="255" y="2583"/>
                  <a:pt x="314" y="2493"/>
                  <a:pt x="326" y="2475"/>
                </a:cubicBezTo>
                <a:cubicBezTo>
                  <a:pt x="334" y="2462"/>
                  <a:pt x="350" y="2438"/>
                  <a:pt x="350" y="2438"/>
                </a:cubicBezTo>
                <a:cubicBezTo>
                  <a:pt x="363" y="2367"/>
                  <a:pt x="350" y="2408"/>
                  <a:pt x="405" y="2324"/>
                </a:cubicBezTo>
                <a:cubicBezTo>
                  <a:pt x="432" y="2283"/>
                  <a:pt x="441" y="2233"/>
                  <a:pt x="467" y="2193"/>
                </a:cubicBezTo>
                <a:cubicBezTo>
                  <a:pt x="479" y="2127"/>
                  <a:pt x="524" y="2089"/>
                  <a:pt x="537" y="2020"/>
                </a:cubicBezTo>
                <a:cubicBezTo>
                  <a:pt x="552" y="1942"/>
                  <a:pt x="533" y="2011"/>
                  <a:pt x="569" y="1941"/>
                </a:cubicBezTo>
                <a:cubicBezTo>
                  <a:pt x="591" y="1897"/>
                  <a:pt x="592" y="1857"/>
                  <a:pt x="620" y="1815"/>
                </a:cubicBezTo>
                <a:cubicBezTo>
                  <a:pt x="638" y="1716"/>
                  <a:pt x="620" y="1754"/>
                  <a:pt x="660" y="1694"/>
                </a:cubicBezTo>
                <a:cubicBezTo>
                  <a:pt x="672" y="1630"/>
                  <a:pt x="695" y="1575"/>
                  <a:pt x="729" y="1521"/>
                </a:cubicBezTo>
                <a:cubicBezTo>
                  <a:pt x="747" y="1431"/>
                  <a:pt x="809" y="1349"/>
                  <a:pt x="826" y="1258"/>
                </a:cubicBezTo>
                <a:cubicBezTo>
                  <a:pt x="837" y="1199"/>
                  <a:pt x="869" y="1096"/>
                  <a:pt x="904" y="1043"/>
                </a:cubicBezTo>
                <a:cubicBezTo>
                  <a:pt x="918" y="968"/>
                  <a:pt x="941" y="890"/>
                  <a:pt x="982" y="827"/>
                </a:cubicBezTo>
                <a:cubicBezTo>
                  <a:pt x="995" y="761"/>
                  <a:pt x="995" y="717"/>
                  <a:pt x="1030" y="663"/>
                </a:cubicBezTo>
                <a:cubicBezTo>
                  <a:pt x="1052" y="550"/>
                  <a:pt x="1020" y="690"/>
                  <a:pt x="1062" y="585"/>
                </a:cubicBezTo>
                <a:cubicBezTo>
                  <a:pt x="1067" y="572"/>
                  <a:pt x="1063" y="555"/>
                  <a:pt x="1070" y="542"/>
                </a:cubicBezTo>
                <a:cubicBezTo>
                  <a:pt x="1098" y="499"/>
                  <a:pt x="1123" y="285"/>
                  <a:pt x="1184" y="229"/>
                </a:cubicBezTo>
                <a:cubicBezTo>
                  <a:pt x="1241" y="147"/>
                  <a:pt x="1314" y="79"/>
                  <a:pt x="1412" y="49"/>
                </a:cubicBezTo>
                <a:cubicBezTo>
                  <a:pt x="1518" y="0"/>
                  <a:pt x="1697" y="49"/>
                  <a:pt x="1772" y="49"/>
                </a:cubicBezTo>
              </a:path>
            </a:pathLst>
          </a:custGeom>
          <a:noFill/>
          <a:ln w="76200" cmpd="sng">
            <a:solidFill>
              <a:srgbClr val="FFFF66"/>
            </a:solidFill>
            <a:round/>
            <a:headEnd/>
            <a:tailEnd/>
          </a:ln>
        </p:spPr>
        <p:txBody>
          <a:bodyPr wrap="none" anchor="ctr"/>
          <a:lstStyle/>
          <a:p>
            <a:endParaRPr lang="en-US"/>
          </a:p>
        </p:txBody>
      </p:sp>
      <p:sp>
        <p:nvSpPr>
          <p:cNvPr id="6150" name="Text Box 6"/>
          <p:cNvSpPr txBox="1">
            <a:spLocks noChangeArrowheads="1"/>
          </p:cNvSpPr>
          <p:nvPr/>
        </p:nvSpPr>
        <p:spPr bwMode="auto">
          <a:xfrm>
            <a:off x="822325" y="709613"/>
            <a:ext cx="1422400" cy="669925"/>
          </a:xfrm>
          <a:prstGeom prst="rect">
            <a:avLst/>
          </a:prstGeom>
          <a:noFill/>
          <a:ln w="9525">
            <a:noFill/>
            <a:miter lim="800000"/>
            <a:headEnd/>
            <a:tailEnd/>
          </a:ln>
        </p:spPr>
        <p:txBody>
          <a:bodyPr wrap="none">
            <a:spAutoFit/>
          </a:bodyPr>
          <a:lstStyle/>
          <a:p>
            <a:pPr eaLnBrk="0" hangingPunct="0"/>
            <a:r>
              <a:rPr lang="en-US" sz="2800" baseline="-16000">
                <a:solidFill>
                  <a:srgbClr val="00FFFF"/>
                </a:solidFill>
              </a:rPr>
              <a:t>Respiratory</a:t>
            </a:r>
          </a:p>
          <a:p>
            <a:pPr eaLnBrk="0" hangingPunct="0"/>
            <a:r>
              <a:rPr lang="en-US" sz="2800" baseline="-16000">
                <a:solidFill>
                  <a:srgbClr val="00FFFF"/>
                </a:solidFill>
              </a:rPr>
              <a:t>Depression</a:t>
            </a:r>
          </a:p>
        </p:txBody>
      </p:sp>
      <p:sp>
        <p:nvSpPr>
          <p:cNvPr id="6151" name="Text Box 7"/>
          <p:cNvSpPr txBox="1">
            <a:spLocks noChangeArrowheads="1"/>
          </p:cNvSpPr>
          <p:nvPr/>
        </p:nvSpPr>
        <p:spPr bwMode="auto">
          <a:xfrm>
            <a:off x="838200" y="1676400"/>
            <a:ext cx="1381125" cy="669925"/>
          </a:xfrm>
          <a:prstGeom prst="rect">
            <a:avLst/>
          </a:prstGeom>
          <a:noFill/>
          <a:ln w="9525">
            <a:noFill/>
            <a:miter lim="800000"/>
            <a:headEnd/>
            <a:tailEnd/>
          </a:ln>
        </p:spPr>
        <p:txBody>
          <a:bodyPr wrap="none">
            <a:spAutoFit/>
          </a:bodyPr>
          <a:lstStyle/>
          <a:p>
            <a:pPr eaLnBrk="0" hangingPunct="0"/>
            <a:r>
              <a:rPr lang="en-US" sz="2800" baseline="-16000">
                <a:solidFill>
                  <a:srgbClr val="00FFFF"/>
                </a:solidFill>
              </a:rPr>
              <a:t>Coma/</a:t>
            </a:r>
          </a:p>
          <a:p>
            <a:pPr eaLnBrk="0" hangingPunct="0"/>
            <a:r>
              <a:rPr lang="en-US" sz="2800" baseline="-16000">
                <a:solidFill>
                  <a:srgbClr val="00FFFF"/>
                </a:solidFill>
              </a:rPr>
              <a:t>Anesthesia</a:t>
            </a:r>
          </a:p>
        </p:txBody>
      </p:sp>
      <p:sp>
        <p:nvSpPr>
          <p:cNvPr id="6152" name="Text Box 8"/>
          <p:cNvSpPr txBox="1">
            <a:spLocks noChangeArrowheads="1"/>
          </p:cNvSpPr>
          <p:nvPr/>
        </p:nvSpPr>
        <p:spPr bwMode="auto">
          <a:xfrm>
            <a:off x="1066800" y="2667000"/>
            <a:ext cx="855663" cy="381000"/>
          </a:xfrm>
          <a:prstGeom prst="rect">
            <a:avLst/>
          </a:prstGeom>
          <a:noFill/>
          <a:ln w="9525">
            <a:noFill/>
            <a:miter lim="800000"/>
            <a:headEnd/>
            <a:tailEnd/>
          </a:ln>
        </p:spPr>
        <p:txBody>
          <a:bodyPr wrap="none">
            <a:spAutoFit/>
          </a:bodyPr>
          <a:lstStyle/>
          <a:p>
            <a:pPr eaLnBrk="0" hangingPunct="0"/>
            <a:r>
              <a:rPr lang="en-US" sz="2800" baseline="-16000">
                <a:solidFill>
                  <a:srgbClr val="00FFFF"/>
                </a:solidFill>
              </a:rPr>
              <a:t>Ataxia</a:t>
            </a:r>
          </a:p>
        </p:txBody>
      </p:sp>
      <p:sp>
        <p:nvSpPr>
          <p:cNvPr id="6153" name="Text Box 9"/>
          <p:cNvSpPr txBox="1">
            <a:spLocks noChangeArrowheads="1"/>
          </p:cNvSpPr>
          <p:nvPr/>
        </p:nvSpPr>
        <p:spPr bwMode="auto">
          <a:xfrm>
            <a:off x="914400" y="3352800"/>
            <a:ext cx="1139825" cy="381000"/>
          </a:xfrm>
          <a:prstGeom prst="rect">
            <a:avLst/>
          </a:prstGeom>
          <a:noFill/>
          <a:ln w="9525">
            <a:noFill/>
            <a:miter lim="800000"/>
            <a:headEnd/>
            <a:tailEnd/>
          </a:ln>
        </p:spPr>
        <p:txBody>
          <a:bodyPr wrap="none">
            <a:spAutoFit/>
          </a:bodyPr>
          <a:lstStyle/>
          <a:p>
            <a:pPr eaLnBrk="0" hangingPunct="0"/>
            <a:r>
              <a:rPr lang="en-US" sz="2800" baseline="-16000">
                <a:solidFill>
                  <a:srgbClr val="00FFFF"/>
                </a:solidFill>
              </a:rPr>
              <a:t>Sedation</a:t>
            </a:r>
          </a:p>
        </p:txBody>
      </p:sp>
      <p:sp>
        <p:nvSpPr>
          <p:cNvPr id="6154" name="Text Box 10"/>
          <p:cNvSpPr txBox="1">
            <a:spLocks noChangeArrowheads="1"/>
          </p:cNvSpPr>
          <p:nvPr/>
        </p:nvSpPr>
        <p:spPr bwMode="auto">
          <a:xfrm>
            <a:off x="990600" y="4724400"/>
            <a:ext cx="1204913" cy="381000"/>
          </a:xfrm>
          <a:prstGeom prst="rect">
            <a:avLst/>
          </a:prstGeom>
          <a:noFill/>
          <a:ln w="9525">
            <a:noFill/>
            <a:miter lim="800000"/>
            <a:headEnd/>
            <a:tailEnd/>
          </a:ln>
        </p:spPr>
        <p:txBody>
          <a:bodyPr>
            <a:spAutoFit/>
          </a:bodyPr>
          <a:lstStyle/>
          <a:p>
            <a:pPr eaLnBrk="0" hangingPunct="0"/>
            <a:r>
              <a:rPr lang="en-US" sz="2800" baseline="-16000">
                <a:solidFill>
                  <a:srgbClr val="00FFFF"/>
                </a:solidFill>
              </a:rPr>
              <a:t>Anxiolytic</a:t>
            </a:r>
          </a:p>
        </p:txBody>
      </p:sp>
      <p:sp>
        <p:nvSpPr>
          <p:cNvPr id="6155" name="Text Box 11"/>
          <p:cNvSpPr txBox="1">
            <a:spLocks noChangeArrowheads="1"/>
          </p:cNvSpPr>
          <p:nvPr/>
        </p:nvSpPr>
        <p:spPr bwMode="auto">
          <a:xfrm>
            <a:off x="685800" y="4114800"/>
            <a:ext cx="1757363" cy="381000"/>
          </a:xfrm>
          <a:prstGeom prst="rect">
            <a:avLst/>
          </a:prstGeom>
          <a:noFill/>
          <a:ln w="9525">
            <a:noFill/>
            <a:miter lim="800000"/>
            <a:headEnd/>
            <a:tailEnd/>
          </a:ln>
        </p:spPr>
        <p:txBody>
          <a:bodyPr wrap="none">
            <a:spAutoFit/>
          </a:bodyPr>
          <a:lstStyle/>
          <a:p>
            <a:pPr eaLnBrk="0" hangingPunct="0"/>
            <a:r>
              <a:rPr lang="en-US" sz="2800" baseline="-16000">
                <a:solidFill>
                  <a:srgbClr val="00FFFF"/>
                </a:solidFill>
              </a:rPr>
              <a:t>Anticonvulsant</a:t>
            </a:r>
          </a:p>
        </p:txBody>
      </p:sp>
      <p:sp>
        <p:nvSpPr>
          <p:cNvPr id="6156" name="Text Box 12"/>
          <p:cNvSpPr txBox="1">
            <a:spLocks noChangeArrowheads="1"/>
          </p:cNvSpPr>
          <p:nvPr/>
        </p:nvSpPr>
        <p:spPr bwMode="auto">
          <a:xfrm>
            <a:off x="4495800" y="5919788"/>
            <a:ext cx="939800" cy="412750"/>
          </a:xfrm>
          <a:prstGeom prst="rect">
            <a:avLst/>
          </a:prstGeom>
          <a:noFill/>
          <a:ln w="9525">
            <a:noFill/>
            <a:miter lim="800000"/>
            <a:headEnd/>
            <a:tailEnd/>
          </a:ln>
        </p:spPr>
        <p:txBody>
          <a:bodyPr wrap="none">
            <a:spAutoFit/>
          </a:bodyPr>
          <a:lstStyle/>
          <a:p>
            <a:pPr eaLnBrk="0" hangingPunct="0"/>
            <a:r>
              <a:rPr lang="en-US" sz="3200" b="1" baseline="-16000">
                <a:solidFill>
                  <a:srgbClr val="0000FF"/>
                </a:solidFill>
              </a:rPr>
              <a:t>DOSE</a:t>
            </a:r>
          </a:p>
        </p:txBody>
      </p:sp>
      <p:sp>
        <p:nvSpPr>
          <p:cNvPr id="6157" name="Line 13"/>
          <p:cNvSpPr>
            <a:spLocks noChangeShapeType="1"/>
          </p:cNvSpPr>
          <p:nvPr/>
        </p:nvSpPr>
        <p:spPr bwMode="auto">
          <a:xfrm>
            <a:off x="2819400" y="914400"/>
            <a:ext cx="4724400" cy="0"/>
          </a:xfrm>
          <a:prstGeom prst="line">
            <a:avLst/>
          </a:prstGeom>
          <a:noFill/>
          <a:ln w="76200">
            <a:solidFill>
              <a:srgbClr val="33CC33"/>
            </a:solidFill>
            <a:prstDash val="dash"/>
            <a:round/>
            <a:headEnd/>
            <a:tailEnd/>
          </a:ln>
        </p:spPr>
        <p:txBody>
          <a:bodyPr wrap="none" anchor="ctr"/>
          <a:lstStyle/>
          <a:p>
            <a:endParaRPr lang="en-US"/>
          </a:p>
        </p:txBody>
      </p:sp>
      <p:sp>
        <p:nvSpPr>
          <p:cNvPr id="6158" name="Text Box 14"/>
          <p:cNvSpPr txBox="1">
            <a:spLocks noChangeArrowheads="1"/>
          </p:cNvSpPr>
          <p:nvPr/>
        </p:nvSpPr>
        <p:spPr bwMode="auto">
          <a:xfrm rot="-5398311">
            <a:off x="-421481" y="2918619"/>
            <a:ext cx="1665288" cy="412750"/>
          </a:xfrm>
          <a:prstGeom prst="rect">
            <a:avLst/>
          </a:prstGeom>
          <a:noFill/>
          <a:ln w="9525">
            <a:noFill/>
            <a:miter lim="800000"/>
            <a:headEnd/>
            <a:tailEnd/>
          </a:ln>
        </p:spPr>
        <p:txBody>
          <a:bodyPr wrap="none">
            <a:spAutoFit/>
          </a:bodyPr>
          <a:lstStyle/>
          <a:p>
            <a:pPr eaLnBrk="0" hangingPunct="0"/>
            <a:r>
              <a:rPr lang="en-US" sz="3200" b="1" baseline="-16000">
                <a:solidFill>
                  <a:srgbClr val="00FFFF"/>
                </a:solidFill>
              </a:rPr>
              <a:t>RESPONSE</a:t>
            </a:r>
          </a:p>
        </p:txBody>
      </p:sp>
      <p:sp>
        <p:nvSpPr>
          <p:cNvPr id="6159" name="Text Box 15"/>
          <p:cNvSpPr txBox="1">
            <a:spLocks noChangeArrowheads="1"/>
          </p:cNvSpPr>
          <p:nvPr/>
        </p:nvSpPr>
        <p:spPr bwMode="auto">
          <a:xfrm>
            <a:off x="4191000" y="1295400"/>
            <a:ext cx="1042988" cy="381000"/>
          </a:xfrm>
          <a:prstGeom prst="rect">
            <a:avLst/>
          </a:prstGeom>
          <a:noFill/>
          <a:ln w="9525">
            <a:noFill/>
            <a:miter lim="800000"/>
            <a:headEnd/>
            <a:tailEnd/>
          </a:ln>
        </p:spPr>
        <p:txBody>
          <a:bodyPr wrap="none">
            <a:spAutoFit/>
          </a:bodyPr>
          <a:lstStyle/>
          <a:p>
            <a:pPr eaLnBrk="0" hangingPunct="0"/>
            <a:r>
              <a:rPr lang="en-US" sz="2800" b="1" baseline="-16000">
                <a:solidFill>
                  <a:srgbClr val="FFFF66"/>
                </a:solidFill>
              </a:rPr>
              <a:t>BARBS</a:t>
            </a:r>
          </a:p>
        </p:txBody>
      </p:sp>
      <p:sp>
        <p:nvSpPr>
          <p:cNvPr id="6160" name="Text Box 16"/>
          <p:cNvSpPr txBox="1">
            <a:spLocks noChangeArrowheads="1"/>
          </p:cNvSpPr>
          <p:nvPr/>
        </p:nvSpPr>
        <p:spPr bwMode="auto">
          <a:xfrm>
            <a:off x="5638800" y="1447800"/>
            <a:ext cx="815975" cy="381000"/>
          </a:xfrm>
          <a:prstGeom prst="rect">
            <a:avLst/>
          </a:prstGeom>
          <a:noFill/>
          <a:ln w="9525">
            <a:noFill/>
            <a:miter lim="800000"/>
            <a:headEnd/>
            <a:tailEnd/>
          </a:ln>
        </p:spPr>
        <p:txBody>
          <a:bodyPr wrap="none">
            <a:spAutoFit/>
          </a:bodyPr>
          <a:lstStyle/>
          <a:p>
            <a:pPr eaLnBrk="0" hangingPunct="0"/>
            <a:r>
              <a:rPr lang="en-US" sz="2800" b="1" baseline="-16000">
                <a:solidFill>
                  <a:srgbClr val="00FFFF"/>
                </a:solidFill>
              </a:rPr>
              <a:t>BDZs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4294967295"/>
          </p:nvPr>
        </p:nvSpPr>
        <p:spPr>
          <a:xfrm>
            <a:off x="533400" y="152400"/>
            <a:ext cx="8229600" cy="6477000"/>
          </a:xfrm>
        </p:spPr>
        <p:txBody>
          <a:bodyPr/>
          <a:lstStyle/>
          <a:p>
            <a:pPr algn="just" eaLnBrk="1" hangingPunct="1">
              <a:lnSpc>
                <a:spcPct val="90000"/>
              </a:lnSpc>
              <a:buClr>
                <a:schemeClr val="tx1"/>
              </a:buClr>
              <a:buFont typeface="Wingdings" pitchFamily="2" charset="2"/>
              <a:buNone/>
              <a:defRPr/>
            </a:pPr>
            <a:r>
              <a:rPr lang="en-US" sz="2400" b="1" dirty="0">
                <a:solidFill>
                  <a:srgbClr val="000000"/>
                </a:solidFill>
                <a:effectLst>
                  <a:outerShdw blurRad="38100" dist="38100" dir="2700000" algn="tl">
                    <a:srgbClr val="FFFFFF"/>
                  </a:outerShdw>
                </a:effectLst>
              </a:rPr>
              <a:t>         </a:t>
            </a:r>
            <a:r>
              <a:rPr lang="en-US" sz="2400" b="1" dirty="0"/>
              <a:t>Normal</a:t>
            </a:r>
            <a:endParaRPr lang="en-US" b="1" dirty="0"/>
          </a:p>
          <a:p>
            <a:pPr lvl="3" algn="just" eaLnBrk="1" hangingPunct="1">
              <a:lnSpc>
                <a:spcPct val="90000"/>
              </a:lnSpc>
              <a:buClr>
                <a:schemeClr val="tx1"/>
              </a:buClr>
              <a:buFont typeface="Wingdings" pitchFamily="2" charset="2"/>
              <a:buNone/>
              <a:defRPr/>
            </a:pPr>
            <a:r>
              <a:rPr lang="en-US" sz="2400" b="1" dirty="0">
                <a:solidFill>
                  <a:schemeClr val="tx2"/>
                </a:solidFill>
                <a:sym typeface="Wingdings 3" pitchFamily="18" charset="2"/>
              </a:rPr>
              <a:t> </a:t>
            </a:r>
          </a:p>
          <a:p>
            <a:pPr lvl="3" algn="just" eaLnBrk="1" hangingPunct="1">
              <a:lnSpc>
                <a:spcPct val="90000"/>
              </a:lnSpc>
              <a:buClr>
                <a:schemeClr val="tx1"/>
              </a:buClr>
              <a:buFont typeface="Wingdings" pitchFamily="2" charset="2"/>
              <a:buNone/>
              <a:defRPr/>
            </a:pPr>
            <a:r>
              <a:rPr lang="en-US" sz="2800" b="1" dirty="0">
                <a:solidFill>
                  <a:srgbClr val="FFCC00"/>
                </a:solidFill>
              </a:rPr>
              <a:t>ANXIOLYTIC</a:t>
            </a:r>
          </a:p>
          <a:p>
            <a:pPr lvl="1" algn="just" eaLnBrk="1" hangingPunct="1">
              <a:lnSpc>
                <a:spcPct val="90000"/>
              </a:lnSpc>
              <a:buClr>
                <a:schemeClr val="tx1"/>
              </a:buClr>
              <a:buFont typeface="Wingdings" pitchFamily="2" charset="2"/>
              <a:buNone/>
              <a:defRPr/>
            </a:pPr>
            <a:r>
              <a:rPr lang="en-US" b="1" u="sng" dirty="0">
                <a:solidFill>
                  <a:srgbClr val="000000"/>
                </a:solidFill>
                <a:effectLst>
                  <a:outerShdw blurRad="38100" dist="38100" dir="2700000" algn="tl">
                    <a:srgbClr val="FFFFFF"/>
                  </a:outerShdw>
                </a:effectLst>
              </a:rPr>
              <a:t>_________ </a:t>
            </a:r>
            <a:r>
              <a:rPr lang="en-US" sz="3200" b="1" dirty="0">
                <a:solidFill>
                  <a:schemeClr val="tx2"/>
                </a:solidFill>
                <a:sym typeface="Wingdings 3" pitchFamily="18" charset="2"/>
              </a:rPr>
              <a:t></a:t>
            </a:r>
            <a:r>
              <a:rPr lang="en-US" b="1" u="sng" dirty="0">
                <a:solidFill>
                  <a:schemeClr val="tx2"/>
                </a:solidFill>
              </a:rPr>
              <a:t>  </a:t>
            </a:r>
            <a:r>
              <a:rPr lang="en-US" b="1" u="sng" dirty="0">
                <a:solidFill>
                  <a:srgbClr val="000000"/>
                </a:solidFill>
                <a:effectLst>
                  <a:outerShdw blurRad="38100" dist="38100" dir="2700000" algn="tl">
                    <a:srgbClr val="FFFFFF"/>
                  </a:outerShdw>
                </a:effectLst>
              </a:rPr>
              <a:t>_________________</a:t>
            </a:r>
          </a:p>
          <a:p>
            <a:pPr lvl="2"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rPr>
              <a:t>Drowsiness / increase reaction time</a:t>
            </a: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sym typeface="WP IconicSymbolsA" pitchFamily="2" charset="2"/>
              </a:rPr>
              <a:t>		     </a:t>
            </a:r>
            <a:r>
              <a:rPr lang="en-US" sz="2400" b="1" dirty="0">
                <a:solidFill>
                  <a:schemeClr val="tx2"/>
                </a:solidFill>
                <a:sym typeface="Wingdings 3" pitchFamily="18" charset="2"/>
              </a:rPr>
              <a:t></a:t>
            </a:r>
            <a:r>
              <a:rPr lang="en-US" b="1" dirty="0">
                <a:solidFill>
                  <a:schemeClr val="tx2"/>
                </a:solidFill>
                <a:sym typeface="WP IconicSymbolsA" pitchFamily="2" charset="2"/>
              </a:rPr>
              <a:t> </a:t>
            </a:r>
            <a:r>
              <a:rPr lang="en-US" b="1" dirty="0">
                <a:solidFill>
                  <a:srgbClr val="000000"/>
                </a:solidFill>
                <a:effectLst>
                  <a:outerShdw blurRad="38100" dist="38100" dir="2700000" algn="tl">
                    <a:srgbClr val="FFFFFF"/>
                  </a:outerShdw>
                </a:effectLst>
                <a:sym typeface="WP IconicSymbolsA" pitchFamily="2" charset="2"/>
              </a:rPr>
              <a:t> </a:t>
            </a:r>
            <a:endParaRPr lang="en-US" b="1" dirty="0">
              <a:solidFill>
                <a:srgbClr val="000000"/>
              </a:solidFill>
              <a:effectLst>
                <a:outerShdw blurRad="38100" dist="38100" dir="2700000" algn="tl">
                  <a:srgbClr val="FFFFFF"/>
                </a:outerShdw>
              </a:effectLst>
            </a:endParaRPr>
          </a:p>
          <a:p>
            <a:pPr lvl="3"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rPr>
              <a:t>			</a:t>
            </a:r>
            <a:r>
              <a:rPr lang="en-US" sz="3200" b="1" dirty="0">
                <a:solidFill>
                  <a:srgbClr val="FFCC00"/>
                </a:solidFill>
              </a:rPr>
              <a:t>HYPNOSIS </a:t>
            </a: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sym typeface="WP IconicSymbolsA" pitchFamily="2" charset="2"/>
              </a:rPr>
              <a:t>		  	   </a:t>
            </a:r>
            <a:r>
              <a:rPr lang="en-US" sz="2400" b="1" dirty="0">
                <a:solidFill>
                  <a:schemeClr val="tx2"/>
                </a:solidFill>
                <a:sym typeface="Wingdings 3" pitchFamily="18" charset="2"/>
              </a:rPr>
              <a:t></a:t>
            </a:r>
            <a:r>
              <a:rPr lang="en-US" b="1" dirty="0">
                <a:solidFill>
                  <a:schemeClr val="tx2"/>
                </a:solidFill>
                <a:sym typeface="WP IconicSymbolsA" pitchFamily="2" charset="2"/>
              </a:rPr>
              <a:t>  </a:t>
            </a:r>
            <a:endParaRPr lang="en-US" b="1" dirty="0">
              <a:solidFill>
                <a:schemeClr val="tx2"/>
              </a:solidFill>
            </a:endParaRP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rPr>
              <a:t>		Confusion, Delirium, Ataxia</a:t>
            </a: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sym typeface="WP IconicSymbolsA" pitchFamily="2" charset="2"/>
              </a:rPr>
              <a:t>				 </a:t>
            </a:r>
            <a:r>
              <a:rPr lang="en-US" b="1" dirty="0">
                <a:solidFill>
                  <a:schemeClr val="tx2"/>
                </a:solidFill>
                <a:sym typeface="WP IconicSymbolsA" pitchFamily="2" charset="2"/>
              </a:rPr>
              <a:t> </a:t>
            </a:r>
            <a:r>
              <a:rPr lang="en-US" sz="2400" b="1" dirty="0">
                <a:solidFill>
                  <a:schemeClr val="tx2"/>
                </a:solidFill>
                <a:sym typeface="Wingdings 3" pitchFamily="18" charset="2"/>
              </a:rPr>
              <a:t></a:t>
            </a:r>
            <a:r>
              <a:rPr lang="en-US" b="1" dirty="0">
                <a:solidFill>
                  <a:schemeClr val="tx2"/>
                </a:solidFill>
                <a:sym typeface="WP IconicSymbolsA" pitchFamily="2" charset="2"/>
              </a:rPr>
              <a:t> </a:t>
            </a:r>
            <a:endParaRPr lang="en-US" b="1" dirty="0">
              <a:solidFill>
                <a:schemeClr val="tx2"/>
              </a:solidFill>
            </a:endParaRP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rPr>
              <a:t> 		 	Surgical Anesthesia</a:t>
            </a:r>
            <a:endParaRPr lang="en-US" b="1" u="sng" dirty="0">
              <a:solidFill>
                <a:srgbClr val="000000"/>
              </a:solidFill>
              <a:effectLst>
                <a:outerShdw blurRad="38100" dist="38100" dir="2700000" algn="tl">
                  <a:srgbClr val="FFFFFF"/>
                </a:outerShdw>
              </a:effectLst>
            </a:endParaRP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sym typeface="WP IconicSymbolsA" pitchFamily="2" charset="2"/>
              </a:rPr>
              <a:t>					 </a:t>
            </a:r>
            <a:r>
              <a:rPr lang="en-US" sz="2400" b="1" dirty="0">
                <a:solidFill>
                  <a:schemeClr val="tx2"/>
                </a:solidFill>
                <a:sym typeface="Wingdings 3" pitchFamily="18" charset="2"/>
              </a:rPr>
              <a:t></a:t>
            </a:r>
            <a:r>
              <a:rPr lang="en-US" b="1" dirty="0">
                <a:solidFill>
                  <a:schemeClr val="tx2"/>
                </a:solidFill>
                <a:sym typeface="WP IconicSymbolsA" pitchFamily="2" charset="2"/>
              </a:rPr>
              <a:t>  </a:t>
            </a:r>
            <a:r>
              <a:rPr lang="en-US" b="1" dirty="0">
                <a:solidFill>
                  <a:srgbClr val="000000"/>
                </a:solidFill>
                <a:effectLst>
                  <a:outerShdw blurRad="38100" dist="38100" dir="2700000" algn="tl">
                    <a:srgbClr val="FFFFFF"/>
                  </a:outerShdw>
                </a:effectLst>
              </a:rPr>
              <a:t>						    Coma</a:t>
            </a: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sym typeface="WP IconicSymbolsA" pitchFamily="2" charset="2"/>
              </a:rPr>
              <a:t>						 </a:t>
            </a:r>
            <a:r>
              <a:rPr lang="en-US" sz="2400" b="1" dirty="0">
                <a:solidFill>
                  <a:schemeClr val="tx2"/>
                </a:solidFill>
                <a:sym typeface="Wingdings 3" pitchFamily="18" charset="2"/>
              </a:rPr>
              <a:t></a:t>
            </a:r>
            <a:r>
              <a:rPr lang="en-US" b="1" dirty="0">
                <a:solidFill>
                  <a:srgbClr val="000000"/>
                </a:solidFill>
                <a:effectLst>
                  <a:outerShdw blurRad="38100" dist="38100" dir="2700000" algn="tl">
                    <a:srgbClr val="FFFFFF"/>
                  </a:outerShdw>
                </a:effectLst>
                <a:sym typeface="WP IconicSymbolsA" pitchFamily="2" charset="2"/>
              </a:rPr>
              <a:t>  </a:t>
            </a:r>
            <a:endParaRPr lang="en-US" b="1" dirty="0">
              <a:solidFill>
                <a:srgbClr val="000000"/>
              </a:solidFill>
              <a:effectLst>
                <a:outerShdw blurRad="38100" dist="38100" dir="2700000" algn="tl">
                  <a:srgbClr val="FFFFFF"/>
                </a:outerShdw>
              </a:effectLst>
            </a:endParaRPr>
          </a:p>
          <a:p>
            <a:pPr lvl="4" algn="just" eaLnBrk="1" hangingPunct="1">
              <a:lnSpc>
                <a:spcPct val="90000"/>
              </a:lnSpc>
              <a:buClr>
                <a:schemeClr val="tx1"/>
              </a:buClr>
              <a:buFont typeface="Wingdings" pitchFamily="2" charset="2"/>
              <a:buNone/>
              <a:defRPr/>
            </a:pPr>
            <a:r>
              <a:rPr lang="en-US" b="1" dirty="0">
                <a:solidFill>
                  <a:srgbClr val="000000"/>
                </a:solidFill>
                <a:effectLst>
                  <a:outerShdw blurRad="38100" dist="38100" dir="2700000" algn="tl">
                    <a:srgbClr val="FFFFFF"/>
                  </a:outerShdw>
                </a:effectLst>
              </a:rPr>
              <a:t>						  </a:t>
            </a:r>
            <a:r>
              <a:rPr lang="en-US" sz="3200" b="1" dirty="0">
                <a:solidFill>
                  <a:srgbClr val="FFCC00"/>
                </a:solidFill>
              </a:rPr>
              <a:t>DEATH</a:t>
            </a:r>
          </a:p>
          <a:p>
            <a:pPr eaLnBrk="1" hangingPunct="1">
              <a:lnSpc>
                <a:spcPct val="90000"/>
              </a:lnSpc>
              <a:defRPr/>
            </a:pPr>
            <a:endParaRPr lang="en-US" dirty="0">
              <a:solidFill>
                <a:srgbClr val="FFCC00"/>
              </a:solidFill>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z="4800">
                <a:solidFill>
                  <a:srgbClr val="990000"/>
                </a:solidFill>
              </a:rPr>
              <a:t>Mechanism of Action</a:t>
            </a:r>
          </a:p>
        </p:txBody>
      </p:sp>
      <p:sp>
        <p:nvSpPr>
          <p:cNvPr id="31747" name="Rectangle 3"/>
          <p:cNvSpPr>
            <a:spLocks noGrp="1" noChangeArrowheads="1"/>
          </p:cNvSpPr>
          <p:nvPr>
            <p:ph sz="half" idx="1"/>
          </p:nvPr>
        </p:nvSpPr>
        <p:spPr>
          <a:xfrm>
            <a:off x="0" y="1571612"/>
            <a:ext cx="5072066" cy="5286387"/>
          </a:xfrm>
        </p:spPr>
        <p:txBody>
          <a:bodyPr/>
          <a:lstStyle/>
          <a:p>
            <a:pPr eaLnBrk="1" hangingPunct="1">
              <a:defRPr/>
            </a:pPr>
            <a:r>
              <a:rPr lang="en-US" sz="2800" dirty="0">
                <a:solidFill>
                  <a:srgbClr val="FFFF66"/>
                </a:solidFill>
              </a:rPr>
              <a:t>The GABA receptor has a </a:t>
            </a:r>
            <a:r>
              <a:rPr lang="en-US" sz="2800" dirty="0" err="1">
                <a:solidFill>
                  <a:srgbClr val="FFFF66"/>
                </a:solidFill>
              </a:rPr>
              <a:t>Cl</a:t>
            </a:r>
            <a:r>
              <a:rPr lang="en-US" sz="2800" baseline="30000" dirty="0">
                <a:solidFill>
                  <a:srgbClr val="FFFF66"/>
                </a:solidFill>
              </a:rPr>
              <a:t>-</a:t>
            </a:r>
            <a:r>
              <a:rPr lang="en-US" sz="2800" dirty="0">
                <a:solidFill>
                  <a:srgbClr val="FFFF66"/>
                </a:solidFill>
              </a:rPr>
              <a:t> channel ,  distinct binding sites for </a:t>
            </a:r>
            <a:r>
              <a:rPr lang="en-US" dirty="0">
                <a:solidFill>
                  <a:srgbClr val="FFFF66"/>
                </a:solidFill>
              </a:rPr>
              <a:t>BZPs</a:t>
            </a:r>
            <a:r>
              <a:rPr lang="en-US" sz="2800" dirty="0">
                <a:solidFill>
                  <a:srgbClr val="FFFF66"/>
                </a:solidFill>
              </a:rPr>
              <a:t>, barbiturates and GABA-like substances</a:t>
            </a:r>
            <a:endParaRPr lang="en-US" dirty="0">
              <a:solidFill>
                <a:srgbClr val="FFFF66"/>
              </a:solidFill>
            </a:endParaRPr>
          </a:p>
          <a:p>
            <a:pPr eaLnBrk="1" hangingPunct="1">
              <a:defRPr/>
            </a:pPr>
            <a:endParaRPr lang="en-US" sz="2800" dirty="0">
              <a:solidFill>
                <a:srgbClr val="FFFF66"/>
              </a:solidFill>
            </a:endParaRPr>
          </a:p>
          <a:p>
            <a:pPr eaLnBrk="1" hangingPunct="1">
              <a:defRPr/>
            </a:pPr>
            <a:r>
              <a:rPr lang="en-US" sz="2800" dirty="0">
                <a:solidFill>
                  <a:srgbClr val="FFFF66"/>
                </a:solidFill>
              </a:rPr>
              <a:t>GABA transmission exerts an inhibitory effect on NE, DA,5-HT), and </a:t>
            </a:r>
            <a:r>
              <a:rPr lang="en-US" sz="2800" dirty="0" err="1">
                <a:solidFill>
                  <a:srgbClr val="FFFF66"/>
                </a:solidFill>
              </a:rPr>
              <a:t>ACh</a:t>
            </a:r>
            <a:r>
              <a:rPr lang="en-US" sz="2800" dirty="0">
                <a:solidFill>
                  <a:srgbClr val="FFFF66"/>
                </a:solidFill>
              </a:rPr>
              <a:t> pathways</a:t>
            </a:r>
          </a:p>
          <a:p>
            <a:pPr lvl="2" algn="just" eaLnBrk="1" hangingPunct="1">
              <a:buClr>
                <a:srgbClr val="FFFF66"/>
              </a:buClr>
              <a:buFont typeface="Wingdings" pitchFamily="2" charset="2"/>
              <a:buNone/>
              <a:defRPr/>
            </a:pPr>
            <a:endParaRPr lang="en-US" sz="3100" dirty="0">
              <a:solidFill>
                <a:srgbClr val="FFFF66"/>
              </a:solidFill>
            </a:endParaRPr>
          </a:p>
        </p:txBody>
      </p:sp>
      <p:pic>
        <p:nvPicPr>
          <p:cNvPr id="5" name="Picture 2" descr="GABAreceptor"/>
          <p:cNvPicPr>
            <a:picLocks noGrp="1" noChangeAspect="1" noChangeArrowheads="1"/>
          </p:cNvPicPr>
          <p:nvPr>
            <p:ph sz="half" idx="2"/>
          </p:nvPr>
        </p:nvPicPr>
        <p:blipFill>
          <a:blip r:embed="rId3" cstate="print">
            <a:lum bright="-12000" contrast="14000"/>
          </a:blip>
          <a:srcRect l="5597" t="4831" r="5597" b="16908"/>
          <a:stretch>
            <a:fillRect/>
          </a:stretch>
        </p:blipFill>
        <p:spPr>
          <a:xfrm>
            <a:off x="5212680" y="1500174"/>
            <a:ext cx="3788476" cy="5143535"/>
          </a:xfrm>
        </p:spPr>
      </p:pic>
    </p:spTree>
  </p:cSld>
  <p:clrMapOvr>
    <a:masterClrMapping/>
  </p:clrMapOvr>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608</TotalTime>
  <Words>2099</Words>
  <Application>Microsoft Office PowerPoint</Application>
  <PresentationFormat>On-screen Show (4:3)</PresentationFormat>
  <Paragraphs>354</Paragraphs>
  <Slides>46</Slides>
  <Notes>22</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Times New Roman</vt:lpstr>
      <vt:lpstr>Wingdings</vt:lpstr>
      <vt:lpstr>Fading Grid</vt:lpstr>
      <vt:lpstr>ITS Dental College, Greater Noida</vt:lpstr>
      <vt:lpstr>Lecture Objectives &amp; Learning Outcomes</vt:lpstr>
      <vt:lpstr>Hypnotics &amp; Sedatives</vt:lpstr>
      <vt:lpstr>Difference between sedative and hypnotic</vt:lpstr>
      <vt:lpstr>Sedative/Hypnotics</vt:lpstr>
      <vt:lpstr>Classification</vt:lpstr>
      <vt:lpstr>PowerPoint Presentation</vt:lpstr>
      <vt:lpstr>PowerPoint Presentation</vt:lpstr>
      <vt:lpstr>Mechanism of Action</vt:lpstr>
      <vt:lpstr>Sedative/Hypnotics</vt:lpstr>
      <vt:lpstr>Barbiturates:</vt:lpstr>
      <vt:lpstr>Barbiturates</vt:lpstr>
      <vt:lpstr>Mechanism of action: </vt:lpstr>
      <vt:lpstr>USES</vt:lpstr>
      <vt:lpstr>Adverse effects</vt:lpstr>
      <vt:lpstr>Barbiturate poisoning</vt:lpstr>
      <vt:lpstr>Treatment</vt:lpstr>
      <vt:lpstr>Benzodiazepines</vt:lpstr>
      <vt:lpstr>Benzodiazepines:</vt:lpstr>
      <vt:lpstr>MOA</vt:lpstr>
      <vt:lpstr>Actions</vt:lpstr>
      <vt:lpstr>PowerPoint Presentation</vt:lpstr>
      <vt:lpstr>PowerPoint Presentation</vt:lpstr>
      <vt:lpstr>PowerPoint Presentation</vt:lpstr>
      <vt:lpstr>PowerPoint Presentation</vt:lpstr>
      <vt:lpstr>PowerPoint Presentation</vt:lpstr>
      <vt:lpstr>PowerPoint Presentation</vt:lpstr>
      <vt:lpstr>Pk</vt:lpstr>
      <vt:lpstr>ADRs</vt:lpstr>
      <vt:lpstr>PowerPoint Presentation</vt:lpstr>
      <vt:lpstr>Sedative Hypnotics</vt:lpstr>
      <vt:lpstr>Sedative Hypnotics</vt:lpstr>
      <vt:lpstr>Toxicity/Overdose with Benzodiazepines</vt:lpstr>
      <vt:lpstr>PowerPoint Presentation</vt:lpstr>
      <vt:lpstr>PowerPoint Presentation</vt:lpstr>
      <vt:lpstr>Diazepam</vt:lpstr>
      <vt:lpstr>Benefits of BDZ  over Barbiturates</vt:lpstr>
      <vt:lpstr>Drug-Drug Interactions with BDZs</vt:lpstr>
      <vt:lpstr>USES</vt:lpstr>
      <vt:lpstr>Newer nonbenzodiazepine hypnotics</vt:lpstr>
      <vt:lpstr>PowerPoint Presentation</vt:lpstr>
      <vt:lpstr>PowerPoint Presentation</vt:lpstr>
      <vt:lpstr>Sedative/Hypnotics</vt:lpstr>
      <vt:lpstr>Antihistamine drugs</vt:lpstr>
      <vt:lpstr>2nd Last Slide</vt:lpstr>
      <vt:lpstr>Last Slide</vt:lpstr>
    </vt:vector>
  </TitlesOfParts>
  <Company>GMC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Sedatives &amp; Hypnotics</dc:title>
  <dc:creator>Navneet</dc:creator>
  <cp:lastModifiedBy>Rajeshwari Gore</cp:lastModifiedBy>
  <cp:revision>131</cp:revision>
  <dcterms:created xsi:type="dcterms:W3CDTF">2008-10-07T17:44:37Z</dcterms:created>
  <dcterms:modified xsi:type="dcterms:W3CDTF">2020-07-10T06:54:15Z</dcterms:modified>
</cp:coreProperties>
</file>