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300" r:id="rId5"/>
    <p:sldId id="297" r:id="rId6"/>
    <p:sldId id="298" r:id="rId7"/>
    <p:sldId id="299" r:id="rId8"/>
    <p:sldId id="263" r:id="rId9"/>
    <p:sldId id="261" r:id="rId10"/>
    <p:sldId id="266" r:id="rId11"/>
    <p:sldId id="262" r:id="rId12"/>
    <p:sldId id="272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DFD36-1670-4636-B499-6D5A1CF7399A}" type="doc">
      <dgm:prSet loTypeId="urn:microsoft.com/office/officeart/2005/8/layout/radial4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1EF13B66-D65A-45A7-9D36-6F7145C33E97}">
      <dgm:prSet custT="1"/>
      <dgm:spPr/>
      <dgm:t>
        <a:bodyPr/>
        <a:lstStyle/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Antimicrobial activity</a:t>
          </a:r>
          <a:endParaRPr lang="en-IN" sz="2000" b="1" dirty="0">
            <a:latin typeface="Arial" pitchFamily="34" charset="0"/>
            <a:cs typeface="Arial" pitchFamily="34" charset="0"/>
          </a:endParaRPr>
        </a:p>
      </dgm:t>
    </dgm:pt>
    <dgm:pt modelId="{0F7CF364-40F0-4BE1-85AF-EF84B3D20041}" type="parTrans" cxnId="{6F102869-801B-4D6D-9C6A-C3A597BFDC98}">
      <dgm:prSet/>
      <dgm:spPr/>
      <dgm:t>
        <a:bodyPr/>
        <a:lstStyle/>
        <a:p>
          <a:endParaRPr lang="en-IN"/>
        </a:p>
      </dgm:t>
    </dgm:pt>
    <dgm:pt modelId="{EA6AA0AE-1FFF-4E15-8031-2FE37BAC35EC}" type="sibTrans" cxnId="{6F102869-801B-4D6D-9C6A-C3A597BFDC98}">
      <dgm:prSet/>
      <dgm:spPr/>
      <dgm:t>
        <a:bodyPr/>
        <a:lstStyle/>
        <a:p>
          <a:endParaRPr lang="en-IN"/>
        </a:p>
      </dgm:t>
    </dgm:pt>
    <dgm:pt modelId="{2EBF0C1F-EA50-43EF-A72C-AEA348D445A8}">
      <dgm:prSet custT="1"/>
      <dgm:spPr/>
      <dgm:t>
        <a:bodyPr/>
        <a:lstStyle/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Broad-spectrum bacteriostatic antibiotics</a:t>
          </a:r>
          <a:endParaRPr lang="en-IN" sz="2000" b="1" dirty="0">
            <a:latin typeface="Arial" pitchFamily="34" charset="0"/>
            <a:cs typeface="Arial" pitchFamily="34" charset="0"/>
          </a:endParaRPr>
        </a:p>
      </dgm:t>
    </dgm:pt>
    <dgm:pt modelId="{BC210752-8494-407D-A86A-49563112476D}" type="parTrans" cxnId="{3FFE1809-8C3E-4CB6-90C2-A84D73B4A9B6}">
      <dgm:prSet/>
      <dgm:spPr/>
      <dgm:t>
        <a:bodyPr/>
        <a:lstStyle/>
        <a:p>
          <a:endParaRPr lang="en-IN"/>
        </a:p>
      </dgm:t>
    </dgm:pt>
    <dgm:pt modelId="{1AED49FA-0234-45C2-9C2C-75F609B45156}" type="sibTrans" cxnId="{3FFE1809-8C3E-4CB6-90C2-A84D73B4A9B6}">
      <dgm:prSet/>
      <dgm:spPr/>
      <dgm:t>
        <a:bodyPr/>
        <a:lstStyle/>
        <a:p>
          <a:endParaRPr lang="en-IN"/>
        </a:p>
      </dgm:t>
    </dgm:pt>
    <dgm:pt modelId="{8D24A3F8-F86A-4F84-BB24-C70FF090F086}">
      <dgm:prSet custT="1"/>
      <dgm:spPr/>
      <dgm:t>
        <a:bodyPr/>
        <a:lstStyle/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Gram +ve &amp; gram -ve bacteria including anaerobes</a:t>
          </a:r>
          <a:endParaRPr lang="en-IN" sz="2000" b="1" dirty="0">
            <a:latin typeface="Arial" pitchFamily="34" charset="0"/>
            <a:cs typeface="Arial" pitchFamily="34" charset="0"/>
          </a:endParaRPr>
        </a:p>
      </dgm:t>
    </dgm:pt>
    <dgm:pt modelId="{266DFCFC-0763-460B-9FCB-3EC36246181D}" type="parTrans" cxnId="{7A26079B-624F-4BAF-87A0-7B98EE6B1119}">
      <dgm:prSet/>
      <dgm:spPr/>
      <dgm:t>
        <a:bodyPr/>
        <a:lstStyle/>
        <a:p>
          <a:endParaRPr lang="en-IN"/>
        </a:p>
      </dgm:t>
    </dgm:pt>
    <dgm:pt modelId="{82451A1F-1701-4D9F-8F0F-D8676CF69BBB}" type="sibTrans" cxnId="{7A26079B-624F-4BAF-87A0-7B98EE6B1119}">
      <dgm:prSet/>
      <dgm:spPr/>
      <dgm:t>
        <a:bodyPr/>
        <a:lstStyle/>
        <a:p>
          <a:endParaRPr lang="en-IN"/>
        </a:p>
      </dgm:t>
    </dgm:pt>
    <dgm:pt modelId="{03171E0F-E3D5-4775-8BF9-D9068F3C8420}">
      <dgm:prSet custT="1"/>
      <dgm:spPr/>
      <dgm:t>
        <a:bodyPr/>
        <a:lstStyle/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Rickettsiae, chlamydiae and mycoplasm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3C81C318-9D64-4AED-946F-7F8A8AB04258}" type="parTrans" cxnId="{BED348BC-EFED-455B-A94B-13FE5B92A044}">
      <dgm:prSet/>
      <dgm:spPr/>
      <dgm:t>
        <a:bodyPr/>
        <a:lstStyle/>
        <a:p>
          <a:endParaRPr lang="en-IN"/>
        </a:p>
      </dgm:t>
    </dgm:pt>
    <dgm:pt modelId="{C5BED2D0-DD16-4054-A2D5-5FD83A206ADB}" type="sibTrans" cxnId="{BED348BC-EFED-455B-A94B-13FE5B92A044}">
      <dgm:prSet/>
      <dgm:spPr/>
      <dgm:t>
        <a:bodyPr/>
        <a:lstStyle/>
        <a:p>
          <a:endParaRPr lang="en-IN"/>
        </a:p>
      </dgm:t>
    </dgm:pt>
    <dgm:pt modelId="{DE0EA959-F4E3-4A54-8958-26687E7FAD5C}">
      <dgm:prSet custT="1"/>
      <dgm:spPr/>
      <dgm:t>
        <a:bodyPr/>
        <a:lstStyle/>
        <a:p>
          <a:pPr rtl="0"/>
          <a:r>
            <a:rPr lang="en-US" sz="2000" b="1" smtClean="0">
              <a:latin typeface="Arial" pitchFamily="34" charset="0"/>
              <a:cs typeface="Arial" pitchFamily="34" charset="0"/>
            </a:rPr>
            <a:t>Most gram-positive bacilli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14281047-C220-46C1-98A8-50A864212695}" type="parTrans" cxnId="{019D5D32-5D4E-44CC-B82D-5BC2BC2C4447}">
      <dgm:prSet/>
      <dgm:spPr/>
      <dgm:t>
        <a:bodyPr/>
        <a:lstStyle/>
        <a:p>
          <a:endParaRPr lang="en-IN"/>
        </a:p>
      </dgm:t>
    </dgm:pt>
    <dgm:pt modelId="{50056240-A096-4670-962E-E11026FD3114}" type="sibTrans" cxnId="{019D5D32-5D4E-44CC-B82D-5BC2BC2C4447}">
      <dgm:prSet/>
      <dgm:spPr/>
      <dgm:t>
        <a:bodyPr/>
        <a:lstStyle/>
        <a:p>
          <a:endParaRPr lang="en-IN"/>
        </a:p>
      </dgm:t>
    </dgm:pt>
    <dgm:pt modelId="{CE15A78A-026D-407E-8CC9-D0DBF07DA314}" type="pres">
      <dgm:prSet presAssocID="{4AFDFD36-1670-4636-B499-6D5A1CF739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7F22740-D79B-4139-9FEE-C33CF21B5208}" type="pres">
      <dgm:prSet presAssocID="{1EF13B66-D65A-45A7-9D36-6F7145C33E97}" presName="centerShape" presStyleLbl="node0" presStyleIdx="0" presStyleCnt="1" custScaleX="117558"/>
      <dgm:spPr/>
      <dgm:t>
        <a:bodyPr/>
        <a:lstStyle/>
        <a:p>
          <a:endParaRPr lang="en-IN"/>
        </a:p>
      </dgm:t>
    </dgm:pt>
    <dgm:pt modelId="{771E89D8-B94A-4634-AAA8-B3D955A4E364}" type="pres">
      <dgm:prSet presAssocID="{BC210752-8494-407D-A86A-49563112476D}" presName="parTrans" presStyleLbl="bgSibTrans2D1" presStyleIdx="0" presStyleCnt="4"/>
      <dgm:spPr/>
      <dgm:t>
        <a:bodyPr/>
        <a:lstStyle/>
        <a:p>
          <a:endParaRPr lang="en-IN"/>
        </a:p>
      </dgm:t>
    </dgm:pt>
    <dgm:pt modelId="{8FFC87EA-4C8A-438A-81F6-729CC364F790}" type="pres">
      <dgm:prSet presAssocID="{2EBF0C1F-EA50-43EF-A72C-AEA348D445A8}" presName="node" presStyleLbl="node1" presStyleIdx="0" presStyleCnt="4" custScaleX="117558" custRadScaleRad="113550" custRadScaleInc="-74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A12BF0-4156-4E87-B514-D9EB85085AFF}" type="pres">
      <dgm:prSet presAssocID="{266DFCFC-0763-460B-9FCB-3EC36246181D}" presName="parTrans" presStyleLbl="bgSibTrans2D1" presStyleIdx="1" presStyleCnt="4"/>
      <dgm:spPr/>
      <dgm:t>
        <a:bodyPr/>
        <a:lstStyle/>
        <a:p>
          <a:endParaRPr lang="en-IN"/>
        </a:p>
      </dgm:t>
    </dgm:pt>
    <dgm:pt modelId="{0377C2E5-E25F-473F-AFF2-29074CA97A8C}" type="pres">
      <dgm:prSet presAssocID="{8D24A3F8-F86A-4F84-BB24-C70FF090F086}" presName="node" presStyleLbl="node1" presStyleIdx="1" presStyleCnt="4" custScaleX="1302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64788C-C34D-4FAC-82A1-B969E943E7A3}" type="pres">
      <dgm:prSet presAssocID="{3C81C318-9D64-4AED-946F-7F8A8AB04258}" presName="parTrans" presStyleLbl="bgSibTrans2D1" presStyleIdx="2" presStyleCnt="4"/>
      <dgm:spPr/>
      <dgm:t>
        <a:bodyPr/>
        <a:lstStyle/>
        <a:p>
          <a:endParaRPr lang="en-IN"/>
        </a:p>
      </dgm:t>
    </dgm:pt>
    <dgm:pt modelId="{C3D15D20-8815-4490-8CD1-837B0F7349E4}" type="pres">
      <dgm:prSet presAssocID="{03171E0F-E3D5-4775-8BF9-D9068F3C8420}" presName="node" presStyleLbl="node1" presStyleIdx="2" presStyleCnt="4" custScaleX="117558" custRadScaleRad="105334" custRadScaleInc="124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71D1C2F-2E2B-4346-80B6-25765AA3FAC6}" type="pres">
      <dgm:prSet presAssocID="{14281047-C220-46C1-98A8-50A864212695}" presName="parTrans" presStyleLbl="bgSibTrans2D1" presStyleIdx="3" presStyleCnt="4"/>
      <dgm:spPr/>
      <dgm:t>
        <a:bodyPr/>
        <a:lstStyle/>
        <a:p>
          <a:endParaRPr lang="en-IN"/>
        </a:p>
      </dgm:t>
    </dgm:pt>
    <dgm:pt modelId="{3F5AF8D5-9584-4FAB-B23B-16F28B49A3CB}" type="pres">
      <dgm:prSet presAssocID="{DE0EA959-F4E3-4A54-8958-26687E7FAD5C}" presName="node" presStyleLbl="node1" presStyleIdx="3" presStyleCnt="4" custScaleX="117558" custRadScaleRad="111965" custRadScaleInc="70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FFE1809-8C3E-4CB6-90C2-A84D73B4A9B6}" srcId="{1EF13B66-D65A-45A7-9D36-6F7145C33E97}" destId="{2EBF0C1F-EA50-43EF-A72C-AEA348D445A8}" srcOrd="0" destOrd="0" parTransId="{BC210752-8494-407D-A86A-49563112476D}" sibTransId="{1AED49FA-0234-45C2-9C2C-75F609B45156}"/>
    <dgm:cxn modelId="{6CB77AF8-81B2-459D-8ABA-48A0F1742A3A}" type="presOf" srcId="{1EF13B66-D65A-45A7-9D36-6F7145C33E97}" destId="{57F22740-D79B-4139-9FEE-C33CF21B5208}" srcOrd="0" destOrd="0" presId="urn:microsoft.com/office/officeart/2005/8/layout/radial4"/>
    <dgm:cxn modelId="{7A26079B-624F-4BAF-87A0-7B98EE6B1119}" srcId="{1EF13B66-D65A-45A7-9D36-6F7145C33E97}" destId="{8D24A3F8-F86A-4F84-BB24-C70FF090F086}" srcOrd="1" destOrd="0" parTransId="{266DFCFC-0763-460B-9FCB-3EC36246181D}" sibTransId="{82451A1F-1701-4D9F-8F0F-D8676CF69BBB}"/>
    <dgm:cxn modelId="{798B57F9-BDDE-4FF0-9A4E-E975974B94E5}" type="presOf" srcId="{2EBF0C1F-EA50-43EF-A72C-AEA348D445A8}" destId="{8FFC87EA-4C8A-438A-81F6-729CC364F790}" srcOrd="0" destOrd="0" presId="urn:microsoft.com/office/officeart/2005/8/layout/radial4"/>
    <dgm:cxn modelId="{A560A878-037B-4A4A-AE15-494CEB65A33E}" type="presOf" srcId="{8D24A3F8-F86A-4F84-BB24-C70FF090F086}" destId="{0377C2E5-E25F-473F-AFF2-29074CA97A8C}" srcOrd="0" destOrd="0" presId="urn:microsoft.com/office/officeart/2005/8/layout/radial4"/>
    <dgm:cxn modelId="{019D5D32-5D4E-44CC-B82D-5BC2BC2C4447}" srcId="{1EF13B66-D65A-45A7-9D36-6F7145C33E97}" destId="{DE0EA959-F4E3-4A54-8958-26687E7FAD5C}" srcOrd="3" destOrd="0" parTransId="{14281047-C220-46C1-98A8-50A864212695}" sibTransId="{50056240-A096-4670-962E-E11026FD3114}"/>
    <dgm:cxn modelId="{BED348BC-EFED-455B-A94B-13FE5B92A044}" srcId="{1EF13B66-D65A-45A7-9D36-6F7145C33E97}" destId="{03171E0F-E3D5-4775-8BF9-D9068F3C8420}" srcOrd="2" destOrd="0" parTransId="{3C81C318-9D64-4AED-946F-7F8A8AB04258}" sibTransId="{C5BED2D0-DD16-4054-A2D5-5FD83A206ADB}"/>
    <dgm:cxn modelId="{6F102869-801B-4D6D-9C6A-C3A597BFDC98}" srcId="{4AFDFD36-1670-4636-B499-6D5A1CF7399A}" destId="{1EF13B66-D65A-45A7-9D36-6F7145C33E97}" srcOrd="0" destOrd="0" parTransId="{0F7CF364-40F0-4BE1-85AF-EF84B3D20041}" sibTransId="{EA6AA0AE-1FFF-4E15-8031-2FE37BAC35EC}"/>
    <dgm:cxn modelId="{B365BF36-EA7D-4C84-8319-B61AA23B830B}" type="presOf" srcId="{DE0EA959-F4E3-4A54-8958-26687E7FAD5C}" destId="{3F5AF8D5-9584-4FAB-B23B-16F28B49A3CB}" srcOrd="0" destOrd="0" presId="urn:microsoft.com/office/officeart/2005/8/layout/radial4"/>
    <dgm:cxn modelId="{998B366C-A472-4FE4-B0E2-5D3205E75381}" type="presOf" srcId="{4AFDFD36-1670-4636-B499-6D5A1CF7399A}" destId="{CE15A78A-026D-407E-8CC9-D0DBF07DA314}" srcOrd="0" destOrd="0" presId="urn:microsoft.com/office/officeart/2005/8/layout/radial4"/>
    <dgm:cxn modelId="{DC5C689F-9452-4E9A-A580-05A7FEA1598F}" type="presOf" srcId="{BC210752-8494-407D-A86A-49563112476D}" destId="{771E89D8-B94A-4634-AAA8-B3D955A4E364}" srcOrd="0" destOrd="0" presId="urn:microsoft.com/office/officeart/2005/8/layout/radial4"/>
    <dgm:cxn modelId="{EEB95F5B-750D-4E5B-92E7-6BED7BFB9799}" type="presOf" srcId="{266DFCFC-0763-460B-9FCB-3EC36246181D}" destId="{77A12BF0-4156-4E87-B514-D9EB85085AFF}" srcOrd="0" destOrd="0" presId="urn:microsoft.com/office/officeart/2005/8/layout/radial4"/>
    <dgm:cxn modelId="{2A858665-DF03-4EAA-A190-8064D0B99066}" type="presOf" srcId="{3C81C318-9D64-4AED-946F-7F8A8AB04258}" destId="{7464788C-C34D-4FAC-82A1-B969E943E7A3}" srcOrd="0" destOrd="0" presId="urn:microsoft.com/office/officeart/2005/8/layout/radial4"/>
    <dgm:cxn modelId="{50B8F4D0-3D76-4DCF-B6ED-B27F95887BF4}" type="presOf" srcId="{14281047-C220-46C1-98A8-50A864212695}" destId="{B71D1C2F-2E2B-4346-80B6-25765AA3FAC6}" srcOrd="0" destOrd="0" presId="urn:microsoft.com/office/officeart/2005/8/layout/radial4"/>
    <dgm:cxn modelId="{132616FE-9421-4FF8-A1CE-C9F9D337CA11}" type="presOf" srcId="{03171E0F-E3D5-4775-8BF9-D9068F3C8420}" destId="{C3D15D20-8815-4490-8CD1-837B0F7349E4}" srcOrd="0" destOrd="0" presId="urn:microsoft.com/office/officeart/2005/8/layout/radial4"/>
    <dgm:cxn modelId="{B65122AF-6C0A-484A-9E06-9C9B183EEFAC}" type="presParOf" srcId="{CE15A78A-026D-407E-8CC9-D0DBF07DA314}" destId="{57F22740-D79B-4139-9FEE-C33CF21B5208}" srcOrd="0" destOrd="0" presId="urn:microsoft.com/office/officeart/2005/8/layout/radial4"/>
    <dgm:cxn modelId="{8725E26C-DDB1-4815-8B87-DA89171B89A0}" type="presParOf" srcId="{CE15A78A-026D-407E-8CC9-D0DBF07DA314}" destId="{771E89D8-B94A-4634-AAA8-B3D955A4E364}" srcOrd="1" destOrd="0" presId="urn:microsoft.com/office/officeart/2005/8/layout/radial4"/>
    <dgm:cxn modelId="{E43EC65E-4280-431F-A962-F94E20B0C55D}" type="presParOf" srcId="{CE15A78A-026D-407E-8CC9-D0DBF07DA314}" destId="{8FFC87EA-4C8A-438A-81F6-729CC364F790}" srcOrd="2" destOrd="0" presId="urn:microsoft.com/office/officeart/2005/8/layout/radial4"/>
    <dgm:cxn modelId="{6EE5751C-628C-4FB9-A50F-C3204BACD18B}" type="presParOf" srcId="{CE15A78A-026D-407E-8CC9-D0DBF07DA314}" destId="{77A12BF0-4156-4E87-B514-D9EB85085AFF}" srcOrd="3" destOrd="0" presId="urn:microsoft.com/office/officeart/2005/8/layout/radial4"/>
    <dgm:cxn modelId="{E4B55C5F-3E47-4EA7-933D-777A561AFA7A}" type="presParOf" srcId="{CE15A78A-026D-407E-8CC9-D0DBF07DA314}" destId="{0377C2E5-E25F-473F-AFF2-29074CA97A8C}" srcOrd="4" destOrd="0" presId="urn:microsoft.com/office/officeart/2005/8/layout/radial4"/>
    <dgm:cxn modelId="{D46A6B34-86C5-4D59-869B-0B56215D02EF}" type="presParOf" srcId="{CE15A78A-026D-407E-8CC9-D0DBF07DA314}" destId="{7464788C-C34D-4FAC-82A1-B969E943E7A3}" srcOrd="5" destOrd="0" presId="urn:microsoft.com/office/officeart/2005/8/layout/radial4"/>
    <dgm:cxn modelId="{6E49EB31-AAA3-4382-8C17-EF99E2AF2297}" type="presParOf" srcId="{CE15A78A-026D-407E-8CC9-D0DBF07DA314}" destId="{C3D15D20-8815-4490-8CD1-837B0F7349E4}" srcOrd="6" destOrd="0" presId="urn:microsoft.com/office/officeart/2005/8/layout/radial4"/>
    <dgm:cxn modelId="{3C86FA19-6430-4B63-A75D-3F096A43EEF5}" type="presParOf" srcId="{CE15A78A-026D-407E-8CC9-D0DBF07DA314}" destId="{B71D1C2F-2E2B-4346-80B6-25765AA3FAC6}" srcOrd="7" destOrd="0" presId="urn:microsoft.com/office/officeart/2005/8/layout/radial4"/>
    <dgm:cxn modelId="{0C39D970-1926-4C66-AF5F-1167DDC018C4}" type="presParOf" srcId="{CE15A78A-026D-407E-8CC9-D0DBF07DA314}" destId="{3F5AF8D5-9584-4FAB-B23B-16F28B49A3C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BDBECC-005D-4AF4-A59A-F6B902232C56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F3439DB-C9DF-4D47-B91A-4C539C1B8BC1}">
      <dgm:prSet custT="1"/>
      <dgm:spPr/>
      <dgm:t>
        <a:bodyPr/>
        <a:lstStyle/>
        <a:p>
          <a:pPr rtl="0"/>
          <a:r>
            <a:rPr lang="en-US" sz="2000" b="1" dirty="0" err="1" smtClean="0">
              <a:latin typeface="Arial" pitchFamily="34" charset="0"/>
              <a:cs typeface="Arial" pitchFamily="34" charset="0"/>
            </a:rPr>
            <a:t>Tetracyclines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bind reversibly to the 30s subunit of bacterial ribosome 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89ECFDA2-0739-4113-8B9F-71313EECD41E}" type="parTrans" cxnId="{4BF4CC6D-E73A-4C27-9FC2-21C309C08B4C}">
      <dgm:prSet/>
      <dgm:spPr/>
      <dgm:t>
        <a:bodyPr/>
        <a:lstStyle/>
        <a:p>
          <a:endParaRPr lang="en-IN"/>
        </a:p>
      </dgm:t>
    </dgm:pt>
    <dgm:pt modelId="{5EAE13DF-7407-4460-A3C5-BEEC45C90465}" type="sibTrans" cxnId="{4BF4CC6D-E73A-4C27-9FC2-21C309C08B4C}">
      <dgm:prSet/>
      <dgm:spPr/>
      <dgm:t>
        <a:bodyPr/>
        <a:lstStyle/>
        <a:p>
          <a:endParaRPr lang="en-IN"/>
        </a:p>
      </dgm:t>
    </dgm:pt>
    <dgm:pt modelId="{9C88B10F-75B0-47D2-BD8F-465958F2F759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Block the binding of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aminoacyl-tRNA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to the acceptor site</a:t>
          </a:r>
          <a:endParaRPr lang="en-IN" sz="2000" b="1" dirty="0">
            <a:latin typeface="Arial" pitchFamily="34" charset="0"/>
            <a:cs typeface="Arial" pitchFamily="34" charset="0"/>
          </a:endParaRPr>
        </a:p>
      </dgm:t>
    </dgm:pt>
    <dgm:pt modelId="{BB57BADC-8A75-45CD-BE79-A81BDB5EFC90}" type="parTrans" cxnId="{CE343AB8-D3F9-4EF1-90F0-DA195B911305}">
      <dgm:prSet/>
      <dgm:spPr/>
      <dgm:t>
        <a:bodyPr/>
        <a:lstStyle/>
        <a:p>
          <a:endParaRPr lang="en-IN"/>
        </a:p>
      </dgm:t>
    </dgm:pt>
    <dgm:pt modelId="{D68A7AE8-05E5-479E-BBC7-E6B519E4F4CA}" type="sibTrans" cxnId="{CE343AB8-D3F9-4EF1-90F0-DA195B911305}">
      <dgm:prSet/>
      <dgm:spPr/>
      <dgm:t>
        <a:bodyPr/>
        <a:lstStyle/>
        <a:p>
          <a:endParaRPr lang="en-IN"/>
        </a:p>
      </dgm:t>
    </dgm:pt>
    <dgm:pt modelId="{C4CB031A-DAB5-4ABE-9AED-3276C2971F25}">
      <dgm:prSet custT="1"/>
      <dgm:spPr/>
      <dgm:t>
        <a:bodyPr/>
        <a:lstStyle/>
        <a:p>
          <a:pPr rtl="0"/>
          <a:r>
            <a:rPr lang="en-US" sz="2000" b="1" dirty="0" smtClean="0">
              <a:latin typeface="Arial" pitchFamily="34" charset="0"/>
              <a:cs typeface="Arial" pitchFamily="34" charset="0"/>
            </a:rPr>
            <a:t>Prevent the elongation of peptide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C60B097B-5047-4918-A735-17D491BF51A3}" type="parTrans" cxnId="{ABC4FB53-122B-46B4-9B89-9502039AA6DD}">
      <dgm:prSet/>
      <dgm:spPr/>
      <dgm:t>
        <a:bodyPr/>
        <a:lstStyle/>
        <a:p>
          <a:endParaRPr lang="en-IN"/>
        </a:p>
      </dgm:t>
    </dgm:pt>
    <dgm:pt modelId="{534AE774-614A-438B-BE7F-CFEA30E6DB41}" type="sibTrans" cxnId="{ABC4FB53-122B-46B4-9B89-9502039AA6DD}">
      <dgm:prSet/>
      <dgm:spPr/>
      <dgm:t>
        <a:bodyPr/>
        <a:lstStyle/>
        <a:p>
          <a:endParaRPr lang="en-IN"/>
        </a:p>
      </dgm:t>
    </dgm:pt>
    <dgm:pt modelId="{44090784-3578-4EDB-B911-11A0AB1D7E3E}" type="pres">
      <dgm:prSet presAssocID="{FCBDBECC-005D-4AF4-A59A-F6B902232C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BD2FB656-BBEA-4CB2-B86F-57BB824E40DF}" type="pres">
      <dgm:prSet presAssocID="{5F3439DB-C9DF-4D47-B91A-4C539C1B8BC1}" presName="hierRoot1" presStyleCnt="0"/>
      <dgm:spPr/>
    </dgm:pt>
    <dgm:pt modelId="{D9B53AD0-EEB3-4BF3-83F8-16A980BE22D9}" type="pres">
      <dgm:prSet presAssocID="{5F3439DB-C9DF-4D47-B91A-4C539C1B8BC1}" presName="composite" presStyleCnt="0"/>
      <dgm:spPr/>
    </dgm:pt>
    <dgm:pt modelId="{0A37EC13-F90F-4D4C-B44F-C0FEDF20D0B4}" type="pres">
      <dgm:prSet presAssocID="{5F3439DB-C9DF-4D47-B91A-4C539C1B8BC1}" presName="background" presStyleLbl="node0" presStyleIdx="0" presStyleCnt="3"/>
      <dgm:spPr/>
    </dgm:pt>
    <dgm:pt modelId="{12905E67-962A-49C5-98D2-410C98ED9D5B}" type="pres">
      <dgm:prSet presAssocID="{5F3439DB-C9DF-4D47-B91A-4C539C1B8BC1}" presName="text" presStyleLbl="fgAcc0" presStyleIdx="0" presStyleCnt="3" custScaleY="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B6ED214-A137-47E3-93FB-07A364470EA5}" type="pres">
      <dgm:prSet presAssocID="{5F3439DB-C9DF-4D47-B91A-4C539C1B8BC1}" presName="hierChild2" presStyleCnt="0"/>
      <dgm:spPr/>
    </dgm:pt>
    <dgm:pt modelId="{7A07CEC1-559E-4D2A-A941-BC32B73021DA}" type="pres">
      <dgm:prSet presAssocID="{9C88B10F-75B0-47D2-BD8F-465958F2F759}" presName="hierRoot1" presStyleCnt="0"/>
      <dgm:spPr/>
    </dgm:pt>
    <dgm:pt modelId="{AB782C85-9E7F-4A29-A06E-7137C20DFBC3}" type="pres">
      <dgm:prSet presAssocID="{9C88B10F-75B0-47D2-BD8F-465958F2F759}" presName="composite" presStyleCnt="0"/>
      <dgm:spPr/>
    </dgm:pt>
    <dgm:pt modelId="{A330705D-9FA8-4DE8-9B93-584B38D96400}" type="pres">
      <dgm:prSet presAssocID="{9C88B10F-75B0-47D2-BD8F-465958F2F759}" presName="background" presStyleLbl="node0" presStyleIdx="1" presStyleCnt="3"/>
      <dgm:spPr/>
    </dgm:pt>
    <dgm:pt modelId="{3F4D4CF7-ED3F-44E3-B145-506D664D261E}" type="pres">
      <dgm:prSet presAssocID="{9C88B10F-75B0-47D2-BD8F-465958F2F75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D1DBE19-F581-46D4-B222-2B7045198BC5}" type="pres">
      <dgm:prSet presAssocID="{9C88B10F-75B0-47D2-BD8F-465958F2F759}" presName="hierChild2" presStyleCnt="0"/>
      <dgm:spPr/>
    </dgm:pt>
    <dgm:pt modelId="{00B4AFD9-CF27-486E-A4D1-B3E8722A1EDF}" type="pres">
      <dgm:prSet presAssocID="{C4CB031A-DAB5-4ABE-9AED-3276C2971F25}" presName="hierRoot1" presStyleCnt="0"/>
      <dgm:spPr/>
    </dgm:pt>
    <dgm:pt modelId="{9FDBC0CA-43D2-4E18-879D-824C2F141132}" type="pres">
      <dgm:prSet presAssocID="{C4CB031A-DAB5-4ABE-9AED-3276C2971F25}" presName="composite" presStyleCnt="0"/>
      <dgm:spPr/>
    </dgm:pt>
    <dgm:pt modelId="{4CAC8C5A-98F3-4A7C-B51A-D0274E93F050}" type="pres">
      <dgm:prSet presAssocID="{C4CB031A-DAB5-4ABE-9AED-3276C2971F25}" presName="background" presStyleLbl="node0" presStyleIdx="2" presStyleCnt="3"/>
      <dgm:spPr/>
    </dgm:pt>
    <dgm:pt modelId="{F9A5EA5C-453E-4C6A-B87A-6A6E85A2DE0D}" type="pres">
      <dgm:prSet presAssocID="{C4CB031A-DAB5-4ABE-9AED-3276C2971F2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2326317-74B2-4977-815B-4658889AC37E}" type="pres">
      <dgm:prSet presAssocID="{C4CB031A-DAB5-4ABE-9AED-3276C2971F25}" presName="hierChild2" presStyleCnt="0"/>
      <dgm:spPr/>
    </dgm:pt>
  </dgm:ptLst>
  <dgm:cxnLst>
    <dgm:cxn modelId="{F65376EF-8869-4269-823E-D5749205008A}" type="presOf" srcId="{C4CB031A-DAB5-4ABE-9AED-3276C2971F25}" destId="{F9A5EA5C-453E-4C6A-B87A-6A6E85A2DE0D}" srcOrd="0" destOrd="0" presId="urn:microsoft.com/office/officeart/2005/8/layout/hierarchy1"/>
    <dgm:cxn modelId="{F36BCF01-80E9-4C1C-90B5-187DC6DCD561}" type="presOf" srcId="{5F3439DB-C9DF-4D47-B91A-4C539C1B8BC1}" destId="{12905E67-962A-49C5-98D2-410C98ED9D5B}" srcOrd="0" destOrd="0" presId="urn:microsoft.com/office/officeart/2005/8/layout/hierarchy1"/>
    <dgm:cxn modelId="{CE343AB8-D3F9-4EF1-90F0-DA195B911305}" srcId="{FCBDBECC-005D-4AF4-A59A-F6B902232C56}" destId="{9C88B10F-75B0-47D2-BD8F-465958F2F759}" srcOrd="1" destOrd="0" parTransId="{BB57BADC-8A75-45CD-BE79-A81BDB5EFC90}" sibTransId="{D68A7AE8-05E5-479E-BBC7-E6B519E4F4CA}"/>
    <dgm:cxn modelId="{6485BE4B-F3DA-413F-8A0F-400E95679BEF}" type="presOf" srcId="{9C88B10F-75B0-47D2-BD8F-465958F2F759}" destId="{3F4D4CF7-ED3F-44E3-B145-506D664D261E}" srcOrd="0" destOrd="0" presId="urn:microsoft.com/office/officeart/2005/8/layout/hierarchy1"/>
    <dgm:cxn modelId="{4425E2C1-4ED0-49B7-B4FE-9B7C602D0B22}" type="presOf" srcId="{FCBDBECC-005D-4AF4-A59A-F6B902232C56}" destId="{44090784-3578-4EDB-B911-11A0AB1D7E3E}" srcOrd="0" destOrd="0" presId="urn:microsoft.com/office/officeart/2005/8/layout/hierarchy1"/>
    <dgm:cxn modelId="{ABC4FB53-122B-46B4-9B89-9502039AA6DD}" srcId="{FCBDBECC-005D-4AF4-A59A-F6B902232C56}" destId="{C4CB031A-DAB5-4ABE-9AED-3276C2971F25}" srcOrd="2" destOrd="0" parTransId="{C60B097B-5047-4918-A735-17D491BF51A3}" sibTransId="{534AE774-614A-438B-BE7F-CFEA30E6DB41}"/>
    <dgm:cxn modelId="{4BF4CC6D-E73A-4C27-9FC2-21C309C08B4C}" srcId="{FCBDBECC-005D-4AF4-A59A-F6B902232C56}" destId="{5F3439DB-C9DF-4D47-B91A-4C539C1B8BC1}" srcOrd="0" destOrd="0" parTransId="{89ECFDA2-0739-4113-8B9F-71313EECD41E}" sibTransId="{5EAE13DF-7407-4460-A3C5-BEEC45C90465}"/>
    <dgm:cxn modelId="{ECF27252-8690-4BAB-B864-4EAE39D705D0}" type="presParOf" srcId="{44090784-3578-4EDB-B911-11A0AB1D7E3E}" destId="{BD2FB656-BBEA-4CB2-B86F-57BB824E40DF}" srcOrd="0" destOrd="0" presId="urn:microsoft.com/office/officeart/2005/8/layout/hierarchy1"/>
    <dgm:cxn modelId="{3E250519-2F12-422F-BB5C-05434EFAACC0}" type="presParOf" srcId="{BD2FB656-BBEA-4CB2-B86F-57BB824E40DF}" destId="{D9B53AD0-EEB3-4BF3-83F8-16A980BE22D9}" srcOrd="0" destOrd="0" presId="urn:microsoft.com/office/officeart/2005/8/layout/hierarchy1"/>
    <dgm:cxn modelId="{C85D1831-7995-4673-A641-41E44A97FC2A}" type="presParOf" srcId="{D9B53AD0-EEB3-4BF3-83F8-16A980BE22D9}" destId="{0A37EC13-F90F-4D4C-B44F-C0FEDF20D0B4}" srcOrd="0" destOrd="0" presId="urn:microsoft.com/office/officeart/2005/8/layout/hierarchy1"/>
    <dgm:cxn modelId="{87853E1F-4A4C-4C54-8EAC-6CBF1F8F9552}" type="presParOf" srcId="{D9B53AD0-EEB3-4BF3-83F8-16A980BE22D9}" destId="{12905E67-962A-49C5-98D2-410C98ED9D5B}" srcOrd="1" destOrd="0" presId="urn:microsoft.com/office/officeart/2005/8/layout/hierarchy1"/>
    <dgm:cxn modelId="{B5E6F985-B18C-4C4E-9BAA-3EF634D52CFC}" type="presParOf" srcId="{BD2FB656-BBEA-4CB2-B86F-57BB824E40DF}" destId="{5B6ED214-A137-47E3-93FB-07A364470EA5}" srcOrd="1" destOrd="0" presId="urn:microsoft.com/office/officeart/2005/8/layout/hierarchy1"/>
    <dgm:cxn modelId="{46DB9913-1F6F-4B5E-B989-28619DE3114C}" type="presParOf" srcId="{44090784-3578-4EDB-B911-11A0AB1D7E3E}" destId="{7A07CEC1-559E-4D2A-A941-BC32B73021DA}" srcOrd="1" destOrd="0" presId="urn:microsoft.com/office/officeart/2005/8/layout/hierarchy1"/>
    <dgm:cxn modelId="{9DC6071D-AB4E-4246-8EFF-0341439114EC}" type="presParOf" srcId="{7A07CEC1-559E-4D2A-A941-BC32B73021DA}" destId="{AB782C85-9E7F-4A29-A06E-7137C20DFBC3}" srcOrd="0" destOrd="0" presId="urn:microsoft.com/office/officeart/2005/8/layout/hierarchy1"/>
    <dgm:cxn modelId="{3A851F56-4B9B-46C4-9511-E648B191C813}" type="presParOf" srcId="{AB782C85-9E7F-4A29-A06E-7137C20DFBC3}" destId="{A330705D-9FA8-4DE8-9B93-584B38D96400}" srcOrd="0" destOrd="0" presId="urn:microsoft.com/office/officeart/2005/8/layout/hierarchy1"/>
    <dgm:cxn modelId="{A4CC0E21-3EBF-410F-9C12-A43458923F43}" type="presParOf" srcId="{AB782C85-9E7F-4A29-A06E-7137C20DFBC3}" destId="{3F4D4CF7-ED3F-44E3-B145-506D664D261E}" srcOrd="1" destOrd="0" presId="urn:microsoft.com/office/officeart/2005/8/layout/hierarchy1"/>
    <dgm:cxn modelId="{A3E24663-4128-4429-B2DE-18427D2A7D47}" type="presParOf" srcId="{7A07CEC1-559E-4D2A-A941-BC32B73021DA}" destId="{7D1DBE19-F581-46D4-B222-2B7045198BC5}" srcOrd="1" destOrd="0" presId="urn:microsoft.com/office/officeart/2005/8/layout/hierarchy1"/>
    <dgm:cxn modelId="{05328F06-7CDF-4D72-8524-12775B084024}" type="presParOf" srcId="{44090784-3578-4EDB-B911-11A0AB1D7E3E}" destId="{00B4AFD9-CF27-486E-A4D1-B3E8722A1EDF}" srcOrd="2" destOrd="0" presId="urn:microsoft.com/office/officeart/2005/8/layout/hierarchy1"/>
    <dgm:cxn modelId="{EE8273DE-2E5E-4AF6-926F-30187B55B922}" type="presParOf" srcId="{00B4AFD9-CF27-486E-A4D1-B3E8722A1EDF}" destId="{9FDBC0CA-43D2-4E18-879D-824C2F141132}" srcOrd="0" destOrd="0" presId="urn:microsoft.com/office/officeart/2005/8/layout/hierarchy1"/>
    <dgm:cxn modelId="{DC457D5E-2356-4D98-B5D7-22910287506F}" type="presParOf" srcId="{9FDBC0CA-43D2-4E18-879D-824C2F141132}" destId="{4CAC8C5A-98F3-4A7C-B51A-D0274E93F050}" srcOrd="0" destOrd="0" presId="urn:microsoft.com/office/officeart/2005/8/layout/hierarchy1"/>
    <dgm:cxn modelId="{9B2D8319-EF70-4B0A-A54D-5C7DB7AB2FAD}" type="presParOf" srcId="{9FDBC0CA-43D2-4E18-879D-824C2F141132}" destId="{F9A5EA5C-453E-4C6A-B87A-6A6E85A2DE0D}" srcOrd="1" destOrd="0" presId="urn:microsoft.com/office/officeart/2005/8/layout/hierarchy1"/>
    <dgm:cxn modelId="{BDF39A36-C535-48E2-855E-4E107D090B3F}" type="presParOf" srcId="{00B4AFD9-CF27-486E-A4D1-B3E8722A1EDF}" destId="{F2326317-74B2-4977-815B-4658889AC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D620A-3A6C-42AA-998C-60834091D679}" type="doc">
      <dgm:prSet loTypeId="urn:microsoft.com/office/officeart/2005/8/layout/bProcess4" loCatId="process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IN"/>
        </a:p>
      </dgm:t>
    </dgm:pt>
    <dgm:pt modelId="{CE107AE9-57F8-4921-A1AF-A40B12C38613}">
      <dgm:prSet custT="1"/>
      <dgm:spPr/>
      <dgm:t>
        <a:bodyPr/>
        <a:lstStyle/>
        <a:p>
          <a:pPr rtl="0"/>
          <a:r>
            <a:rPr lang="en-US" sz="1800" b="1" dirty="0" err="1" smtClean="0">
              <a:latin typeface="Arial" pitchFamily="34" charset="0"/>
              <a:cs typeface="Arial" pitchFamily="34" charset="0"/>
            </a:rPr>
            <a:t>Rickettsiae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 infections </a:t>
          </a:r>
          <a:r>
            <a:rPr lang="en-US" sz="1800" b="1" dirty="0" smtClean="0">
              <a:latin typeface="Arial Black" pitchFamily="34" charset="0"/>
              <a:cs typeface="Arial" pitchFamily="34" charset="0"/>
            </a:rPr>
            <a:t>First choice</a:t>
          </a:r>
          <a:endParaRPr lang="en-IN" sz="1800" b="1" dirty="0">
            <a:latin typeface="Arial Black" pitchFamily="34" charset="0"/>
            <a:cs typeface="Arial" pitchFamily="34" charset="0"/>
          </a:endParaRPr>
        </a:p>
      </dgm:t>
    </dgm:pt>
    <dgm:pt modelId="{49DA87D5-9F47-4B40-9662-07A22D8D082A}" type="parTrans" cxnId="{65B8997B-7B5E-4B88-BF4E-DC38C4594558}">
      <dgm:prSet/>
      <dgm:spPr/>
      <dgm:t>
        <a:bodyPr/>
        <a:lstStyle/>
        <a:p>
          <a:endParaRPr lang="en-IN"/>
        </a:p>
      </dgm:t>
    </dgm:pt>
    <dgm:pt modelId="{C8450D62-E3FD-45C3-AFFE-D827E25B8D0D}" type="sibTrans" cxnId="{65B8997B-7B5E-4B88-BF4E-DC38C4594558}">
      <dgm:prSet/>
      <dgm:spPr/>
      <dgm:t>
        <a:bodyPr/>
        <a:lstStyle/>
        <a:p>
          <a:endParaRPr lang="en-IN"/>
        </a:p>
      </dgm:t>
    </dgm:pt>
    <dgm:pt modelId="{7BCA5699-F92F-496A-851E-C869D4B17ED2}">
      <dgm:prSet custT="1"/>
      <dgm:spPr/>
      <dgm:t>
        <a:bodyPr/>
        <a:lstStyle/>
        <a:p>
          <a:pPr rtl="0"/>
          <a:r>
            <a:rPr lang="en-US" sz="1800" b="1" dirty="0" err="1" smtClean="0">
              <a:latin typeface="Arial" pitchFamily="34" charset="0"/>
              <a:cs typeface="Arial" pitchFamily="34" charset="0"/>
            </a:rPr>
            <a:t>Chlamydial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 smtClean="0">
              <a:latin typeface="Arial" pitchFamily="34" charset="0"/>
              <a:cs typeface="Arial" pitchFamily="34" charset="0"/>
            </a:rPr>
            <a:t>urethritis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800" b="1" dirty="0" smtClean="0">
              <a:latin typeface="Arial Black" pitchFamily="34" charset="0"/>
              <a:cs typeface="Arial" pitchFamily="34" charset="0"/>
            </a:rPr>
            <a:t>First choice</a:t>
          </a:r>
          <a:endParaRPr lang="en-IN" sz="1800" b="1" dirty="0">
            <a:latin typeface="Arial Black" pitchFamily="34" charset="0"/>
            <a:cs typeface="Arial" pitchFamily="34" charset="0"/>
          </a:endParaRPr>
        </a:p>
      </dgm:t>
    </dgm:pt>
    <dgm:pt modelId="{3CF2CBBF-85F2-4B6B-BA66-7A182BDC397E}" type="parTrans" cxnId="{47EA718C-74C0-48C7-822F-99775D1F8CD6}">
      <dgm:prSet/>
      <dgm:spPr/>
      <dgm:t>
        <a:bodyPr/>
        <a:lstStyle/>
        <a:p>
          <a:endParaRPr lang="en-IN"/>
        </a:p>
      </dgm:t>
    </dgm:pt>
    <dgm:pt modelId="{C9DB6A9D-A4B6-4735-B967-16EE98DC4B43}" type="sibTrans" cxnId="{47EA718C-74C0-48C7-822F-99775D1F8CD6}">
      <dgm:prSet/>
      <dgm:spPr/>
      <dgm:t>
        <a:bodyPr/>
        <a:lstStyle/>
        <a:p>
          <a:endParaRPr lang="en-IN"/>
        </a:p>
      </dgm:t>
    </dgm:pt>
    <dgm:pt modelId="{5FDE4165-E889-433B-887A-1DB917816BDA}">
      <dgm:prSet custT="1"/>
      <dgm:spPr/>
      <dgm:t>
        <a:bodyPr/>
        <a:lstStyle/>
        <a:p>
          <a:pPr rtl="0"/>
          <a:r>
            <a:rPr lang="en-IN" sz="1800" b="1" dirty="0" smtClean="0">
              <a:latin typeface="Arial" pitchFamily="34" charset="0"/>
              <a:cs typeface="Arial" pitchFamily="34" charset="0"/>
            </a:rPr>
            <a:t>Plague , Cholera </a:t>
          </a:r>
          <a:endParaRPr lang="en-IN" sz="1800" b="1" dirty="0">
            <a:latin typeface="Arial" pitchFamily="34" charset="0"/>
            <a:cs typeface="Arial" pitchFamily="34" charset="0"/>
          </a:endParaRPr>
        </a:p>
      </dgm:t>
    </dgm:pt>
    <dgm:pt modelId="{E638E99C-CAB5-46BB-829F-2418CA23B0A7}" type="parTrans" cxnId="{BA29C282-CCAC-4027-990F-14B100EADD0B}">
      <dgm:prSet/>
      <dgm:spPr/>
      <dgm:t>
        <a:bodyPr/>
        <a:lstStyle/>
        <a:p>
          <a:endParaRPr lang="en-IN"/>
        </a:p>
      </dgm:t>
    </dgm:pt>
    <dgm:pt modelId="{F4E11AA3-A6DB-4B53-826B-9C3B07D55983}" type="sibTrans" cxnId="{BA29C282-CCAC-4027-990F-14B100EADD0B}">
      <dgm:prSet/>
      <dgm:spPr/>
      <dgm:t>
        <a:bodyPr/>
        <a:lstStyle/>
        <a:p>
          <a:endParaRPr lang="en-IN"/>
        </a:p>
      </dgm:t>
    </dgm:pt>
    <dgm:pt modelId="{71928A00-46CB-4672-BF04-B22BE5D9F0CE}">
      <dgm:prSet custT="1"/>
      <dgm:spPr/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Relapsing fever: </a:t>
          </a:r>
          <a:r>
            <a:rPr lang="en-US" sz="1800" b="1" dirty="0" smtClean="0">
              <a:latin typeface="Arial Black" pitchFamily="34" charset="0"/>
              <a:cs typeface="Arial" pitchFamily="34" charset="0"/>
            </a:rPr>
            <a:t>Most effective</a:t>
          </a:r>
          <a:endParaRPr lang="en-IN" sz="1800" b="1" dirty="0">
            <a:latin typeface="Arial Black" pitchFamily="34" charset="0"/>
            <a:cs typeface="Arial" pitchFamily="34" charset="0"/>
          </a:endParaRPr>
        </a:p>
      </dgm:t>
    </dgm:pt>
    <dgm:pt modelId="{45458666-6ED5-406D-82AB-564113ECABE3}" type="parTrans" cxnId="{AF16B158-7C10-4C97-A5C9-604D846457E8}">
      <dgm:prSet/>
      <dgm:spPr/>
      <dgm:t>
        <a:bodyPr/>
        <a:lstStyle/>
        <a:p>
          <a:endParaRPr lang="en-IN"/>
        </a:p>
      </dgm:t>
    </dgm:pt>
    <dgm:pt modelId="{8EA72BE8-8A85-4ADC-A420-5C5011C498EB}" type="sibTrans" cxnId="{AF16B158-7C10-4C97-A5C9-604D846457E8}">
      <dgm:prSet/>
      <dgm:spPr/>
      <dgm:t>
        <a:bodyPr/>
        <a:lstStyle/>
        <a:p>
          <a:endParaRPr lang="en-IN"/>
        </a:p>
      </dgm:t>
    </dgm:pt>
    <dgm:pt modelId="{A8DF9BD0-0DB8-4A4C-A629-F96FD967B3D3}">
      <dgm:prSet custT="1"/>
      <dgm:spPr/>
      <dgm:t>
        <a:bodyPr/>
        <a:lstStyle/>
        <a:p>
          <a:pPr rtl="0"/>
          <a:r>
            <a:rPr lang="en-IN" sz="1800" b="1" dirty="0" smtClean="0">
              <a:latin typeface="Arial" pitchFamily="34" charset="0"/>
              <a:cs typeface="Arial" pitchFamily="34" charset="0"/>
            </a:rPr>
            <a:t>Atypical</a:t>
          </a:r>
          <a:r>
            <a:rPr lang="en-IN" sz="1800" b="1" baseline="0" dirty="0" smtClean="0">
              <a:latin typeface="Arial" pitchFamily="34" charset="0"/>
              <a:cs typeface="Arial" pitchFamily="34" charset="0"/>
            </a:rPr>
            <a:t> pneumonia, brucellosis</a:t>
          </a:r>
          <a:endParaRPr lang="en-IN" sz="1800" b="1" dirty="0">
            <a:latin typeface="Arial" pitchFamily="34" charset="0"/>
            <a:cs typeface="Arial" pitchFamily="34" charset="0"/>
          </a:endParaRPr>
        </a:p>
      </dgm:t>
    </dgm:pt>
    <dgm:pt modelId="{05D062EE-B626-42BA-88CB-1043440BF94F}" type="parTrans" cxnId="{F39D9456-DF6C-4956-A647-EF3EE3341DA5}">
      <dgm:prSet/>
      <dgm:spPr/>
      <dgm:t>
        <a:bodyPr/>
        <a:lstStyle/>
        <a:p>
          <a:endParaRPr lang="en-IN"/>
        </a:p>
      </dgm:t>
    </dgm:pt>
    <dgm:pt modelId="{4AD873A0-C3BB-4747-8591-13784293FA10}" type="sibTrans" cxnId="{F39D9456-DF6C-4956-A647-EF3EE3341DA5}">
      <dgm:prSet/>
      <dgm:spPr/>
      <dgm:t>
        <a:bodyPr/>
        <a:lstStyle/>
        <a:p>
          <a:endParaRPr lang="en-IN"/>
        </a:p>
      </dgm:t>
    </dgm:pt>
    <dgm:pt modelId="{45ABB1E8-3ABC-468F-93BC-8828CDAAFC65}">
      <dgm:prSet custT="1"/>
      <dgm:spPr/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Gastric ulcer &amp; duodenal ulcer caused by H. pylori in combination regimens</a:t>
          </a:r>
          <a:endParaRPr lang="en-IN" sz="1800" b="1" dirty="0">
            <a:latin typeface="Arial" pitchFamily="34" charset="0"/>
            <a:cs typeface="Arial" pitchFamily="34" charset="0"/>
          </a:endParaRPr>
        </a:p>
      </dgm:t>
    </dgm:pt>
    <dgm:pt modelId="{FEE36CAF-1F9A-4F53-AE92-E40AA5249CC5}" type="parTrans" cxnId="{BEB13B5E-0F0E-4540-AB48-0BAA2C3F543F}">
      <dgm:prSet/>
      <dgm:spPr/>
      <dgm:t>
        <a:bodyPr/>
        <a:lstStyle/>
        <a:p>
          <a:endParaRPr lang="en-IN"/>
        </a:p>
      </dgm:t>
    </dgm:pt>
    <dgm:pt modelId="{F9347449-4343-4847-B7A5-1A47C05885C1}" type="sibTrans" cxnId="{BEB13B5E-0F0E-4540-AB48-0BAA2C3F543F}">
      <dgm:prSet/>
      <dgm:spPr/>
      <dgm:t>
        <a:bodyPr/>
        <a:lstStyle/>
        <a:p>
          <a:endParaRPr lang="en-IN"/>
        </a:p>
      </dgm:t>
    </dgm:pt>
    <dgm:pt modelId="{BC24F6C1-1726-4ABE-A065-D99FD0419EFC}" type="pres">
      <dgm:prSet presAssocID="{364D620A-3A6C-42AA-998C-60834091D67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DE5E5131-675D-4601-AB2C-E236CFAB2A9F}" type="pres">
      <dgm:prSet presAssocID="{CE107AE9-57F8-4921-A1AF-A40B12C38613}" presName="compNode" presStyleCnt="0"/>
      <dgm:spPr/>
    </dgm:pt>
    <dgm:pt modelId="{49BD865D-BD3F-4D89-A02D-903A14D3F9DD}" type="pres">
      <dgm:prSet presAssocID="{CE107AE9-57F8-4921-A1AF-A40B12C38613}" presName="dummyConnPt" presStyleCnt="0"/>
      <dgm:spPr/>
    </dgm:pt>
    <dgm:pt modelId="{8FB4C330-3AB6-4345-A336-624EDC3EBB7B}" type="pres">
      <dgm:prSet presAssocID="{CE107AE9-57F8-4921-A1AF-A40B12C38613}" presName="node" presStyleLbl="node1" presStyleIdx="0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FFCB7A-1D66-402F-8796-66114E5CFE40}" type="pres">
      <dgm:prSet presAssocID="{C8450D62-E3FD-45C3-AFFE-D827E25B8D0D}" presName="sibTrans" presStyleLbl="bgSibTrans2D1" presStyleIdx="0" presStyleCnt="5"/>
      <dgm:spPr/>
      <dgm:t>
        <a:bodyPr/>
        <a:lstStyle/>
        <a:p>
          <a:endParaRPr lang="en-IN"/>
        </a:p>
      </dgm:t>
    </dgm:pt>
    <dgm:pt modelId="{1419F73B-78D4-4699-AAF3-4161B3B84949}" type="pres">
      <dgm:prSet presAssocID="{7BCA5699-F92F-496A-851E-C869D4B17ED2}" presName="compNode" presStyleCnt="0"/>
      <dgm:spPr/>
    </dgm:pt>
    <dgm:pt modelId="{E482C088-44ED-42F0-9FA8-9C4789E476D6}" type="pres">
      <dgm:prSet presAssocID="{7BCA5699-F92F-496A-851E-C869D4B17ED2}" presName="dummyConnPt" presStyleCnt="0"/>
      <dgm:spPr/>
    </dgm:pt>
    <dgm:pt modelId="{611E9E69-FF26-4961-B557-93EBEE93109D}" type="pres">
      <dgm:prSet presAssocID="{7BCA5699-F92F-496A-851E-C869D4B17ED2}" presName="node" presStyleLbl="node1" presStyleIdx="1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FEC6CE-F4D1-46E4-B175-48EBCE528FA3}" type="pres">
      <dgm:prSet presAssocID="{C9DB6A9D-A4B6-4735-B967-16EE98DC4B43}" presName="sibTrans" presStyleLbl="bgSibTrans2D1" presStyleIdx="1" presStyleCnt="5"/>
      <dgm:spPr/>
      <dgm:t>
        <a:bodyPr/>
        <a:lstStyle/>
        <a:p>
          <a:endParaRPr lang="en-IN"/>
        </a:p>
      </dgm:t>
    </dgm:pt>
    <dgm:pt modelId="{B8EDAB16-7863-4D19-891A-BB419940C63F}" type="pres">
      <dgm:prSet presAssocID="{5FDE4165-E889-433B-887A-1DB917816BDA}" presName="compNode" presStyleCnt="0"/>
      <dgm:spPr/>
    </dgm:pt>
    <dgm:pt modelId="{231596FD-B93B-474C-ABD4-144A31E286D8}" type="pres">
      <dgm:prSet presAssocID="{5FDE4165-E889-433B-887A-1DB917816BDA}" presName="dummyConnPt" presStyleCnt="0"/>
      <dgm:spPr/>
    </dgm:pt>
    <dgm:pt modelId="{D3A90FEB-E914-40AA-AF95-1BEE95C09E59}" type="pres">
      <dgm:prSet presAssocID="{5FDE4165-E889-433B-887A-1DB917816BDA}" presName="node" presStyleLbl="node1" presStyleIdx="2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0EFBC5-48B4-4124-A956-80A4A009509D}" type="pres">
      <dgm:prSet presAssocID="{F4E11AA3-A6DB-4B53-826B-9C3B07D55983}" presName="sibTrans" presStyleLbl="bgSibTrans2D1" presStyleIdx="2" presStyleCnt="5"/>
      <dgm:spPr/>
      <dgm:t>
        <a:bodyPr/>
        <a:lstStyle/>
        <a:p>
          <a:endParaRPr lang="en-IN"/>
        </a:p>
      </dgm:t>
    </dgm:pt>
    <dgm:pt modelId="{D253B029-3C27-4840-BCB8-FE205A0F12DD}" type="pres">
      <dgm:prSet presAssocID="{71928A00-46CB-4672-BF04-B22BE5D9F0CE}" presName="compNode" presStyleCnt="0"/>
      <dgm:spPr/>
    </dgm:pt>
    <dgm:pt modelId="{F460AB64-E700-405B-B62D-E15CFE6F603C}" type="pres">
      <dgm:prSet presAssocID="{71928A00-46CB-4672-BF04-B22BE5D9F0CE}" presName="dummyConnPt" presStyleCnt="0"/>
      <dgm:spPr/>
    </dgm:pt>
    <dgm:pt modelId="{1B2D5352-D92C-4E47-8E2C-71A8EF4B0984}" type="pres">
      <dgm:prSet presAssocID="{71928A00-46CB-4672-BF04-B22BE5D9F0CE}" presName="node" presStyleLbl="node1" presStyleIdx="3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5EB5E3-BC9D-406B-B389-D7F7AA3E850F}" type="pres">
      <dgm:prSet presAssocID="{8EA72BE8-8A85-4ADC-A420-5C5011C498EB}" presName="sibTrans" presStyleLbl="bgSibTrans2D1" presStyleIdx="3" presStyleCnt="5"/>
      <dgm:spPr/>
      <dgm:t>
        <a:bodyPr/>
        <a:lstStyle/>
        <a:p>
          <a:endParaRPr lang="en-IN"/>
        </a:p>
      </dgm:t>
    </dgm:pt>
    <dgm:pt modelId="{8BB7E6A9-89C7-49B5-8B52-D7AC4DD2A923}" type="pres">
      <dgm:prSet presAssocID="{A8DF9BD0-0DB8-4A4C-A629-F96FD967B3D3}" presName="compNode" presStyleCnt="0"/>
      <dgm:spPr/>
    </dgm:pt>
    <dgm:pt modelId="{2D3176CC-158F-4BC8-900E-D82CC5DDFB8F}" type="pres">
      <dgm:prSet presAssocID="{A8DF9BD0-0DB8-4A4C-A629-F96FD967B3D3}" presName="dummyConnPt" presStyleCnt="0"/>
      <dgm:spPr/>
    </dgm:pt>
    <dgm:pt modelId="{EA7B7B02-DA6C-49E0-A5DA-CD53253FE486}" type="pres">
      <dgm:prSet presAssocID="{A8DF9BD0-0DB8-4A4C-A629-F96FD967B3D3}" presName="node" presStyleLbl="node1" presStyleIdx="4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D1F9C02-21C1-4D61-BA36-909FA16A6356}" type="pres">
      <dgm:prSet presAssocID="{4AD873A0-C3BB-4747-8591-13784293FA10}" presName="sibTrans" presStyleLbl="bgSibTrans2D1" presStyleIdx="4" presStyleCnt="5"/>
      <dgm:spPr/>
      <dgm:t>
        <a:bodyPr/>
        <a:lstStyle/>
        <a:p>
          <a:endParaRPr lang="en-IN"/>
        </a:p>
      </dgm:t>
    </dgm:pt>
    <dgm:pt modelId="{48E7BBA5-2AB9-4B7F-88FC-4F0F0B5632D1}" type="pres">
      <dgm:prSet presAssocID="{45ABB1E8-3ABC-468F-93BC-8828CDAAFC65}" presName="compNode" presStyleCnt="0"/>
      <dgm:spPr/>
    </dgm:pt>
    <dgm:pt modelId="{EE5EB8A2-B909-48D1-8825-89382D2A47B5}" type="pres">
      <dgm:prSet presAssocID="{45ABB1E8-3ABC-468F-93BC-8828CDAAFC65}" presName="dummyConnPt" presStyleCnt="0"/>
      <dgm:spPr/>
    </dgm:pt>
    <dgm:pt modelId="{9AD608B0-5ABA-4A18-8586-791C6A6F5BA0}" type="pres">
      <dgm:prSet presAssocID="{45ABB1E8-3ABC-468F-93BC-8828CDAAFC65}" presName="node" presStyleLbl="node1" presStyleIdx="5" presStyleCnt="6" custScaleX="1111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0C68F33-AE3A-4AAF-8637-7F5564B50DD4}" type="presOf" srcId="{71928A00-46CB-4672-BF04-B22BE5D9F0CE}" destId="{1B2D5352-D92C-4E47-8E2C-71A8EF4B0984}" srcOrd="0" destOrd="0" presId="urn:microsoft.com/office/officeart/2005/8/layout/bProcess4"/>
    <dgm:cxn modelId="{65B8997B-7B5E-4B88-BF4E-DC38C4594558}" srcId="{364D620A-3A6C-42AA-998C-60834091D679}" destId="{CE107AE9-57F8-4921-A1AF-A40B12C38613}" srcOrd="0" destOrd="0" parTransId="{49DA87D5-9F47-4B40-9662-07A22D8D082A}" sibTransId="{C8450D62-E3FD-45C3-AFFE-D827E25B8D0D}"/>
    <dgm:cxn modelId="{48A48465-4AE8-4B11-82F6-8921AFF4F016}" type="presOf" srcId="{F4E11AA3-A6DB-4B53-826B-9C3B07D55983}" destId="{040EFBC5-48B4-4124-A956-80A4A009509D}" srcOrd="0" destOrd="0" presId="urn:microsoft.com/office/officeart/2005/8/layout/bProcess4"/>
    <dgm:cxn modelId="{BA29C282-CCAC-4027-990F-14B100EADD0B}" srcId="{364D620A-3A6C-42AA-998C-60834091D679}" destId="{5FDE4165-E889-433B-887A-1DB917816BDA}" srcOrd="2" destOrd="0" parTransId="{E638E99C-CAB5-46BB-829F-2418CA23B0A7}" sibTransId="{F4E11AA3-A6DB-4B53-826B-9C3B07D55983}"/>
    <dgm:cxn modelId="{AF16B158-7C10-4C97-A5C9-604D846457E8}" srcId="{364D620A-3A6C-42AA-998C-60834091D679}" destId="{71928A00-46CB-4672-BF04-B22BE5D9F0CE}" srcOrd="3" destOrd="0" parTransId="{45458666-6ED5-406D-82AB-564113ECABE3}" sibTransId="{8EA72BE8-8A85-4ADC-A420-5C5011C498EB}"/>
    <dgm:cxn modelId="{672DDB6E-562C-4076-B3FA-AC85AE1C4F17}" type="presOf" srcId="{8EA72BE8-8A85-4ADC-A420-5C5011C498EB}" destId="{765EB5E3-BC9D-406B-B389-D7F7AA3E850F}" srcOrd="0" destOrd="0" presId="urn:microsoft.com/office/officeart/2005/8/layout/bProcess4"/>
    <dgm:cxn modelId="{4CBB29DA-F9F9-4854-B27F-23837B351A1E}" type="presOf" srcId="{C8450D62-E3FD-45C3-AFFE-D827E25B8D0D}" destId="{D8FFCB7A-1D66-402F-8796-66114E5CFE40}" srcOrd="0" destOrd="0" presId="urn:microsoft.com/office/officeart/2005/8/layout/bProcess4"/>
    <dgm:cxn modelId="{79277A80-4D10-4DB7-8126-4D3281DAC3AB}" type="presOf" srcId="{4AD873A0-C3BB-4747-8591-13784293FA10}" destId="{8D1F9C02-21C1-4D61-BA36-909FA16A6356}" srcOrd="0" destOrd="0" presId="urn:microsoft.com/office/officeart/2005/8/layout/bProcess4"/>
    <dgm:cxn modelId="{A3C867D5-864E-4BFB-9D58-888F7ED9D4E7}" type="presOf" srcId="{C9DB6A9D-A4B6-4735-B967-16EE98DC4B43}" destId="{4AFEC6CE-F4D1-46E4-B175-48EBCE528FA3}" srcOrd="0" destOrd="0" presId="urn:microsoft.com/office/officeart/2005/8/layout/bProcess4"/>
    <dgm:cxn modelId="{E07E940D-AA95-439E-A1F9-AF9199DE888C}" type="presOf" srcId="{364D620A-3A6C-42AA-998C-60834091D679}" destId="{BC24F6C1-1726-4ABE-A065-D99FD0419EFC}" srcOrd="0" destOrd="0" presId="urn:microsoft.com/office/officeart/2005/8/layout/bProcess4"/>
    <dgm:cxn modelId="{0EFE4E59-9D07-4F7C-853F-44BA50347FD5}" type="presOf" srcId="{A8DF9BD0-0DB8-4A4C-A629-F96FD967B3D3}" destId="{EA7B7B02-DA6C-49E0-A5DA-CD53253FE486}" srcOrd="0" destOrd="0" presId="urn:microsoft.com/office/officeart/2005/8/layout/bProcess4"/>
    <dgm:cxn modelId="{F39D9456-DF6C-4956-A647-EF3EE3341DA5}" srcId="{364D620A-3A6C-42AA-998C-60834091D679}" destId="{A8DF9BD0-0DB8-4A4C-A629-F96FD967B3D3}" srcOrd="4" destOrd="0" parTransId="{05D062EE-B626-42BA-88CB-1043440BF94F}" sibTransId="{4AD873A0-C3BB-4747-8591-13784293FA10}"/>
    <dgm:cxn modelId="{47EA718C-74C0-48C7-822F-99775D1F8CD6}" srcId="{364D620A-3A6C-42AA-998C-60834091D679}" destId="{7BCA5699-F92F-496A-851E-C869D4B17ED2}" srcOrd="1" destOrd="0" parTransId="{3CF2CBBF-85F2-4B6B-BA66-7A182BDC397E}" sibTransId="{C9DB6A9D-A4B6-4735-B967-16EE98DC4B43}"/>
    <dgm:cxn modelId="{BEB13B5E-0F0E-4540-AB48-0BAA2C3F543F}" srcId="{364D620A-3A6C-42AA-998C-60834091D679}" destId="{45ABB1E8-3ABC-468F-93BC-8828CDAAFC65}" srcOrd="5" destOrd="0" parTransId="{FEE36CAF-1F9A-4F53-AE92-E40AA5249CC5}" sibTransId="{F9347449-4343-4847-B7A5-1A47C05885C1}"/>
    <dgm:cxn modelId="{8F18DB8E-895E-4105-8F05-65F0EB34DFB1}" type="presOf" srcId="{5FDE4165-E889-433B-887A-1DB917816BDA}" destId="{D3A90FEB-E914-40AA-AF95-1BEE95C09E59}" srcOrd="0" destOrd="0" presId="urn:microsoft.com/office/officeart/2005/8/layout/bProcess4"/>
    <dgm:cxn modelId="{2E07D26B-770A-4E26-B541-1FC20EADC6C9}" type="presOf" srcId="{CE107AE9-57F8-4921-A1AF-A40B12C38613}" destId="{8FB4C330-3AB6-4345-A336-624EDC3EBB7B}" srcOrd="0" destOrd="0" presId="urn:microsoft.com/office/officeart/2005/8/layout/bProcess4"/>
    <dgm:cxn modelId="{A2DE861B-7C14-4F07-8001-4419F7C8FAA8}" type="presOf" srcId="{45ABB1E8-3ABC-468F-93BC-8828CDAAFC65}" destId="{9AD608B0-5ABA-4A18-8586-791C6A6F5BA0}" srcOrd="0" destOrd="0" presId="urn:microsoft.com/office/officeart/2005/8/layout/bProcess4"/>
    <dgm:cxn modelId="{BCFC6EEF-CD19-4835-8D06-404678F03452}" type="presOf" srcId="{7BCA5699-F92F-496A-851E-C869D4B17ED2}" destId="{611E9E69-FF26-4961-B557-93EBEE93109D}" srcOrd="0" destOrd="0" presId="urn:microsoft.com/office/officeart/2005/8/layout/bProcess4"/>
    <dgm:cxn modelId="{3084E529-6241-4D97-9939-0075B879493D}" type="presParOf" srcId="{BC24F6C1-1726-4ABE-A065-D99FD0419EFC}" destId="{DE5E5131-675D-4601-AB2C-E236CFAB2A9F}" srcOrd="0" destOrd="0" presId="urn:microsoft.com/office/officeart/2005/8/layout/bProcess4"/>
    <dgm:cxn modelId="{47E220F8-ADF3-47E9-A9A0-BD9061697A0E}" type="presParOf" srcId="{DE5E5131-675D-4601-AB2C-E236CFAB2A9F}" destId="{49BD865D-BD3F-4D89-A02D-903A14D3F9DD}" srcOrd="0" destOrd="0" presId="urn:microsoft.com/office/officeart/2005/8/layout/bProcess4"/>
    <dgm:cxn modelId="{DBD6BCB1-1C2A-4556-A1F4-BC3227E9770A}" type="presParOf" srcId="{DE5E5131-675D-4601-AB2C-E236CFAB2A9F}" destId="{8FB4C330-3AB6-4345-A336-624EDC3EBB7B}" srcOrd="1" destOrd="0" presId="urn:microsoft.com/office/officeart/2005/8/layout/bProcess4"/>
    <dgm:cxn modelId="{41CD8C19-10E3-40B6-A3A3-1C31382A75F3}" type="presParOf" srcId="{BC24F6C1-1726-4ABE-A065-D99FD0419EFC}" destId="{D8FFCB7A-1D66-402F-8796-66114E5CFE40}" srcOrd="1" destOrd="0" presId="urn:microsoft.com/office/officeart/2005/8/layout/bProcess4"/>
    <dgm:cxn modelId="{2EC38CA0-5802-4A76-885F-2C65D837025D}" type="presParOf" srcId="{BC24F6C1-1726-4ABE-A065-D99FD0419EFC}" destId="{1419F73B-78D4-4699-AAF3-4161B3B84949}" srcOrd="2" destOrd="0" presId="urn:microsoft.com/office/officeart/2005/8/layout/bProcess4"/>
    <dgm:cxn modelId="{4A2D285E-8D36-4C9C-9CB6-5E0006EEAB0D}" type="presParOf" srcId="{1419F73B-78D4-4699-AAF3-4161B3B84949}" destId="{E482C088-44ED-42F0-9FA8-9C4789E476D6}" srcOrd="0" destOrd="0" presId="urn:microsoft.com/office/officeart/2005/8/layout/bProcess4"/>
    <dgm:cxn modelId="{1A724ADE-7CA3-4A21-B999-6FAD7EBF6189}" type="presParOf" srcId="{1419F73B-78D4-4699-AAF3-4161B3B84949}" destId="{611E9E69-FF26-4961-B557-93EBEE93109D}" srcOrd="1" destOrd="0" presId="urn:microsoft.com/office/officeart/2005/8/layout/bProcess4"/>
    <dgm:cxn modelId="{BAF73F92-B747-4B85-95D3-02D0311BA137}" type="presParOf" srcId="{BC24F6C1-1726-4ABE-A065-D99FD0419EFC}" destId="{4AFEC6CE-F4D1-46E4-B175-48EBCE528FA3}" srcOrd="3" destOrd="0" presId="urn:microsoft.com/office/officeart/2005/8/layout/bProcess4"/>
    <dgm:cxn modelId="{EBCCF13C-CF1F-4E25-8A66-19021D0894C5}" type="presParOf" srcId="{BC24F6C1-1726-4ABE-A065-D99FD0419EFC}" destId="{B8EDAB16-7863-4D19-891A-BB419940C63F}" srcOrd="4" destOrd="0" presId="urn:microsoft.com/office/officeart/2005/8/layout/bProcess4"/>
    <dgm:cxn modelId="{43AB07E1-6BFB-436B-AA7D-3E0218AA606D}" type="presParOf" srcId="{B8EDAB16-7863-4D19-891A-BB419940C63F}" destId="{231596FD-B93B-474C-ABD4-144A31E286D8}" srcOrd="0" destOrd="0" presId="urn:microsoft.com/office/officeart/2005/8/layout/bProcess4"/>
    <dgm:cxn modelId="{4E1F9E74-7A03-4487-9AE6-D6929ABCAA5F}" type="presParOf" srcId="{B8EDAB16-7863-4D19-891A-BB419940C63F}" destId="{D3A90FEB-E914-40AA-AF95-1BEE95C09E59}" srcOrd="1" destOrd="0" presId="urn:microsoft.com/office/officeart/2005/8/layout/bProcess4"/>
    <dgm:cxn modelId="{EA3384FD-99AE-43B4-A54C-39A6D8E8B3C0}" type="presParOf" srcId="{BC24F6C1-1726-4ABE-A065-D99FD0419EFC}" destId="{040EFBC5-48B4-4124-A956-80A4A009509D}" srcOrd="5" destOrd="0" presId="urn:microsoft.com/office/officeart/2005/8/layout/bProcess4"/>
    <dgm:cxn modelId="{C9E390CF-7242-4503-9B38-89B6F0F44AB4}" type="presParOf" srcId="{BC24F6C1-1726-4ABE-A065-D99FD0419EFC}" destId="{D253B029-3C27-4840-BCB8-FE205A0F12DD}" srcOrd="6" destOrd="0" presId="urn:microsoft.com/office/officeart/2005/8/layout/bProcess4"/>
    <dgm:cxn modelId="{F7529B71-37DC-407E-9EB3-AB0C3E74EDE4}" type="presParOf" srcId="{D253B029-3C27-4840-BCB8-FE205A0F12DD}" destId="{F460AB64-E700-405B-B62D-E15CFE6F603C}" srcOrd="0" destOrd="0" presId="urn:microsoft.com/office/officeart/2005/8/layout/bProcess4"/>
    <dgm:cxn modelId="{9ABAE43B-C04C-41FD-B8E6-AD7348FFBB36}" type="presParOf" srcId="{D253B029-3C27-4840-BCB8-FE205A0F12DD}" destId="{1B2D5352-D92C-4E47-8E2C-71A8EF4B0984}" srcOrd="1" destOrd="0" presId="urn:microsoft.com/office/officeart/2005/8/layout/bProcess4"/>
    <dgm:cxn modelId="{0E1C0912-B779-4DF8-A163-8E618C256E80}" type="presParOf" srcId="{BC24F6C1-1726-4ABE-A065-D99FD0419EFC}" destId="{765EB5E3-BC9D-406B-B389-D7F7AA3E850F}" srcOrd="7" destOrd="0" presId="urn:microsoft.com/office/officeart/2005/8/layout/bProcess4"/>
    <dgm:cxn modelId="{5467FB24-557B-46F2-A4E6-E749011527E9}" type="presParOf" srcId="{BC24F6C1-1726-4ABE-A065-D99FD0419EFC}" destId="{8BB7E6A9-89C7-49B5-8B52-D7AC4DD2A923}" srcOrd="8" destOrd="0" presId="urn:microsoft.com/office/officeart/2005/8/layout/bProcess4"/>
    <dgm:cxn modelId="{126ED7A1-D8EF-45F7-AEF7-4DE044E72450}" type="presParOf" srcId="{8BB7E6A9-89C7-49B5-8B52-D7AC4DD2A923}" destId="{2D3176CC-158F-4BC8-900E-D82CC5DDFB8F}" srcOrd="0" destOrd="0" presId="urn:microsoft.com/office/officeart/2005/8/layout/bProcess4"/>
    <dgm:cxn modelId="{AD170FAF-A417-45F2-9DFB-354B578AEC48}" type="presParOf" srcId="{8BB7E6A9-89C7-49B5-8B52-D7AC4DD2A923}" destId="{EA7B7B02-DA6C-49E0-A5DA-CD53253FE486}" srcOrd="1" destOrd="0" presId="urn:microsoft.com/office/officeart/2005/8/layout/bProcess4"/>
    <dgm:cxn modelId="{580355A0-F39F-4500-BE6D-60953F225DFC}" type="presParOf" srcId="{BC24F6C1-1726-4ABE-A065-D99FD0419EFC}" destId="{8D1F9C02-21C1-4D61-BA36-909FA16A6356}" srcOrd="9" destOrd="0" presId="urn:microsoft.com/office/officeart/2005/8/layout/bProcess4"/>
    <dgm:cxn modelId="{92440F67-26DF-466E-9FE6-9956D4A80A20}" type="presParOf" srcId="{BC24F6C1-1726-4ABE-A065-D99FD0419EFC}" destId="{48E7BBA5-2AB9-4B7F-88FC-4F0F0B5632D1}" srcOrd="10" destOrd="0" presId="urn:microsoft.com/office/officeart/2005/8/layout/bProcess4"/>
    <dgm:cxn modelId="{32462748-30D1-4A05-929A-8A71B68B6DC7}" type="presParOf" srcId="{48E7BBA5-2AB9-4B7F-88FC-4F0F0B5632D1}" destId="{EE5EB8A2-B909-48D1-8825-89382D2A47B5}" srcOrd="0" destOrd="0" presId="urn:microsoft.com/office/officeart/2005/8/layout/bProcess4"/>
    <dgm:cxn modelId="{E0EBECCA-A9D6-463A-93A7-4DD1AFDE9AB8}" type="presParOf" srcId="{48E7BBA5-2AB9-4B7F-88FC-4F0F0B5632D1}" destId="{9AD608B0-5ABA-4A18-8586-791C6A6F5BA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2740-D79B-4139-9FEE-C33CF21B5208}">
      <dsp:nvSpPr>
        <dsp:cNvPr id="0" name=""/>
        <dsp:cNvSpPr/>
      </dsp:nvSpPr>
      <dsp:spPr>
        <a:xfrm>
          <a:off x="2886755" y="3014985"/>
          <a:ext cx="2684688" cy="22837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Antimicrobial activity</a:t>
          </a:r>
          <a:endParaRPr lang="en-IN" sz="2000" b="1" kern="1200" dirty="0">
            <a:latin typeface="Arial" pitchFamily="34" charset="0"/>
            <a:cs typeface="Arial" pitchFamily="34" charset="0"/>
          </a:endParaRPr>
        </a:p>
      </dsp:txBody>
      <dsp:txXfrm>
        <a:off x="3279918" y="3349427"/>
        <a:ext cx="1898362" cy="1614830"/>
      </dsp:txXfrm>
    </dsp:sp>
    <dsp:sp modelId="{771E89D8-B94A-4634-AAA8-B3D955A4E364}">
      <dsp:nvSpPr>
        <dsp:cNvPr id="0" name=""/>
        <dsp:cNvSpPr/>
      </dsp:nvSpPr>
      <dsp:spPr>
        <a:xfrm rot="11601334">
          <a:off x="1061887" y="3292768"/>
          <a:ext cx="1796829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FC87EA-4C8A-438A-81F6-729CC364F790}">
      <dsp:nvSpPr>
        <dsp:cNvPr id="0" name=""/>
        <dsp:cNvSpPr/>
      </dsp:nvSpPr>
      <dsp:spPr>
        <a:xfrm>
          <a:off x="-189042" y="2542858"/>
          <a:ext cx="2550454" cy="173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Broad-spectrum bacteriostatic antibiotics</a:t>
          </a:r>
          <a:endParaRPr lang="en-IN" sz="2000" b="1" kern="1200" dirty="0">
            <a:latin typeface="Arial" pitchFamily="34" charset="0"/>
            <a:cs typeface="Arial" pitchFamily="34" charset="0"/>
          </a:endParaRPr>
        </a:p>
      </dsp:txBody>
      <dsp:txXfrm>
        <a:off x="-138207" y="2593693"/>
        <a:ext cx="2448784" cy="1633952"/>
      </dsp:txXfrm>
    </dsp:sp>
    <dsp:sp modelId="{77A12BF0-4156-4E87-B514-D9EB85085AFF}">
      <dsp:nvSpPr>
        <dsp:cNvPr id="0" name=""/>
        <dsp:cNvSpPr/>
      </dsp:nvSpPr>
      <dsp:spPr>
        <a:xfrm rot="14700000">
          <a:off x="2285816" y="1774338"/>
          <a:ext cx="1968108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77C2E5-E25F-473F-AFF2-29074CA97A8C}">
      <dsp:nvSpPr>
        <dsp:cNvPr id="0" name=""/>
        <dsp:cNvSpPr/>
      </dsp:nvSpPr>
      <dsp:spPr>
        <a:xfrm>
          <a:off x="1440781" y="340100"/>
          <a:ext cx="2826418" cy="173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Gram +ve &amp; gram -ve bacteria including anaerobes</a:t>
          </a:r>
          <a:endParaRPr lang="en-IN" sz="2000" b="1" kern="1200" dirty="0">
            <a:latin typeface="Arial" pitchFamily="34" charset="0"/>
            <a:cs typeface="Arial" pitchFamily="34" charset="0"/>
          </a:endParaRPr>
        </a:p>
      </dsp:txBody>
      <dsp:txXfrm>
        <a:off x="1491616" y="390935"/>
        <a:ext cx="2724748" cy="1633952"/>
      </dsp:txXfrm>
    </dsp:sp>
    <dsp:sp modelId="{7464788C-C34D-4FAC-82A1-B969E943E7A3}">
      <dsp:nvSpPr>
        <dsp:cNvPr id="0" name=""/>
        <dsp:cNvSpPr/>
      </dsp:nvSpPr>
      <dsp:spPr>
        <a:xfrm rot="18037338">
          <a:off x="4375816" y="1793728"/>
          <a:ext cx="2118876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D15D20-8815-4490-8CD1-837B0F7349E4}">
      <dsp:nvSpPr>
        <dsp:cNvPr id="0" name=""/>
        <dsp:cNvSpPr/>
      </dsp:nvSpPr>
      <dsp:spPr>
        <a:xfrm>
          <a:off x="4699680" y="339653"/>
          <a:ext cx="2550454" cy="173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Rickettsiae, chlamydiae and mycoplasm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4750515" y="390488"/>
        <a:ext cx="2448784" cy="1633952"/>
      </dsp:txXfrm>
    </dsp:sp>
    <dsp:sp modelId="{B71D1C2F-2E2B-4346-80B6-25765AA3FAC6}">
      <dsp:nvSpPr>
        <dsp:cNvPr id="0" name=""/>
        <dsp:cNvSpPr/>
      </dsp:nvSpPr>
      <dsp:spPr>
        <a:xfrm rot="20798659">
          <a:off x="5599481" y="3292764"/>
          <a:ext cx="1796831" cy="650858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5AF8D5-9584-4FAB-B23B-16F28B49A3CB}">
      <dsp:nvSpPr>
        <dsp:cNvPr id="0" name=""/>
        <dsp:cNvSpPr/>
      </dsp:nvSpPr>
      <dsp:spPr>
        <a:xfrm>
          <a:off x="6096788" y="2542852"/>
          <a:ext cx="2550454" cy="173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Arial" pitchFamily="34" charset="0"/>
              <a:cs typeface="Arial" pitchFamily="34" charset="0"/>
            </a:rPr>
            <a:t>Most gram-positive bacilli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147623" y="2593687"/>
        <a:ext cx="2448784" cy="1633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7EC13-F90F-4D4C-B44F-C0FEDF20D0B4}">
      <dsp:nvSpPr>
        <dsp:cNvPr id="0" name=""/>
        <dsp:cNvSpPr/>
      </dsp:nvSpPr>
      <dsp:spPr>
        <a:xfrm>
          <a:off x="0" y="1375096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05E67-962A-49C5-98D2-410C98ED9D5B}">
      <dsp:nvSpPr>
        <dsp:cNvPr id="0" name=""/>
        <dsp:cNvSpPr/>
      </dsp:nvSpPr>
      <dsp:spPr>
        <a:xfrm>
          <a:off x="271462" y="1632986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Tetracyclines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bind reversibly to the 30s subunit of bacterial ribosome 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316901" y="1678425"/>
        <a:ext cx="2352284" cy="1460530"/>
      </dsp:txXfrm>
    </dsp:sp>
    <dsp:sp modelId="{A330705D-9FA8-4DE8-9B93-584B38D96400}">
      <dsp:nvSpPr>
        <dsp:cNvPr id="0" name=""/>
        <dsp:cNvSpPr/>
      </dsp:nvSpPr>
      <dsp:spPr>
        <a:xfrm>
          <a:off x="2986087" y="1375096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D4CF7-ED3F-44E3-B145-506D664D261E}">
      <dsp:nvSpPr>
        <dsp:cNvPr id="0" name=""/>
        <dsp:cNvSpPr/>
      </dsp:nvSpPr>
      <dsp:spPr>
        <a:xfrm>
          <a:off x="3257550" y="1632986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Block the binding of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aminoacyl-tRNA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to the acceptor site</a:t>
          </a:r>
          <a:endParaRPr lang="en-IN" sz="2000" b="1" kern="1200" dirty="0">
            <a:latin typeface="Arial" pitchFamily="34" charset="0"/>
            <a:cs typeface="Arial" pitchFamily="34" charset="0"/>
          </a:endParaRPr>
        </a:p>
      </dsp:txBody>
      <dsp:txXfrm>
        <a:off x="3302989" y="1678425"/>
        <a:ext cx="2352284" cy="1460530"/>
      </dsp:txXfrm>
    </dsp:sp>
    <dsp:sp modelId="{4CAC8C5A-98F3-4A7C-B51A-D0274E93F050}">
      <dsp:nvSpPr>
        <dsp:cNvPr id="0" name=""/>
        <dsp:cNvSpPr/>
      </dsp:nvSpPr>
      <dsp:spPr>
        <a:xfrm>
          <a:off x="5972175" y="1375096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5EA5C-453E-4C6A-B87A-6A6E85A2DE0D}">
      <dsp:nvSpPr>
        <dsp:cNvPr id="0" name=""/>
        <dsp:cNvSpPr/>
      </dsp:nvSpPr>
      <dsp:spPr>
        <a:xfrm>
          <a:off x="6243637" y="1632986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Prevent the elongation of peptide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6289076" y="1678425"/>
        <a:ext cx="2352284" cy="146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CB7A-1D66-402F-8796-66114E5CFE40}">
      <dsp:nvSpPr>
        <dsp:cNvPr id="0" name=""/>
        <dsp:cNvSpPr/>
      </dsp:nvSpPr>
      <dsp:spPr>
        <a:xfrm rot="5400000">
          <a:off x="585031" y="1265336"/>
          <a:ext cx="1973460" cy="2381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B4C330-3AB6-4345-A336-624EDC3EBB7B}">
      <dsp:nvSpPr>
        <dsp:cNvPr id="0" name=""/>
        <dsp:cNvSpPr/>
      </dsp:nvSpPr>
      <dsp:spPr>
        <a:xfrm>
          <a:off x="889477" y="2827"/>
          <a:ext cx="2941105" cy="1587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Rickettsiae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 infections </a:t>
          </a:r>
          <a:r>
            <a:rPr lang="en-US" sz="1800" b="1" kern="1200" dirty="0" smtClean="0">
              <a:latin typeface="Arial Black" pitchFamily="34" charset="0"/>
              <a:cs typeface="Arial" pitchFamily="34" charset="0"/>
            </a:rPr>
            <a:t>First choice</a:t>
          </a:r>
          <a:endParaRPr lang="en-IN" sz="1800" b="1" kern="1200" dirty="0">
            <a:latin typeface="Arial Black" pitchFamily="34" charset="0"/>
            <a:cs typeface="Arial" pitchFamily="34" charset="0"/>
          </a:endParaRPr>
        </a:p>
      </dsp:txBody>
      <dsp:txXfrm>
        <a:off x="935979" y="49329"/>
        <a:ext cx="2848101" cy="1494694"/>
      </dsp:txXfrm>
    </dsp:sp>
    <dsp:sp modelId="{4AFEC6CE-F4D1-46E4-B175-48EBCE528FA3}">
      <dsp:nvSpPr>
        <dsp:cNvPr id="0" name=""/>
        <dsp:cNvSpPr/>
      </dsp:nvSpPr>
      <dsp:spPr>
        <a:xfrm rot="5400000">
          <a:off x="585031" y="3249959"/>
          <a:ext cx="1973460" cy="2381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1E9E69-FF26-4961-B557-93EBEE93109D}">
      <dsp:nvSpPr>
        <dsp:cNvPr id="0" name=""/>
        <dsp:cNvSpPr/>
      </dsp:nvSpPr>
      <dsp:spPr>
        <a:xfrm>
          <a:off x="889477" y="1987450"/>
          <a:ext cx="2941105" cy="1587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Chlamydial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 smtClean="0">
              <a:latin typeface="Arial" pitchFamily="34" charset="0"/>
              <a:cs typeface="Arial" pitchFamily="34" charset="0"/>
            </a:rPr>
            <a:t>urethritis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800" b="1" kern="1200" dirty="0" smtClean="0">
              <a:latin typeface="Arial Black" pitchFamily="34" charset="0"/>
              <a:cs typeface="Arial" pitchFamily="34" charset="0"/>
            </a:rPr>
            <a:t>First choice</a:t>
          </a:r>
          <a:endParaRPr lang="en-IN" sz="1800" b="1" kern="1200" dirty="0">
            <a:latin typeface="Arial Black" pitchFamily="34" charset="0"/>
            <a:cs typeface="Arial" pitchFamily="34" charset="0"/>
          </a:endParaRPr>
        </a:p>
      </dsp:txBody>
      <dsp:txXfrm>
        <a:off x="935979" y="2033952"/>
        <a:ext cx="2848101" cy="1494694"/>
      </dsp:txXfrm>
    </dsp:sp>
    <dsp:sp modelId="{040EFBC5-48B4-4124-A956-80A4A009509D}">
      <dsp:nvSpPr>
        <dsp:cNvPr id="0" name=""/>
        <dsp:cNvSpPr/>
      </dsp:nvSpPr>
      <dsp:spPr>
        <a:xfrm>
          <a:off x="1577965" y="4242271"/>
          <a:ext cx="3801933" cy="2381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A90FEB-E914-40AA-AF95-1BEE95C09E59}">
      <dsp:nvSpPr>
        <dsp:cNvPr id="0" name=""/>
        <dsp:cNvSpPr/>
      </dsp:nvSpPr>
      <dsp:spPr>
        <a:xfrm>
          <a:off x="889477" y="3972073"/>
          <a:ext cx="2941105" cy="1587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Arial" pitchFamily="34" charset="0"/>
              <a:cs typeface="Arial" pitchFamily="34" charset="0"/>
            </a:rPr>
            <a:t>Plague , Cholera </a:t>
          </a:r>
          <a:endParaRPr lang="en-IN" sz="1800" b="1" kern="1200" dirty="0">
            <a:latin typeface="Arial" pitchFamily="34" charset="0"/>
            <a:cs typeface="Arial" pitchFamily="34" charset="0"/>
          </a:endParaRPr>
        </a:p>
      </dsp:txBody>
      <dsp:txXfrm>
        <a:off x="935979" y="4018575"/>
        <a:ext cx="2848101" cy="1494694"/>
      </dsp:txXfrm>
    </dsp:sp>
    <dsp:sp modelId="{765EB5E3-BC9D-406B-B389-D7F7AA3E850F}">
      <dsp:nvSpPr>
        <dsp:cNvPr id="0" name=""/>
        <dsp:cNvSpPr/>
      </dsp:nvSpPr>
      <dsp:spPr>
        <a:xfrm rot="16200000">
          <a:off x="4399371" y="3249959"/>
          <a:ext cx="1973460" cy="2381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2D5352-D92C-4E47-8E2C-71A8EF4B0984}">
      <dsp:nvSpPr>
        <dsp:cNvPr id="0" name=""/>
        <dsp:cNvSpPr/>
      </dsp:nvSpPr>
      <dsp:spPr>
        <a:xfrm>
          <a:off x="4703817" y="3972073"/>
          <a:ext cx="2941105" cy="1587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Relapsing fever: </a:t>
          </a:r>
          <a:r>
            <a:rPr lang="en-US" sz="1800" b="1" kern="1200" dirty="0" smtClean="0">
              <a:latin typeface="Arial Black" pitchFamily="34" charset="0"/>
              <a:cs typeface="Arial" pitchFamily="34" charset="0"/>
            </a:rPr>
            <a:t>Most effective</a:t>
          </a:r>
          <a:endParaRPr lang="en-IN" sz="1800" b="1" kern="1200" dirty="0">
            <a:latin typeface="Arial Black" pitchFamily="34" charset="0"/>
            <a:cs typeface="Arial" pitchFamily="34" charset="0"/>
          </a:endParaRPr>
        </a:p>
      </dsp:txBody>
      <dsp:txXfrm>
        <a:off x="4750319" y="4018575"/>
        <a:ext cx="2848101" cy="1494694"/>
      </dsp:txXfrm>
    </dsp:sp>
    <dsp:sp modelId="{8D1F9C02-21C1-4D61-BA36-909FA16A6356}">
      <dsp:nvSpPr>
        <dsp:cNvPr id="0" name=""/>
        <dsp:cNvSpPr/>
      </dsp:nvSpPr>
      <dsp:spPr>
        <a:xfrm rot="16200000">
          <a:off x="4399371" y="1265336"/>
          <a:ext cx="1973460" cy="2381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7B7B02-DA6C-49E0-A5DA-CD53253FE486}">
      <dsp:nvSpPr>
        <dsp:cNvPr id="0" name=""/>
        <dsp:cNvSpPr/>
      </dsp:nvSpPr>
      <dsp:spPr>
        <a:xfrm>
          <a:off x="4703817" y="1987450"/>
          <a:ext cx="2941105" cy="15876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Arial" pitchFamily="34" charset="0"/>
              <a:cs typeface="Arial" pitchFamily="34" charset="0"/>
            </a:rPr>
            <a:t>Atypical</a:t>
          </a:r>
          <a:r>
            <a:rPr lang="en-IN" sz="1800" b="1" kern="1200" baseline="0" dirty="0" smtClean="0">
              <a:latin typeface="Arial" pitchFamily="34" charset="0"/>
              <a:cs typeface="Arial" pitchFamily="34" charset="0"/>
            </a:rPr>
            <a:t> pneumonia, brucellosis</a:t>
          </a:r>
          <a:endParaRPr lang="en-IN" sz="1800" b="1" kern="1200" dirty="0">
            <a:latin typeface="Arial" pitchFamily="34" charset="0"/>
            <a:cs typeface="Arial" pitchFamily="34" charset="0"/>
          </a:endParaRPr>
        </a:p>
      </dsp:txBody>
      <dsp:txXfrm>
        <a:off x="4750319" y="2033952"/>
        <a:ext cx="2848101" cy="1494694"/>
      </dsp:txXfrm>
    </dsp:sp>
    <dsp:sp modelId="{9AD608B0-5ABA-4A18-8586-791C6A6F5BA0}">
      <dsp:nvSpPr>
        <dsp:cNvPr id="0" name=""/>
        <dsp:cNvSpPr/>
      </dsp:nvSpPr>
      <dsp:spPr>
        <a:xfrm>
          <a:off x="4703817" y="2827"/>
          <a:ext cx="2941105" cy="1587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Gastric ulcer &amp; duodenal ulcer caused by H. pylori in combination regimens</a:t>
          </a:r>
          <a:endParaRPr lang="en-IN" sz="1800" b="1" kern="1200" dirty="0">
            <a:latin typeface="Arial" pitchFamily="34" charset="0"/>
            <a:cs typeface="Arial" pitchFamily="34" charset="0"/>
          </a:endParaRPr>
        </a:p>
      </dsp:txBody>
      <dsp:txXfrm>
        <a:off x="4750319" y="49329"/>
        <a:ext cx="2848101" cy="149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8520-7E12-4619-8DDF-AF1B0016B384}" type="datetimeFigureOut">
              <a:rPr lang="en-US" smtClean="0"/>
              <a:pPr/>
              <a:t>6/27/2019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D9BF-1FC5-4D4E-AA23-D5C45D7919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32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D9BF-1FC5-4D4E-AA23-D5C45D7919D6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D9BF-1FC5-4D4E-AA23-D5C45D7919D6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D9BF-1FC5-4D4E-AA23-D5C45D7919D6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772400" cy="2133600"/>
          </a:xfrm>
        </p:spPr>
        <p:txBody>
          <a:bodyPr>
            <a:normAutofit/>
          </a:bodyPr>
          <a:lstStyle/>
          <a:p>
            <a:pPr algn="ctr"/>
            <a:r>
              <a:rPr lang="en-US" sz="7300" i="1" dirty="0" smtClean="0">
                <a:solidFill>
                  <a:srgbClr val="FF0000"/>
                </a:solidFill>
                <a:latin typeface="Arial Black" pitchFamily="34" charset="0"/>
              </a:rPr>
              <a:t>Tetracycline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i="1" dirty="0" smtClean="0">
                <a:solidFill>
                  <a:srgbClr val="FF0000"/>
                </a:solidFill>
                <a:latin typeface="Arial Black" pitchFamily="34" charset="0"/>
              </a:rPr>
              <a:t>Clinical uses(first choice)</a:t>
            </a:r>
            <a:r>
              <a:rPr lang="en-US" altLang="zh-CN" sz="4400" dirty="0" smtClean="0">
                <a:solidFill>
                  <a:srgbClr val="F3756B"/>
                </a:solidFill>
                <a:latin typeface="Times New Roman" charset="0"/>
              </a:rPr>
              <a:t/>
            </a:r>
            <a:br>
              <a:rPr lang="en-US" altLang="zh-CN" sz="4400" dirty="0" smtClean="0">
                <a:solidFill>
                  <a:srgbClr val="F3756B"/>
                </a:solidFill>
                <a:latin typeface="Times New Roman" charset="0"/>
              </a:rPr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i="1" dirty="0" smtClean="0">
                <a:solidFill>
                  <a:srgbClr val="FF0000"/>
                </a:solidFill>
                <a:latin typeface="Arial Black" pitchFamily="34" charset="0"/>
              </a:rPr>
              <a:t>Adverse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791200"/>
          </a:xfrm>
        </p:spPr>
        <p:txBody>
          <a:bodyPr anchor="t"/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Gastrointestinal adverse effects</a:t>
            </a:r>
          </a:p>
          <a:p>
            <a:r>
              <a:rPr lang="en-US" altLang="zh-CN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Superinfection</a:t>
            </a:r>
            <a:endParaRPr lang="en-US" altLang="zh-CN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Most common antibiotics responsible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Intestinal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superinfection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- most prominent</a:t>
            </a:r>
          </a:p>
          <a:p>
            <a:pPr lvl="1"/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Effects on bony structure and teeth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Teeth: fluorescence, discoloration and enamel dysplasia</a:t>
            </a:r>
          </a:p>
          <a:p>
            <a:pPr lvl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Bone: deformity or growth inhibition</a:t>
            </a:r>
          </a:p>
        </p:txBody>
      </p:sp>
      <p:pic>
        <p:nvPicPr>
          <p:cNvPr id="6" name="Picture 1029" descr="D:\My Documents\下载图片\0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3048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etracyclineS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10200"/>
            <a:ext cx="79248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096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i="1" dirty="0" smtClean="0">
                <a:solidFill>
                  <a:srgbClr val="FF0000"/>
                </a:solidFill>
                <a:latin typeface="Arial Black" pitchFamily="34" charset="0"/>
              </a:rPr>
              <a:t>…Contd.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8001000" cy="45720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Liver and kidney toxicity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i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Fancony</a:t>
            </a:r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due to usage after expiry- Proximal tubular damage</a:t>
            </a:r>
            <a:endParaRPr lang="en-IN" sz="28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Hypersensitivity reactions: Rash, hives with itching, itching 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Anaphylactic reactions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Phototoxicity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darkening of skin &amp; sunburn when patient exposed to sunlight</a:t>
            </a: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Remember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to be used in pregnancy, lactation, and in </a:t>
            </a:r>
            <a:r>
              <a:rPr lang="en-US" b="1" i="1" dirty="0" smtClean="0">
                <a:solidFill>
                  <a:srgbClr val="FFFF00"/>
                </a:solidFill>
              </a:rPr>
              <a:t>children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Used cautiously in hepatic &amp; renal failure.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Never use </a:t>
            </a:r>
            <a:r>
              <a:rPr lang="en-US" dirty="0" smtClean="0"/>
              <a:t>after expiry date</a:t>
            </a:r>
          </a:p>
          <a:p>
            <a:endParaRPr lang="en-US" dirty="0" smtClean="0"/>
          </a:p>
          <a:p>
            <a:r>
              <a:rPr lang="en-US" dirty="0" smtClean="0"/>
              <a:t>Avoid with Diuretics, Ca++ </a:t>
            </a:r>
            <a:r>
              <a:rPr lang="en-US" dirty="0" err="1" smtClean="0"/>
              <a:t>suplements</a:t>
            </a:r>
            <a:r>
              <a:rPr lang="en-US" dirty="0" smtClean="0"/>
              <a:t>, Milk, and Iron.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6699"/>
                </a:solidFill>
              </a:rPr>
              <a:t>CHLORAMPHENICOL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676400"/>
            <a:ext cx="7467600" cy="4495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Mechanism of action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dirty="0" smtClean="0"/>
              <a:t>Inhibits protein synthesis ( 50 s subunit )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Antibacterial activity</a:t>
            </a:r>
            <a:r>
              <a:rPr lang="en-US" altLang="en-US" sz="2400" dirty="0" smtClean="0"/>
              <a:t>       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 smtClean="0"/>
              <a:t>H. </a:t>
            </a:r>
            <a:r>
              <a:rPr lang="en-US" altLang="en-US" sz="2400" dirty="0" err="1" smtClean="0"/>
              <a:t>Influenzae</a:t>
            </a:r>
            <a:r>
              <a:rPr lang="en-US" altLang="en-US" sz="2400" dirty="0" smtClean="0"/>
              <a:t>                     S. </a:t>
            </a:r>
            <a:r>
              <a:rPr lang="en-US" altLang="en-US" sz="2400" dirty="0" err="1" smtClean="0"/>
              <a:t>typhi</a:t>
            </a:r>
            <a:endParaRPr lang="en-US" altLang="en-US" sz="24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 smtClean="0"/>
              <a:t>N. </a:t>
            </a:r>
            <a:r>
              <a:rPr lang="en-US" altLang="en-US" sz="2400" dirty="0" err="1" smtClean="0"/>
              <a:t>Meningitidis</a:t>
            </a:r>
            <a:r>
              <a:rPr lang="en-US" altLang="en-US" sz="2400" dirty="0" smtClean="0"/>
              <a:t>                   E. coli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 smtClean="0"/>
              <a:t>S. Pneumoniae                  </a:t>
            </a:r>
            <a:r>
              <a:rPr lang="en-US" altLang="en-US" sz="2400" dirty="0" err="1" smtClean="0"/>
              <a:t>V.cholera</a:t>
            </a:r>
            <a:endParaRPr lang="en-US" altLang="en-US" sz="24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 err="1" smtClean="0"/>
              <a:t>Ricketsiae</a:t>
            </a:r>
            <a:r>
              <a:rPr lang="en-US" altLang="en-US" sz="2400" dirty="0" smtClean="0"/>
              <a:t>                           Anaerobes- clostridium &amp;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2400" dirty="0" smtClean="0"/>
              <a:t>                                                                B. </a:t>
            </a:r>
            <a:r>
              <a:rPr lang="en-US" altLang="en-US" sz="2400" dirty="0" err="1" smtClean="0"/>
              <a:t>fragilis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08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99"/>
                </a:solidFill>
              </a:rPr>
              <a:t>Chloramphenicol ( cont. 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</a:rPr>
              <a:t>Pharmacokinetics</a:t>
            </a:r>
          </a:p>
          <a:p>
            <a:pPr algn="l" eaLnBrk="1" hangingPunct="1">
              <a:buFontTx/>
              <a:buNone/>
            </a:pPr>
            <a:r>
              <a:rPr lang="en-US" altLang="en-US" sz="2400" smtClean="0"/>
              <a:t>Rapidly &amp; completely absorbed from GIT</a:t>
            </a:r>
          </a:p>
          <a:p>
            <a:pPr algn="l" eaLnBrk="1" hangingPunct="1">
              <a:buFontTx/>
              <a:buNone/>
            </a:pPr>
            <a:r>
              <a:rPr lang="en-US" altLang="en-US" sz="2400" smtClean="0"/>
              <a:t>30 % protein bound</a:t>
            </a:r>
          </a:p>
          <a:p>
            <a:pPr algn="l" eaLnBrk="1" hangingPunct="1">
              <a:buFontTx/>
              <a:buNone/>
            </a:pPr>
            <a:r>
              <a:rPr lang="en-US" altLang="en-US" sz="2400" smtClean="0"/>
              <a:t>Metabolized by liver – glucuronidation</a:t>
            </a:r>
          </a:p>
          <a:p>
            <a:pPr algn="l" eaLnBrk="1" hangingPunct="1">
              <a:buFontTx/>
              <a:buNone/>
            </a:pPr>
            <a:r>
              <a:rPr lang="en-US" altLang="en-US" sz="2400" smtClean="0"/>
              <a:t>Well distributed, including CNS and CSF</a:t>
            </a:r>
          </a:p>
          <a:p>
            <a:pPr algn="l" eaLnBrk="1" hangingPunct="1">
              <a:buFontTx/>
              <a:buNone/>
            </a:pPr>
            <a:r>
              <a:rPr lang="en-US" altLang="en-US" sz="2400" smtClean="0"/>
              <a:t>Excreted in urine</a:t>
            </a:r>
          </a:p>
        </p:txBody>
      </p:sp>
    </p:spTree>
    <p:extLst>
      <p:ext uri="{BB962C8B-B14F-4D97-AF65-F5344CB8AC3E}">
        <p14:creationId xmlns:p14="http://schemas.microsoft.com/office/powerpoint/2010/main" val="20028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99"/>
                </a:solidFill>
              </a:rPr>
              <a:t>Chloramphenicol Cont. 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Clinical uses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Limited because of potential toxicities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 </a:t>
            </a:r>
            <a:r>
              <a:rPr lang="en-US" altLang="en-US" sz="2800" smtClean="0"/>
              <a:t>(a plastic anaemia &amp;circulatory collapse in                neonates</a:t>
            </a:r>
            <a:r>
              <a:rPr lang="en-US" altLang="en-US" smtClean="0"/>
              <a:t>)  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1. Typhoid fever- s. typhi ( quinolones are preffered)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2. Meningitis –  H.influenzae,N.meningitidis,S.pneumoniae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                   ( Ceftriaxone is preffered )    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3. Anaerobic infections- B. fragilis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                   (Metronidazole is the drug of choice)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4. Rickettsial infections – Doxycycline is preffered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5. Bacterial conjunctivitis ( topical )</a:t>
            </a:r>
          </a:p>
        </p:txBody>
      </p:sp>
    </p:spTree>
    <p:extLst>
      <p:ext uri="{BB962C8B-B14F-4D97-AF65-F5344CB8AC3E}">
        <p14:creationId xmlns:p14="http://schemas.microsoft.com/office/powerpoint/2010/main" val="1709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4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6699"/>
                </a:solidFill>
              </a:rPr>
              <a:t>Chloramphenicol ( cont. 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smtClean="0">
                <a:solidFill>
                  <a:schemeClr val="accent2"/>
                </a:solidFill>
              </a:rPr>
              <a:t>Side effects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1.Hypersensitivity- low incidence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May ppt hemolysis in G6PD deficient pts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2. A plastic anaemia ( fatal )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3.Grey baby syndrome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4.Suprainfections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5. Interaction with other drugs 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Inhibits liver microsomal enzymes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 Phenytoin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Tolbutamide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Chlorpropamide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             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3334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880"/>
                            </p:stCondLst>
                            <p:childTnLst>
                              <p:par>
                                <p:cTn id="7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7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4000" b="1" i="1" dirty="0" smtClean="0">
                <a:solidFill>
                  <a:srgbClr val="FF0000"/>
                </a:solidFill>
                <a:latin typeface="Arial Black" pitchFamily="34" charset="0"/>
              </a:rPr>
              <a:t>Classification on the basis of source   </a:t>
            </a:r>
          </a:p>
        </p:txBody>
      </p:sp>
      <p:sp>
        <p:nvSpPr>
          <p:cNvPr id="5123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914400" y="2209800"/>
            <a:ext cx="72390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Natural: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Oxytetracycline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Demeclocycline</a:t>
            </a:r>
            <a:endParaRPr lang="en-US" altLang="zh-CN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en-US" altLang="zh-CN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Semi-synthetic:</a:t>
            </a:r>
          </a:p>
          <a:p>
            <a:pPr>
              <a:buNone/>
            </a:pPr>
            <a:r>
              <a:rPr lang="en-US" altLang="zh-CN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Tetracycline,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Doxycycline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Minocycline</a:t>
            </a:r>
            <a:endParaRPr lang="en-US" altLang="zh-CN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CN" sz="4000" b="1" i="1" dirty="0" smtClean="0">
                <a:solidFill>
                  <a:srgbClr val="FF0000"/>
                </a:solidFill>
                <a:latin typeface="Arial Black" pitchFamily="34" charset="0"/>
              </a:rPr>
              <a:t>Spectrum of activity</a:t>
            </a:r>
            <a:endParaRPr lang="en-US" altLang="zh-CN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 descr="D:\My Documents\下载图片\00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5943600"/>
            <a:ext cx="8112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Mechanism of </a:t>
            </a:r>
            <a:r>
              <a:rPr lang="en-US" sz="8000" dirty="0" smtClean="0"/>
              <a:t>action</a:t>
            </a:r>
            <a:r>
              <a:rPr lang="en-US" sz="8000" smtClean="0"/>
              <a:t>:- Bacteriostatic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7909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55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Bacterial ribosomes consist of 50S &amp; 30S subunit which combine to form 70S subunit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ammalian ribosomes consist of 60S &amp; 40S subunit to form 80S subunit</a:t>
            </a:r>
          </a:p>
          <a:p>
            <a:endParaRPr lang="en-US" sz="2400" dirty="0" smtClean="0"/>
          </a:p>
          <a:p>
            <a:r>
              <a:rPr lang="en-US" sz="2400" dirty="0" smtClean="0"/>
              <a:t>This difference provides basis for selective antimicrobial action</a:t>
            </a:r>
          </a:p>
          <a:p>
            <a:endParaRPr lang="en-US" sz="2400" dirty="0" smtClean="0"/>
          </a:p>
          <a:p>
            <a:r>
              <a:rPr lang="en-US" sz="2400" dirty="0" smtClean="0"/>
              <a:t>mRNA transcribed from DNA becomes attached to 30S</a:t>
            </a:r>
            <a:r>
              <a:rPr lang="en-US" sz="2400" dirty="0" smtClean="0">
                <a:sym typeface="Wingdings" pitchFamily="2" charset="2"/>
              </a:rPr>
              <a:t>50S binds to 30S forming 70Smoves along the m-RNA so that successive codon of mRNA pass along ribosome from acceptor(A) site to peptidyl (P) site :- Initiation complex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*Codon:- triplet of 3 nucleotides carrying codes for </a:t>
            </a:r>
            <a:r>
              <a:rPr lang="en-US" sz="2400" dirty="0" err="1" smtClean="0">
                <a:sym typeface="Wingdings" pitchFamily="2" charset="2"/>
              </a:rPr>
              <a:t>a.a</a:t>
            </a:r>
            <a:r>
              <a:rPr lang="en-US" sz="2400" dirty="0" smtClean="0">
                <a:sym typeface="Wingdings" pitchFamily="2" charset="2"/>
              </a:rPr>
              <a:t>. needed for protein synthesis</a:t>
            </a:r>
            <a:endParaRPr lang="en-US" sz="2400" dirty="0">
              <a:sym typeface="Wingdings" pitchFamily="2" charset="2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2" descr="C:\Users\Piyush\Documents\ITS\2019 batch timetable\IMG_20190627_091335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41" y="76200"/>
            <a:ext cx="409775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"/>
            <a:ext cx="4343400" cy="6553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t-RNA  with its existing </a:t>
            </a:r>
            <a:r>
              <a:rPr lang="en-US" sz="2400" dirty="0" err="1" smtClean="0"/>
              <a:t>a.a</a:t>
            </a:r>
            <a:r>
              <a:rPr lang="en-US" sz="2400" dirty="0" smtClean="0"/>
              <a:t>. chain (A1-A3) is already attached  at </a:t>
            </a:r>
          </a:p>
          <a:p>
            <a:pPr marL="0" indent="0">
              <a:buNone/>
            </a:pPr>
            <a:r>
              <a:rPr lang="en-US" sz="2400" dirty="0" smtClean="0"/>
              <a:t>the P-site of complex by complementary codon: anticodon pairing.</a:t>
            </a:r>
          </a:p>
          <a:p>
            <a:r>
              <a:rPr lang="en-US" sz="2400" dirty="0" smtClean="0"/>
              <a:t>Incoming t-RNA carries </a:t>
            </a:r>
            <a:r>
              <a:rPr lang="en-US" sz="2400" dirty="0" err="1" smtClean="0"/>
              <a:t>a.a</a:t>
            </a:r>
            <a:r>
              <a:rPr lang="en-US" sz="2400" dirty="0" smtClean="0"/>
              <a:t>. residue (A4) to be added to growing </a:t>
            </a:r>
          </a:p>
          <a:p>
            <a:pPr marL="0" indent="0">
              <a:buNone/>
            </a:pPr>
            <a:r>
              <a:rPr lang="en-US" sz="2400" dirty="0" smtClean="0"/>
              <a:t>peptide chain</a:t>
            </a:r>
          </a:p>
          <a:p>
            <a:r>
              <a:rPr lang="en-US" sz="2400" dirty="0" smtClean="0"/>
              <a:t>A4 will then bind to A site , A1-A3chain on the P site is </a:t>
            </a:r>
          </a:p>
          <a:p>
            <a:pPr marL="0" indent="0">
              <a:buNone/>
            </a:pPr>
            <a:r>
              <a:rPr lang="en-US" sz="2400" dirty="0" smtClean="0"/>
              <a:t>transferred to A site - </a:t>
            </a:r>
            <a:r>
              <a:rPr lang="en-US" sz="2400" b="1" dirty="0" err="1"/>
              <a:t>t</a:t>
            </a:r>
            <a:r>
              <a:rPr lang="en-US" sz="2400" b="1" dirty="0" err="1" smtClean="0"/>
              <a:t>ranspeptidation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-Now A site has A1-A4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t-RNA which has lost its peptide site is ejected out from P site, while t-RNA at A site is </a:t>
            </a:r>
            <a:r>
              <a:rPr lang="en-US" sz="2400" b="1" dirty="0" smtClean="0"/>
              <a:t>translocated</a:t>
            </a:r>
            <a:r>
              <a:rPr lang="en-US" sz="2400" dirty="0" smtClean="0"/>
              <a:t>  to P site</a:t>
            </a:r>
          </a:p>
          <a:p>
            <a:pPr marL="0" indent="0">
              <a:buNone/>
            </a:pPr>
            <a:r>
              <a:rPr lang="en-US" sz="2400" dirty="0" smtClean="0"/>
              <a:t>-Freed A site is ready to receive next </a:t>
            </a:r>
            <a:r>
              <a:rPr lang="en-US" sz="2400" dirty="0" err="1" smtClean="0"/>
              <a:t>a.a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-During this process of translocation the ribosome moves on one codon relative to the messenger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2" descr="C:\Users\Piyush\Documents\ITS\2019 batch timetable\IMG_20190627_091335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038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382000" cy="9144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altLang="zh-CN" sz="4400" b="1" i="1" dirty="0" smtClean="0">
                <a:solidFill>
                  <a:srgbClr val="FF0000"/>
                </a:solidFill>
                <a:latin typeface="Arial Black" pitchFamily="34" charset="0"/>
              </a:rPr>
              <a:t>Mechanism of action</a:t>
            </a:r>
            <a:r>
              <a:rPr lang="en-US" altLang="zh-CN" sz="4000" dirty="0" smtClean="0">
                <a:solidFill>
                  <a:schemeClr val="hlink"/>
                </a:solidFill>
                <a:latin typeface="Times New Roman" charset="0"/>
              </a:rPr>
              <a:t/>
            </a:r>
            <a:br>
              <a:rPr lang="en-US" altLang="zh-CN" sz="4000" dirty="0" smtClean="0">
                <a:solidFill>
                  <a:schemeClr val="hlink"/>
                </a:solidFill>
                <a:latin typeface="Times New Roman" charset="0"/>
              </a:rPr>
            </a:br>
            <a:endParaRPr lang="en-US" altLang="zh-CN" sz="4000" b="0" dirty="0" smtClean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86800" cy="455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D:\My Documents\下载图片\00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5888038"/>
            <a:ext cx="9636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92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latin typeface="Times New Roman" charset="0"/>
              </a:rPr>
              <a:t> </a:t>
            </a:r>
            <a:r>
              <a:rPr lang="en-US" altLang="zh-CN" sz="4000" b="0" i="1" dirty="0" smtClean="0">
                <a:solidFill>
                  <a:srgbClr val="FF0000"/>
                </a:solidFill>
                <a:latin typeface="Arial Black" pitchFamily="34" charset="0"/>
              </a:rPr>
              <a:t>Pharmacokinetics</a:t>
            </a:r>
            <a:r>
              <a:rPr lang="en-US" altLang="zh-CN" dirty="0" smtClean="0">
                <a:latin typeface="Times New Roman" charset="0"/>
              </a:rPr>
              <a:t/>
            </a:r>
            <a:br>
              <a:rPr lang="en-US" altLang="zh-CN" dirty="0" smtClean="0">
                <a:latin typeface="Times New Roman" charset="0"/>
              </a:rPr>
            </a:br>
            <a:endParaRPr lang="en-US" altLang="zh-CN" b="1" dirty="0" smtClean="0">
              <a:latin typeface="Times New Roman" charset="0"/>
            </a:endParaRPr>
          </a:p>
        </p:txBody>
      </p:sp>
      <p:sp>
        <p:nvSpPr>
          <p:cNvPr id="11267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7620000" cy="48006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Oral absorption of most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tetracyclines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is incomplete &amp; greater in the fasting sta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te</a:t>
            </a:r>
          </a:p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IN" sz="2400" dirty="0" smtClean="0">
                <a:latin typeface="Arial" pitchFamily="34" charset="0"/>
                <a:cs typeface="Arial" pitchFamily="34" charset="0"/>
              </a:rPr>
              <a:t>High for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doxycycline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(95%) &amp;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minocycline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(100%)</a:t>
            </a:r>
          </a:p>
          <a:p>
            <a:pPr lvl="1"/>
            <a:r>
              <a:rPr lang="en-IN" sz="2400" dirty="0" smtClean="0">
                <a:latin typeface="Arial" pitchFamily="34" charset="0"/>
                <a:cs typeface="Arial" pitchFamily="34" charset="0"/>
              </a:rPr>
              <a:t>P.S.- not to be given with food</a:t>
            </a:r>
          </a:p>
          <a:p>
            <a:pPr>
              <a:buNone/>
            </a:pP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IN" sz="2800" dirty="0" smtClean="0">
                <a:latin typeface="Arial" pitchFamily="34" charset="0"/>
                <a:cs typeface="Arial" pitchFamily="34" charset="0"/>
              </a:rPr>
              <a:t>Have chelating property – Form insoluble and &amp;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unabsorbable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complexes with Calcium, milk, 	Iron preparations, </a:t>
            </a:r>
            <a:r>
              <a:rPr lang="en-IN" sz="2800" dirty="0" err="1" smtClean="0">
                <a:latin typeface="Arial" pitchFamily="34" charset="0"/>
                <a:cs typeface="Arial" pitchFamily="34" charset="0"/>
              </a:rPr>
              <a:t>Sucralfate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Arial Black" pitchFamily="34" charset="0"/>
              </a:rPr>
              <a:t>…Contd. </a:t>
            </a:r>
            <a:endParaRPr lang="en-US" altLang="zh-CN" sz="4000" b="1" i="1" dirty="0" smtClean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Excreted in urine- dose reduced in renal failure, except </a:t>
            </a:r>
            <a:r>
              <a:rPr lang="en-US" altLang="zh-CN" sz="2800" dirty="0" err="1" smtClean="0">
                <a:latin typeface="Arial" pitchFamily="34" charset="0"/>
                <a:cs typeface="Arial" pitchFamily="34" charset="0"/>
              </a:rPr>
              <a:t>doxycycline</a:t>
            </a: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Cross placental barrier and excrete in milk</a:t>
            </a:r>
          </a:p>
          <a:p>
            <a:pPr>
              <a:lnSpc>
                <a:spcPct val="90000"/>
              </a:lnSpc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M.C Dosage form- oral capsules</a:t>
            </a:r>
          </a:p>
          <a:p>
            <a:endParaRPr lang="en-IN" sz="2800" dirty="0"/>
          </a:p>
        </p:txBody>
      </p:sp>
      <p:pic>
        <p:nvPicPr>
          <p:cNvPr id="9220" name="Picture 5" descr="D:\My Documents\下载图片\00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00738"/>
            <a:ext cx="10668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719</Words>
  <Application>Microsoft Office PowerPoint</Application>
  <PresentationFormat>On-screen Show (4:3)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Tetracycline </vt:lpstr>
      <vt:lpstr>Classification on the basis of source   </vt:lpstr>
      <vt:lpstr>Spectrum of activity</vt:lpstr>
      <vt:lpstr>PowerPoint Presentation</vt:lpstr>
      <vt:lpstr>PowerPoint Presentation</vt:lpstr>
      <vt:lpstr>PowerPoint Presentation</vt:lpstr>
      <vt:lpstr>Mechanism of action </vt:lpstr>
      <vt:lpstr> Pharmacokinetics </vt:lpstr>
      <vt:lpstr>…Contd. </vt:lpstr>
      <vt:lpstr>Clinical uses(first choice) </vt:lpstr>
      <vt:lpstr>Adverse reactions</vt:lpstr>
      <vt:lpstr>…Contd.</vt:lpstr>
      <vt:lpstr>Remember </vt:lpstr>
      <vt:lpstr>CHLORAMPHENICOL</vt:lpstr>
      <vt:lpstr>Chloramphenicol ( cont. )</vt:lpstr>
      <vt:lpstr>Chloramphenicol Cont. )</vt:lpstr>
      <vt:lpstr>Chloramphenicol ( cont.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Tetracycline</dc:title>
  <dc:creator>dr</dc:creator>
  <cp:lastModifiedBy>Piyush</cp:lastModifiedBy>
  <cp:revision>89</cp:revision>
  <dcterms:created xsi:type="dcterms:W3CDTF">2006-08-16T00:00:00Z</dcterms:created>
  <dcterms:modified xsi:type="dcterms:W3CDTF">2019-06-27T04:17:13Z</dcterms:modified>
</cp:coreProperties>
</file>